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24"/>
  </p:notesMasterIdLst>
  <p:sldIdLst>
    <p:sldId id="263" r:id="rId3"/>
    <p:sldId id="262" r:id="rId4"/>
    <p:sldId id="264" r:id="rId5"/>
    <p:sldId id="320" r:id="rId6"/>
    <p:sldId id="325" r:id="rId7"/>
    <p:sldId id="326" r:id="rId8"/>
    <p:sldId id="327" r:id="rId9"/>
    <p:sldId id="328" r:id="rId10"/>
    <p:sldId id="329" r:id="rId11"/>
    <p:sldId id="330" r:id="rId12"/>
    <p:sldId id="314" r:id="rId13"/>
    <p:sldId id="321" r:id="rId14"/>
    <p:sldId id="315" r:id="rId15"/>
    <p:sldId id="292" r:id="rId16"/>
    <p:sldId id="316" r:id="rId17"/>
    <p:sldId id="293" r:id="rId18"/>
    <p:sldId id="317" r:id="rId19"/>
    <p:sldId id="322" r:id="rId20"/>
    <p:sldId id="333" r:id="rId21"/>
    <p:sldId id="337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5541" autoAdjust="0"/>
  </p:normalViewPr>
  <p:slideViewPr>
    <p:cSldViewPr snapToGrid="0">
      <p:cViewPr varScale="1">
        <p:scale>
          <a:sx n="74" d="100"/>
          <a:sy n="74" d="100"/>
        </p:scale>
        <p:origin x="91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0220F-07F6-4D17-A483-2B2CDA2CCD5E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61482-C6AB-47AA-A350-7744A9B13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3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0808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61482-C6AB-47AA-A350-7744A9B1345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41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0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0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35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86" name="__corner1322.png" descr="__corner1322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-1413" y="-3280"/>
            <a:ext cx="5341163" cy="241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74445225-6702-782F-AA74-4A38E9280C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252" y="139699"/>
            <a:ext cx="2130063" cy="456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61BF3D2-8CAD-6DDA-BF0B-AAC5CAA0AC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BB3D9B5-ACD5-8561-17B2-27E9CCF47C19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3447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0550311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design1_corner1.png" descr="design1_corne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38214"/>
            <a:ext cx="6431297" cy="4529658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9763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28" name="__corner1322.png" descr="__corner132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49523" y="0"/>
            <a:ext cx="5894477" cy="2534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19" y="5940954"/>
            <a:ext cx="2725050" cy="58338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CDD5057F-9EB7-8D43-824E-0767F4B3CCC5}"/>
              </a:ext>
            </a:extLst>
          </p:cNvPr>
          <p:cNvSpPr txBox="1">
            <a:spLocks/>
          </p:cNvSpPr>
          <p:nvPr userDrawn="1"/>
        </p:nvSpPr>
        <p:spPr>
          <a:xfrm>
            <a:off x="8321040" y="6518909"/>
            <a:ext cx="768767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/>
              <a:pPr/>
              <a:t>‹#›</a:t>
            </a:fld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73409730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Photo">
    <p:bg>
      <p:bgPr>
        <a:solidFill>
          <a:srgbClr val="84A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moutain.jpg" descr="moutain.jpg"/>
          <p:cNvPicPr>
            <a:picLocks noChangeAspect="1"/>
          </p:cNvPicPr>
          <p:nvPr userDrawn="1"/>
        </p:nvPicPr>
        <p:blipFill>
          <a:blip r:embed="rId2"/>
          <a:srcRect l="24759" r="208" b="4884"/>
          <a:stretch>
            <a:fillRect/>
          </a:stretch>
        </p:blipFill>
        <p:spPr>
          <a:xfrm>
            <a:off x="0" y="344289"/>
            <a:ext cx="9144000" cy="6520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design1_corner1.png" descr="design1_corner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13327"/>
            <a:ext cx="5330284" cy="3754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__corner1322.png" descr="__corner1322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-9402"/>
            <a:ext cx="9144001" cy="3931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69" y="6013567"/>
            <a:ext cx="2385869" cy="51077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37DC22A-B945-6A34-51E2-66076136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152C920-E270-F5C1-491C-6AC884016857}"/>
              </a:ext>
            </a:extLst>
          </p:cNvPr>
          <p:cNvSpPr txBox="1">
            <a:spLocks/>
          </p:cNvSpPr>
          <p:nvPr userDrawn="1"/>
        </p:nvSpPr>
        <p:spPr>
          <a:xfrm>
            <a:off x="8361680" y="6518909"/>
            <a:ext cx="728127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chemeClr val="bg1"/>
                </a:solidFill>
              </a:rPr>
              <a:pPr/>
              <a:t>‹#›</a:t>
            </a:fld>
            <a:endParaRPr lang="en-US" altLang="zh-TW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6497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rner2-copy.jpg" descr="corner2-copy.jpg"/>
          <p:cNvPicPr>
            <a:picLocks noChangeAspect="1"/>
          </p:cNvPicPr>
          <p:nvPr userDrawn="1"/>
        </p:nvPicPr>
        <p:blipFill>
          <a:blip r:embed="rId2"/>
          <a:srcRect r="25015"/>
          <a:stretch>
            <a:fillRect/>
          </a:stretch>
        </p:blipFill>
        <p:spPr>
          <a:xfrm>
            <a:off x="1547" y="1848"/>
            <a:ext cx="914090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5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96BE3D3-111C-29FC-FD76-DD0EA9793453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chemeClr val="bg1"/>
                </a:solidFill>
              </a:rPr>
              <a:pPr/>
              <a:t>‹#›</a:t>
            </a:fld>
            <a:endParaRPr lang="en-US" altLang="zh-TW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9148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corner2-copy.jpg" descr="corner2-copy.jpg"/>
          <p:cNvPicPr>
            <a:picLocks noChangeAspect="1"/>
          </p:cNvPicPr>
          <p:nvPr userDrawn="1"/>
        </p:nvPicPr>
        <p:blipFill>
          <a:blip r:embed="rId2"/>
          <a:srcRect r="25015"/>
          <a:stretch>
            <a:fillRect/>
          </a:stretch>
        </p:blipFill>
        <p:spPr>
          <a:xfrm>
            <a:off x="1547" y="0"/>
            <a:ext cx="914090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62" name="design1_corner1.png" descr="design1_corner1.png"/>
          <p:cNvPicPr>
            <a:picLocks noChangeAspect="1"/>
          </p:cNvPicPr>
          <p:nvPr/>
        </p:nvPicPr>
        <p:blipFill>
          <a:blip r:embed="rId3">
            <a:alphaModFix amt="12266"/>
          </a:blip>
          <a:srcRect l="3785"/>
          <a:stretch>
            <a:fillRect/>
          </a:stretch>
        </p:blipFill>
        <p:spPr>
          <a:xfrm>
            <a:off x="-33036" y="1300328"/>
            <a:ext cx="7614011" cy="5573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design1_corner1.png" descr="design1_corner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3361165"/>
            <a:ext cx="5014954" cy="353210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963B62D0-24C5-3621-1F07-72943ACA7FF0}"/>
              </a:ext>
            </a:extLst>
          </p:cNvPr>
          <p:cNvSpPr txBox="1">
            <a:spLocks/>
          </p:cNvSpPr>
          <p:nvPr userDrawn="1"/>
        </p:nvSpPr>
        <p:spPr>
          <a:xfrm>
            <a:off x="8249920" y="6519446"/>
            <a:ext cx="843106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chemeClr val="bg1"/>
                </a:solidFill>
              </a:rPr>
              <a:pPr/>
              <a:t>‹#›</a:t>
            </a:fld>
            <a:endParaRPr lang="en-US" altLang="zh-TW" sz="1600" dirty="0">
              <a:solidFill>
                <a:schemeClr val="bg1"/>
              </a:solidFill>
            </a:endParaRPr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8577C3A4-9BCA-97D7-4671-75B5BD11F4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779121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Default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124" y="14142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74B2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C354BA59-0A8C-BA99-C9EF-B143E6B4A1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91924" y="1765129"/>
            <a:ext cx="1817802" cy="331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" descr="Image">
            <a:extLst>
              <a:ext uri="{FF2B5EF4-FFF2-40B4-BE49-F238E27FC236}">
                <a16:creationId xmlns:a16="http://schemas.microsoft.com/office/drawing/2014/main" id="{05A7FC43-D499-6467-6DDD-7CDE3250B4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8317" y="135488"/>
            <a:ext cx="1514965" cy="324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D9FCA42-FDBB-C618-41A6-8BE7CD8B5C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8544" y="-4657"/>
            <a:ext cx="5867400" cy="2524125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84A9CCF-8E52-8C43-A080-DD4C3F42EE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208639A-782B-D41B-53D4-872F835B83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7FD6AD8-758A-63D6-5583-92E82F857768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62274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__corner1322.png" descr="__corner1322.pn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56" y="4494361"/>
            <a:ext cx="6814712" cy="2363637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7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252" y="139699"/>
            <a:ext cx="2130063" cy="456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E0D3CE7-9B26-98B3-28B5-9DC899EC44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EE8F3CB-2384-C0AE-E5EA-23E304BD1608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486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477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86" name="__corner1322.png" descr="__corner1322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-1413" y="-3280"/>
            <a:ext cx="5341163" cy="241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74445225-6702-782F-AA74-4A38E9280C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252" y="139699"/>
            <a:ext cx="2130063" cy="456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61BF3D2-8CAD-6DDA-BF0B-AAC5CAA0AC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BB3D9B5-ACD5-8561-17B2-27E9CCF47C19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5064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4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124" y="14142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8BBD8AB3-6B91-E0C1-408F-748AE814C9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5836" y="95255"/>
            <a:ext cx="1082199" cy="231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__corner13.png" descr="__corner13.png">
            <a:extLst>
              <a:ext uri="{FF2B5EF4-FFF2-40B4-BE49-F238E27FC236}">
                <a16:creationId xmlns:a16="http://schemas.microsoft.com/office/drawing/2014/main" id="{A7353540-794F-2595-D181-45D7A48782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18844"/>
          <a:stretch>
            <a:fillRect/>
          </a:stretch>
        </p:blipFill>
        <p:spPr>
          <a:xfrm>
            <a:off x="4920160" y="0"/>
            <a:ext cx="4223448" cy="2395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CB5A1AFD-605C-85EC-65C5-DCE479166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9191" y="1172425"/>
            <a:ext cx="1082199" cy="231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ADA34A84-1321-AD7B-A997-CF194DAB3E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1548" y="14631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3E9D7D7A-D718-1BCF-76DA-6EA8EE027664}"/>
              </a:ext>
            </a:extLst>
          </p:cNvPr>
          <p:cNvSpPr txBox="1">
            <a:spLocks/>
          </p:cNvSpPr>
          <p:nvPr userDrawn="1"/>
        </p:nvSpPr>
        <p:spPr>
          <a:xfrm>
            <a:off x="8355007" y="6593468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3338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8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  <a:lvl2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2pPr>
            <a:lvl3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3pPr>
            <a:lvl4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4pPr>
            <a:lvl5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488" y="124329"/>
            <a:ext cx="1015636" cy="218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__corner13.png" descr="__corner13.png">
            <a:extLst>
              <a:ext uri="{FF2B5EF4-FFF2-40B4-BE49-F238E27FC236}">
                <a16:creationId xmlns:a16="http://schemas.microsoft.com/office/drawing/2014/main" id="{CFFA227D-FE12-BBC8-44D1-C3113F5AB2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18844"/>
          <a:stretch>
            <a:fillRect/>
          </a:stretch>
        </p:blipFill>
        <p:spPr>
          <a:xfrm>
            <a:off x="4922936" y="472"/>
            <a:ext cx="4223448" cy="2395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98340EFF-41EF-460F-6658-F7853EEB177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91548" y="137684"/>
            <a:ext cx="1082199" cy="231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2F81A1F-4B91-AE9F-66DC-C8C2C553D7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C14DB73-9321-6E98-BF3C-C9E1669AE18A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2545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__corner13.png" descr="__corner13.png"/>
          <p:cNvPicPr>
            <a:picLocks noChangeAspect="1"/>
          </p:cNvPicPr>
          <p:nvPr/>
        </p:nvPicPr>
        <p:blipFill>
          <a:blip r:embed="rId2"/>
          <a:srcRect r="6264"/>
          <a:stretch>
            <a:fillRect/>
          </a:stretch>
        </p:blipFill>
        <p:spPr>
          <a:xfrm>
            <a:off x="4284493" y="-7614"/>
            <a:ext cx="4878093" cy="2395939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  <a:lvl2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2pPr>
            <a:lvl3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3pPr>
            <a:lvl4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4pPr>
            <a:lvl5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ED58C826-BD37-A90F-1C70-9A60CD001E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42975" y="122194"/>
            <a:ext cx="1613365" cy="345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0CCF27D-6460-153A-45D4-3EE518A22CF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60C2F267-4768-0427-D1B0-76D563E560A2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4799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758552F6-18FF-984B-CF88-97CAA96488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2"/>
            <a:ext cx="9144000" cy="6836636"/>
          </a:xfrm>
          <a:prstGeom prst="rect">
            <a:avLst/>
          </a:prstGeom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124" y="14142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74B2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" name="__corner1322.png" descr="__corner1322.png">
            <a:extLst>
              <a:ext uri="{FF2B5EF4-FFF2-40B4-BE49-F238E27FC236}">
                <a16:creationId xmlns:a16="http://schemas.microsoft.com/office/drawing/2014/main" id="{309EC7D5-9687-4460-FB7E-9E8FD2C9D5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49523" y="0"/>
            <a:ext cx="5894477" cy="2534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ECFA9CDE-50A7-33BA-3E78-FC9B1F6774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360BBBB-33C8-37B9-2908-994FB4BBF0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F14C1257-EC21-784D-4C8A-B6AD95075AE6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7029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1142999" y="1699022"/>
            <a:ext cx="6858002" cy="1790701"/>
          </a:xfrm>
          <a:prstGeom prst="rect">
            <a:avLst/>
          </a:prstGeom>
        </p:spPr>
        <p:txBody>
          <a:bodyPr lIns="34290" tIns="34290" rIns="34290" bIns="34290" anchor="b">
            <a:normAutofit/>
          </a:bodyPr>
          <a:lstStyle>
            <a:lvl1pPr>
              <a:defRPr sz="58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2999" y="3558778"/>
            <a:ext cx="6858002" cy="1241822"/>
          </a:xfrm>
          <a:prstGeom prst="rect">
            <a:avLst/>
          </a:prstGeom>
        </p:spPr>
        <p:txBody>
          <a:bodyPr lIns="34290" tIns="34290" rIns="34290" bIns="34290">
            <a:normAutofit/>
          </a:bodyPr>
          <a:lstStyle>
            <a:lvl1pPr marL="0"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47522034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10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76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52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57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58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9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42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67D9-3F77-4CD0-B6EF-E00D77286E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58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esign1_corner1.png" descr="design1_corner1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" y="2338214"/>
            <a:ext cx="6431297" cy="452965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2674937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pic>
        <p:nvPicPr>
          <p:cNvPr id="5" name="__corner1322.png" descr="__corner1322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-5938"/>
            <a:ext cx="9144001" cy="3931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1219" y="5940954"/>
            <a:ext cx="2725050" cy="58338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191AFBF-16F1-8C5C-D245-5C9967B94FE3}"/>
              </a:ext>
            </a:extLst>
          </p:cNvPr>
          <p:cNvSpPr txBox="1">
            <a:spLocks/>
          </p:cNvSpPr>
          <p:nvPr userDrawn="1"/>
        </p:nvSpPr>
        <p:spPr>
          <a:xfrm>
            <a:off x="8554720" y="6518909"/>
            <a:ext cx="535087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/>
              <a:pPr/>
              <a:t>‹#›</a:t>
            </a:fld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17294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ransition spd="med"/>
  <p:hf hdr="0" ftr="0" dt="0"/>
  <p:txStyles>
    <p:titleStyle>
      <a:lvl1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1pPr>
      <a:lvl2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2pPr>
      <a:lvl3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3pPr>
      <a:lvl4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4pPr>
      <a:lvl5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5pPr>
      <a:lvl6pPr marL="0" marR="0" indent="4572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6pPr>
      <a:lvl7pPr marL="0" marR="0" indent="9144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7pPr>
      <a:lvl8pPr marL="0" marR="0" indent="13716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8pPr>
      <a:lvl9pPr marL="0" marR="0" indent="18288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75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75000"/>
        <a:buFontTx/>
        <a:buChar char="£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75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80000"/>
        <a:buFontTx/>
        <a:buChar char="£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2023年6月份…"/>
          <p:cNvSpPr txBox="1">
            <a:spLocks noGrp="1"/>
          </p:cNvSpPr>
          <p:nvPr>
            <p:ph type="title"/>
          </p:nvPr>
        </p:nvSpPr>
        <p:spPr>
          <a:xfrm>
            <a:off x="460235" y="1755648"/>
            <a:ext cx="8229600" cy="2185415"/>
          </a:xfrm>
          <a:prstGeom prst="rect">
            <a:avLst/>
          </a:prstGeom>
        </p:spPr>
        <p:txBody>
          <a:bodyPr/>
          <a:lstStyle/>
          <a:p>
            <a:pPr>
              <a:defRPr sz="6500">
                <a:solidFill>
                  <a:schemeClr val="accent1">
                    <a:satOff val="-18774"/>
                    <a:lumOff val="-11215"/>
                  </a:schemeClr>
                </a:solidFill>
              </a:defRPr>
            </a:pP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新版中心網站系統架構簡報</a:t>
            </a:r>
          </a:p>
        </p:txBody>
      </p:sp>
      <p:sp>
        <p:nvSpPr>
          <p:cNvPr id="196" name="2023年7月21日"/>
          <p:cNvSpPr txBox="1"/>
          <p:nvPr/>
        </p:nvSpPr>
        <p:spPr>
          <a:xfrm>
            <a:off x="2647364" y="4069783"/>
            <a:ext cx="385534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535353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施詠舜</a:t>
            </a:r>
            <a:endParaRPr kumimoji="0" lang="en-US" altLang="zh-TW" sz="30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PingFang TC Semibold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535353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2024</a:t>
            </a: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年 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10</a:t>
            </a: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月 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23</a:t>
            </a: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日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6974541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新版中心網站系統架構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4048298" cy="424481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網站後台</a:t>
            </a:r>
            <a:b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網站管理系統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網站後台與盤後系統的數據寫到資料庫，提供給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Tomcat server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12FFD6B-DE7F-F9C4-84FD-CB8AD59A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77190"/>
            <a:ext cx="4048298" cy="42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147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二、一站式架構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舊版網站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3848289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6953794" cy="2207088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一站式架構</a:t>
            </a:r>
            <a:b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舊版網站</a:t>
            </a: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2261062"/>
            <a:ext cx="8229600" cy="4596938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前後端不分離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的運行方式是同時處理資料並輸出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分工不明確，系統換版要全部重新開發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舊版官網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產業價值鏈資訊平台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26739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三、分離式架構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新版網站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74506515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848021" y="177439"/>
            <a:ext cx="6620668" cy="1258527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分離式架構</a:t>
            </a:r>
            <a:r>
              <a:rPr lang="en-US" altLang="zh-TW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新版網站</a:t>
            </a:r>
            <a:r>
              <a:rPr lang="en-US" altLang="zh-TW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54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38727" y="1581149"/>
            <a:ext cx="6191250" cy="51816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前後端分離：前端和後端被分開成獨立的模塊或應用程式，前端通過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與後端進行通信。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後端不再渲染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頁面，僅需對外提供數據即可。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新官網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市場訊息中心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興櫃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89C9B6C-0E62-F988-A14B-5860EC1E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297" y="2133600"/>
            <a:ext cx="2069282" cy="421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29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四、新架構優點及未來發展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83786318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423090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新架構優點及未來發展</a:t>
            </a:r>
            <a:endParaRPr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2172748"/>
            <a:ext cx="8229600" cy="4685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專長領域分工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前後端開發分工，提高效率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可維護性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程式碼結構清晰，便於維護和更新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更好的用戶體驗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前端可以通過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技術，無須重新加載整個頁面。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後端提供的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可以被不同的前端網站重用，提升系統的靈活性和可擴展性。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defTabSz="914400">
              <a:spcBef>
                <a:spcPts val="2200"/>
              </a:spcBef>
              <a:buClrTx/>
              <a:buSzPct val="100000"/>
              <a:buNone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77395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五、後續待辦事項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16107529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後續待辦事項</a:t>
            </a:r>
            <a:endParaRPr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834245" cy="52578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加強防插旗置換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整合及優化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、德菲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、系統組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、舊的債券殖利率百元價換算程式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網站上雲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前端網頁及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CDN)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4F9E61-F7B4-86BA-C82E-0ABEEC7BC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762" y="2015836"/>
            <a:ext cx="4698238" cy="348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3341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1171303" y="0"/>
            <a:ext cx="6448697" cy="1644197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工作職掌</a:t>
            </a:r>
            <a:endParaRPr lang="zh-TW" altLang="en-US"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367246"/>
            <a:ext cx="8229600" cy="5490754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API)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網站後台管理系統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市場訊息中心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API)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訊息中心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API)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興櫃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櫃買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即時交易資訊集中處理系統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9472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壹、櫃買市場概況…"/>
          <p:cNvSpPr txBox="1"/>
          <p:nvPr/>
        </p:nvSpPr>
        <p:spPr>
          <a:xfrm>
            <a:off x="1572923" y="1916304"/>
            <a:ext cx="6880794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一、新版中心網站系統整體架構</a:t>
            </a:r>
            <a:endParaRPr lang="en-US" altLang="zh-TW" sz="3200" dirty="0">
              <a:solidFill>
                <a:srgbClr val="805F0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ingFang TC Regular"/>
              <a:sym typeface="PingFang TC Regular"/>
            </a:endParaRP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二、一站式架構系統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(</a:t>
            </a: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舊版網站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)</a:t>
            </a: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三、分離式架構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(</a:t>
            </a: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新版網站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)</a:t>
            </a: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四、新架構優點及未來發展</a:t>
            </a:r>
            <a:endParaRPr lang="en-US" altLang="zh-TW" sz="3200" dirty="0">
              <a:solidFill>
                <a:srgbClr val="805F0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ingFang TC Regular"/>
              <a:sym typeface="PingFang TC Regular"/>
            </a:endParaRP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五、後續辦理事項</a:t>
            </a:r>
            <a:endParaRPr lang="en-US" altLang="zh-TW" sz="3200" dirty="0">
              <a:solidFill>
                <a:srgbClr val="805F0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ingFang TC Regular"/>
              <a:sym typeface="PingFang TC Regular"/>
            </a:endParaRPr>
          </a:p>
        </p:txBody>
      </p:sp>
      <p:sp>
        <p:nvSpPr>
          <p:cNvPr id="208" name="綱  要"/>
          <p:cNvSpPr txBox="1">
            <a:spLocks noGrp="1"/>
          </p:cNvSpPr>
          <p:nvPr>
            <p:ph type="title"/>
          </p:nvPr>
        </p:nvSpPr>
        <p:spPr>
          <a:xfrm>
            <a:off x="1478602" y="933919"/>
            <a:ext cx="6536785" cy="10741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綱  要</a:t>
            </a:r>
            <a:endParaRPr sz="60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1171303" y="0"/>
            <a:ext cx="6448697" cy="1644197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工作職掌</a:t>
            </a:r>
            <a:endParaRPr lang="zh-TW" altLang="en-US"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367246"/>
            <a:ext cx="8229600" cy="5490754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網路資料交換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集保公司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資料交換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、證交所證券商財務資料動態查詢系統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、債券系統殖利率百元價試算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、債券系統附條件試算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、監視系統內部人股權試算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API)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網站資料轉檔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源碼檢測系統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19005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感謝聆聽 • 敬請指教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感謝聆聽</a:t>
            </a:r>
            <a:r>
              <a:rPr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• </a:t>
            </a:r>
            <a:r>
              <a:rPr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敬請指教</a:t>
            </a:r>
            <a:endParaRPr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一、新版中心網站系統整體架構</a:t>
            </a:r>
            <a:b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60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7056458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新版中心網站系統架構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0B230F7-ADB3-0C73-0677-47B976EE6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5862"/>
            <a:ext cx="7244200" cy="56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36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304799" y="92073"/>
            <a:ext cx="7315201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新版中心網站系統架構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453054"/>
            <a:ext cx="8382001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DMZ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用來保護內部網路組織抵禦外部威脅。</a:t>
            </a:r>
            <a:endParaRPr lang="en-US" altLang="zh-TW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只有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前端主機有對外連線服務。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3C053BA-B5D1-E1F9-B2EB-E645970AA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82" y="2688407"/>
            <a:ext cx="5382149" cy="416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641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70104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新版中心網站系統架構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6092190" cy="4029636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前端主機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Nginx 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主要功能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提供前端的靜態資源，例如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HTML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請求處理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用戶從瀏覽器的請求會先到前端主機，然後前端主機再發送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 request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給後端主機。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D743565-F00C-8332-58F5-0BF893522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773" y="2080089"/>
            <a:ext cx="1928027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599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70104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新版中心網站系統架構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5533697" cy="4376395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後端主機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提供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服務的伺服器，佈署和運行在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Tomcat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主要功能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b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處理請求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接收前端主機發送來的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，並根據請求內容執行相應的業務邏輯。</a:t>
            </a:r>
            <a:b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回應請求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將處理結果返回給前端主機。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A02179D-63AF-F8E0-C60C-77D36F0C0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831" y="1165367"/>
            <a:ext cx="1813717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699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6965576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新版中心網站系統架構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8"/>
            <a:ext cx="4586140" cy="484736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NAS: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儲存空間與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SFTP server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主要功能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安全的文件傳輸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提供數據給後端主機</a:t>
            </a:r>
            <a:b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三地同步備援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存儲的檔案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盤後報表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、興櫃即時行情、債券即時行情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1A4260-6B79-4D38-A909-D2F1F4B3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430655"/>
            <a:ext cx="3597306" cy="501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10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6974541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新版中心網站系統架構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5701819" cy="400812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排程主機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 Task Scheduler)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主要功能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處理不同資料來源的工作進行排程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斑馬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接收來自指數主機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斑馬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server)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0AD512-F913-4BAD-C9EC-E5D18230D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395" y="1321844"/>
            <a:ext cx="2362405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88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基本設計">
  <a:themeElements>
    <a:clrScheme name="01_基本設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A22E"/>
      </a:accent1>
      <a:accent2>
        <a:srgbClr val="A5644E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01_基本設計">
      <a:majorFont>
        <a:latin typeface="Gulim"/>
        <a:ea typeface="Gulim"/>
        <a:cs typeface="Gulim"/>
      </a:majorFont>
      <a:minorFont>
        <a:latin typeface="Helvetica"/>
        <a:ea typeface="Helvetica"/>
        <a:cs typeface="Helvetica"/>
      </a:minorFont>
    </a:fontScheme>
    <a:fmtScheme name="01_基本設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8748</TotalTime>
  <Words>756</Words>
  <Application>Microsoft Office PowerPoint</Application>
  <PresentationFormat>如螢幕大小 (4:3)</PresentationFormat>
  <Paragraphs>74</Paragraphs>
  <Slides>21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PingFang TC Regular</vt:lpstr>
      <vt:lpstr>PingFang TC Semibold</vt:lpstr>
      <vt:lpstr>微軟正黑體</vt:lpstr>
      <vt:lpstr>Arial</vt:lpstr>
      <vt:lpstr>Calibri</vt:lpstr>
      <vt:lpstr>Calibri Light</vt:lpstr>
      <vt:lpstr>Times New Roman</vt:lpstr>
      <vt:lpstr>Wingdings</vt:lpstr>
      <vt:lpstr>Office 佈景主題</vt:lpstr>
      <vt:lpstr>01_基本設計</vt:lpstr>
      <vt:lpstr>新版中心網站系統架構簡報</vt:lpstr>
      <vt:lpstr>綱  要</vt:lpstr>
      <vt:lpstr>一、新版中心網站系統整體架構 </vt:lpstr>
      <vt:lpstr>新版中心網站系統架構</vt:lpstr>
      <vt:lpstr>新版中心網站系統架構</vt:lpstr>
      <vt:lpstr>新版中心網站系統架構</vt:lpstr>
      <vt:lpstr>新版中心網站系統架構</vt:lpstr>
      <vt:lpstr>新版中心網站系統架構</vt:lpstr>
      <vt:lpstr>新版中心網站系統架構</vt:lpstr>
      <vt:lpstr>新版中心網站系統架構</vt:lpstr>
      <vt:lpstr>二、一站式架構(舊版網站) </vt:lpstr>
      <vt:lpstr>一站式架構 (舊版網站)</vt:lpstr>
      <vt:lpstr>三、分離式架構(新版網站) </vt:lpstr>
      <vt:lpstr>分離式架構(新版網站)</vt:lpstr>
      <vt:lpstr>四、新架構優點及未來發展</vt:lpstr>
      <vt:lpstr>新架構優點及未來發展</vt:lpstr>
      <vt:lpstr>五、後續待辦事項</vt:lpstr>
      <vt:lpstr>後續待辦事項</vt:lpstr>
      <vt:lpstr>工作職掌</vt:lpstr>
      <vt:lpstr>工作職掌</vt:lpstr>
      <vt:lpstr>感謝聆聽 • 敬請指教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Java資料處理與JSON輸出</dc:title>
  <dc:creator>施詠舜</dc:creator>
  <cp:lastModifiedBy>施詠舜</cp:lastModifiedBy>
  <cp:revision>71</cp:revision>
  <dcterms:created xsi:type="dcterms:W3CDTF">2024-09-02T00:45:42Z</dcterms:created>
  <dcterms:modified xsi:type="dcterms:W3CDTF">2024-10-23T05:13:37Z</dcterms:modified>
</cp:coreProperties>
</file>