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0"/>
  </p:notesMasterIdLst>
  <p:sldIdLst>
    <p:sldId id="259" r:id="rId5"/>
    <p:sldId id="261" r:id="rId6"/>
    <p:sldId id="267" r:id="rId7"/>
    <p:sldId id="306" r:id="rId8"/>
    <p:sldId id="307" r:id="rId9"/>
    <p:sldId id="310" r:id="rId10"/>
    <p:sldId id="309" r:id="rId11"/>
    <p:sldId id="308" r:id="rId12"/>
    <p:sldId id="311" r:id="rId13"/>
    <p:sldId id="313" r:id="rId14"/>
    <p:sldId id="312" r:id="rId15"/>
    <p:sldId id="314" r:id="rId16"/>
    <p:sldId id="318" r:id="rId17"/>
    <p:sldId id="317" r:id="rId18"/>
    <p:sldId id="316" r:id="rId19"/>
    <p:sldId id="315" r:id="rId20"/>
    <p:sldId id="319" r:id="rId21"/>
    <p:sldId id="323" r:id="rId22"/>
    <p:sldId id="322" r:id="rId23"/>
    <p:sldId id="321" r:id="rId24"/>
    <p:sldId id="320" r:id="rId25"/>
    <p:sldId id="326" r:id="rId26"/>
    <p:sldId id="324" r:id="rId27"/>
    <p:sldId id="325" r:id="rId28"/>
    <p:sldId id="303" r:id="rId29"/>
  </p:sldIdLst>
  <p:sldSz cx="9144000" cy="6858000" type="screen4x3"/>
  <p:notesSz cx="6797675" cy="992822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5F0A"/>
    <a:srgbClr val="C08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FCC"/>
          </a:solidFill>
        </a:fill>
      </a:tcStyle>
    </a:wholeTbl>
    <a:band2H>
      <a:tcTxStyle/>
      <a:tcStyle>
        <a:tcBdr/>
        <a:fill>
          <a:solidFill>
            <a:srgbClr val="FCF0E7"/>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Times New Roman"/>
          <a:ea typeface="Times New Roman"/>
          <a:cs typeface="Times New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imes New Roman"/>
          <a:ea typeface="Times New Roman"/>
          <a:cs typeface="Times New Roman"/>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4" d="100"/>
          <a:sy n="104" d="100"/>
        </p:scale>
        <p:origin x="1746" y="108"/>
      </p:cViewPr>
      <p:guideLst/>
    </p:cSldViewPr>
  </p:slideViewPr>
  <p:notesTextViewPr>
    <p:cViewPr>
      <p:scale>
        <a:sx n="1" d="1"/>
        <a:sy n="1" d="1"/>
      </p:scale>
      <p:origin x="0" y="0"/>
    </p:cViewPr>
  </p:notesTextViewPr>
  <p:sorterViewPr>
    <p:cViewPr>
      <p:scale>
        <a:sx n="100" d="100"/>
        <a:sy n="100" d="100"/>
      </p:scale>
      <p:origin x="0" y="-8232"/>
    </p:cViewPr>
  </p:sorterViewPr>
  <p:notesViewPr>
    <p:cSldViewPr snapToGrid="0">
      <p:cViewPr varScale="1">
        <p:scale>
          <a:sx n="70" d="100"/>
          <a:sy n="70" d="100"/>
        </p:scale>
        <p:origin x="375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44DEF-5767-4BC4-A3F6-AA2F7717F399}" type="doc">
      <dgm:prSet loTypeId="urn:microsoft.com/office/officeart/2005/8/layout/process1" loCatId="process" qsTypeId="urn:microsoft.com/office/officeart/2005/8/quickstyle/simple1" qsCatId="simple" csTypeId="urn:microsoft.com/office/officeart/2005/8/colors/colorful1" csCatId="colorful" phldr="1"/>
      <dgm:spPr/>
    </dgm:pt>
    <dgm:pt modelId="{E6EF1B8C-12D7-47E8-9512-EE0CBBF00163}">
      <dgm:prSet phldrT="[文字]" custT="1"/>
      <dgm:spPr>
        <a:solidFill>
          <a:srgbClr val="E5F604"/>
        </a:solidFill>
      </dgm:spPr>
      <dgm:t>
        <a:bodyPr/>
        <a:lstStyle/>
        <a:p>
          <a:pPr algn="ctr">
            <a:buFont typeface="Arial" panose="020B0604020202020204" pitchFamily="34" charset="0"/>
            <a:buChar char="•"/>
          </a:pPr>
          <a:r>
            <a:rPr kumimoji="0"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漲跌幅</a:t>
          </a:r>
          <a:endParaRPr kumimoji="0"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kumimoji="0"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成交量</a:t>
          </a:r>
          <a:endParaRPr kumimoji="0"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kumimoji="0"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週轉率</a:t>
          </a:r>
          <a:endParaRPr kumimoji="0"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證券商集中</a:t>
          </a:r>
          <a:endParaRPr kumimoji="0"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kumimoji="0"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本益比</a:t>
          </a:r>
          <a:r>
            <a:rPr kumimoji="0"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股價淨值比</a:t>
          </a:r>
          <a:endParaRPr kumimoji="0"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kumimoji="0"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借券賣出</a:t>
          </a:r>
          <a:endParaRPr kumimoji="0"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kumimoji="0"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現股當沖</a:t>
          </a:r>
          <a:endParaRPr lang="zh-TW" altLang="en-US" sz="1600" dirty="0">
            <a:solidFill>
              <a:schemeClr val="tx1"/>
            </a:solidFill>
          </a:endParaRPr>
        </a:p>
      </dgm:t>
    </dgm:pt>
    <dgm:pt modelId="{A1E2A373-FB63-4C35-B9E9-D2B3AD958268}" type="parTrans" cxnId="{F7305A15-FE3B-4EB2-A1CD-07C450BB2823}">
      <dgm:prSet/>
      <dgm:spPr/>
      <dgm:t>
        <a:bodyPr/>
        <a:lstStyle/>
        <a:p>
          <a:endParaRPr lang="zh-TW" altLang="en-US"/>
        </a:p>
      </dgm:t>
    </dgm:pt>
    <dgm:pt modelId="{906BF392-B2E9-4819-8AE5-A4355127B2F9}" type="sibTrans" cxnId="{F7305A15-FE3B-4EB2-A1CD-07C450BB2823}">
      <dgm:prSet/>
      <dgm:spPr/>
      <dgm:t>
        <a:bodyPr/>
        <a:lstStyle/>
        <a:p>
          <a:endParaRPr lang="zh-TW" altLang="en-US"/>
        </a:p>
      </dgm:t>
    </dgm:pt>
    <dgm:pt modelId="{8F09952A-3C4F-4F59-B814-293C02A8E1A5}">
      <dgm:prSet phldrT="[文字]" custT="1"/>
      <dgm:spPr>
        <a:solidFill>
          <a:schemeClr val="accent3">
            <a:lumMod val="40000"/>
            <a:lumOff val="60000"/>
          </a:schemeClr>
        </a:solidFill>
      </dgm:spPr>
      <dgm:t>
        <a:bodyPr anchor="t"/>
        <a:lstStyle/>
        <a:p>
          <a:pPr marL="180975" marR="0" lvl="0" indent="-180975" algn="l" defTabSz="914400" eaLnBrk="1" fontAlgn="auto" latinLnBrk="0" hangingPunct="1">
            <a:lnSpc>
              <a:spcPct val="100000"/>
            </a:lnSpc>
            <a:spcBef>
              <a:spcPts val="0"/>
            </a:spcBef>
            <a:spcAft>
              <a:spcPts val="0"/>
            </a:spcAft>
            <a:buClrTx/>
            <a:buSzTx/>
            <a:buFontTx/>
            <a:buNone/>
            <a:tabLst/>
            <a:defRPr/>
          </a:pP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期間：</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個或</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個營業日</a:t>
          </a:r>
          <a:endPar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180975" lvl="0" indent="-180975" algn="l" defTabSz="914400">
            <a:lnSpc>
              <a:spcPct val="100000"/>
            </a:lnSpc>
            <a:spcBef>
              <a:spcPts val="0"/>
            </a:spcBef>
            <a:spcAft>
              <a:spcPts val="0"/>
            </a:spcAft>
          </a:pP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分盤交易：</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20</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/25</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/60</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/90</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endPar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180975" lvl="0" indent="-180975" algn="l" defTabSz="914400">
            <a:lnSpc>
              <a:spcPct val="100000"/>
            </a:lnSpc>
            <a:spcBef>
              <a:spcPts val="0"/>
            </a:spcBef>
            <a:spcAft>
              <a:spcPts val="0"/>
            </a:spcAft>
          </a:pP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預收款券：全部</a:t>
          </a:r>
          <a:endParaRPr lang="zh-TW" altLang="en-US" sz="1500" dirty="0">
            <a:solidFill>
              <a:schemeClr val="tx1"/>
            </a:solidFill>
          </a:endParaRPr>
        </a:p>
      </dgm:t>
    </dgm:pt>
    <dgm:pt modelId="{83BA6F2A-90A7-4454-ACC3-0B943F481AF1}" type="parTrans" cxnId="{7FF6835F-2B53-4A60-B6D0-142431AF54FA}">
      <dgm:prSet/>
      <dgm:spPr/>
      <dgm:t>
        <a:bodyPr/>
        <a:lstStyle/>
        <a:p>
          <a:endParaRPr lang="zh-TW" altLang="en-US"/>
        </a:p>
      </dgm:t>
    </dgm:pt>
    <dgm:pt modelId="{3BC3C760-9FF4-49C2-BC7C-E3828BDA1852}" type="sibTrans" cxnId="{7FF6835F-2B53-4A60-B6D0-142431AF54FA}">
      <dgm:prSet/>
      <dgm:spPr/>
      <dgm:t>
        <a:bodyPr/>
        <a:lstStyle/>
        <a:p>
          <a:endParaRPr lang="zh-TW" altLang="en-US"/>
        </a:p>
      </dgm:t>
    </dgm:pt>
    <dgm:pt modelId="{2FC4C281-DBCB-444D-9D6B-A252EF406D2D}">
      <dgm:prSet custT="1"/>
      <dgm:spPr>
        <a:solidFill>
          <a:srgbClr val="B6E01A"/>
        </a:solidFill>
      </dgm:spPr>
      <dgm:t>
        <a:bodyPr anchor="t"/>
        <a:lstStyle/>
        <a:p>
          <a:pPr marL="180975" indent="-180975" algn="l"/>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對外公告</a:t>
          </a:r>
          <a:endPar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180975" indent="-180975" algn="l">
            <a:buNone/>
          </a:pP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2.6</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個營業日有</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日達公布標準</a:t>
          </a:r>
          <a:r>
            <a:rPr lang="zh-TW" altLang="en-US" sz="1600" b="1" dirty="0">
              <a:solidFill>
                <a:schemeClr val="tx1"/>
              </a:solidFill>
              <a:latin typeface="新細明體" panose="02020500000000000000" pitchFamily="18" charset="-120"/>
              <a:ea typeface="新細明體" panose="02020500000000000000" pitchFamily="18" charset="-120"/>
              <a:cs typeface="Times New Roman" panose="02020603050405020304" pitchFamily="18" charset="0"/>
            </a:rPr>
            <a:t>，</a:t>
          </a:r>
          <a:r>
            <a:rPr lang="zh-TW" altLang="en-US" sz="1600" b="1"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請</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公司對外公告說明財務業務狀況</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dgm:t>
    </dgm:pt>
    <dgm:pt modelId="{228F9B86-8162-4C13-908D-70F4640E3238}" type="parTrans" cxnId="{89EE4CF4-12B2-49BD-A51C-E681BACF2CA4}">
      <dgm:prSet/>
      <dgm:spPr/>
      <dgm:t>
        <a:bodyPr/>
        <a:lstStyle/>
        <a:p>
          <a:endParaRPr lang="zh-TW" altLang="en-US"/>
        </a:p>
      </dgm:t>
    </dgm:pt>
    <dgm:pt modelId="{0061DF8B-8BAC-4D06-95C2-DA2B80B9E40F}" type="sibTrans" cxnId="{89EE4CF4-12B2-49BD-A51C-E681BACF2CA4}">
      <dgm:prSet/>
      <dgm:spPr/>
      <dgm:t>
        <a:bodyPr/>
        <a:lstStyle/>
        <a:p>
          <a:endParaRPr lang="zh-TW" altLang="en-US"/>
        </a:p>
      </dgm:t>
    </dgm:pt>
    <dgm:pt modelId="{A3B4A562-59C9-4E55-9B3A-36CEF9EE272D}">
      <dgm:prSet custT="1"/>
      <dgm:spPr>
        <a:solidFill>
          <a:schemeClr val="accent3">
            <a:lumMod val="20000"/>
            <a:lumOff val="80000"/>
          </a:schemeClr>
        </a:solidFill>
      </dgm:spPr>
      <dgm:t>
        <a:bodyPr anchor="t"/>
        <a:lstStyle/>
        <a:p>
          <a:pPr algn="l"/>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期間：</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個或</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個營業日</a:t>
          </a:r>
          <a:endPar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l"/>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分盤交易：</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5</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/45</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/60</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endPar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l"/>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預收款券：單筆</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交易單位或多筆累積達</a:t>
          </a:r>
          <a:r>
            <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單位</a:t>
          </a:r>
          <a:endParaRPr lang="en-US" altLang="zh-TW" sz="15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dgm:t>
    </dgm:pt>
    <dgm:pt modelId="{62FCA73C-31A8-479F-80EC-F30F627166D5}" type="parTrans" cxnId="{94E054C0-0796-4E04-927F-C33EC1C4E0B6}">
      <dgm:prSet/>
      <dgm:spPr/>
      <dgm:t>
        <a:bodyPr/>
        <a:lstStyle/>
        <a:p>
          <a:endParaRPr lang="zh-TW" altLang="en-US"/>
        </a:p>
      </dgm:t>
    </dgm:pt>
    <dgm:pt modelId="{C0730A60-A871-4066-9963-A62072FB5D46}" type="sibTrans" cxnId="{94E054C0-0796-4E04-927F-C33EC1C4E0B6}">
      <dgm:prSet/>
      <dgm:spPr/>
      <dgm:t>
        <a:bodyPr/>
        <a:lstStyle/>
        <a:p>
          <a:endParaRPr lang="zh-TW" altLang="en-US"/>
        </a:p>
      </dgm:t>
    </dgm:pt>
    <dgm:pt modelId="{8A9064D0-98E0-4FCC-8B21-B42C9198EC8C}" type="pres">
      <dgm:prSet presAssocID="{3C844DEF-5767-4BC4-A3F6-AA2F7717F399}" presName="Name0" presStyleCnt="0">
        <dgm:presLayoutVars>
          <dgm:dir/>
          <dgm:resizeHandles val="exact"/>
        </dgm:presLayoutVars>
      </dgm:prSet>
      <dgm:spPr/>
    </dgm:pt>
    <dgm:pt modelId="{D8F5FDA2-D650-47B3-A424-BAB3F88325F6}" type="pres">
      <dgm:prSet presAssocID="{E6EF1B8C-12D7-47E8-9512-EE0CBBF00163}" presName="node" presStyleLbl="node1" presStyleIdx="0" presStyleCnt="4" custScaleX="65209">
        <dgm:presLayoutVars>
          <dgm:bulletEnabled val="1"/>
        </dgm:presLayoutVars>
      </dgm:prSet>
      <dgm:spPr/>
    </dgm:pt>
    <dgm:pt modelId="{BE3F02B2-2D00-4634-A81F-7A9473AB3420}" type="pres">
      <dgm:prSet presAssocID="{906BF392-B2E9-4819-8AE5-A4355127B2F9}" presName="sibTrans" presStyleLbl="sibTrans2D1" presStyleIdx="0" presStyleCnt="3"/>
      <dgm:spPr/>
    </dgm:pt>
    <dgm:pt modelId="{A973E446-8FF0-4557-A52A-169CDF33201C}" type="pres">
      <dgm:prSet presAssocID="{906BF392-B2E9-4819-8AE5-A4355127B2F9}" presName="connectorText" presStyleLbl="sibTrans2D1" presStyleIdx="0" presStyleCnt="3"/>
      <dgm:spPr/>
    </dgm:pt>
    <dgm:pt modelId="{DBDB6C21-1BA8-4EC2-878B-EA771B71FE74}" type="pres">
      <dgm:prSet presAssocID="{2FC4C281-DBCB-444D-9D6B-A252EF406D2D}" presName="node" presStyleLbl="node1" presStyleIdx="1" presStyleCnt="4" custScaleX="63149">
        <dgm:presLayoutVars>
          <dgm:bulletEnabled val="1"/>
        </dgm:presLayoutVars>
      </dgm:prSet>
      <dgm:spPr/>
    </dgm:pt>
    <dgm:pt modelId="{E95471A4-8D32-4784-A2F7-4982C83DA1D3}" type="pres">
      <dgm:prSet presAssocID="{0061DF8B-8BAC-4D06-95C2-DA2B80B9E40F}" presName="sibTrans" presStyleLbl="sibTrans2D1" presStyleIdx="1" presStyleCnt="3"/>
      <dgm:spPr/>
    </dgm:pt>
    <dgm:pt modelId="{D6397E22-D590-4709-AE2E-11B4B284F963}" type="pres">
      <dgm:prSet presAssocID="{0061DF8B-8BAC-4D06-95C2-DA2B80B9E40F}" presName="connectorText" presStyleLbl="sibTrans2D1" presStyleIdx="1" presStyleCnt="3"/>
      <dgm:spPr/>
    </dgm:pt>
    <dgm:pt modelId="{CF6D308C-1DC5-48B9-8AD8-AF7896132156}" type="pres">
      <dgm:prSet presAssocID="{A3B4A562-59C9-4E55-9B3A-36CEF9EE272D}" presName="node" presStyleLbl="node1" presStyleIdx="2" presStyleCnt="4" custScaleX="66872" custScaleY="101852">
        <dgm:presLayoutVars>
          <dgm:bulletEnabled val="1"/>
        </dgm:presLayoutVars>
      </dgm:prSet>
      <dgm:spPr/>
    </dgm:pt>
    <dgm:pt modelId="{49E3AC6A-8B1F-42BA-ADC2-3922F9AD08B5}" type="pres">
      <dgm:prSet presAssocID="{C0730A60-A871-4066-9963-A62072FB5D46}" presName="sibTrans" presStyleLbl="sibTrans2D1" presStyleIdx="2" presStyleCnt="3"/>
      <dgm:spPr/>
    </dgm:pt>
    <dgm:pt modelId="{A5858459-B69F-471B-9328-473A94983BA6}" type="pres">
      <dgm:prSet presAssocID="{C0730A60-A871-4066-9963-A62072FB5D46}" presName="connectorText" presStyleLbl="sibTrans2D1" presStyleIdx="2" presStyleCnt="3"/>
      <dgm:spPr/>
    </dgm:pt>
    <dgm:pt modelId="{5B026E76-9195-4601-B68C-6B9057D2BF77}" type="pres">
      <dgm:prSet presAssocID="{8F09952A-3C4F-4F59-B814-293C02A8E1A5}" presName="node" presStyleLbl="node1" presStyleIdx="3" presStyleCnt="4" custScaleX="71334">
        <dgm:presLayoutVars>
          <dgm:bulletEnabled val="1"/>
        </dgm:presLayoutVars>
      </dgm:prSet>
      <dgm:spPr/>
    </dgm:pt>
  </dgm:ptLst>
  <dgm:cxnLst>
    <dgm:cxn modelId="{F7305A15-FE3B-4EB2-A1CD-07C450BB2823}" srcId="{3C844DEF-5767-4BC4-A3F6-AA2F7717F399}" destId="{E6EF1B8C-12D7-47E8-9512-EE0CBBF00163}" srcOrd="0" destOrd="0" parTransId="{A1E2A373-FB63-4C35-B9E9-D2B3AD958268}" sibTransId="{906BF392-B2E9-4819-8AE5-A4355127B2F9}"/>
    <dgm:cxn modelId="{7FF6835F-2B53-4A60-B6D0-142431AF54FA}" srcId="{3C844DEF-5767-4BC4-A3F6-AA2F7717F399}" destId="{8F09952A-3C4F-4F59-B814-293C02A8E1A5}" srcOrd="3" destOrd="0" parTransId="{83BA6F2A-90A7-4454-ACC3-0B943F481AF1}" sibTransId="{3BC3C760-9FF4-49C2-BC7C-E3828BDA1852}"/>
    <dgm:cxn modelId="{FB95F872-37A3-44F9-8095-2930809DCFB4}" type="presOf" srcId="{0061DF8B-8BAC-4D06-95C2-DA2B80B9E40F}" destId="{D6397E22-D590-4709-AE2E-11B4B284F963}" srcOrd="1" destOrd="0" presId="urn:microsoft.com/office/officeart/2005/8/layout/process1"/>
    <dgm:cxn modelId="{9C4C1B76-CC50-40FB-A78D-D8A1365BA09E}" type="presOf" srcId="{906BF392-B2E9-4819-8AE5-A4355127B2F9}" destId="{A973E446-8FF0-4557-A52A-169CDF33201C}" srcOrd="1" destOrd="0" presId="urn:microsoft.com/office/officeart/2005/8/layout/process1"/>
    <dgm:cxn modelId="{344858B1-2BC3-472B-A69E-3539EFD4B67D}" type="presOf" srcId="{C0730A60-A871-4066-9963-A62072FB5D46}" destId="{49E3AC6A-8B1F-42BA-ADC2-3922F9AD08B5}" srcOrd="0" destOrd="0" presId="urn:microsoft.com/office/officeart/2005/8/layout/process1"/>
    <dgm:cxn modelId="{F365C4B9-B8CB-49A5-855D-40003EEACE10}" type="presOf" srcId="{3C844DEF-5767-4BC4-A3F6-AA2F7717F399}" destId="{8A9064D0-98E0-4FCC-8B21-B42C9198EC8C}" srcOrd="0" destOrd="0" presId="urn:microsoft.com/office/officeart/2005/8/layout/process1"/>
    <dgm:cxn modelId="{94E054C0-0796-4E04-927F-C33EC1C4E0B6}" srcId="{3C844DEF-5767-4BC4-A3F6-AA2F7717F399}" destId="{A3B4A562-59C9-4E55-9B3A-36CEF9EE272D}" srcOrd="2" destOrd="0" parTransId="{62FCA73C-31A8-479F-80EC-F30F627166D5}" sibTransId="{C0730A60-A871-4066-9963-A62072FB5D46}"/>
    <dgm:cxn modelId="{66F108C4-8B22-4304-997C-38FFF4858DF1}" type="presOf" srcId="{E6EF1B8C-12D7-47E8-9512-EE0CBBF00163}" destId="{D8F5FDA2-D650-47B3-A424-BAB3F88325F6}" srcOrd="0" destOrd="0" presId="urn:microsoft.com/office/officeart/2005/8/layout/process1"/>
    <dgm:cxn modelId="{1671D6D4-5054-43CD-B367-D3823F449AEB}" type="presOf" srcId="{8F09952A-3C4F-4F59-B814-293C02A8E1A5}" destId="{5B026E76-9195-4601-B68C-6B9057D2BF77}" srcOrd="0" destOrd="0" presId="urn:microsoft.com/office/officeart/2005/8/layout/process1"/>
    <dgm:cxn modelId="{3DB209D9-C2BB-461B-97AC-9A770DFC4944}" type="presOf" srcId="{0061DF8B-8BAC-4D06-95C2-DA2B80B9E40F}" destId="{E95471A4-8D32-4784-A2F7-4982C83DA1D3}" srcOrd="0" destOrd="0" presId="urn:microsoft.com/office/officeart/2005/8/layout/process1"/>
    <dgm:cxn modelId="{97F6A7ED-6D4B-4ED3-8D35-2EE764D41355}" type="presOf" srcId="{C0730A60-A871-4066-9963-A62072FB5D46}" destId="{A5858459-B69F-471B-9328-473A94983BA6}" srcOrd="1" destOrd="0" presId="urn:microsoft.com/office/officeart/2005/8/layout/process1"/>
    <dgm:cxn modelId="{89EE4CF4-12B2-49BD-A51C-E681BACF2CA4}" srcId="{3C844DEF-5767-4BC4-A3F6-AA2F7717F399}" destId="{2FC4C281-DBCB-444D-9D6B-A252EF406D2D}" srcOrd="1" destOrd="0" parTransId="{228F9B86-8162-4C13-908D-70F4640E3238}" sibTransId="{0061DF8B-8BAC-4D06-95C2-DA2B80B9E40F}"/>
    <dgm:cxn modelId="{7812E8F8-3DD3-4B4E-ADEA-52F99E50B1E7}" type="presOf" srcId="{906BF392-B2E9-4819-8AE5-A4355127B2F9}" destId="{BE3F02B2-2D00-4634-A81F-7A9473AB3420}" srcOrd="0" destOrd="0" presId="urn:microsoft.com/office/officeart/2005/8/layout/process1"/>
    <dgm:cxn modelId="{815499FE-7B0A-499D-ADFF-617852DC6BEC}" type="presOf" srcId="{2FC4C281-DBCB-444D-9D6B-A252EF406D2D}" destId="{DBDB6C21-1BA8-4EC2-878B-EA771B71FE74}" srcOrd="0" destOrd="0" presId="urn:microsoft.com/office/officeart/2005/8/layout/process1"/>
    <dgm:cxn modelId="{43ECAAFF-8CCE-45E6-8126-49030697B770}" type="presOf" srcId="{A3B4A562-59C9-4E55-9B3A-36CEF9EE272D}" destId="{CF6D308C-1DC5-48B9-8AD8-AF7896132156}" srcOrd="0" destOrd="0" presId="urn:microsoft.com/office/officeart/2005/8/layout/process1"/>
    <dgm:cxn modelId="{03B2A221-2710-403D-BD14-0975084138C5}" type="presParOf" srcId="{8A9064D0-98E0-4FCC-8B21-B42C9198EC8C}" destId="{D8F5FDA2-D650-47B3-A424-BAB3F88325F6}" srcOrd="0" destOrd="0" presId="urn:microsoft.com/office/officeart/2005/8/layout/process1"/>
    <dgm:cxn modelId="{8530DAE9-4226-4BCE-B3E1-BA754F0A759F}" type="presParOf" srcId="{8A9064D0-98E0-4FCC-8B21-B42C9198EC8C}" destId="{BE3F02B2-2D00-4634-A81F-7A9473AB3420}" srcOrd="1" destOrd="0" presId="urn:microsoft.com/office/officeart/2005/8/layout/process1"/>
    <dgm:cxn modelId="{0FB493B5-B387-48CF-8290-2AD639F19EC8}" type="presParOf" srcId="{BE3F02B2-2D00-4634-A81F-7A9473AB3420}" destId="{A973E446-8FF0-4557-A52A-169CDF33201C}" srcOrd="0" destOrd="0" presId="urn:microsoft.com/office/officeart/2005/8/layout/process1"/>
    <dgm:cxn modelId="{91DE2147-844E-4415-8170-B28A93312251}" type="presParOf" srcId="{8A9064D0-98E0-4FCC-8B21-B42C9198EC8C}" destId="{DBDB6C21-1BA8-4EC2-878B-EA771B71FE74}" srcOrd="2" destOrd="0" presId="urn:microsoft.com/office/officeart/2005/8/layout/process1"/>
    <dgm:cxn modelId="{05875EB2-34E5-4A7F-978D-628AEF756E8C}" type="presParOf" srcId="{8A9064D0-98E0-4FCC-8B21-B42C9198EC8C}" destId="{E95471A4-8D32-4784-A2F7-4982C83DA1D3}" srcOrd="3" destOrd="0" presId="urn:microsoft.com/office/officeart/2005/8/layout/process1"/>
    <dgm:cxn modelId="{C44733ED-65D5-4AFC-9F5C-78204385319B}" type="presParOf" srcId="{E95471A4-8D32-4784-A2F7-4982C83DA1D3}" destId="{D6397E22-D590-4709-AE2E-11B4B284F963}" srcOrd="0" destOrd="0" presId="urn:microsoft.com/office/officeart/2005/8/layout/process1"/>
    <dgm:cxn modelId="{6ED65434-A7DB-4086-8D70-7748EA58C97E}" type="presParOf" srcId="{8A9064D0-98E0-4FCC-8B21-B42C9198EC8C}" destId="{CF6D308C-1DC5-48B9-8AD8-AF7896132156}" srcOrd="4" destOrd="0" presId="urn:microsoft.com/office/officeart/2005/8/layout/process1"/>
    <dgm:cxn modelId="{702A6207-4544-485C-875F-7A746776A219}" type="presParOf" srcId="{8A9064D0-98E0-4FCC-8B21-B42C9198EC8C}" destId="{49E3AC6A-8B1F-42BA-ADC2-3922F9AD08B5}" srcOrd="5" destOrd="0" presId="urn:microsoft.com/office/officeart/2005/8/layout/process1"/>
    <dgm:cxn modelId="{B61C1866-741E-4746-AD57-E2316A8A2DD0}" type="presParOf" srcId="{49E3AC6A-8B1F-42BA-ADC2-3922F9AD08B5}" destId="{A5858459-B69F-471B-9328-473A94983BA6}" srcOrd="0" destOrd="0" presId="urn:microsoft.com/office/officeart/2005/8/layout/process1"/>
    <dgm:cxn modelId="{F8F1B56D-072E-43E6-803A-24117EE18000}" type="presParOf" srcId="{8A9064D0-98E0-4FCC-8B21-B42C9198EC8C}" destId="{5B026E76-9195-4601-B68C-6B9057D2BF7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844DEF-5767-4BC4-A3F6-AA2F7717F399}" type="doc">
      <dgm:prSet loTypeId="urn:microsoft.com/office/officeart/2005/8/layout/process1" loCatId="process" qsTypeId="urn:microsoft.com/office/officeart/2005/8/quickstyle/simple1" qsCatId="simple" csTypeId="urn:microsoft.com/office/officeart/2005/8/colors/colorful1" csCatId="colorful" phldr="1"/>
      <dgm:spPr/>
    </dgm:pt>
    <dgm:pt modelId="{E6EF1B8C-12D7-47E8-9512-EE0CBBF00163}">
      <dgm:prSet phldrT="[文字]"/>
      <dgm:spPr>
        <a:solidFill>
          <a:srgbClr val="E5F604"/>
        </a:solidFill>
      </dgm:spPr>
      <dgm:t>
        <a:bodyPr/>
        <a:lstStyle/>
        <a:p>
          <a:pPr>
            <a:buFont typeface="Arial" panose="020B0604020202020204" pitchFamily="34" charset="0"/>
            <a:buChar char="•"/>
          </a:pPr>
          <a:r>
            <a:rPr lang="zh-TW" altLang="en-US"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振幅</a:t>
          </a:r>
          <a:endParaRPr lang="en-US" altLang="zh-TW"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buFont typeface="Arial" panose="020B0604020202020204" pitchFamily="34" charset="0"/>
            <a:buChar char="•"/>
          </a:pPr>
          <a:r>
            <a:rPr lang="zh-TW" altLang="en-US"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漲跌幅</a:t>
          </a:r>
          <a:endParaRPr lang="zh-TW" altLang="en-US" dirty="0">
            <a:solidFill>
              <a:schemeClr val="tx1"/>
            </a:solidFill>
          </a:endParaRPr>
        </a:p>
      </dgm:t>
    </dgm:pt>
    <dgm:pt modelId="{A1E2A373-FB63-4C35-B9E9-D2B3AD958268}" type="parTrans" cxnId="{F7305A15-FE3B-4EB2-A1CD-07C450BB2823}">
      <dgm:prSet/>
      <dgm:spPr/>
      <dgm:t>
        <a:bodyPr/>
        <a:lstStyle/>
        <a:p>
          <a:endParaRPr lang="zh-TW" altLang="en-US"/>
        </a:p>
      </dgm:t>
    </dgm:pt>
    <dgm:pt modelId="{906BF392-B2E9-4819-8AE5-A4355127B2F9}" type="sibTrans" cxnId="{F7305A15-FE3B-4EB2-A1CD-07C450BB2823}">
      <dgm:prSet/>
      <dgm:spPr/>
      <dgm:t>
        <a:bodyPr/>
        <a:lstStyle/>
        <a:p>
          <a:endParaRPr lang="zh-TW" altLang="en-US"/>
        </a:p>
      </dgm:t>
    </dgm:pt>
    <dgm:pt modelId="{8F09952A-3C4F-4F59-B814-293C02A8E1A5}">
      <dgm:prSet phldrT="[文字]"/>
      <dgm:spPr>
        <a:solidFill>
          <a:schemeClr val="accent3">
            <a:lumMod val="60000"/>
            <a:lumOff val="40000"/>
          </a:schemeClr>
        </a:solidFill>
      </dgm:spPr>
      <dgm:t>
        <a:bodyPr/>
        <a:lstStyle/>
        <a:p>
          <a:pPr marL="180975" marR="0" lvl="0" indent="-180975" algn="l" defTabSz="91440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通知證券經紀商於次一營業日起</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5</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個營業日，預收款券</a:t>
          </a: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180975" marR="0" lvl="0" indent="-180975" algn="l" defTabSz="91440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通知公司對外公告說明財務業務狀況</a:t>
          </a: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lvl="0" algn="ctr" defTabSz="444500">
            <a:lnSpc>
              <a:spcPct val="90000"/>
            </a:lnSpc>
            <a:spcBef>
              <a:spcPct val="0"/>
            </a:spcBef>
            <a:spcAft>
              <a:spcPct val="35000"/>
            </a:spcAft>
            <a:buNone/>
          </a:pPr>
          <a:endParaRPr lang="zh-TW" altLang="en-US" dirty="0"/>
        </a:p>
      </dgm:t>
    </dgm:pt>
    <dgm:pt modelId="{83BA6F2A-90A7-4454-ACC3-0B943F481AF1}" type="parTrans" cxnId="{7FF6835F-2B53-4A60-B6D0-142431AF54FA}">
      <dgm:prSet/>
      <dgm:spPr/>
      <dgm:t>
        <a:bodyPr/>
        <a:lstStyle/>
        <a:p>
          <a:endParaRPr lang="zh-TW" altLang="en-US"/>
        </a:p>
      </dgm:t>
    </dgm:pt>
    <dgm:pt modelId="{3BC3C760-9FF4-49C2-BC7C-E3828BDA1852}" type="sibTrans" cxnId="{7FF6835F-2B53-4A60-B6D0-142431AF54FA}">
      <dgm:prSet/>
      <dgm:spPr/>
      <dgm:t>
        <a:bodyPr/>
        <a:lstStyle/>
        <a:p>
          <a:endParaRPr lang="zh-TW" altLang="en-US"/>
        </a:p>
      </dgm:t>
    </dgm:pt>
    <dgm:pt modelId="{2FC4C281-DBCB-444D-9D6B-A252EF406D2D}">
      <dgm:prSet/>
      <dgm:spPr>
        <a:solidFill>
          <a:srgbClr val="C0E731"/>
        </a:solidFill>
      </dgm:spPr>
      <dgm:t>
        <a:bodyPr/>
        <a:lstStyle/>
        <a:p>
          <a:pPr marL="180975" indent="-180975" algn="l"/>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通知推薦證券商注意報價</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一般板</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p>
        <a:p>
          <a:pPr marL="0" algn="l"/>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對外公告</a:t>
          </a: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algn="ctr"/>
          <a:endParaRPr lang="en-US" altLang="zh-TW"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endParaRPr>
        </a:p>
      </dgm:t>
    </dgm:pt>
    <dgm:pt modelId="{228F9B86-8162-4C13-908D-70F4640E3238}" type="parTrans" cxnId="{89EE4CF4-12B2-49BD-A51C-E681BACF2CA4}">
      <dgm:prSet/>
      <dgm:spPr/>
      <dgm:t>
        <a:bodyPr/>
        <a:lstStyle/>
        <a:p>
          <a:endParaRPr lang="zh-TW" altLang="en-US"/>
        </a:p>
      </dgm:t>
    </dgm:pt>
    <dgm:pt modelId="{0061DF8B-8BAC-4D06-95C2-DA2B80B9E40F}" type="sibTrans" cxnId="{89EE4CF4-12B2-49BD-A51C-E681BACF2CA4}">
      <dgm:prSet/>
      <dgm:spPr/>
      <dgm:t>
        <a:bodyPr/>
        <a:lstStyle/>
        <a:p>
          <a:endParaRPr lang="zh-TW" altLang="en-US"/>
        </a:p>
      </dgm:t>
    </dgm:pt>
    <dgm:pt modelId="{A3B4A562-59C9-4E55-9B3A-36CEF9EE272D}">
      <dgm:prSet/>
      <dgm:spPr>
        <a:solidFill>
          <a:schemeClr val="accent3">
            <a:lumMod val="20000"/>
            <a:lumOff val="80000"/>
          </a:schemeClr>
        </a:solidFill>
      </dgm:spPr>
      <dgm:t>
        <a:bodyPr/>
        <a:lstStyle/>
        <a:p>
          <a:pPr algn="l"/>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通知證券經紀商於次一營業日起</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5</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個營業日，對投資人每日委託買賣數量達單筆</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仟股或多筆累積達</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30</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仟股，預收款券</a:t>
          </a: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dgm:t>
    </dgm:pt>
    <dgm:pt modelId="{62FCA73C-31A8-479F-80EC-F30F627166D5}" type="parTrans" cxnId="{94E054C0-0796-4E04-927F-C33EC1C4E0B6}">
      <dgm:prSet/>
      <dgm:spPr/>
      <dgm:t>
        <a:bodyPr/>
        <a:lstStyle/>
        <a:p>
          <a:endParaRPr lang="zh-TW" altLang="en-US"/>
        </a:p>
      </dgm:t>
    </dgm:pt>
    <dgm:pt modelId="{C0730A60-A871-4066-9963-A62072FB5D46}" type="sibTrans" cxnId="{94E054C0-0796-4E04-927F-C33EC1C4E0B6}">
      <dgm:prSet/>
      <dgm:spPr/>
      <dgm:t>
        <a:bodyPr/>
        <a:lstStyle/>
        <a:p>
          <a:endParaRPr lang="zh-TW" altLang="en-US"/>
        </a:p>
      </dgm:t>
    </dgm:pt>
    <dgm:pt modelId="{8A9064D0-98E0-4FCC-8B21-B42C9198EC8C}" type="pres">
      <dgm:prSet presAssocID="{3C844DEF-5767-4BC4-A3F6-AA2F7717F399}" presName="Name0" presStyleCnt="0">
        <dgm:presLayoutVars>
          <dgm:dir/>
          <dgm:resizeHandles val="exact"/>
        </dgm:presLayoutVars>
      </dgm:prSet>
      <dgm:spPr/>
    </dgm:pt>
    <dgm:pt modelId="{D8F5FDA2-D650-47B3-A424-BAB3F88325F6}" type="pres">
      <dgm:prSet presAssocID="{E6EF1B8C-12D7-47E8-9512-EE0CBBF00163}" presName="node" presStyleLbl="node1" presStyleIdx="0" presStyleCnt="4">
        <dgm:presLayoutVars>
          <dgm:bulletEnabled val="1"/>
        </dgm:presLayoutVars>
      </dgm:prSet>
      <dgm:spPr/>
    </dgm:pt>
    <dgm:pt modelId="{BE3F02B2-2D00-4634-A81F-7A9473AB3420}" type="pres">
      <dgm:prSet presAssocID="{906BF392-B2E9-4819-8AE5-A4355127B2F9}" presName="sibTrans" presStyleLbl="sibTrans2D1" presStyleIdx="0" presStyleCnt="3"/>
      <dgm:spPr/>
    </dgm:pt>
    <dgm:pt modelId="{A973E446-8FF0-4557-A52A-169CDF33201C}" type="pres">
      <dgm:prSet presAssocID="{906BF392-B2E9-4819-8AE5-A4355127B2F9}" presName="connectorText" presStyleLbl="sibTrans2D1" presStyleIdx="0" presStyleCnt="3"/>
      <dgm:spPr/>
    </dgm:pt>
    <dgm:pt modelId="{DBDB6C21-1BA8-4EC2-878B-EA771B71FE74}" type="pres">
      <dgm:prSet presAssocID="{2FC4C281-DBCB-444D-9D6B-A252EF406D2D}" presName="node" presStyleLbl="node1" presStyleIdx="1" presStyleCnt="4" custLinFactNeighborX="-29680" custLinFactNeighborY="1112">
        <dgm:presLayoutVars>
          <dgm:bulletEnabled val="1"/>
        </dgm:presLayoutVars>
      </dgm:prSet>
      <dgm:spPr/>
    </dgm:pt>
    <dgm:pt modelId="{E95471A4-8D32-4784-A2F7-4982C83DA1D3}" type="pres">
      <dgm:prSet presAssocID="{0061DF8B-8BAC-4D06-95C2-DA2B80B9E40F}" presName="sibTrans" presStyleLbl="sibTrans2D1" presStyleIdx="1" presStyleCnt="3"/>
      <dgm:spPr/>
    </dgm:pt>
    <dgm:pt modelId="{D6397E22-D590-4709-AE2E-11B4B284F963}" type="pres">
      <dgm:prSet presAssocID="{0061DF8B-8BAC-4D06-95C2-DA2B80B9E40F}" presName="connectorText" presStyleLbl="sibTrans2D1" presStyleIdx="1" presStyleCnt="3"/>
      <dgm:spPr/>
    </dgm:pt>
    <dgm:pt modelId="{CF6D308C-1DC5-48B9-8AD8-AF7896132156}" type="pres">
      <dgm:prSet presAssocID="{A3B4A562-59C9-4E55-9B3A-36CEF9EE272D}" presName="node" presStyleLbl="node1" presStyleIdx="2" presStyleCnt="4">
        <dgm:presLayoutVars>
          <dgm:bulletEnabled val="1"/>
        </dgm:presLayoutVars>
      </dgm:prSet>
      <dgm:spPr/>
    </dgm:pt>
    <dgm:pt modelId="{49E3AC6A-8B1F-42BA-ADC2-3922F9AD08B5}" type="pres">
      <dgm:prSet presAssocID="{C0730A60-A871-4066-9963-A62072FB5D46}" presName="sibTrans" presStyleLbl="sibTrans2D1" presStyleIdx="2" presStyleCnt="3"/>
      <dgm:spPr/>
    </dgm:pt>
    <dgm:pt modelId="{A5858459-B69F-471B-9328-473A94983BA6}" type="pres">
      <dgm:prSet presAssocID="{C0730A60-A871-4066-9963-A62072FB5D46}" presName="connectorText" presStyleLbl="sibTrans2D1" presStyleIdx="2" presStyleCnt="3"/>
      <dgm:spPr/>
    </dgm:pt>
    <dgm:pt modelId="{5B026E76-9195-4601-B68C-6B9057D2BF77}" type="pres">
      <dgm:prSet presAssocID="{8F09952A-3C4F-4F59-B814-293C02A8E1A5}" presName="node" presStyleLbl="node1" presStyleIdx="3" presStyleCnt="4" custLinFactNeighborX="17415" custLinFactNeighborY="705">
        <dgm:presLayoutVars>
          <dgm:bulletEnabled val="1"/>
        </dgm:presLayoutVars>
      </dgm:prSet>
      <dgm:spPr/>
    </dgm:pt>
  </dgm:ptLst>
  <dgm:cxnLst>
    <dgm:cxn modelId="{F7305A15-FE3B-4EB2-A1CD-07C450BB2823}" srcId="{3C844DEF-5767-4BC4-A3F6-AA2F7717F399}" destId="{E6EF1B8C-12D7-47E8-9512-EE0CBBF00163}" srcOrd="0" destOrd="0" parTransId="{A1E2A373-FB63-4C35-B9E9-D2B3AD958268}" sibTransId="{906BF392-B2E9-4819-8AE5-A4355127B2F9}"/>
    <dgm:cxn modelId="{7FF6835F-2B53-4A60-B6D0-142431AF54FA}" srcId="{3C844DEF-5767-4BC4-A3F6-AA2F7717F399}" destId="{8F09952A-3C4F-4F59-B814-293C02A8E1A5}" srcOrd="3" destOrd="0" parTransId="{83BA6F2A-90A7-4454-ACC3-0B943F481AF1}" sibTransId="{3BC3C760-9FF4-49C2-BC7C-E3828BDA1852}"/>
    <dgm:cxn modelId="{FB95F872-37A3-44F9-8095-2930809DCFB4}" type="presOf" srcId="{0061DF8B-8BAC-4D06-95C2-DA2B80B9E40F}" destId="{D6397E22-D590-4709-AE2E-11B4B284F963}" srcOrd="1" destOrd="0" presId="urn:microsoft.com/office/officeart/2005/8/layout/process1"/>
    <dgm:cxn modelId="{9C4C1B76-CC50-40FB-A78D-D8A1365BA09E}" type="presOf" srcId="{906BF392-B2E9-4819-8AE5-A4355127B2F9}" destId="{A973E446-8FF0-4557-A52A-169CDF33201C}" srcOrd="1" destOrd="0" presId="urn:microsoft.com/office/officeart/2005/8/layout/process1"/>
    <dgm:cxn modelId="{344858B1-2BC3-472B-A69E-3539EFD4B67D}" type="presOf" srcId="{C0730A60-A871-4066-9963-A62072FB5D46}" destId="{49E3AC6A-8B1F-42BA-ADC2-3922F9AD08B5}" srcOrd="0" destOrd="0" presId="urn:microsoft.com/office/officeart/2005/8/layout/process1"/>
    <dgm:cxn modelId="{F365C4B9-B8CB-49A5-855D-40003EEACE10}" type="presOf" srcId="{3C844DEF-5767-4BC4-A3F6-AA2F7717F399}" destId="{8A9064D0-98E0-4FCC-8B21-B42C9198EC8C}" srcOrd="0" destOrd="0" presId="urn:microsoft.com/office/officeart/2005/8/layout/process1"/>
    <dgm:cxn modelId="{94E054C0-0796-4E04-927F-C33EC1C4E0B6}" srcId="{3C844DEF-5767-4BC4-A3F6-AA2F7717F399}" destId="{A3B4A562-59C9-4E55-9B3A-36CEF9EE272D}" srcOrd="2" destOrd="0" parTransId="{62FCA73C-31A8-479F-80EC-F30F627166D5}" sibTransId="{C0730A60-A871-4066-9963-A62072FB5D46}"/>
    <dgm:cxn modelId="{66F108C4-8B22-4304-997C-38FFF4858DF1}" type="presOf" srcId="{E6EF1B8C-12D7-47E8-9512-EE0CBBF00163}" destId="{D8F5FDA2-D650-47B3-A424-BAB3F88325F6}" srcOrd="0" destOrd="0" presId="urn:microsoft.com/office/officeart/2005/8/layout/process1"/>
    <dgm:cxn modelId="{1671D6D4-5054-43CD-B367-D3823F449AEB}" type="presOf" srcId="{8F09952A-3C4F-4F59-B814-293C02A8E1A5}" destId="{5B026E76-9195-4601-B68C-6B9057D2BF77}" srcOrd="0" destOrd="0" presId="urn:microsoft.com/office/officeart/2005/8/layout/process1"/>
    <dgm:cxn modelId="{3DB209D9-C2BB-461B-97AC-9A770DFC4944}" type="presOf" srcId="{0061DF8B-8BAC-4D06-95C2-DA2B80B9E40F}" destId="{E95471A4-8D32-4784-A2F7-4982C83DA1D3}" srcOrd="0" destOrd="0" presId="urn:microsoft.com/office/officeart/2005/8/layout/process1"/>
    <dgm:cxn modelId="{97F6A7ED-6D4B-4ED3-8D35-2EE764D41355}" type="presOf" srcId="{C0730A60-A871-4066-9963-A62072FB5D46}" destId="{A5858459-B69F-471B-9328-473A94983BA6}" srcOrd="1" destOrd="0" presId="urn:microsoft.com/office/officeart/2005/8/layout/process1"/>
    <dgm:cxn modelId="{89EE4CF4-12B2-49BD-A51C-E681BACF2CA4}" srcId="{3C844DEF-5767-4BC4-A3F6-AA2F7717F399}" destId="{2FC4C281-DBCB-444D-9D6B-A252EF406D2D}" srcOrd="1" destOrd="0" parTransId="{228F9B86-8162-4C13-908D-70F4640E3238}" sibTransId="{0061DF8B-8BAC-4D06-95C2-DA2B80B9E40F}"/>
    <dgm:cxn modelId="{7812E8F8-3DD3-4B4E-ADEA-52F99E50B1E7}" type="presOf" srcId="{906BF392-B2E9-4819-8AE5-A4355127B2F9}" destId="{BE3F02B2-2D00-4634-A81F-7A9473AB3420}" srcOrd="0" destOrd="0" presId="urn:microsoft.com/office/officeart/2005/8/layout/process1"/>
    <dgm:cxn modelId="{815499FE-7B0A-499D-ADFF-617852DC6BEC}" type="presOf" srcId="{2FC4C281-DBCB-444D-9D6B-A252EF406D2D}" destId="{DBDB6C21-1BA8-4EC2-878B-EA771B71FE74}" srcOrd="0" destOrd="0" presId="urn:microsoft.com/office/officeart/2005/8/layout/process1"/>
    <dgm:cxn modelId="{43ECAAFF-8CCE-45E6-8126-49030697B770}" type="presOf" srcId="{A3B4A562-59C9-4E55-9B3A-36CEF9EE272D}" destId="{CF6D308C-1DC5-48B9-8AD8-AF7896132156}" srcOrd="0" destOrd="0" presId="urn:microsoft.com/office/officeart/2005/8/layout/process1"/>
    <dgm:cxn modelId="{03B2A221-2710-403D-BD14-0975084138C5}" type="presParOf" srcId="{8A9064D0-98E0-4FCC-8B21-B42C9198EC8C}" destId="{D8F5FDA2-D650-47B3-A424-BAB3F88325F6}" srcOrd="0" destOrd="0" presId="urn:microsoft.com/office/officeart/2005/8/layout/process1"/>
    <dgm:cxn modelId="{8530DAE9-4226-4BCE-B3E1-BA754F0A759F}" type="presParOf" srcId="{8A9064D0-98E0-4FCC-8B21-B42C9198EC8C}" destId="{BE3F02B2-2D00-4634-A81F-7A9473AB3420}" srcOrd="1" destOrd="0" presId="urn:microsoft.com/office/officeart/2005/8/layout/process1"/>
    <dgm:cxn modelId="{0FB493B5-B387-48CF-8290-2AD639F19EC8}" type="presParOf" srcId="{BE3F02B2-2D00-4634-A81F-7A9473AB3420}" destId="{A973E446-8FF0-4557-A52A-169CDF33201C}" srcOrd="0" destOrd="0" presId="urn:microsoft.com/office/officeart/2005/8/layout/process1"/>
    <dgm:cxn modelId="{91DE2147-844E-4415-8170-B28A93312251}" type="presParOf" srcId="{8A9064D0-98E0-4FCC-8B21-B42C9198EC8C}" destId="{DBDB6C21-1BA8-4EC2-878B-EA771B71FE74}" srcOrd="2" destOrd="0" presId="urn:microsoft.com/office/officeart/2005/8/layout/process1"/>
    <dgm:cxn modelId="{05875EB2-34E5-4A7F-978D-628AEF756E8C}" type="presParOf" srcId="{8A9064D0-98E0-4FCC-8B21-B42C9198EC8C}" destId="{E95471A4-8D32-4784-A2F7-4982C83DA1D3}" srcOrd="3" destOrd="0" presId="urn:microsoft.com/office/officeart/2005/8/layout/process1"/>
    <dgm:cxn modelId="{C44733ED-65D5-4AFC-9F5C-78204385319B}" type="presParOf" srcId="{E95471A4-8D32-4784-A2F7-4982C83DA1D3}" destId="{D6397E22-D590-4709-AE2E-11B4B284F963}" srcOrd="0" destOrd="0" presId="urn:microsoft.com/office/officeart/2005/8/layout/process1"/>
    <dgm:cxn modelId="{6ED65434-A7DB-4086-8D70-7748EA58C97E}" type="presParOf" srcId="{8A9064D0-98E0-4FCC-8B21-B42C9198EC8C}" destId="{CF6D308C-1DC5-48B9-8AD8-AF7896132156}" srcOrd="4" destOrd="0" presId="urn:microsoft.com/office/officeart/2005/8/layout/process1"/>
    <dgm:cxn modelId="{702A6207-4544-485C-875F-7A746776A219}" type="presParOf" srcId="{8A9064D0-98E0-4FCC-8B21-B42C9198EC8C}" destId="{49E3AC6A-8B1F-42BA-ADC2-3922F9AD08B5}" srcOrd="5" destOrd="0" presId="urn:microsoft.com/office/officeart/2005/8/layout/process1"/>
    <dgm:cxn modelId="{B61C1866-741E-4746-AD57-E2316A8A2DD0}" type="presParOf" srcId="{49E3AC6A-8B1F-42BA-ADC2-3922F9AD08B5}" destId="{A5858459-B69F-471B-9328-473A94983BA6}" srcOrd="0" destOrd="0" presId="urn:microsoft.com/office/officeart/2005/8/layout/process1"/>
    <dgm:cxn modelId="{F8F1B56D-072E-43E6-803A-24117EE18000}" type="presParOf" srcId="{8A9064D0-98E0-4FCC-8B21-B42C9198EC8C}" destId="{5B026E76-9195-4601-B68C-6B9057D2BF7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5FDA2-D650-47B3-A424-BAB3F88325F6}">
      <dsp:nvSpPr>
        <dsp:cNvPr id="0" name=""/>
        <dsp:cNvSpPr/>
      </dsp:nvSpPr>
      <dsp:spPr>
        <a:xfrm>
          <a:off x="10099" y="495112"/>
          <a:ext cx="1371996" cy="3259169"/>
        </a:xfrm>
        <a:prstGeom prst="roundRect">
          <a:avLst>
            <a:gd name="adj" fmla="val 10000"/>
          </a:avLst>
        </a:prstGeom>
        <a:solidFill>
          <a:srgbClr val="E5F60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kumimoji="0"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漲跌幅</a:t>
          </a:r>
          <a:endParaRPr kumimoji="0"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defTabSz="711200">
            <a:lnSpc>
              <a:spcPct val="90000"/>
            </a:lnSpc>
            <a:spcBef>
              <a:spcPct val="0"/>
            </a:spcBef>
            <a:spcAft>
              <a:spcPct val="35000"/>
            </a:spcAft>
            <a:buNone/>
          </a:pPr>
          <a:r>
            <a:rPr kumimoji="0"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成交量</a:t>
          </a:r>
          <a:endParaRPr kumimoji="0"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defTabSz="711200">
            <a:lnSpc>
              <a:spcPct val="90000"/>
            </a:lnSpc>
            <a:spcBef>
              <a:spcPct val="0"/>
            </a:spcBef>
            <a:spcAft>
              <a:spcPct val="35000"/>
            </a:spcAft>
            <a:buNone/>
          </a:pPr>
          <a:r>
            <a:rPr kumimoji="0"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週轉率</a:t>
          </a:r>
          <a:endParaRPr kumimoji="0"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defTabSz="711200">
            <a:lnSpc>
              <a:spcPct val="90000"/>
            </a:lnSpc>
            <a:spcBef>
              <a:spcPct val="0"/>
            </a:spcBef>
            <a:spcAft>
              <a:spcPct val="35000"/>
            </a:spcAft>
            <a:buNone/>
          </a:pP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證券商集中</a:t>
          </a:r>
          <a:endParaRPr kumimoji="0"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defTabSz="711200">
            <a:lnSpc>
              <a:spcPct val="90000"/>
            </a:lnSpc>
            <a:spcBef>
              <a:spcPct val="0"/>
            </a:spcBef>
            <a:spcAft>
              <a:spcPct val="35000"/>
            </a:spcAft>
            <a:buNone/>
          </a:pPr>
          <a:r>
            <a:rPr kumimoji="0"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本益比</a:t>
          </a:r>
          <a:r>
            <a:rPr kumimoji="0"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股價淨值比</a:t>
          </a:r>
          <a:endParaRPr kumimoji="0"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defTabSz="711200">
            <a:lnSpc>
              <a:spcPct val="90000"/>
            </a:lnSpc>
            <a:spcBef>
              <a:spcPct val="0"/>
            </a:spcBef>
            <a:spcAft>
              <a:spcPct val="35000"/>
            </a:spcAft>
            <a:buNone/>
          </a:pPr>
          <a:r>
            <a:rPr kumimoji="0"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借券賣出</a:t>
          </a:r>
          <a:endParaRPr kumimoji="0"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defTabSz="711200">
            <a:lnSpc>
              <a:spcPct val="90000"/>
            </a:lnSpc>
            <a:spcBef>
              <a:spcPct val="0"/>
            </a:spcBef>
            <a:spcAft>
              <a:spcPct val="35000"/>
            </a:spcAft>
            <a:buNone/>
          </a:pPr>
          <a:r>
            <a:rPr kumimoji="0"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現股當沖</a:t>
          </a:r>
          <a:endParaRPr lang="zh-TW" altLang="en-US" sz="1600" kern="1200" dirty="0">
            <a:solidFill>
              <a:schemeClr val="tx1"/>
            </a:solidFill>
          </a:endParaRPr>
        </a:p>
      </dsp:txBody>
      <dsp:txXfrm>
        <a:off x="50283" y="535296"/>
        <a:ext cx="1291628" cy="3178801"/>
      </dsp:txXfrm>
    </dsp:sp>
    <dsp:sp modelId="{BE3F02B2-2D00-4634-A81F-7A9473AB3420}">
      <dsp:nvSpPr>
        <dsp:cNvPr id="0" name=""/>
        <dsp:cNvSpPr/>
      </dsp:nvSpPr>
      <dsp:spPr>
        <a:xfrm>
          <a:off x="1592495" y="1863801"/>
          <a:ext cx="446047" cy="52179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zh-TW" altLang="en-US" sz="2300" kern="1200"/>
        </a:p>
      </dsp:txBody>
      <dsp:txXfrm>
        <a:off x="1592495" y="1968159"/>
        <a:ext cx="312233" cy="313075"/>
      </dsp:txXfrm>
    </dsp:sp>
    <dsp:sp modelId="{DBDB6C21-1BA8-4EC2-878B-EA771B71FE74}">
      <dsp:nvSpPr>
        <dsp:cNvPr id="0" name=""/>
        <dsp:cNvSpPr/>
      </dsp:nvSpPr>
      <dsp:spPr>
        <a:xfrm>
          <a:off x="2223694" y="495112"/>
          <a:ext cx="1328653" cy="3259169"/>
        </a:xfrm>
        <a:prstGeom prst="roundRect">
          <a:avLst>
            <a:gd name="adj" fmla="val 10000"/>
          </a:avLst>
        </a:prstGeom>
        <a:solidFill>
          <a:srgbClr val="B6E0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180975" lvl="0" indent="-180975" algn="l" defTabSz="711200">
            <a:lnSpc>
              <a:spcPct val="90000"/>
            </a:lnSpc>
            <a:spcBef>
              <a:spcPct val="0"/>
            </a:spcBef>
            <a:spcAft>
              <a:spcPct val="35000"/>
            </a:spcAft>
            <a:buNone/>
          </a:pP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對外公告</a:t>
          </a:r>
          <a:endPar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180975" lvl="0" indent="-180975" algn="l" defTabSz="711200">
            <a:lnSpc>
              <a:spcPct val="90000"/>
            </a:lnSpc>
            <a:spcBef>
              <a:spcPct val="0"/>
            </a:spcBef>
            <a:spcAft>
              <a:spcPct val="35000"/>
            </a:spcAft>
            <a:buNone/>
          </a:pP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2.6</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個營業日有</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日達公布標準</a:t>
          </a:r>
          <a:r>
            <a:rPr lang="zh-TW" altLang="en-US" sz="1600" b="1" kern="1200" dirty="0">
              <a:solidFill>
                <a:schemeClr val="tx1"/>
              </a:solidFill>
              <a:latin typeface="新細明體" panose="02020500000000000000" pitchFamily="18" charset="-120"/>
              <a:ea typeface="新細明體" panose="02020500000000000000" pitchFamily="18" charset="-120"/>
              <a:cs typeface="Times New Roman" panose="02020603050405020304" pitchFamily="18" charset="0"/>
            </a:rPr>
            <a:t>，</a:t>
          </a:r>
          <a:r>
            <a:rPr lang="zh-TW" altLang="en-US" sz="1600" b="1" kern="1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請</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公司對外公告說明財務業務狀況</a:t>
          </a:r>
          <a:endPar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dsp:txBody>
      <dsp:txXfrm>
        <a:off x="2262609" y="534027"/>
        <a:ext cx="1250823" cy="3181339"/>
      </dsp:txXfrm>
    </dsp:sp>
    <dsp:sp modelId="{E95471A4-8D32-4784-A2F7-4982C83DA1D3}">
      <dsp:nvSpPr>
        <dsp:cNvPr id="0" name=""/>
        <dsp:cNvSpPr/>
      </dsp:nvSpPr>
      <dsp:spPr>
        <a:xfrm>
          <a:off x="3762748" y="1863801"/>
          <a:ext cx="446047" cy="52179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zh-TW" altLang="en-US" sz="2300" kern="1200"/>
        </a:p>
      </dsp:txBody>
      <dsp:txXfrm>
        <a:off x="3762748" y="1968159"/>
        <a:ext cx="312233" cy="313075"/>
      </dsp:txXfrm>
    </dsp:sp>
    <dsp:sp modelId="{CF6D308C-1DC5-48B9-8AD8-AF7896132156}">
      <dsp:nvSpPr>
        <dsp:cNvPr id="0" name=""/>
        <dsp:cNvSpPr/>
      </dsp:nvSpPr>
      <dsp:spPr>
        <a:xfrm>
          <a:off x="4393947" y="464932"/>
          <a:ext cx="1406985" cy="3319529"/>
        </a:xfrm>
        <a:prstGeom prst="roundRect">
          <a:avLst>
            <a:gd name="adj" fmla="val 10000"/>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期間：</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個或</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個營業日</a:t>
          </a:r>
          <a:endPar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l" defTabSz="711200">
            <a:lnSpc>
              <a:spcPct val="90000"/>
            </a:lnSpc>
            <a:spcBef>
              <a:spcPct val="0"/>
            </a:spcBef>
            <a:spcAft>
              <a:spcPct val="35000"/>
            </a:spcAft>
            <a:buNone/>
          </a:pP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分盤交易：</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5</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/45</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/60</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endPar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l" defTabSz="711200">
            <a:lnSpc>
              <a:spcPct val="90000"/>
            </a:lnSpc>
            <a:spcBef>
              <a:spcPct val="0"/>
            </a:spcBef>
            <a:spcAft>
              <a:spcPct val="35000"/>
            </a:spcAft>
            <a:buNone/>
          </a:pP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預收款券：單筆</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交易單位或多筆累積達</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單位</a:t>
          </a:r>
          <a:endParaRPr lang="en-US" altLang="zh-TW" sz="15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dsp:txBody>
      <dsp:txXfrm>
        <a:off x="4435156" y="506141"/>
        <a:ext cx="1324567" cy="3237111"/>
      </dsp:txXfrm>
    </dsp:sp>
    <dsp:sp modelId="{49E3AC6A-8B1F-42BA-ADC2-3922F9AD08B5}">
      <dsp:nvSpPr>
        <dsp:cNvPr id="0" name=""/>
        <dsp:cNvSpPr/>
      </dsp:nvSpPr>
      <dsp:spPr>
        <a:xfrm>
          <a:off x="6011333" y="1863801"/>
          <a:ext cx="446047" cy="52179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zh-TW" altLang="en-US" sz="2300" kern="1200"/>
        </a:p>
      </dsp:txBody>
      <dsp:txXfrm>
        <a:off x="6011333" y="1968159"/>
        <a:ext cx="312233" cy="313075"/>
      </dsp:txXfrm>
    </dsp:sp>
    <dsp:sp modelId="{5B026E76-9195-4601-B68C-6B9057D2BF77}">
      <dsp:nvSpPr>
        <dsp:cNvPr id="0" name=""/>
        <dsp:cNvSpPr/>
      </dsp:nvSpPr>
      <dsp:spPr>
        <a:xfrm>
          <a:off x="6642532" y="495112"/>
          <a:ext cx="1500866" cy="3259169"/>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180975" marR="0" lvl="0" indent="-180975" algn="l" defTabSz="914400" eaLnBrk="1" fontAlgn="auto" latinLnBrk="0" hangingPunct="1">
            <a:lnSpc>
              <a:spcPct val="100000"/>
            </a:lnSpc>
            <a:spcBef>
              <a:spcPct val="0"/>
            </a:spcBef>
            <a:spcAft>
              <a:spcPts val="0"/>
            </a:spcAft>
            <a:buClrTx/>
            <a:buSzTx/>
            <a:buFontTx/>
            <a:buNone/>
            <a:tabLst/>
            <a:defRPr/>
          </a:pP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期間：</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個或</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個營業日</a:t>
          </a:r>
          <a:endPar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180975" lvl="0" indent="-180975" algn="l" defTabSz="914400">
            <a:lnSpc>
              <a:spcPct val="100000"/>
            </a:lnSpc>
            <a:spcBef>
              <a:spcPct val="0"/>
            </a:spcBef>
            <a:spcAft>
              <a:spcPts val="0"/>
            </a:spcAft>
            <a:buNone/>
          </a:pP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分盤交易：</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20</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/25</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/60</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/90</a:t>
          </a: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分鐘</a:t>
          </a:r>
          <a:endPar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180975" lvl="0" indent="-180975" algn="l" defTabSz="914400">
            <a:lnSpc>
              <a:spcPct val="100000"/>
            </a:lnSpc>
            <a:spcBef>
              <a:spcPct val="0"/>
            </a:spcBef>
            <a:spcAft>
              <a:spcPts val="0"/>
            </a:spcAft>
            <a:buNone/>
          </a:pP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預收款券：全部</a:t>
          </a:r>
          <a:endParaRPr lang="zh-TW" altLang="en-US" sz="1500" kern="1200" dirty="0">
            <a:solidFill>
              <a:schemeClr val="tx1"/>
            </a:solidFill>
          </a:endParaRPr>
        </a:p>
      </dsp:txBody>
      <dsp:txXfrm>
        <a:off x="6686491" y="539071"/>
        <a:ext cx="1412948" cy="31712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5FDA2-D650-47B3-A424-BAB3F88325F6}">
      <dsp:nvSpPr>
        <dsp:cNvPr id="0" name=""/>
        <dsp:cNvSpPr/>
      </dsp:nvSpPr>
      <dsp:spPr>
        <a:xfrm>
          <a:off x="3702" y="876396"/>
          <a:ext cx="1618770" cy="2374090"/>
        </a:xfrm>
        <a:prstGeom prst="roundRect">
          <a:avLst>
            <a:gd name="adj" fmla="val 10000"/>
          </a:avLst>
        </a:prstGeom>
        <a:solidFill>
          <a:srgbClr val="E5F60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振幅</a:t>
          </a:r>
          <a:endParaRPr lang="en-US" altLang="zh-TW"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defTabSz="711200">
            <a:lnSpc>
              <a:spcPct val="90000"/>
            </a:lnSpc>
            <a:spcBef>
              <a:spcPct val="0"/>
            </a:spcBef>
            <a:spcAft>
              <a:spcPct val="35000"/>
            </a:spcAft>
            <a:buFont typeface="Arial" panose="020B0604020202020204" pitchFamily="34" charset="0"/>
            <a:buNone/>
          </a:pPr>
          <a:r>
            <a:rPr lang="zh-TW" altLang="en-US" sz="1600" b="1"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漲跌幅</a:t>
          </a:r>
          <a:endParaRPr lang="zh-TW" altLang="en-US" sz="1600" kern="1200" dirty="0">
            <a:solidFill>
              <a:schemeClr val="tx1"/>
            </a:solidFill>
          </a:endParaRPr>
        </a:p>
      </dsp:txBody>
      <dsp:txXfrm>
        <a:off x="51114" y="923808"/>
        <a:ext cx="1523946" cy="2279266"/>
      </dsp:txXfrm>
    </dsp:sp>
    <dsp:sp modelId="{BE3F02B2-2D00-4634-A81F-7A9473AB3420}">
      <dsp:nvSpPr>
        <dsp:cNvPr id="0" name=""/>
        <dsp:cNvSpPr/>
      </dsp:nvSpPr>
      <dsp:spPr>
        <a:xfrm rot="43755">
          <a:off x="1736294" y="1876000"/>
          <a:ext cx="241343" cy="40145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TW" altLang="en-US" sz="1300" kern="1200"/>
        </a:p>
      </dsp:txBody>
      <dsp:txXfrm>
        <a:off x="1736297" y="1955830"/>
        <a:ext cx="168940" cy="240872"/>
      </dsp:txXfrm>
    </dsp:sp>
    <dsp:sp modelId="{DBDB6C21-1BA8-4EC2-878B-EA771B71FE74}">
      <dsp:nvSpPr>
        <dsp:cNvPr id="0" name=""/>
        <dsp:cNvSpPr/>
      </dsp:nvSpPr>
      <dsp:spPr>
        <a:xfrm>
          <a:off x="2077800" y="902796"/>
          <a:ext cx="1618770" cy="2374090"/>
        </a:xfrm>
        <a:prstGeom prst="roundRect">
          <a:avLst>
            <a:gd name="adj" fmla="val 10000"/>
          </a:avLst>
        </a:prstGeom>
        <a:solidFill>
          <a:srgbClr val="C0E7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80975" lvl="0" indent="-180975" algn="l" defTabSz="711200">
            <a:lnSpc>
              <a:spcPct val="90000"/>
            </a:lnSpc>
            <a:spcBef>
              <a:spcPct val="0"/>
            </a:spcBef>
            <a:spcAft>
              <a:spcPct val="35000"/>
            </a:spcAft>
            <a:buNone/>
          </a:pPr>
          <a:r>
            <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通知推薦證券商注意報價</a:t>
          </a:r>
          <a:r>
            <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一般板</a:t>
          </a:r>
          <a:r>
            <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p>
        <a:p>
          <a:pPr marL="0" lvl="0" algn="l" defTabSz="711200">
            <a:lnSpc>
              <a:spcPct val="90000"/>
            </a:lnSpc>
            <a:spcBef>
              <a:spcPct val="0"/>
            </a:spcBef>
            <a:spcAft>
              <a:spcPct val="35000"/>
            </a:spcAft>
            <a:buNone/>
          </a:pPr>
          <a:r>
            <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對外公告</a:t>
          </a:r>
          <a:endPar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lvl="0" algn="ctr" defTabSz="711200">
            <a:lnSpc>
              <a:spcPct val="90000"/>
            </a:lnSpc>
            <a:spcBef>
              <a:spcPct val="0"/>
            </a:spcBef>
            <a:spcAft>
              <a:spcPct val="35000"/>
            </a:spcAft>
            <a:buNone/>
          </a:pPr>
          <a:endParaRPr lang="en-US" altLang="zh-TW" sz="1600" kern="120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endParaRPr>
        </a:p>
      </dsp:txBody>
      <dsp:txXfrm>
        <a:off x="2125212" y="950208"/>
        <a:ext cx="1523946" cy="2279266"/>
      </dsp:txXfrm>
    </dsp:sp>
    <dsp:sp modelId="{E95471A4-8D32-4784-A2F7-4982C83DA1D3}">
      <dsp:nvSpPr>
        <dsp:cNvPr id="0" name=""/>
        <dsp:cNvSpPr/>
      </dsp:nvSpPr>
      <dsp:spPr>
        <a:xfrm rot="21563086">
          <a:off x="3906479" y="1875778"/>
          <a:ext cx="445060" cy="40145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TW" altLang="en-US" sz="1300" kern="1200"/>
        </a:p>
      </dsp:txBody>
      <dsp:txXfrm>
        <a:off x="3906482" y="1956716"/>
        <a:ext cx="324624" cy="240872"/>
      </dsp:txXfrm>
    </dsp:sp>
    <dsp:sp modelId="{CF6D308C-1DC5-48B9-8AD8-AF7896132156}">
      <dsp:nvSpPr>
        <dsp:cNvPr id="0" name=""/>
        <dsp:cNvSpPr/>
      </dsp:nvSpPr>
      <dsp:spPr>
        <a:xfrm>
          <a:off x="4536258" y="876396"/>
          <a:ext cx="1618770" cy="2374090"/>
        </a:xfrm>
        <a:prstGeom prst="roundRect">
          <a:avLst>
            <a:gd name="adj" fmla="val 10000"/>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TW" altLang="en-US"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通知證券經紀商於次一營業日起</a:t>
          </a:r>
          <a:r>
            <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5</a:t>
          </a:r>
          <a:r>
            <a:rPr lang="zh-TW" altLang="en-US"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個營業日，對投資人每日委託買賣數量達單筆</a:t>
          </a:r>
          <a:r>
            <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仟股或多筆累積達</a:t>
          </a:r>
          <a:r>
            <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仟股，預收款券</a:t>
          </a:r>
          <a:endPar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dsp:txBody>
      <dsp:txXfrm>
        <a:off x="4583670" y="923808"/>
        <a:ext cx="1523946" cy="2279266"/>
      </dsp:txXfrm>
    </dsp:sp>
    <dsp:sp modelId="{49E3AC6A-8B1F-42BA-ADC2-3922F9AD08B5}">
      <dsp:nvSpPr>
        <dsp:cNvPr id="0" name=""/>
        <dsp:cNvSpPr/>
      </dsp:nvSpPr>
      <dsp:spPr>
        <a:xfrm rot="25347">
          <a:off x="6317826" y="1871154"/>
          <a:ext cx="345150" cy="40145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TW" altLang="en-US" sz="1300" kern="1200"/>
        </a:p>
      </dsp:txBody>
      <dsp:txXfrm>
        <a:off x="6317827" y="1951063"/>
        <a:ext cx="241605" cy="240872"/>
      </dsp:txXfrm>
    </dsp:sp>
    <dsp:sp modelId="{5B026E76-9195-4601-B68C-6B9057D2BF77}">
      <dsp:nvSpPr>
        <dsp:cNvPr id="0" name=""/>
        <dsp:cNvSpPr/>
      </dsp:nvSpPr>
      <dsp:spPr>
        <a:xfrm>
          <a:off x="6806238" y="893133"/>
          <a:ext cx="1618770" cy="2374090"/>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80975" marR="0" lvl="0" indent="-180975" algn="l" defTabSz="914400" eaLnBrk="1" fontAlgn="auto" latinLnBrk="0" hangingPunct="1">
            <a:lnSpc>
              <a:spcPct val="100000"/>
            </a:lnSpc>
            <a:spcBef>
              <a:spcPct val="0"/>
            </a:spcBef>
            <a:spcAft>
              <a:spcPts val="0"/>
            </a:spcAft>
            <a:buClrTx/>
            <a:buSzTx/>
            <a:buFontTx/>
            <a:buNone/>
            <a:tabLst/>
            <a:defRPr/>
          </a:pPr>
          <a:r>
            <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通知證券經紀商於次一營業日起</a:t>
          </a:r>
          <a:r>
            <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5</a:t>
          </a:r>
          <a:r>
            <a:rPr lang="zh-TW" altLang="en-US"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個營業日，預收款券</a:t>
          </a:r>
          <a:endPar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180975" marR="0" lvl="0" indent="-180975" algn="l" defTabSz="914400" eaLnBrk="1" fontAlgn="auto" latinLnBrk="0" hangingPunct="1">
            <a:lnSpc>
              <a:spcPct val="100000"/>
            </a:lnSpc>
            <a:spcBef>
              <a:spcPct val="0"/>
            </a:spcBef>
            <a:spcAft>
              <a:spcPts val="0"/>
            </a:spcAft>
            <a:buClrTx/>
            <a:buSzTx/>
            <a:buFontTx/>
            <a:buNone/>
            <a:tabLst/>
            <a:defRPr/>
          </a:pPr>
          <a:r>
            <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通知公司對外公告說明財務業務狀況</a:t>
          </a:r>
          <a:endParaRPr lang="en-US" altLang="zh-TW" sz="1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lvl="0" algn="ctr" defTabSz="444500">
            <a:lnSpc>
              <a:spcPct val="90000"/>
            </a:lnSpc>
            <a:spcBef>
              <a:spcPct val="0"/>
            </a:spcBef>
            <a:spcAft>
              <a:spcPct val="35000"/>
            </a:spcAft>
            <a:buNone/>
          </a:pPr>
          <a:endParaRPr lang="zh-TW" altLang="en-US" sz="1600" kern="1200" dirty="0"/>
        </a:p>
      </dsp:txBody>
      <dsp:txXfrm>
        <a:off x="6853650" y="940545"/>
        <a:ext cx="1523946" cy="22792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1" name="Shape 181"/>
          <p:cNvSpPr>
            <a:spLocks noGrp="1"/>
          </p:cNvSpPr>
          <p:nvPr>
            <p:ph type="body" sz="quarter" idx="1"/>
          </p:nvPr>
        </p:nvSpPr>
        <p:spPr>
          <a:xfrm>
            <a:off x="906358" y="4715908"/>
            <a:ext cx="4984962" cy="4467701"/>
          </a:xfrm>
          <a:prstGeom prst="rect">
            <a:avLst/>
          </a:prstGeom>
        </p:spPr>
        <p:txBody>
          <a:bodyPr lIns="91432" tIns="45715" rIns="91432" bIns="45715"/>
          <a:lstStyle/>
          <a:p>
            <a:endParaRPr/>
          </a:p>
        </p:txBody>
      </p:sp>
      <p:sp>
        <p:nvSpPr>
          <p:cNvPr id="2" name="投影片影像版面配置區 1">
            <a:extLst>
              <a:ext uri="{FF2B5EF4-FFF2-40B4-BE49-F238E27FC236}">
                <a16:creationId xmlns:a16="http://schemas.microsoft.com/office/drawing/2014/main" id="{92BEACC0-5AE5-9C54-8D91-FFD28FF34E85}"/>
              </a:ext>
            </a:extLst>
          </p:cNvPr>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32" tIns="45715" rIns="91432" bIns="45715" rtlCol="0" anchor="ctr"/>
          <a:lstStyle/>
          <a:p>
            <a:endParaRPr lang="zh-TW" altLang="en-US"/>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Gulim"/>
      </a:defRPr>
    </a:lvl1pPr>
    <a:lvl2pPr indent="228600" latinLnBrk="0">
      <a:spcBef>
        <a:spcPts val="400"/>
      </a:spcBef>
      <a:defRPr sz="1200">
        <a:latin typeface="+mj-lt"/>
        <a:ea typeface="+mj-ea"/>
        <a:cs typeface="+mj-cs"/>
        <a:sym typeface="Gulim"/>
      </a:defRPr>
    </a:lvl2pPr>
    <a:lvl3pPr indent="457200" latinLnBrk="0">
      <a:spcBef>
        <a:spcPts val="400"/>
      </a:spcBef>
      <a:defRPr sz="1200">
        <a:latin typeface="+mj-lt"/>
        <a:ea typeface="+mj-ea"/>
        <a:cs typeface="+mj-cs"/>
        <a:sym typeface="Gulim"/>
      </a:defRPr>
    </a:lvl3pPr>
    <a:lvl4pPr indent="685800" latinLnBrk="0">
      <a:spcBef>
        <a:spcPts val="400"/>
      </a:spcBef>
      <a:defRPr sz="1200">
        <a:latin typeface="+mj-lt"/>
        <a:ea typeface="+mj-ea"/>
        <a:cs typeface="+mj-cs"/>
        <a:sym typeface="Gulim"/>
      </a:defRPr>
    </a:lvl4pPr>
    <a:lvl5pPr indent="914400" latinLnBrk="0">
      <a:spcBef>
        <a:spcPts val="400"/>
      </a:spcBef>
      <a:defRPr sz="1200">
        <a:latin typeface="+mj-lt"/>
        <a:ea typeface="+mj-ea"/>
        <a:cs typeface="+mj-cs"/>
        <a:sym typeface="Gulim"/>
      </a:defRPr>
    </a:lvl5pPr>
    <a:lvl6pPr indent="1143000" latinLnBrk="0">
      <a:spcBef>
        <a:spcPts val="400"/>
      </a:spcBef>
      <a:defRPr sz="1200">
        <a:latin typeface="+mj-lt"/>
        <a:ea typeface="+mj-ea"/>
        <a:cs typeface="+mj-cs"/>
        <a:sym typeface="Gulim"/>
      </a:defRPr>
    </a:lvl6pPr>
    <a:lvl7pPr indent="1371600" latinLnBrk="0">
      <a:spcBef>
        <a:spcPts val="400"/>
      </a:spcBef>
      <a:defRPr sz="1200">
        <a:latin typeface="+mj-lt"/>
        <a:ea typeface="+mj-ea"/>
        <a:cs typeface="+mj-cs"/>
        <a:sym typeface="Gulim"/>
      </a:defRPr>
    </a:lvl7pPr>
    <a:lvl8pPr indent="1600200" latinLnBrk="0">
      <a:spcBef>
        <a:spcPts val="400"/>
      </a:spcBef>
      <a:defRPr sz="1200">
        <a:latin typeface="+mj-lt"/>
        <a:ea typeface="+mj-ea"/>
        <a:cs typeface="+mj-cs"/>
        <a:sym typeface="Gulim"/>
      </a:defRPr>
    </a:lvl8pPr>
    <a:lvl9pPr indent="1828800" latinLnBrk="0">
      <a:spcBef>
        <a:spcPts val="400"/>
      </a:spcBef>
      <a:defRPr sz="1200">
        <a:latin typeface="+mj-lt"/>
        <a:ea typeface="+mj-ea"/>
        <a:cs typeface="+mj-cs"/>
        <a:sym typeface="Gulim"/>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660808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75282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620852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63787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014483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849700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261383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026013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41447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27713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858488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14748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331332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961584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854810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626318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554970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463273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694120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358259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8294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765343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02317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218428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6214063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2">
    <p:spTree>
      <p:nvGrpSpPr>
        <p:cNvPr id="1" name=""/>
        <p:cNvGrpSpPr/>
        <p:nvPr/>
      </p:nvGrpSpPr>
      <p:grpSpPr>
        <a:xfrm>
          <a:off x="0" y="0"/>
          <a:ext cx="0" cy="0"/>
          <a:chOff x="0" y="0"/>
          <a:chExt cx="0" cy="0"/>
        </a:xfrm>
      </p:grpSpPr>
      <p:pic>
        <p:nvPicPr>
          <p:cNvPr id="26" name="design1_corner1.png" descr="design1_corner1.png"/>
          <p:cNvPicPr>
            <a:picLocks noChangeAspect="1"/>
          </p:cNvPicPr>
          <p:nvPr/>
        </p:nvPicPr>
        <p:blipFill>
          <a:blip r:embed="rId2"/>
          <a:stretch>
            <a:fillRect/>
          </a:stretch>
        </p:blipFill>
        <p:spPr>
          <a:xfrm>
            <a:off x="-1" y="2338214"/>
            <a:ext cx="6431297" cy="4529658"/>
          </a:xfrm>
          <a:prstGeom prst="rect">
            <a:avLst/>
          </a:prstGeom>
          <a:ln w="12700">
            <a:miter lim="400000"/>
          </a:ln>
        </p:spPr>
      </p:pic>
      <p:sp>
        <p:nvSpPr>
          <p:cNvPr id="27" name="Title Text"/>
          <p:cNvSpPr txBox="1">
            <a:spLocks noGrp="1"/>
          </p:cNvSpPr>
          <p:nvPr>
            <p:ph type="title"/>
          </p:nvPr>
        </p:nvSpPr>
        <p:spPr>
          <a:prstGeom prst="rect">
            <a:avLst/>
          </a:prstGeom>
        </p:spPr>
        <p:txBody>
          <a:bodyPr/>
          <a:lstStyle>
            <a:lvl1pPr>
              <a:defRPr>
                <a:solidFill>
                  <a:srgbClr val="BC9763"/>
                </a:solidFill>
              </a:defRPr>
            </a:lvl1pPr>
          </a:lstStyle>
          <a:p>
            <a:r>
              <a:t>Title Text</a:t>
            </a:r>
          </a:p>
        </p:txBody>
      </p:sp>
      <p:pic>
        <p:nvPicPr>
          <p:cNvPr id="28" name="__corner1322.png" descr="__corner1322.png"/>
          <p:cNvPicPr>
            <a:picLocks noChangeAspect="1"/>
          </p:cNvPicPr>
          <p:nvPr userDrawn="1"/>
        </p:nvPicPr>
        <p:blipFill>
          <a:blip r:embed="rId3"/>
          <a:stretch>
            <a:fillRect/>
          </a:stretch>
        </p:blipFill>
        <p:spPr>
          <a:xfrm>
            <a:off x="3249523" y="0"/>
            <a:ext cx="5894477" cy="2534671"/>
          </a:xfrm>
          <a:prstGeom prst="rect">
            <a:avLst/>
          </a:prstGeom>
          <a:ln w="12700">
            <a:miter lim="400000"/>
          </a:ln>
        </p:spPr>
      </p:pic>
      <p:pic>
        <p:nvPicPr>
          <p:cNvPr id="29" name="Image" descr="Image"/>
          <p:cNvPicPr>
            <a:picLocks noChangeAspect="1"/>
          </p:cNvPicPr>
          <p:nvPr/>
        </p:nvPicPr>
        <p:blipFill>
          <a:blip r:embed="rId4"/>
          <a:stretch>
            <a:fillRect/>
          </a:stretch>
        </p:blipFill>
        <p:spPr>
          <a:xfrm>
            <a:off x="381219" y="5940954"/>
            <a:ext cx="2725050" cy="583386"/>
          </a:xfrm>
          <a:prstGeom prst="rect">
            <a:avLst/>
          </a:prstGeom>
          <a:ln w="12700">
            <a:miter lim="400000"/>
          </a:ln>
        </p:spPr>
      </p:pic>
      <p:sp>
        <p:nvSpPr>
          <p:cNvPr id="3" name="Slide Number">
            <a:extLst>
              <a:ext uri="{FF2B5EF4-FFF2-40B4-BE49-F238E27FC236}">
                <a16:creationId xmlns:a16="http://schemas.microsoft.com/office/drawing/2014/main" id="{CDD5057F-9EB7-8D43-824E-0767F4B3CCC5}"/>
              </a:ext>
            </a:extLst>
          </p:cNvPr>
          <p:cNvSpPr txBox="1">
            <a:spLocks/>
          </p:cNvSpPr>
          <p:nvPr userDrawn="1"/>
        </p:nvSpPr>
        <p:spPr>
          <a:xfrm>
            <a:off x="8321040" y="6518909"/>
            <a:ext cx="768767" cy="338554"/>
          </a:xfrm>
          <a:prstGeom prst="rect">
            <a:avLst/>
          </a:prstGeom>
          <a:ln w="12700">
            <a:miter lim="400000"/>
          </a:ln>
        </p:spPr>
        <p:txBody>
          <a:bodyPr wrap="square" lIns="45719" rIns="45719" anchor="b">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805F0A"/>
                </a:solidFill>
                <a:effectLst/>
                <a:uFillTx/>
                <a:latin typeface="Arial" panose="020B0604020202020204" pitchFamily="34" charset="0"/>
                <a:ea typeface="Arial" panose="020B0604020202020204" pitchFamily="34" charset="0"/>
                <a:cs typeface="Arial" panose="020B0604020202020204" pitchFamily="34" charset="0"/>
                <a:sym typeface="Acumin Pro Mediu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9pPr>
          </a:lstStyle>
          <a:p>
            <a:fld id="{86CB4B4D-7CA3-9044-876B-883B54F8677D}" type="slidenum">
              <a:rPr lang="en-US" altLang="zh-TW" sz="1600" smtClean="0"/>
              <a:pPr/>
              <a:t>‹#›</a:t>
            </a:fld>
            <a:endParaRPr lang="en-US" altLang="zh-TW" sz="1600" dirty="0"/>
          </a:p>
        </p:txBody>
      </p:sp>
    </p:spTree>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1_Default copy 4">
    <p:spTree>
      <p:nvGrpSpPr>
        <p:cNvPr id="1" name=""/>
        <p:cNvGrpSpPr/>
        <p:nvPr/>
      </p:nvGrpSpPr>
      <p:grpSpPr>
        <a:xfrm>
          <a:off x="0" y="0"/>
          <a:ext cx="0" cy="0"/>
          <a:chOff x="0" y="0"/>
          <a:chExt cx="0" cy="0"/>
        </a:xfrm>
      </p:grpSpPr>
      <p:pic>
        <p:nvPicPr>
          <p:cNvPr id="162" name="Image" descr="Image"/>
          <p:cNvPicPr>
            <a:picLocks noChangeAspect="1"/>
          </p:cNvPicPr>
          <p:nvPr/>
        </p:nvPicPr>
        <p:blipFill>
          <a:blip r:embed="rId2"/>
          <a:stretch>
            <a:fillRect/>
          </a:stretch>
        </p:blipFill>
        <p:spPr>
          <a:xfrm>
            <a:off x="7940124" y="141420"/>
            <a:ext cx="1082199" cy="231681"/>
          </a:xfrm>
          <a:prstGeom prst="rect">
            <a:avLst/>
          </a:prstGeom>
          <a:ln w="12700">
            <a:miter lim="400000"/>
          </a:ln>
        </p:spPr>
      </p:pic>
      <p:sp>
        <p:nvSpPr>
          <p:cNvPr id="164" name="Title Text"/>
          <p:cNvSpPr txBox="1">
            <a:spLocks noGrp="1"/>
          </p:cNvSpPr>
          <p:nvPr>
            <p:ph type="title"/>
          </p:nvPr>
        </p:nvSpPr>
        <p:spPr>
          <a:prstGeom prst="rect">
            <a:avLst/>
          </a:prstGeom>
        </p:spPr>
        <p:txBody>
          <a:bodyPr/>
          <a:lstStyle>
            <a:lvl1pPr>
              <a:defRPr>
                <a:solidFill>
                  <a:srgbClr val="674B2A"/>
                </a:solidFill>
              </a:defRPr>
            </a:lvl1pPr>
          </a:lstStyle>
          <a:p>
            <a:r>
              <a:t>Title Text</a:t>
            </a:r>
          </a:p>
        </p:txBody>
      </p:sp>
      <p:sp>
        <p:nvSpPr>
          <p:cNvPr id="165" name="Rectangle"/>
          <p:cNvSpPr/>
          <p:nvPr/>
        </p:nvSpPr>
        <p:spPr>
          <a:xfrm>
            <a:off x="-16934" y="-5292"/>
            <a:ext cx="104298" cy="1055986"/>
          </a:xfrm>
          <a:prstGeom prst="rect">
            <a:avLst/>
          </a:prstGeom>
          <a:solidFill>
            <a:srgbClr val="BC9763"/>
          </a:solidFill>
          <a:ln w="12700">
            <a:miter lim="400000"/>
          </a:ln>
        </p:spPr>
        <p:txBody>
          <a:bodyPr lIns="45719" rIns="45719" anchor="ctr"/>
          <a:lstStyle/>
          <a:p>
            <a:pPr algn="ctr">
              <a:defRPr>
                <a:solidFill>
                  <a:srgbClr val="FFFFFF"/>
                </a:solidFill>
              </a:defRPr>
            </a:pPr>
            <a:endParaRPr/>
          </a:p>
        </p:txBody>
      </p:sp>
      <p:pic>
        <p:nvPicPr>
          <p:cNvPr id="9" name="Image" descr="Image">
            <a:extLst>
              <a:ext uri="{FF2B5EF4-FFF2-40B4-BE49-F238E27FC236}">
                <a16:creationId xmlns:a16="http://schemas.microsoft.com/office/drawing/2014/main" id="{C354BA59-0A8C-BA99-C9EF-B143E6B4A13E}"/>
              </a:ext>
            </a:extLst>
          </p:cNvPr>
          <p:cNvPicPr>
            <a:picLocks noChangeAspect="1"/>
          </p:cNvPicPr>
          <p:nvPr userDrawn="1"/>
        </p:nvPicPr>
        <p:blipFill>
          <a:blip r:embed="rId2"/>
          <a:stretch>
            <a:fillRect/>
          </a:stretch>
        </p:blipFill>
        <p:spPr>
          <a:xfrm>
            <a:off x="6191924" y="1765129"/>
            <a:ext cx="1817802" cy="331306"/>
          </a:xfrm>
          <a:prstGeom prst="rect">
            <a:avLst/>
          </a:prstGeom>
          <a:ln w="12700">
            <a:miter lim="400000"/>
          </a:ln>
        </p:spPr>
      </p:pic>
      <p:pic>
        <p:nvPicPr>
          <p:cNvPr id="17" name="Image" descr="Image">
            <a:extLst>
              <a:ext uri="{FF2B5EF4-FFF2-40B4-BE49-F238E27FC236}">
                <a16:creationId xmlns:a16="http://schemas.microsoft.com/office/drawing/2014/main" id="{05A7FC43-D499-6467-6DDD-7CDE3250B41F}"/>
              </a:ext>
            </a:extLst>
          </p:cNvPr>
          <p:cNvPicPr>
            <a:picLocks noChangeAspect="1"/>
          </p:cNvPicPr>
          <p:nvPr userDrawn="1"/>
        </p:nvPicPr>
        <p:blipFill>
          <a:blip r:embed="rId2"/>
          <a:stretch>
            <a:fillRect/>
          </a:stretch>
        </p:blipFill>
        <p:spPr>
          <a:xfrm>
            <a:off x="7418317" y="135488"/>
            <a:ext cx="1514965" cy="324328"/>
          </a:xfrm>
          <a:prstGeom prst="rect">
            <a:avLst/>
          </a:prstGeom>
          <a:ln w="12700">
            <a:miter lim="400000"/>
          </a:ln>
        </p:spPr>
      </p:pic>
      <p:pic>
        <p:nvPicPr>
          <p:cNvPr id="19" name="圖片 18">
            <a:extLst>
              <a:ext uri="{FF2B5EF4-FFF2-40B4-BE49-F238E27FC236}">
                <a16:creationId xmlns:a16="http://schemas.microsoft.com/office/drawing/2014/main" id="{DD9FCA42-FDBB-C618-41A6-8BE7CD8B5C74}"/>
              </a:ext>
            </a:extLst>
          </p:cNvPr>
          <p:cNvPicPr>
            <a:picLocks noChangeAspect="1"/>
          </p:cNvPicPr>
          <p:nvPr userDrawn="1"/>
        </p:nvPicPr>
        <p:blipFill>
          <a:blip r:embed="rId3"/>
          <a:stretch>
            <a:fillRect/>
          </a:stretch>
        </p:blipFill>
        <p:spPr>
          <a:xfrm>
            <a:off x="3278544" y="-4657"/>
            <a:ext cx="5867400" cy="2524125"/>
          </a:xfrm>
          <a:prstGeom prst="rect">
            <a:avLst/>
          </a:prstGeom>
        </p:spPr>
      </p:pic>
      <p:pic>
        <p:nvPicPr>
          <p:cNvPr id="4" name="Image" descr="Image">
            <a:extLst>
              <a:ext uri="{FF2B5EF4-FFF2-40B4-BE49-F238E27FC236}">
                <a16:creationId xmlns:a16="http://schemas.microsoft.com/office/drawing/2014/main" id="{784A9CCF-8E52-8C43-A080-DD4C3F42EE0C}"/>
              </a:ext>
            </a:extLst>
          </p:cNvPr>
          <p:cNvPicPr>
            <a:picLocks noChangeAspect="1"/>
          </p:cNvPicPr>
          <p:nvPr userDrawn="1"/>
        </p:nvPicPr>
        <p:blipFill>
          <a:blip r:embed="rId2"/>
          <a:stretch>
            <a:fillRect/>
          </a:stretch>
        </p:blipFill>
        <p:spPr>
          <a:xfrm>
            <a:off x="6902576" y="141420"/>
            <a:ext cx="2119747" cy="453803"/>
          </a:xfrm>
          <a:prstGeom prst="rect">
            <a:avLst/>
          </a:prstGeom>
          <a:ln w="12700">
            <a:miter lim="400000"/>
          </a:ln>
        </p:spPr>
      </p:pic>
      <p:pic>
        <p:nvPicPr>
          <p:cNvPr id="12" name="圖片 11">
            <a:extLst>
              <a:ext uri="{FF2B5EF4-FFF2-40B4-BE49-F238E27FC236}">
                <a16:creationId xmlns:a16="http://schemas.microsoft.com/office/drawing/2014/main" id="{3208639A-782B-D41B-53D4-872F835B83B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62964" y="6306167"/>
            <a:ext cx="981036" cy="551833"/>
          </a:xfrm>
          <a:prstGeom prst="rect">
            <a:avLst/>
          </a:prstGeom>
        </p:spPr>
      </p:pic>
      <p:sp>
        <p:nvSpPr>
          <p:cNvPr id="2" name="Slide Number">
            <a:extLst>
              <a:ext uri="{FF2B5EF4-FFF2-40B4-BE49-F238E27FC236}">
                <a16:creationId xmlns:a16="http://schemas.microsoft.com/office/drawing/2014/main" id="{67FD6AD8-758A-63D6-5583-92E82F857768}"/>
              </a:ext>
            </a:extLst>
          </p:cNvPr>
          <p:cNvSpPr txBox="1">
            <a:spLocks/>
          </p:cNvSpPr>
          <p:nvPr userDrawn="1"/>
        </p:nvSpPr>
        <p:spPr>
          <a:xfrm>
            <a:off x="8300720" y="6539540"/>
            <a:ext cx="791460" cy="338554"/>
          </a:xfrm>
          <a:prstGeom prst="rect">
            <a:avLst/>
          </a:prstGeom>
          <a:ln w="12700">
            <a:miter lim="400000"/>
          </a:ln>
        </p:spPr>
        <p:txBody>
          <a:bodyPr wrap="square" lIns="45719" rIns="45719" anchor="b">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805F0A"/>
                </a:solidFill>
                <a:effectLst/>
                <a:uFillTx/>
                <a:latin typeface="Arial" panose="020B0604020202020204" pitchFamily="34" charset="0"/>
                <a:ea typeface="Arial" panose="020B0604020202020204" pitchFamily="34" charset="0"/>
                <a:cs typeface="Arial" panose="020B0604020202020204" pitchFamily="34" charset="0"/>
                <a:sym typeface="Acumin Pro Mediu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9pPr>
          </a:lstStyle>
          <a:p>
            <a:fld id="{86CB4B4D-7CA3-9044-876B-883B54F8677D}" type="slidenum">
              <a:rPr lang="en-US" altLang="zh-TW" sz="1600" smtClean="0">
                <a:solidFill>
                  <a:srgbClr val="805F0A"/>
                </a:solidFill>
              </a:rPr>
              <a:pPr/>
              <a:t>‹#›</a:t>
            </a:fld>
            <a:endParaRPr lang="en-US" altLang="zh-TW" sz="1600" dirty="0">
              <a:solidFill>
                <a:srgbClr val="805F0A"/>
              </a:solidFill>
            </a:endParaRPr>
          </a:p>
        </p:txBody>
      </p:sp>
      <p:sp>
        <p:nvSpPr>
          <p:cNvPr id="3" name="文字方塊 2">
            <a:extLst>
              <a:ext uri="{FF2B5EF4-FFF2-40B4-BE49-F238E27FC236}">
                <a16:creationId xmlns:a16="http://schemas.microsoft.com/office/drawing/2014/main" id="{DB46886F-B82B-CE31-1E1A-65DC77609CFD}"/>
              </a:ext>
            </a:extLst>
          </p:cNvPr>
          <p:cNvSpPr txBox="1"/>
          <p:nvPr userDrawn="1"/>
        </p:nvSpPr>
        <p:spPr>
          <a:xfrm>
            <a:off x="457200" y="378691"/>
            <a:ext cx="302490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TW" altLang="en-US" dirty="0">
                <a:latin typeface="標楷體" panose="03000509000000000000" pitchFamily="65" charset="-120"/>
                <a:ea typeface="標楷體" panose="03000509000000000000" pitchFamily="65" charset="-120"/>
              </a:rPr>
              <a:t>僅供上課參考 請勿對外公開</a:t>
            </a:r>
            <a:endParaRPr kumimoji="0" lang="zh-TW" altLang="en-US" sz="1800" b="0" i="0" u="none" strike="noStrike" cap="none" spc="0" normalizeH="0" baseline="0" dirty="0">
              <a:solidFill>
                <a:srgbClr val="000000"/>
              </a:solidFill>
              <a:effectLst/>
              <a:uFillTx/>
              <a:latin typeface="標楷體" panose="03000509000000000000" pitchFamily="65" charset="-120"/>
              <a:ea typeface="標楷體" panose="03000509000000000000" pitchFamily="65" charset="-120"/>
              <a:sym typeface="Times New Roman"/>
            </a:endParaRPr>
          </a:p>
        </p:txBody>
      </p:sp>
    </p:spTree>
    <p:extLst>
      <p:ext uri="{BB962C8B-B14F-4D97-AF65-F5344CB8AC3E}">
        <p14:creationId xmlns:p14="http://schemas.microsoft.com/office/powerpoint/2010/main" val="2596694059"/>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1 copy">
    <p:spTree>
      <p:nvGrpSpPr>
        <p:cNvPr id="1" name=""/>
        <p:cNvGrpSpPr/>
        <p:nvPr/>
      </p:nvGrpSpPr>
      <p:grpSpPr>
        <a:xfrm>
          <a:off x="0" y="0"/>
          <a:ext cx="0" cy="0"/>
          <a:chOff x="0" y="0"/>
          <a:chExt cx="0" cy="0"/>
        </a:xfrm>
      </p:grpSpPr>
      <p:pic>
        <p:nvPicPr>
          <p:cNvPr id="75" name="__corner1322.png" descr="__corner1322.png"/>
          <p:cNvPicPr>
            <a:picLocks/>
          </p:cNvPicPr>
          <p:nvPr userDrawn="1"/>
        </p:nvPicPr>
        <p:blipFill>
          <a:blip r:embed="rId2"/>
          <a:stretch>
            <a:fillRect/>
          </a:stretch>
        </p:blipFill>
        <p:spPr>
          <a:xfrm rot="10800000">
            <a:off x="156" y="4494361"/>
            <a:ext cx="6814712" cy="2363637"/>
          </a:xfrm>
          <a:prstGeom prst="rect">
            <a:avLst/>
          </a:prstGeom>
          <a:ln w="12700">
            <a:miter lim="400000"/>
          </a:ln>
        </p:spPr>
      </p:pic>
      <p:sp>
        <p:nvSpPr>
          <p:cNvPr id="74" name="Title Text"/>
          <p:cNvSpPr txBox="1">
            <a:spLocks noGrp="1"/>
          </p:cNvSpPr>
          <p:nvPr>
            <p:ph type="title"/>
          </p:nvPr>
        </p:nvSpPr>
        <p:spPr>
          <a:prstGeom prst="rect">
            <a:avLst/>
          </a:prstGeom>
        </p:spPr>
        <p:txBody>
          <a:bodyPr/>
          <a:lstStyle>
            <a:lvl1pPr>
              <a:defRPr>
                <a:solidFill>
                  <a:srgbClr val="805F0A"/>
                </a:solidFill>
              </a:defRPr>
            </a:lvl1pPr>
          </a:lstStyle>
          <a:p>
            <a:r>
              <a:t>Title Text</a:t>
            </a:r>
          </a:p>
        </p:txBody>
      </p:sp>
      <p:pic>
        <p:nvPicPr>
          <p:cNvPr id="76" name="Image" descr="Image"/>
          <p:cNvPicPr>
            <a:picLocks noChangeAspect="1"/>
          </p:cNvPicPr>
          <p:nvPr/>
        </p:nvPicPr>
        <p:blipFill>
          <a:blip r:embed="rId3"/>
          <a:stretch>
            <a:fillRect/>
          </a:stretch>
        </p:blipFill>
        <p:spPr>
          <a:xfrm>
            <a:off x="6875252" y="139699"/>
            <a:ext cx="2130063" cy="456008"/>
          </a:xfrm>
          <a:prstGeom prst="rect">
            <a:avLst/>
          </a:prstGeom>
          <a:ln w="12700">
            <a:miter lim="400000"/>
          </a:ln>
        </p:spPr>
      </p:pic>
      <p:pic>
        <p:nvPicPr>
          <p:cNvPr id="8" name="圖片 7">
            <a:extLst>
              <a:ext uri="{FF2B5EF4-FFF2-40B4-BE49-F238E27FC236}">
                <a16:creationId xmlns:a16="http://schemas.microsoft.com/office/drawing/2014/main" id="{7E0D3CE7-9B26-98B3-28B5-9DC899EC449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62964" y="6306167"/>
            <a:ext cx="981036" cy="551833"/>
          </a:xfrm>
          <a:prstGeom prst="rect">
            <a:avLst/>
          </a:prstGeom>
        </p:spPr>
      </p:pic>
      <p:sp>
        <p:nvSpPr>
          <p:cNvPr id="2" name="Slide Number">
            <a:extLst>
              <a:ext uri="{FF2B5EF4-FFF2-40B4-BE49-F238E27FC236}">
                <a16:creationId xmlns:a16="http://schemas.microsoft.com/office/drawing/2014/main" id="{6EE8F3CB-2384-C0AE-E5EA-23E304BD1608}"/>
              </a:ext>
            </a:extLst>
          </p:cNvPr>
          <p:cNvSpPr txBox="1">
            <a:spLocks/>
          </p:cNvSpPr>
          <p:nvPr userDrawn="1"/>
        </p:nvSpPr>
        <p:spPr>
          <a:xfrm>
            <a:off x="8300720" y="6539540"/>
            <a:ext cx="791460" cy="338554"/>
          </a:xfrm>
          <a:prstGeom prst="rect">
            <a:avLst/>
          </a:prstGeom>
          <a:ln w="12700">
            <a:miter lim="400000"/>
          </a:ln>
        </p:spPr>
        <p:txBody>
          <a:bodyPr wrap="square" lIns="45719" rIns="45719" anchor="b">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805F0A"/>
                </a:solidFill>
                <a:effectLst/>
                <a:uFillTx/>
                <a:latin typeface="Arial" panose="020B0604020202020204" pitchFamily="34" charset="0"/>
                <a:ea typeface="Arial" panose="020B0604020202020204" pitchFamily="34" charset="0"/>
                <a:cs typeface="Arial" panose="020B0604020202020204" pitchFamily="34" charset="0"/>
                <a:sym typeface="Acumin Pro Mediu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9pPr>
          </a:lstStyle>
          <a:p>
            <a:fld id="{86CB4B4D-7CA3-9044-876B-883B54F8677D}" type="slidenum">
              <a:rPr lang="en-US" altLang="zh-TW" sz="1600" smtClean="0">
                <a:solidFill>
                  <a:srgbClr val="805F0A"/>
                </a:solidFill>
              </a:rPr>
              <a:pPr/>
              <a:t>‹#›</a:t>
            </a:fld>
            <a:endParaRPr lang="en-US" altLang="zh-TW" sz="1600" dirty="0">
              <a:solidFill>
                <a:srgbClr val="805F0A"/>
              </a:solidFill>
            </a:endParaRPr>
          </a:p>
        </p:txBody>
      </p:sp>
      <p:sp>
        <p:nvSpPr>
          <p:cNvPr id="3" name="文字方塊 2">
            <a:extLst>
              <a:ext uri="{FF2B5EF4-FFF2-40B4-BE49-F238E27FC236}">
                <a16:creationId xmlns:a16="http://schemas.microsoft.com/office/drawing/2014/main" id="{D5BFDB77-27EE-0EEA-C6C8-D3D1F1A3CAD6}"/>
              </a:ext>
            </a:extLst>
          </p:cNvPr>
          <p:cNvSpPr txBox="1"/>
          <p:nvPr userDrawn="1"/>
        </p:nvSpPr>
        <p:spPr>
          <a:xfrm>
            <a:off x="284671" y="139699"/>
            <a:ext cx="302490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TW" altLang="en-US" dirty="0">
                <a:latin typeface="標楷體" panose="03000509000000000000" pitchFamily="65" charset="-120"/>
                <a:ea typeface="標楷體" panose="03000509000000000000" pitchFamily="65" charset="-120"/>
              </a:rPr>
              <a:t>僅供上課參考 請勿對外公開</a:t>
            </a:r>
            <a:endParaRPr kumimoji="0" lang="zh-TW" altLang="en-US" sz="1800" b="0" i="0" u="none" strike="noStrike" cap="none" spc="0" normalizeH="0" baseline="0" dirty="0">
              <a:solidFill>
                <a:srgbClr val="000000"/>
              </a:solidFill>
              <a:effectLst/>
              <a:uFillTx/>
              <a:latin typeface="標楷體" panose="03000509000000000000" pitchFamily="65" charset="-120"/>
              <a:ea typeface="標楷體" panose="03000509000000000000" pitchFamily="65" charset="-120"/>
              <a:sym typeface="Times New Roman"/>
            </a:endParaRPr>
          </a:p>
        </p:txBody>
      </p:sp>
    </p:spTree>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1 copy 1">
    <p:spTree>
      <p:nvGrpSpPr>
        <p:cNvPr id="1" name=""/>
        <p:cNvGrpSpPr/>
        <p:nvPr/>
      </p:nvGrpSpPr>
      <p:grpSpPr>
        <a:xfrm>
          <a:off x="0" y="0"/>
          <a:ext cx="0" cy="0"/>
          <a:chOff x="0" y="0"/>
          <a:chExt cx="0" cy="0"/>
        </a:xfrm>
      </p:grpSpPr>
      <p:sp>
        <p:nvSpPr>
          <p:cNvPr id="85" name="Title Text"/>
          <p:cNvSpPr txBox="1">
            <a:spLocks noGrp="1"/>
          </p:cNvSpPr>
          <p:nvPr>
            <p:ph type="title"/>
          </p:nvPr>
        </p:nvSpPr>
        <p:spPr>
          <a:prstGeom prst="rect">
            <a:avLst/>
          </a:prstGeom>
        </p:spPr>
        <p:txBody>
          <a:bodyPr/>
          <a:lstStyle>
            <a:lvl1pPr>
              <a:defRPr>
                <a:solidFill>
                  <a:srgbClr val="805F0A"/>
                </a:solidFill>
              </a:defRPr>
            </a:lvl1pPr>
          </a:lstStyle>
          <a:p>
            <a:r>
              <a:t>Title Text</a:t>
            </a:r>
          </a:p>
        </p:txBody>
      </p:sp>
      <p:pic>
        <p:nvPicPr>
          <p:cNvPr id="86" name="__corner1322.png" descr="__corner1322.png"/>
          <p:cNvPicPr>
            <a:picLocks/>
          </p:cNvPicPr>
          <p:nvPr/>
        </p:nvPicPr>
        <p:blipFill>
          <a:blip r:embed="rId2"/>
          <a:srcRect/>
          <a:stretch>
            <a:fillRect/>
          </a:stretch>
        </p:blipFill>
        <p:spPr>
          <a:xfrm flipH="1">
            <a:off x="-1413" y="-3280"/>
            <a:ext cx="5341163" cy="2410050"/>
          </a:xfrm>
          <a:prstGeom prst="rect">
            <a:avLst/>
          </a:prstGeom>
          <a:ln w="12700">
            <a:miter lim="400000"/>
          </a:ln>
        </p:spPr>
      </p:pic>
      <p:pic>
        <p:nvPicPr>
          <p:cNvPr id="6" name="Image" descr="Image">
            <a:extLst>
              <a:ext uri="{FF2B5EF4-FFF2-40B4-BE49-F238E27FC236}">
                <a16:creationId xmlns:a16="http://schemas.microsoft.com/office/drawing/2014/main" id="{74445225-6702-782F-AA74-4A38E9280CF3}"/>
              </a:ext>
            </a:extLst>
          </p:cNvPr>
          <p:cNvPicPr>
            <a:picLocks noChangeAspect="1"/>
          </p:cNvPicPr>
          <p:nvPr userDrawn="1"/>
        </p:nvPicPr>
        <p:blipFill>
          <a:blip r:embed="rId3"/>
          <a:stretch>
            <a:fillRect/>
          </a:stretch>
        </p:blipFill>
        <p:spPr>
          <a:xfrm>
            <a:off x="6875252" y="139699"/>
            <a:ext cx="2130063" cy="456008"/>
          </a:xfrm>
          <a:prstGeom prst="rect">
            <a:avLst/>
          </a:prstGeom>
          <a:ln w="12700">
            <a:miter lim="400000"/>
          </a:ln>
        </p:spPr>
      </p:pic>
      <p:pic>
        <p:nvPicPr>
          <p:cNvPr id="9" name="圖片 8">
            <a:extLst>
              <a:ext uri="{FF2B5EF4-FFF2-40B4-BE49-F238E27FC236}">
                <a16:creationId xmlns:a16="http://schemas.microsoft.com/office/drawing/2014/main" id="{261BF3D2-8CAD-6DDA-BF0B-AAC5CAA0ACC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62964" y="6306167"/>
            <a:ext cx="981036" cy="551833"/>
          </a:xfrm>
          <a:prstGeom prst="rect">
            <a:avLst/>
          </a:prstGeom>
        </p:spPr>
      </p:pic>
      <p:sp>
        <p:nvSpPr>
          <p:cNvPr id="2" name="Slide Number">
            <a:extLst>
              <a:ext uri="{FF2B5EF4-FFF2-40B4-BE49-F238E27FC236}">
                <a16:creationId xmlns:a16="http://schemas.microsoft.com/office/drawing/2014/main" id="{8BB3D9B5-ACD5-8561-17B2-27E9CCF47C19}"/>
              </a:ext>
            </a:extLst>
          </p:cNvPr>
          <p:cNvSpPr txBox="1">
            <a:spLocks/>
          </p:cNvSpPr>
          <p:nvPr userDrawn="1"/>
        </p:nvSpPr>
        <p:spPr>
          <a:xfrm>
            <a:off x="8300720" y="6539540"/>
            <a:ext cx="791460" cy="338554"/>
          </a:xfrm>
          <a:prstGeom prst="rect">
            <a:avLst/>
          </a:prstGeom>
          <a:ln w="12700">
            <a:miter lim="400000"/>
          </a:ln>
        </p:spPr>
        <p:txBody>
          <a:bodyPr wrap="square" lIns="45719" rIns="45719" anchor="b">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805F0A"/>
                </a:solidFill>
                <a:effectLst/>
                <a:uFillTx/>
                <a:latin typeface="Arial" panose="020B0604020202020204" pitchFamily="34" charset="0"/>
                <a:ea typeface="Arial" panose="020B0604020202020204" pitchFamily="34" charset="0"/>
                <a:cs typeface="Arial" panose="020B0604020202020204" pitchFamily="34" charset="0"/>
                <a:sym typeface="Acumin Pro Mediu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9pPr>
          </a:lstStyle>
          <a:p>
            <a:fld id="{86CB4B4D-7CA3-9044-876B-883B54F8677D}" type="slidenum">
              <a:rPr lang="en-US" altLang="zh-TW" sz="1600" smtClean="0">
                <a:solidFill>
                  <a:srgbClr val="805F0A"/>
                </a:solidFill>
              </a:rPr>
              <a:pPr/>
              <a:t>‹#›</a:t>
            </a:fld>
            <a:endParaRPr lang="en-US" altLang="zh-TW" sz="1600" dirty="0">
              <a:solidFill>
                <a:srgbClr val="805F0A"/>
              </a:solidFill>
            </a:endParaRPr>
          </a:p>
        </p:txBody>
      </p:sp>
    </p:spTree>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copy 2">
    <p:spTree>
      <p:nvGrpSpPr>
        <p:cNvPr id="1" name=""/>
        <p:cNvGrpSpPr/>
        <p:nvPr/>
      </p:nvGrpSpPr>
      <p:grpSpPr>
        <a:xfrm>
          <a:off x="0" y="0"/>
          <a:ext cx="0" cy="0"/>
          <a:chOff x="0" y="0"/>
          <a:chExt cx="0" cy="0"/>
        </a:xfrm>
      </p:grpSpPr>
      <p:pic>
        <p:nvPicPr>
          <p:cNvPr id="119" name="__corner13.png" descr="__corner13.png"/>
          <p:cNvPicPr>
            <a:picLocks noChangeAspect="1"/>
          </p:cNvPicPr>
          <p:nvPr/>
        </p:nvPicPr>
        <p:blipFill>
          <a:blip r:embed="rId2"/>
          <a:srcRect r="6264"/>
          <a:stretch>
            <a:fillRect/>
          </a:stretch>
        </p:blipFill>
        <p:spPr>
          <a:xfrm>
            <a:off x="4284493" y="-7614"/>
            <a:ext cx="4878093" cy="2395939"/>
          </a:xfrm>
          <a:prstGeom prst="rect">
            <a:avLst/>
          </a:prstGeom>
          <a:ln w="12700">
            <a:miter lim="400000"/>
          </a:ln>
        </p:spPr>
      </p:pic>
      <p:sp>
        <p:nvSpPr>
          <p:cNvPr id="123" name="Title Text"/>
          <p:cNvSpPr txBox="1">
            <a:spLocks noGrp="1"/>
          </p:cNvSpPr>
          <p:nvPr>
            <p:ph type="title"/>
          </p:nvPr>
        </p:nvSpPr>
        <p:spPr>
          <a:xfrm>
            <a:off x="457200" y="92074"/>
            <a:ext cx="8229600" cy="1508126"/>
          </a:xfrm>
          <a:prstGeom prst="rect">
            <a:avLst/>
          </a:prstGeom>
        </p:spPr>
        <p:txBody>
          <a:bodyPr/>
          <a:lstStyle/>
          <a:p>
            <a:r>
              <a:t>Title Text</a:t>
            </a:r>
          </a:p>
        </p:txBody>
      </p:sp>
      <p:sp>
        <p:nvSpPr>
          <p:cNvPr id="124" name="Body Level One…"/>
          <p:cNvSpPr txBox="1">
            <a:spLocks noGrp="1"/>
          </p:cNvSpPr>
          <p:nvPr>
            <p:ph type="body" idx="1"/>
          </p:nvPr>
        </p:nvSpPr>
        <p:spPr>
          <a:xfrm>
            <a:off x="457200" y="1600200"/>
            <a:ext cx="8229600" cy="5257800"/>
          </a:xfrm>
          <a:prstGeom prst="rect">
            <a:avLst/>
          </a:prstGeom>
        </p:spPr>
        <p:txBody>
          <a:bodyPr/>
          <a:lstStyle>
            <a:lvl1pPr>
              <a:defRPr>
                <a:solidFill>
                  <a:srgbClr val="534A41"/>
                </a:solidFill>
                <a:latin typeface="PingFang TC Regular"/>
                <a:ea typeface="PingFang TC Regular"/>
                <a:cs typeface="PingFang TC Regular"/>
                <a:sym typeface="PingFang TC Regular"/>
              </a:defRPr>
            </a:lvl1pPr>
            <a:lvl2pPr>
              <a:defRPr>
                <a:solidFill>
                  <a:srgbClr val="534A41"/>
                </a:solidFill>
                <a:latin typeface="PingFang TC Regular"/>
                <a:ea typeface="PingFang TC Regular"/>
                <a:cs typeface="PingFang TC Regular"/>
                <a:sym typeface="PingFang TC Regular"/>
              </a:defRPr>
            </a:lvl2pPr>
            <a:lvl3pPr>
              <a:defRPr>
                <a:solidFill>
                  <a:srgbClr val="534A41"/>
                </a:solidFill>
                <a:latin typeface="PingFang TC Regular"/>
                <a:ea typeface="PingFang TC Regular"/>
                <a:cs typeface="PingFang TC Regular"/>
                <a:sym typeface="PingFang TC Regular"/>
              </a:defRPr>
            </a:lvl3pPr>
            <a:lvl4pPr>
              <a:defRPr>
                <a:solidFill>
                  <a:srgbClr val="534A41"/>
                </a:solidFill>
                <a:latin typeface="PingFang TC Regular"/>
                <a:ea typeface="PingFang TC Regular"/>
                <a:cs typeface="PingFang TC Regular"/>
                <a:sym typeface="PingFang TC Regular"/>
              </a:defRPr>
            </a:lvl4pPr>
            <a:lvl5pPr>
              <a:defRPr>
                <a:solidFill>
                  <a:srgbClr val="534A41"/>
                </a:solidFill>
                <a:latin typeface="PingFang TC Regular"/>
                <a:ea typeface="PingFang TC Regular"/>
                <a:cs typeface="PingFang TC Regular"/>
                <a:sym typeface="PingFang TC Regular"/>
              </a:defRPr>
            </a:lvl5pPr>
          </a:lstStyle>
          <a:p>
            <a:r>
              <a:t>Body Level One</a:t>
            </a:r>
          </a:p>
          <a:p>
            <a:pPr lvl="1"/>
            <a:r>
              <a:t>Body Level Two</a:t>
            </a:r>
          </a:p>
          <a:p>
            <a:pPr lvl="2"/>
            <a:r>
              <a:t>Body Level Three</a:t>
            </a:r>
          </a:p>
          <a:p>
            <a:pPr lvl="3"/>
            <a:r>
              <a:t>Body Level Four</a:t>
            </a:r>
          </a:p>
          <a:p>
            <a:pPr lvl="4"/>
            <a:r>
              <a:t>Body Level Five</a:t>
            </a:r>
          </a:p>
        </p:txBody>
      </p:sp>
      <p:sp>
        <p:nvSpPr>
          <p:cNvPr id="125" name="Rectangle"/>
          <p:cNvSpPr/>
          <p:nvPr/>
        </p:nvSpPr>
        <p:spPr>
          <a:xfrm>
            <a:off x="-16934" y="-5292"/>
            <a:ext cx="104298" cy="1055986"/>
          </a:xfrm>
          <a:prstGeom prst="rect">
            <a:avLst/>
          </a:prstGeom>
          <a:solidFill>
            <a:srgbClr val="BC9763"/>
          </a:solidFill>
          <a:ln w="12700">
            <a:miter lim="400000"/>
          </a:ln>
        </p:spPr>
        <p:txBody>
          <a:bodyPr lIns="45719" rIns="45719" anchor="ctr"/>
          <a:lstStyle/>
          <a:p>
            <a:pPr algn="ctr">
              <a:defRPr>
                <a:solidFill>
                  <a:srgbClr val="FFFFFF"/>
                </a:solidFill>
              </a:defRPr>
            </a:pPr>
            <a:endParaRPr/>
          </a:p>
        </p:txBody>
      </p:sp>
      <p:pic>
        <p:nvPicPr>
          <p:cNvPr id="2" name="Image" descr="Image">
            <a:extLst>
              <a:ext uri="{FF2B5EF4-FFF2-40B4-BE49-F238E27FC236}">
                <a16:creationId xmlns:a16="http://schemas.microsoft.com/office/drawing/2014/main" id="{ED58C826-BD37-A90F-1C70-9A60CD001EA7}"/>
              </a:ext>
            </a:extLst>
          </p:cNvPr>
          <p:cNvPicPr>
            <a:picLocks noChangeAspect="1"/>
          </p:cNvPicPr>
          <p:nvPr userDrawn="1"/>
        </p:nvPicPr>
        <p:blipFill>
          <a:blip r:embed="rId3"/>
          <a:stretch>
            <a:fillRect/>
          </a:stretch>
        </p:blipFill>
        <p:spPr>
          <a:xfrm>
            <a:off x="7442975" y="122194"/>
            <a:ext cx="1613365" cy="345395"/>
          </a:xfrm>
          <a:prstGeom prst="rect">
            <a:avLst/>
          </a:prstGeom>
          <a:ln w="12700">
            <a:miter lim="400000"/>
          </a:ln>
        </p:spPr>
      </p:pic>
      <p:pic>
        <p:nvPicPr>
          <p:cNvPr id="9" name="圖片 8">
            <a:extLst>
              <a:ext uri="{FF2B5EF4-FFF2-40B4-BE49-F238E27FC236}">
                <a16:creationId xmlns:a16="http://schemas.microsoft.com/office/drawing/2014/main" id="{A0CCF27D-6460-153A-45D4-3EE518A22CF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62964" y="6306167"/>
            <a:ext cx="981036" cy="551833"/>
          </a:xfrm>
          <a:prstGeom prst="rect">
            <a:avLst/>
          </a:prstGeom>
        </p:spPr>
      </p:pic>
      <p:sp>
        <p:nvSpPr>
          <p:cNvPr id="4" name="Slide Number">
            <a:extLst>
              <a:ext uri="{FF2B5EF4-FFF2-40B4-BE49-F238E27FC236}">
                <a16:creationId xmlns:a16="http://schemas.microsoft.com/office/drawing/2014/main" id="{60C2F267-4768-0427-D1B0-76D563E560A2}"/>
              </a:ext>
            </a:extLst>
          </p:cNvPr>
          <p:cNvSpPr txBox="1">
            <a:spLocks/>
          </p:cNvSpPr>
          <p:nvPr userDrawn="1"/>
        </p:nvSpPr>
        <p:spPr>
          <a:xfrm>
            <a:off x="8300720" y="6539540"/>
            <a:ext cx="791460" cy="338554"/>
          </a:xfrm>
          <a:prstGeom prst="rect">
            <a:avLst/>
          </a:prstGeom>
          <a:ln w="12700">
            <a:miter lim="400000"/>
          </a:ln>
        </p:spPr>
        <p:txBody>
          <a:bodyPr wrap="square" lIns="45719" rIns="45719" anchor="b">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805F0A"/>
                </a:solidFill>
                <a:effectLst/>
                <a:uFillTx/>
                <a:latin typeface="Arial" panose="020B0604020202020204" pitchFamily="34" charset="0"/>
                <a:ea typeface="Arial" panose="020B0604020202020204" pitchFamily="34" charset="0"/>
                <a:cs typeface="Arial" panose="020B0604020202020204" pitchFamily="34" charset="0"/>
                <a:sym typeface="Acumin Pro Mediu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9pPr>
          </a:lstStyle>
          <a:p>
            <a:fld id="{86CB4B4D-7CA3-9044-876B-883B54F8677D}" type="slidenum">
              <a:rPr lang="en-US" altLang="zh-TW" sz="1600" smtClean="0">
                <a:solidFill>
                  <a:srgbClr val="805F0A"/>
                </a:solidFill>
              </a:rPr>
              <a:pPr/>
              <a:t>‹#›</a:t>
            </a:fld>
            <a:endParaRPr lang="en-US" altLang="zh-TW" sz="1600" dirty="0">
              <a:solidFill>
                <a:srgbClr val="805F0A"/>
              </a:solidFill>
            </a:endParaRPr>
          </a:p>
        </p:txBody>
      </p:sp>
      <p:sp>
        <p:nvSpPr>
          <p:cNvPr id="3" name="文字方塊 2">
            <a:extLst>
              <a:ext uri="{FF2B5EF4-FFF2-40B4-BE49-F238E27FC236}">
                <a16:creationId xmlns:a16="http://schemas.microsoft.com/office/drawing/2014/main" id="{5FCAFE87-EA86-C7F3-012A-1E775D127811}"/>
              </a:ext>
            </a:extLst>
          </p:cNvPr>
          <p:cNvSpPr txBox="1"/>
          <p:nvPr userDrawn="1"/>
        </p:nvSpPr>
        <p:spPr>
          <a:xfrm>
            <a:off x="457200" y="153371"/>
            <a:ext cx="302490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TW" altLang="en-US" dirty="0">
                <a:latin typeface="標楷體" panose="03000509000000000000" pitchFamily="65" charset="-120"/>
                <a:ea typeface="標楷體" panose="03000509000000000000" pitchFamily="65" charset="-120"/>
              </a:rPr>
              <a:t>僅供上課參考 請勿對外公開</a:t>
            </a:r>
            <a:endParaRPr kumimoji="0" lang="zh-TW" altLang="en-US" sz="1800" b="0" i="0" u="none" strike="noStrike" cap="none" spc="0" normalizeH="0" baseline="0" dirty="0">
              <a:solidFill>
                <a:srgbClr val="000000"/>
              </a:solidFill>
              <a:effectLst/>
              <a:uFillTx/>
              <a:latin typeface="標楷體" panose="03000509000000000000" pitchFamily="65" charset="-120"/>
              <a:ea typeface="標楷體" panose="03000509000000000000" pitchFamily="65" charset="-120"/>
              <a:sym typeface="Times New Roman"/>
            </a:endParaRPr>
          </a:p>
        </p:txBody>
      </p:sp>
    </p:spTree>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design1_corner1.png" descr="design1_corner1.png"/>
          <p:cNvPicPr>
            <a:picLocks noChangeAspect="1"/>
          </p:cNvPicPr>
          <p:nvPr/>
        </p:nvPicPr>
        <p:blipFill>
          <a:blip r:embed="rId7"/>
          <a:stretch>
            <a:fillRect/>
          </a:stretch>
        </p:blipFill>
        <p:spPr>
          <a:xfrm>
            <a:off x="-1" y="2338214"/>
            <a:ext cx="6431297" cy="4529658"/>
          </a:xfrm>
          <a:prstGeom prst="rect">
            <a:avLst/>
          </a:prstGeom>
          <a:ln w="12700">
            <a:miter lim="400000"/>
          </a:ln>
        </p:spPr>
      </p:pic>
      <p:sp>
        <p:nvSpPr>
          <p:cNvPr id="4" name="Title Text"/>
          <p:cNvSpPr txBox="1">
            <a:spLocks noGrp="1"/>
          </p:cNvSpPr>
          <p:nvPr>
            <p:ph type="title"/>
          </p:nvPr>
        </p:nvSpPr>
        <p:spPr>
          <a:xfrm>
            <a:off x="457200" y="2674937"/>
            <a:ext cx="82296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pic>
        <p:nvPicPr>
          <p:cNvPr id="5" name="__corner1322.png" descr="__corner1322.png"/>
          <p:cNvPicPr>
            <a:picLocks noChangeAspect="1"/>
          </p:cNvPicPr>
          <p:nvPr/>
        </p:nvPicPr>
        <p:blipFill>
          <a:blip r:embed="rId8"/>
          <a:stretch>
            <a:fillRect/>
          </a:stretch>
        </p:blipFill>
        <p:spPr>
          <a:xfrm>
            <a:off x="0" y="-5938"/>
            <a:ext cx="9144001" cy="3931992"/>
          </a:xfrm>
          <a:prstGeom prst="rect">
            <a:avLst/>
          </a:prstGeom>
          <a:ln w="12700">
            <a:miter lim="400000"/>
          </a:ln>
        </p:spPr>
      </p:pic>
      <p:pic>
        <p:nvPicPr>
          <p:cNvPr id="6" name="Image" descr="Image"/>
          <p:cNvPicPr>
            <a:picLocks noChangeAspect="1"/>
          </p:cNvPicPr>
          <p:nvPr/>
        </p:nvPicPr>
        <p:blipFill>
          <a:blip r:embed="rId9"/>
          <a:stretch>
            <a:fillRect/>
          </a:stretch>
        </p:blipFill>
        <p:spPr>
          <a:xfrm>
            <a:off x="381219" y="5940954"/>
            <a:ext cx="2725050" cy="583386"/>
          </a:xfrm>
          <a:prstGeom prst="rect">
            <a:avLst/>
          </a:prstGeom>
          <a:ln w="12700">
            <a:miter lim="400000"/>
          </a:ln>
        </p:spPr>
      </p:pic>
      <p:sp>
        <p:nvSpPr>
          <p:cNvPr id="2" name="Slide Number">
            <a:extLst>
              <a:ext uri="{FF2B5EF4-FFF2-40B4-BE49-F238E27FC236}">
                <a16:creationId xmlns:a16="http://schemas.microsoft.com/office/drawing/2014/main" id="{3191AFBF-16F1-8C5C-D245-5C9967B94FE3}"/>
              </a:ext>
            </a:extLst>
          </p:cNvPr>
          <p:cNvSpPr txBox="1">
            <a:spLocks/>
          </p:cNvSpPr>
          <p:nvPr userDrawn="1"/>
        </p:nvSpPr>
        <p:spPr>
          <a:xfrm>
            <a:off x="8554720" y="6518909"/>
            <a:ext cx="535087" cy="338554"/>
          </a:xfrm>
          <a:prstGeom prst="rect">
            <a:avLst/>
          </a:prstGeom>
          <a:ln w="12700">
            <a:miter lim="400000"/>
          </a:ln>
        </p:spPr>
        <p:txBody>
          <a:bodyPr wrap="square" lIns="45719" rIns="45719" anchor="b">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805F0A"/>
                </a:solidFill>
                <a:effectLst/>
                <a:uFillTx/>
                <a:latin typeface="Arial" panose="020B0604020202020204" pitchFamily="34" charset="0"/>
                <a:ea typeface="Arial" panose="020B0604020202020204" pitchFamily="34" charset="0"/>
                <a:cs typeface="Arial" panose="020B0604020202020204" pitchFamily="34" charset="0"/>
                <a:sym typeface="Acumin Pro Mediu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9pPr>
          </a:lstStyle>
          <a:p>
            <a:fld id="{86CB4B4D-7CA3-9044-876B-883B54F8677D}" type="slidenum">
              <a:rPr lang="en-US" altLang="zh-TW" sz="1600" smtClean="0"/>
              <a:pPr/>
              <a:t>‹#›</a:t>
            </a:fld>
            <a:endParaRPr lang="en-US" altLang="zh-TW" sz="1600" dirty="0"/>
          </a:p>
        </p:txBody>
      </p:sp>
    </p:spTree>
  </p:cSld>
  <p:clrMap bg1="lt1" tx1="dk1" bg2="lt2" tx2="dk2" accent1="accent1" accent2="accent2" accent3="accent3" accent4="accent4" accent5="accent5" accent6="accent6" hlink="hlink" folHlink="folHlink"/>
  <p:sldLayoutIdLst>
    <p:sldLayoutId id="2147483650" r:id="rId1"/>
    <p:sldLayoutId id="2147483663" r:id="rId2"/>
    <p:sldLayoutId id="2147483654" r:id="rId3"/>
    <p:sldLayoutId id="2147483655" r:id="rId4"/>
    <p:sldLayoutId id="2147483658" r:id="rId5"/>
  </p:sldLayoutIdLst>
  <p:transition spd="med"/>
  <p:hf hdr="0" ftr="0" dt="0"/>
  <p:txStyles>
    <p:titleStyle>
      <a:lvl1pPr marL="0" marR="0" indent="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1pPr>
      <a:lvl2pPr marL="0" marR="0" indent="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2pPr>
      <a:lvl3pPr marL="0" marR="0" indent="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3pPr>
      <a:lvl4pPr marL="0" marR="0" indent="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4pPr>
      <a:lvl5pPr marL="0" marR="0" indent="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5pPr>
      <a:lvl6pPr marL="0" marR="0" indent="45720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6pPr>
      <a:lvl7pPr marL="0" marR="0" indent="91440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7pPr>
      <a:lvl8pPr marL="0" marR="0" indent="137160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8pPr>
      <a:lvl9pPr marL="0" marR="0" indent="182880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9pPr>
    </p:titleStyle>
    <p:bodyStyle>
      <a:lvl1pPr marL="342900" marR="0" indent="-342900" algn="l" defTabSz="914400" rtl="0" latinLnBrk="0">
        <a:lnSpc>
          <a:spcPct val="100000"/>
        </a:lnSpc>
        <a:spcBef>
          <a:spcPts val="600"/>
        </a:spcBef>
        <a:spcAft>
          <a:spcPts val="0"/>
        </a:spcAft>
        <a:buClr>
          <a:schemeClr val="accent2"/>
        </a:buClr>
        <a:buSzPct val="75000"/>
        <a:buFontTx/>
        <a:buChar char="●"/>
        <a:tabLst/>
        <a:defRPr sz="2800" b="0" i="0" u="none" strike="noStrike" cap="none" spc="0" baseline="0">
          <a:solidFill>
            <a:srgbClr val="000000"/>
          </a:solidFill>
          <a:uFillTx/>
          <a:latin typeface="Times New Roman"/>
          <a:ea typeface="Times New Roman"/>
          <a:cs typeface="Times New Roman"/>
          <a:sym typeface="Times New Roman"/>
        </a:defRPr>
      </a:lvl1pPr>
      <a:lvl2pPr marL="790575" marR="0" indent="-333375" algn="l" defTabSz="914400" rtl="0" latinLnBrk="0">
        <a:lnSpc>
          <a:spcPct val="100000"/>
        </a:lnSpc>
        <a:spcBef>
          <a:spcPts val="600"/>
        </a:spcBef>
        <a:spcAft>
          <a:spcPts val="0"/>
        </a:spcAft>
        <a:buClr>
          <a:schemeClr val="accent2"/>
        </a:buClr>
        <a:buSzPct val="75000"/>
        <a:buFontTx/>
        <a:buChar char="£"/>
        <a:tabLst/>
        <a:defRPr sz="2800" b="0" i="0" u="none" strike="noStrike" cap="none" spc="0" baseline="0">
          <a:solidFill>
            <a:srgbClr val="000000"/>
          </a:solidFill>
          <a:uFillTx/>
          <a:latin typeface="Times New Roman"/>
          <a:ea typeface="Times New Roman"/>
          <a:cs typeface="Times New Roman"/>
          <a:sym typeface="Times New Roman"/>
        </a:defRPr>
      </a:lvl2pPr>
      <a:lvl3pPr marL="1234439" marR="0" indent="-320039" algn="l" defTabSz="914400" rtl="0" latinLnBrk="0">
        <a:lnSpc>
          <a:spcPct val="100000"/>
        </a:lnSpc>
        <a:spcBef>
          <a:spcPts val="600"/>
        </a:spcBef>
        <a:spcAft>
          <a:spcPts val="0"/>
        </a:spcAft>
        <a:buClr>
          <a:schemeClr val="accent2"/>
        </a:buClr>
        <a:buSzPct val="75000"/>
        <a:buFontTx/>
        <a:buChar char="●"/>
        <a:tabLst/>
        <a:defRPr sz="2800" b="0" i="0" u="none" strike="noStrike" cap="none" spc="0" baseline="0">
          <a:solidFill>
            <a:srgbClr val="000000"/>
          </a:solidFill>
          <a:uFillTx/>
          <a:latin typeface="Times New Roman"/>
          <a:ea typeface="Times New Roman"/>
          <a:cs typeface="Times New Roman"/>
          <a:sym typeface="Times New Roman"/>
        </a:defRPr>
      </a:lvl3pPr>
      <a:lvl4pPr marL="1727200" marR="0" indent="-355600" algn="l" defTabSz="914400" rtl="0" latinLnBrk="0">
        <a:lnSpc>
          <a:spcPct val="100000"/>
        </a:lnSpc>
        <a:spcBef>
          <a:spcPts val="600"/>
        </a:spcBef>
        <a:spcAft>
          <a:spcPts val="0"/>
        </a:spcAft>
        <a:buClr>
          <a:schemeClr val="accent2"/>
        </a:buClr>
        <a:buSzPct val="80000"/>
        <a:buFontTx/>
        <a:buChar char="£"/>
        <a:tabLst/>
        <a:defRPr sz="2800" b="0" i="0" u="none" strike="noStrike" cap="none" spc="0" baseline="0">
          <a:solidFill>
            <a:srgbClr val="000000"/>
          </a:solidFill>
          <a:uFillTx/>
          <a:latin typeface="Times New Roman"/>
          <a:ea typeface="Times New Roman"/>
          <a:cs typeface="Times New Roman"/>
          <a:sym typeface="Times New Roman"/>
        </a:defRPr>
      </a:lvl4pPr>
      <a:lvl5pPr marL="2184400" marR="0" indent="-355600" algn="l" defTabSz="914400" rtl="0" latinLnBrk="0">
        <a:lnSpc>
          <a:spcPct val="100000"/>
        </a:lnSpc>
        <a:spcBef>
          <a:spcPts val="600"/>
        </a:spcBef>
        <a:spcAft>
          <a:spcPts val="0"/>
        </a:spcAft>
        <a:buClr>
          <a:schemeClr val="accent2"/>
        </a:buClr>
        <a:buSzPct val="65000"/>
        <a:buFontTx/>
        <a:buChar char="●"/>
        <a:tabLst/>
        <a:defRPr sz="2800" b="0" i="0" u="none" strike="noStrike" cap="none" spc="0" baseline="0">
          <a:solidFill>
            <a:srgbClr val="000000"/>
          </a:solidFill>
          <a:uFillTx/>
          <a:latin typeface="Times New Roman"/>
          <a:ea typeface="Times New Roman"/>
          <a:cs typeface="Times New Roman"/>
          <a:sym typeface="Times New Roman"/>
        </a:defRPr>
      </a:lvl5pPr>
      <a:lvl6pPr marL="2641600" marR="0" indent="-355600" algn="l" defTabSz="914400" rtl="0" latinLnBrk="0">
        <a:lnSpc>
          <a:spcPct val="100000"/>
        </a:lnSpc>
        <a:spcBef>
          <a:spcPts val="600"/>
        </a:spcBef>
        <a:spcAft>
          <a:spcPts val="0"/>
        </a:spcAft>
        <a:buClr>
          <a:schemeClr val="accent2"/>
        </a:buClr>
        <a:buSzPct val="65000"/>
        <a:buFont typeface="Wingdings"/>
        <a:buChar char=""/>
        <a:tabLst/>
        <a:defRPr sz="2800" b="0" i="0" u="none" strike="noStrike" cap="none" spc="0" baseline="0">
          <a:solidFill>
            <a:srgbClr val="000000"/>
          </a:solidFill>
          <a:uFillTx/>
          <a:latin typeface="Times New Roman"/>
          <a:ea typeface="Times New Roman"/>
          <a:cs typeface="Times New Roman"/>
          <a:sym typeface="Times New Roman"/>
        </a:defRPr>
      </a:lvl6pPr>
      <a:lvl7pPr marL="3098800" marR="0" indent="-355600" algn="l" defTabSz="914400" rtl="0" latinLnBrk="0">
        <a:lnSpc>
          <a:spcPct val="100000"/>
        </a:lnSpc>
        <a:spcBef>
          <a:spcPts val="600"/>
        </a:spcBef>
        <a:spcAft>
          <a:spcPts val="0"/>
        </a:spcAft>
        <a:buClr>
          <a:schemeClr val="accent2"/>
        </a:buClr>
        <a:buSzPct val="65000"/>
        <a:buFont typeface="Wingdings"/>
        <a:buChar char=""/>
        <a:tabLst/>
        <a:defRPr sz="2800" b="0" i="0" u="none" strike="noStrike" cap="none" spc="0" baseline="0">
          <a:solidFill>
            <a:srgbClr val="000000"/>
          </a:solidFill>
          <a:uFillTx/>
          <a:latin typeface="Times New Roman"/>
          <a:ea typeface="Times New Roman"/>
          <a:cs typeface="Times New Roman"/>
          <a:sym typeface="Times New Roman"/>
        </a:defRPr>
      </a:lvl7pPr>
      <a:lvl8pPr marL="3556000" marR="0" indent="-355600" algn="l" defTabSz="914400" rtl="0" latinLnBrk="0">
        <a:lnSpc>
          <a:spcPct val="100000"/>
        </a:lnSpc>
        <a:spcBef>
          <a:spcPts val="600"/>
        </a:spcBef>
        <a:spcAft>
          <a:spcPts val="0"/>
        </a:spcAft>
        <a:buClr>
          <a:schemeClr val="accent2"/>
        </a:buClr>
        <a:buSzPct val="65000"/>
        <a:buFont typeface="Wingdings"/>
        <a:buChar char=""/>
        <a:tabLst/>
        <a:defRPr sz="2800" b="0" i="0" u="none" strike="noStrike" cap="none" spc="0" baseline="0">
          <a:solidFill>
            <a:srgbClr val="000000"/>
          </a:solidFill>
          <a:uFillTx/>
          <a:latin typeface="Times New Roman"/>
          <a:ea typeface="Times New Roman"/>
          <a:cs typeface="Times New Roman"/>
          <a:sym typeface="Times New Roman"/>
        </a:defRPr>
      </a:lvl8pPr>
      <a:lvl9pPr marL="4013200" marR="0" indent="-355600" algn="l" defTabSz="914400" rtl="0" latinLnBrk="0">
        <a:lnSpc>
          <a:spcPct val="100000"/>
        </a:lnSpc>
        <a:spcBef>
          <a:spcPts val="600"/>
        </a:spcBef>
        <a:spcAft>
          <a:spcPts val="0"/>
        </a:spcAft>
        <a:buClr>
          <a:schemeClr val="accent2"/>
        </a:buClr>
        <a:buSzPct val="65000"/>
        <a:buFont typeface="Wingdings"/>
        <a:buChar char=""/>
        <a:tabLst/>
        <a:defRPr sz="2800" b="0" i="0" u="none" strike="noStrike" cap="none" spc="0" baseline="0">
          <a:solidFill>
            <a:srgbClr val="000000"/>
          </a:solidFill>
          <a:uFillTx/>
          <a:latin typeface="Times New Roman"/>
          <a:ea typeface="Times New Roman"/>
          <a:cs typeface="Times New Roman"/>
          <a:sym typeface="Times New Roman"/>
        </a:defRPr>
      </a:lvl9pPr>
    </p:bodyStyle>
    <p:otherStyle>
      <a:lvl1pPr marL="0" marR="0" indent="0" algn="r" defTabSz="9144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cumin Pro Medium"/>
        </a:defRPr>
      </a:lvl1pPr>
      <a:lvl2pPr marL="0" marR="0" indent="457200" algn="r" defTabSz="9144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cumin Pro Medium"/>
        </a:defRPr>
      </a:lvl2pPr>
      <a:lvl3pPr marL="0" marR="0" indent="914400" algn="r" defTabSz="9144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cumin Pro Medium"/>
        </a:defRPr>
      </a:lvl3pPr>
      <a:lvl4pPr marL="0" marR="0" indent="1371600" algn="r" defTabSz="9144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cumin Pro Medium"/>
        </a:defRPr>
      </a:lvl4pPr>
      <a:lvl5pPr marL="0" marR="0" indent="1828800" algn="r" defTabSz="9144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cumin Pro Medium"/>
        </a:defRPr>
      </a:lvl5pPr>
      <a:lvl6pPr marL="0" marR="0" indent="0" algn="r" defTabSz="9144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cumin Pro Medium"/>
        </a:defRPr>
      </a:lvl6pPr>
      <a:lvl7pPr marL="0" marR="0" indent="0" algn="r" defTabSz="9144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cumin Pro Medium"/>
        </a:defRPr>
      </a:lvl7pPr>
      <a:lvl8pPr marL="0" marR="0" indent="0" algn="r" defTabSz="9144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cumin Pro Medium"/>
        </a:defRPr>
      </a:lvl8pPr>
      <a:lvl9pPr marL="0" marR="0" indent="0" algn="r" defTabSz="9144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cumin Pro Medium"/>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31777;&#22577;&#38468;&#20214;1.ppt#-1,10,&#28961;&#25237;&#24433;&#29255;&#27161;&#38988;"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hyperlink" Target="file:///C:\&#36039;&#26009;\&#31777;&#22577;&#38468;&#20214;1.ppt#-1,12,&#28961;&#25237;&#24433;&#29255;&#27161;&#38988;"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2023年6月份…"/>
          <p:cNvSpPr txBox="1">
            <a:spLocks noGrp="1"/>
          </p:cNvSpPr>
          <p:nvPr>
            <p:ph type="title"/>
          </p:nvPr>
        </p:nvSpPr>
        <p:spPr>
          <a:prstGeom prst="rect">
            <a:avLst/>
          </a:prstGeom>
        </p:spPr>
        <p:txBody>
          <a:bodyPr/>
          <a:lstStyle/>
          <a:p>
            <a:pPr>
              <a:defRPr sz="6500">
                <a:solidFill>
                  <a:schemeClr val="accent1">
                    <a:satOff val="-18774"/>
                    <a:lumOff val="-11215"/>
                  </a:schemeClr>
                </a:solidFill>
              </a:defRPr>
            </a:pPr>
            <a:r>
              <a:rPr lang="zh-TW" altLang="en-US" sz="72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監視部業務簡介</a:t>
            </a:r>
            <a:endParaRPr sz="7200" dirty="0">
              <a:latin typeface="微軟正黑體" panose="020B0604030504040204" pitchFamily="34" charset="-120"/>
              <a:ea typeface="微軟正黑體" panose="020B0604030504040204" pitchFamily="34" charset="-120"/>
            </a:endParaRPr>
          </a:p>
        </p:txBody>
      </p:sp>
      <p:sp>
        <p:nvSpPr>
          <p:cNvPr id="196" name="2023年7月21日"/>
          <p:cNvSpPr txBox="1"/>
          <p:nvPr/>
        </p:nvSpPr>
        <p:spPr>
          <a:xfrm>
            <a:off x="2656600" y="4596256"/>
            <a:ext cx="3855342"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a:solidFill>
                  <a:srgbClr val="535353"/>
                </a:solidFill>
                <a:latin typeface="PingFang TC Semibold"/>
                <a:ea typeface="PingFang TC Semibold"/>
                <a:cs typeface="PingFang TC Semibold"/>
                <a:sym typeface="PingFang TC Semibold"/>
              </a:defRPr>
            </a:pPr>
            <a:r>
              <a:rPr lang="en-US" altLang="zh-TW" sz="3000" dirty="0">
                <a:latin typeface="Times New Roman" panose="02020603050405020304" pitchFamily="18" charset="0"/>
                <a:ea typeface="標楷體" panose="03000509000000000000" pitchFamily="65" charset="-120"/>
                <a:cs typeface="Times New Roman" panose="02020603050405020304" pitchFamily="18" charset="0"/>
              </a:rPr>
              <a:t>113</a:t>
            </a:r>
            <a:r>
              <a:rPr lang="zh-TW" altLang="en-US" sz="3000" dirty="0">
                <a:latin typeface="標楷體" panose="03000509000000000000" pitchFamily="65" charset="-120"/>
                <a:ea typeface="標楷體" panose="03000509000000000000" pitchFamily="65" charset="-120"/>
              </a:rPr>
              <a:t>年</a:t>
            </a:r>
            <a:r>
              <a:rPr lang="en-US" altLang="zh-TW" sz="3000" dirty="0">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3000" dirty="0">
                <a:latin typeface="標楷體" panose="03000509000000000000" pitchFamily="65" charset="-120"/>
                <a:ea typeface="標楷體" panose="03000509000000000000" pitchFamily="65" charset="-120"/>
              </a:rPr>
              <a:t>月</a:t>
            </a:r>
            <a:r>
              <a:rPr lang="en-US" altLang="zh-TW" sz="3000" dirty="0">
                <a:latin typeface="Times New Roman" panose="02020603050405020304" pitchFamily="18" charset="0"/>
                <a:ea typeface="標楷體" panose="03000509000000000000" pitchFamily="65" charset="-120"/>
                <a:cs typeface="Times New Roman" panose="02020603050405020304" pitchFamily="18" charset="0"/>
              </a:rPr>
              <a:t>18</a:t>
            </a:r>
            <a:r>
              <a:rPr lang="zh-TW" altLang="en-US" sz="3000" dirty="0">
                <a:latin typeface="標楷體" panose="03000509000000000000" pitchFamily="65" charset="-120"/>
                <a:ea typeface="標楷體" panose="03000509000000000000" pitchFamily="65" charset="-120"/>
              </a:rPr>
              <a:t>日</a:t>
            </a:r>
          </a:p>
        </p:txBody>
      </p:sp>
      <p:sp>
        <p:nvSpPr>
          <p:cNvPr id="2" name="文字方塊 1">
            <a:extLst>
              <a:ext uri="{FF2B5EF4-FFF2-40B4-BE49-F238E27FC236}">
                <a16:creationId xmlns:a16="http://schemas.microsoft.com/office/drawing/2014/main" id="{B495D8EA-4689-BEEA-FB31-128F870AE501}"/>
              </a:ext>
            </a:extLst>
          </p:cNvPr>
          <p:cNvSpPr txBox="1"/>
          <p:nvPr/>
        </p:nvSpPr>
        <p:spPr>
          <a:xfrm>
            <a:off x="946791" y="1414852"/>
            <a:ext cx="6985000" cy="585788"/>
          </a:xfrm>
          <a:prstGeom prst="rect">
            <a:avLst/>
          </a:prstGeom>
          <a:noFill/>
        </p:spPr>
        <p:txBody>
          <a:bodyPr>
            <a:spAutoFit/>
          </a:bodyPr>
          <a:lstStyle/>
          <a:p>
            <a:pPr algn="ctr">
              <a:defRPr/>
            </a:pPr>
            <a:r>
              <a:rPr lang="en-US" altLang="zh-TW"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113</a:t>
            </a:r>
            <a:r>
              <a:rPr lang="zh-TW" alt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年度新進人員教育訓練</a:t>
            </a:r>
          </a:p>
        </p:txBody>
      </p:sp>
      <p:sp>
        <p:nvSpPr>
          <p:cNvPr id="3" name="文字方塊 2">
            <a:extLst>
              <a:ext uri="{FF2B5EF4-FFF2-40B4-BE49-F238E27FC236}">
                <a16:creationId xmlns:a16="http://schemas.microsoft.com/office/drawing/2014/main" id="{C4A58EB1-03B2-C6CF-7BA0-BFB264717F5C}"/>
              </a:ext>
            </a:extLst>
          </p:cNvPr>
          <p:cNvSpPr txBox="1"/>
          <p:nvPr/>
        </p:nvSpPr>
        <p:spPr>
          <a:xfrm>
            <a:off x="457200" y="378691"/>
            <a:ext cx="302490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TW" altLang="en-US" dirty="0">
                <a:latin typeface="標楷體" panose="03000509000000000000" pitchFamily="65" charset="-120"/>
                <a:ea typeface="標楷體" panose="03000509000000000000" pitchFamily="65" charset="-120"/>
              </a:rPr>
              <a:t>僅供上課參考 請勿對外公開</a:t>
            </a:r>
            <a:endParaRPr kumimoji="0" lang="zh-TW" altLang="en-US" sz="1800" b="0" i="0" u="none" strike="noStrike" cap="none" spc="0" normalizeH="0" baseline="0" dirty="0">
              <a:solidFill>
                <a:srgbClr val="000000"/>
              </a:solidFill>
              <a:effectLst/>
              <a:uFillTx/>
              <a:latin typeface="標楷體" panose="03000509000000000000" pitchFamily="65" charset="-120"/>
              <a:ea typeface="標楷體" panose="03000509000000000000" pitchFamily="65" charset="-120"/>
              <a:sym typeface="Times New Roman"/>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FE6D8A-F09D-0508-B3DC-4B2318D55F2C}"/>
              </a:ext>
            </a:extLst>
          </p:cNvPr>
          <p:cNvSpPr>
            <a:spLocks noGrp="1"/>
          </p:cNvSpPr>
          <p:nvPr>
            <p:ph type="title"/>
          </p:nvPr>
        </p:nvSpPr>
        <p:spPr>
          <a:xfrm>
            <a:off x="263237" y="92074"/>
            <a:ext cx="8229600" cy="1508126"/>
          </a:xfrm>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一、線上監視作業</a:t>
            </a:r>
            <a:endParaRPr lang="zh-TW" altLang="en-US" dirty="0">
              <a:solidFill>
                <a:schemeClr val="accent1">
                  <a:lumMod val="75000"/>
                </a:schemeClr>
              </a:solidFill>
              <a:effectLst>
                <a:outerShdw blurRad="38100" dist="38100" dir="2700000" algn="tl">
                  <a:srgbClr val="000000">
                    <a:alpha val="43137"/>
                  </a:srgbClr>
                </a:outerShdw>
              </a:effectLst>
            </a:endParaRPr>
          </a:p>
        </p:txBody>
      </p:sp>
      <p:sp>
        <p:nvSpPr>
          <p:cNvPr id="3" name="文字版面配置區 2">
            <a:extLst>
              <a:ext uri="{FF2B5EF4-FFF2-40B4-BE49-F238E27FC236}">
                <a16:creationId xmlns:a16="http://schemas.microsoft.com/office/drawing/2014/main" id="{0A19CE5E-5E4F-CC25-FD28-AB549162E225}"/>
              </a:ext>
            </a:extLst>
          </p:cNvPr>
          <p:cNvSpPr>
            <a:spLocks noGrp="1"/>
          </p:cNvSpPr>
          <p:nvPr>
            <p:ph type="body" idx="1"/>
          </p:nvPr>
        </p:nvSpPr>
        <p:spPr>
          <a:xfrm>
            <a:off x="457200" y="1600200"/>
            <a:ext cx="8229600" cy="4172527"/>
          </a:xfrm>
        </p:spPr>
        <p:txBody>
          <a:bodyPr/>
          <a:lstStyle/>
          <a:p>
            <a:pPr marL="514350" indent="-514350" eaLnBrk="0" fontAlgn="auto" hangingPunct="0">
              <a:spcBef>
                <a:spcPts val="1200"/>
              </a:spcBef>
              <a:spcAft>
                <a:spcPts val="0"/>
              </a:spcAft>
              <a:buFont typeface="+mj-lt"/>
              <a:buAutoNum type="arabicPeriod"/>
              <a:tabLst>
                <a:tab pos="90488" algn="l"/>
                <a:tab pos="900113" algn="l"/>
                <a:tab pos="990600" algn="l"/>
                <a:tab pos="1169988" algn="l"/>
              </a:tabLst>
              <a:defRPr/>
            </a:pPr>
            <a:r>
              <a:rPr kumimoji="0" lang="zh-TW" altLang="en-US" sz="2800" b="1" dirty="0">
                <a:latin typeface="標楷體" panose="03000509000000000000" pitchFamily="65" charset="-120"/>
                <a:ea typeface="標楷體" panose="03000509000000000000" pitchFamily="65" charset="-120"/>
                <a:cs typeface="Times New Roman" pitchFamily="18" charset="0"/>
              </a:rPr>
              <a:t>列為</a:t>
            </a:r>
            <a:r>
              <a:rPr kumimoji="0" lang="zh-TW" altLang="en-US" sz="2800" b="1" u="sng" dirty="0">
                <a:solidFill>
                  <a:srgbClr val="FF0000"/>
                </a:solidFill>
                <a:latin typeface="標楷體" panose="03000509000000000000" pitchFamily="65" charset="-120"/>
                <a:ea typeface="標楷體" panose="03000509000000000000" pitchFamily="65" charset="-120"/>
                <a:cs typeface="Times New Roman" pitchFamily="18" charset="0"/>
              </a:rPr>
              <a:t>線上特別觀察有價證券</a:t>
            </a:r>
            <a:r>
              <a:rPr kumimoji="0" lang="zh-TW" altLang="en-US" sz="2800" b="1" dirty="0">
                <a:latin typeface="標楷體" panose="03000509000000000000" pitchFamily="65" charset="-120"/>
                <a:ea typeface="標楷體" panose="03000509000000000000" pitchFamily="65" charset="-120"/>
                <a:cs typeface="Times New Roman" pitchFamily="18" charset="0"/>
              </a:rPr>
              <a:t>持續注意。</a:t>
            </a:r>
            <a:endParaRPr kumimoji="0" lang="en-US" altLang="zh-TW" sz="2800" b="1" dirty="0">
              <a:latin typeface="標楷體" panose="03000509000000000000" pitchFamily="65" charset="-120"/>
              <a:ea typeface="標楷體" panose="03000509000000000000" pitchFamily="65" charset="-120"/>
            </a:endParaRPr>
          </a:p>
          <a:p>
            <a:pPr marL="514350" indent="-514350" eaLnBrk="0" fontAlgn="auto" hangingPunct="0">
              <a:spcBef>
                <a:spcPts val="1200"/>
              </a:spcBef>
              <a:spcAft>
                <a:spcPts val="0"/>
              </a:spcAft>
              <a:buFont typeface="+mj-lt"/>
              <a:buAutoNum type="arabicPeriod"/>
              <a:tabLst>
                <a:tab pos="90488" algn="l"/>
                <a:tab pos="900113" algn="l"/>
                <a:tab pos="990600" algn="l"/>
                <a:tab pos="1169988" algn="l"/>
              </a:tabLst>
              <a:defRPr/>
            </a:pPr>
            <a:r>
              <a:rPr kumimoji="0" lang="zh-TW" altLang="en-US" sz="2800" b="1" dirty="0">
                <a:latin typeface="標楷體" panose="03000509000000000000" pitchFamily="65" charset="-120"/>
                <a:ea typeface="標楷體" panose="03000509000000000000" pitchFamily="65" charset="-120"/>
                <a:cs typeface="Times New Roman" pitchFamily="18" charset="0"/>
              </a:rPr>
              <a:t>若交易有異常集中情形，即</a:t>
            </a:r>
            <a:r>
              <a:rPr kumimoji="0" lang="zh-TW" altLang="en-US" sz="2800" b="1" u="sng" dirty="0">
                <a:solidFill>
                  <a:srgbClr val="FF0000"/>
                </a:solidFill>
                <a:latin typeface="標楷體" panose="03000509000000000000" pitchFamily="65" charset="-120"/>
                <a:ea typeface="標楷體" panose="03000509000000000000" pitchFamily="65" charset="-120"/>
                <a:cs typeface="Times New Roman" pitchFamily="18" charset="0"/>
              </a:rPr>
              <a:t>通知證券商注意交易安全</a:t>
            </a:r>
            <a:r>
              <a:rPr kumimoji="0" lang="zh-TW" altLang="en-US" sz="2800" b="1" dirty="0">
                <a:solidFill>
                  <a:schemeClr val="tx1"/>
                </a:solidFill>
                <a:latin typeface="標楷體" panose="03000509000000000000" pitchFamily="65" charset="-120"/>
                <a:ea typeface="標楷體" panose="03000509000000000000" pitchFamily="65" charset="-120"/>
                <a:cs typeface="Times New Roman" pitchFamily="18" charset="0"/>
              </a:rPr>
              <a:t>。</a:t>
            </a:r>
            <a:endParaRPr kumimoji="0" lang="en-US" altLang="zh-TW" b="1" dirty="0">
              <a:solidFill>
                <a:schemeClr val="tx1"/>
              </a:solidFill>
              <a:latin typeface="標楷體" panose="03000509000000000000" pitchFamily="65" charset="-120"/>
              <a:ea typeface="標楷體" panose="03000509000000000000" pitchFamily="65" charset="-120"/>
            </a:endParaRPr>
          </a:p>
          <a:p>
            <a:pPr marL="514350" indent="-514350" eaLnBrk="0" fontAlgn="auto" hangingPunct="0">
              <a:spcBef>
                <a:spcPts val="1200"/>
              </a:spcBef>
              <a:spcAft>
                <a:spcPts val="0"/>
              </a:spcAft>
              <a:buFont typeface="+mj-lt"/>
              <a:buAutoNum type="arabicPeriod"/>
              <a:tabLst>
                <a:tab pos="90488" algn="l"/>
                <a:tab pos="900113" algn="l"/>
                <a:tab pos="990600" algn="l"/>
                <a:tab pos="1169988" algn="l"/>
              </a:tabLst>
              <a:defRPr/>
            </a:pPr>
            <a:r>
              <a:rPr kumimoji="0" lang="zh-TW" altLang="en-US" sz="2800" b="1" dirty="0">
                <a:latin typeface="標楷體" panose="03000509000000000000" pitchFamily="65" charset="-120"/>
                <a:ea typeface="標楷體" panose="03000509000000000000" pitchFamily="65" charset="-120"/>
                <a:cs typeface="Times New Roman" pitchFamily="18" charset="0"/>
              </a:rPr>
              <a:t>發現有未經證實之消息，則</a:t>
            </a:r>
            <a:r>
              <a:rPr kumimoji="0" lang="zh-TW" altLang="en-US" sz="2800" b="1" u="sng" dirty="0">
                <a:solidFill>
                  <a:srgbClr val="FF0000"/>
                </a:solidFill>
                <a:latin typeface="標楷體" panose="03000509000000000000" pitchFamily="65" charset="-120"/>
                <a:ea typeface="標楷體" panose="03000509000000000000" pitchFamily="65" charset="-120"/>
                <a:cs typeface="Times New Roman" pitchFamily="18" charset="0"/>
              </a:rPr>
              <a:t>要求公司澄清或說明</a:t>
            </a:r>
            <a:r>
              <a:rPr kumimoji="0" lang="zh-TW" altLang="en-US" sz="2800" b="1" dirty="0">
                <a:latin typeface="標楷體" panose="03000509000000000000" pitchFamily="65" charset="-120"/>
                <a:ea typeface="標楷體" panose="03000509000000000000" pitchFamily="65" charset="-120"/>
                <a:cs typeface="Times New Roman" pitchFamily="18" charset="0"/>
              </a:rPr>
              <a:t>，落實資訊公開。</a:t>
            </a:r>
            <a:endParaRPr kumimoji="0" lang="en-US" altLang="zh-TW" sz="2800" b="1" dirty="0">
              <a:latin typeface="標楷體" panose="03000509000000000000" pitchFamily="65" charset="-120"/>
              <a:ea typeface="標楷體" panose="03000509000000000000" pitchFamily="65" charset="-120"/>
              <a:cs typeface="Times New Roman" pitchFamily="18" charset="0"/>
            </a:endParaRPr>
          </a:p>
          <a:p>
            <a:pPr marL="514350" indent="-514350" eaLnBrk="0" fontAlgn="auto" hangingPunct="0">
              <a:spcBef>
                <a:spcPts val="1200"/>
              </a:spcBef>
              <a:spcAft>
                <a:spcPts val="0"/>
              </a:spcAft>
              <a:buFont typeface="+mj-lt"/>
              <a:buAutoNum type="arabicPeriod"/>
              <a:tabLst>
                <a:tab pos="90488" algn="l"/>
                <a:tab pos="900113" algn="l"/>
                <a:tab pos="990600" algn="l"/>
                <a:tab pos="1169988" algn="l"/>
              </a:tabLst>
              <a:defRPr/>
            </a:pPr>
            <a:r>
              <a:rPr kumimoji="0" lang="zh-TW" altLang="en-US" sz="2800" b="1" u="sng" dirty="0">
                <a:solidFill>
                  <a:srgbClr val="FF0000"/>
                </a:solidFill>
                <a:latin typeface="標楷體" panose="03000509000000000000" pitchFamily="65" charset="-120"/>
                <a:ea typeface="標楷體" panose="03000509000000000000" pitchFamily="65" charset="-120"/>
                <a:cs typeface="Times New Roman" pitchFamily="18" charset="0"/>
              </a:rPr>
              <a:t>線上分析</a:t>
            </a:r>
            <a:r>
              <a:rPr kumimoji="0" lang="zh-TW" altLang="en-US" sz="2800" b="1" dirty="0">
                <a:latin typeface="標楷體" panose="03000509000000000000" pitchFamily="65" charset="-120"/>
                <a:ea typeface="標楷體" panose="03000509000000000000" pitchFamily="65" charset="-120"/>
                <a:cs typeface="Times New Roman" pitchFamily="18" charset="0"/>
              </a:rPr>
              <a:t>，瞭解價量變化原因，是否有異常之處，而需採取必要措施或列為選案查核的對象。</a:t>
            </a:r>
            <a:endParaRPr kumimoji="0" lang="zh-TW" altLang="en-US" sz="2800" b="1"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16980787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F96A56-189B-6240-1E87-8FE5D6F2DE46}"/>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一、線上監視作業</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續</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dirty="0">
              <a:solidFill>
                <a:schemeClr val="accent1">
                  <a:lumMod val="75000"/>
                </a:schemeClr>
              </a:solidFill>
              <a:effectLst>
                <a:outerShdw blurRad="38100" dist="38100" dir="2700000" algn="tl">
                  <a:srgbClr val="000000">
                    <a:alpha val="43137"/>
                  </a:srgbClr>
                </a:outerShdw>
              </a:effectLst>
            </a:endParaRPr>
          </a:p>
        </p:txBody>
      </p:sp>
      <p:sp>
        <p:nvSpPr>
          <p:cNvPr id="4" name="圓角矩形 1">
            <a:extLst>
              <a:ext uri="{FF2B5EF4-FFF2-40B4-BE49-F238E27FC236}">
                <a16:creationId xmlns:a16="http://schemas.microsoft.com/office/drawing/2014/main" id="{8FA94F43-9B58-1ACF-CA16-9140A2A7F27B}"/>
              </a:ext>
            </a:extLst>
          </p:cNvPr>
          <p:cNvSpPr/>
          <p:nvPr/>
        </p:nvSpPr>
        <p:spPr bwMode="auto">
          <a:xfrm>
            <a:off x="1415137" y="1457177"/>
            <a:ext cx="2048499" cy="1152128"/>
          </a:xfrm>
          <a:prstGeom prst="roundRect">
            <a:avLst/>
          </a:prstGeom>
          <a:gradFill flip="none" rotWithShape="1">
            <a:gsLst>
              <a:gs pos="0">
                <a:srgbClr val="FFFF00"/>
              </a:gs>
              <a:gs pos="46000">
                <a:srgbClr val="FFFF99"/>
              </a:gs>
            </a:gsLst>
            <a:lin ang="5400000" scaled="1"/>
            <a:tileRect/>
          </a:gra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defRPr/>
            </a:pPr>
            <a:r>
              <a:rPr lang="zh-TW" altLang="en-US" sz="24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線上交易異常</a:t>
            </a:r>
            <a:endParaRPr lang="en-US" altLang="zh-TW" sz="24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ctr">
              <a:defRPr/>
            </a:pPr>
            <a:r>
              <a:rPr lang="zh-TW" altLang="en-US" sz="24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有價證券</a:t>
            </a:r>
          </a:p>
        </p:txBody>
      </p:sp>
      <p:sp>
        <p:nvSpPr>
          <p:cNvPr id="5" name="圓角矩形 5">
            <a:extLst>
              <a:ext uri="{FF2B5EF4-FFF2-40B4-BE49-F238E27FC236}">
                <a16:creationId xmlns:a16="http://schemas.microsoft.com/office/drawing/2014/main" id="{AF7DE56F-9BB3-F363-6963-72FAE1474A83}"/>
              </a:ext>
            </a:extLst>
          </p:cNvPr>
          <p:cNvSpPr/>
          <p:nvPr/>
        </p:nvSpPr>
        <p:spPr bwMode="auto">
          <a:xfrm>
            <a:off x="174385" y="4256150"/>
            <a:ext cx="2570131" cy="1656184"/>
          </a:xfrm>
          <a:prstGeom prst="roundRect">
            <a:avLst/>
          </a:prstGeom>
          <a:gradFill>
            <a:gsLst>
              <a:gs pos="0">
                <a:srgbClr val="FFFF00"/>
              </a:gs>
              <a:gs pos="50000">
                <a:schemeClr val="accent1">
                  <a:tint val="44500"/>
                  <a:satMod val="160000"/>
                </a:schemeClr>
              </a:gs>
              <a:gs pos="100000">
                <a:schemeClr val="accent1">
                  <a:tint val="23500"/>
                  <a:satMod val="160000"/>
                </a:schemeClr>
              </a:gs>
            </a:gsLst>
            <a:lin ang="5400000" scaled="0"/>
          </a:gra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zh-TW" altLang="en-US" sz="2400" b="1" u="sng" dirty="0">
                <a:solidFill>
                  <a:srgbClr val="FF0000"/>
                </a:solidFill>
                <a:latin typeface="標楷體" panose="03000509000000000000" pitchFamily="65" charset="-120"/>
                <a:ea typeface="標楷體" panose="03000509000000000000" pitchFamily="65" charset="-120"/>
              </a:rPr>
              <a:t>線上監視作業</a:t>
            </a:r>
            <a:endParaRPr lang="en-US" altLang="zh-TW" sz="2400" b="1" u="sng" dirty="0">
              <a:solidFill>
                <a:srgbClr val="FF0000"/>
              </a:solidFill>
              <a:latin typeface="標楷體" panose="03000509000000000000" pitchFamily="65" charset="-120"/>
              <a:ea typeface="標楷體" panose="03000509000000000000" pitchFamily="65" charset="-120"/>
            </a:endParaRPr>
          </a:p>
          <a:p>
            <a:pPr marL="342900" indent="-342900">
              <a:buClr>
                <a:srgbClr val="FF0000"/>
              </a:buClr>
              <a:buFont typeface="Wingdings" pitchFamily="2" charset="2"/>
              <a:buChar char="u"/>
              <a:defRPr/>
            </a:pPr>
            <a:r>
              <a:rPr lang="zh-TW" altLang="en-US" sz="2000" b="1" dirty="0">
                <a:solidFill>
                  <a:srgbClr val="0070C0"/>
                </a:solidFill>
                <a:latin typeface="標楷體" panose="03000509000000000000" pitchFamily="65" charset="-120"/>
                <a:ea typeface="標楷體" panose="03000509000000000000" pitchFamily="65" charset="-120"/>
              </a:rPr>
              <a:t>選案分析</a:t>
            </a:r>
            <a:endParaRPr lang="en-US" altLang="zh-TW" sz="2000" b="1" dirty="0">
              <a:solidFill>
                <a:srgbClr val="0070C0"/>
              </a:solidFill>
              <a:latin typeface="標楷體" panose="03000509000000000000" pitchFamily="65" charset="-120"/>
              <a:ea typeface="標楷體" panose="03000509000000000000" pitchFamily="65" charset="-120"/>
            </a:endParaRPr>
          </a:p>
          <a:p>
            <a:pPr marL="342900" indent="-342900">
              <a:buClr>
                <a:srgbClr val="FF0000"/>
              </a:buClr>
              <a:buFont typeface="Wingdings" pitchFamily="2" charset="2"/>
              <a:buChar char="u"/>
              <a:defRPr/>
            </a:pPr>
            <a:r>
              <a:rPr lang="zh-TW" altLang="en-US" sz="2000" b="1" dirty="0">
                <a:solidFill>
                  <a:srgbClr val="0070C0"/>
                </a:solidFill>
                <a:latin typeface="標楷體" panose="03000509000000000000" pitchFamily="65" charset="-120"/>
                <a:ea typeface="標楷體" panose="03000509000000000000" pitchFamily="65" charset="-120"/>
              </a:rPr>
              <a:t>異常資訊提供</a:t>
            </a:r>
            <a:endParaRPr lang="en-US" altLang="zh-TW" sz="2000" b="1" dirty="0">
              <a:solidFill>
                <a:srgbClr val="0070C0"/>
              </a:solidFill>
              <a:latin typeface="標楷體" panose="03000509000000000000" pitchFamily="65" charset="-120"/>
              <a:ea typeface="標楷體" panose="03000509000000000000" pitchFamily="65" charset="-120"/>
            </a:endParaRPr>
          </a:p>
          <a:p>
            <a:pPr marL="361950">
              <a:defRPr/>
            </a:pPr>
            <a:r>
              <a:rPr lang="zh-TW" altLang="en-US" sz="2000" b="1" dirty="0">
                <a:solidFill>
                  <a:srgbClr val="0070C0"/>
                </a:solidFill>
                <a:latin typeface="標楷體" panose="03000509000000000000" pitchFamily="65" charset="-120"/>
                <a:ea typeface="標楷體" panose="03000509000000000000" pitchFamily="65" charset="-120"/>
              </a:rPr>
              <a:t>相關部室參考</a:t>
            </a:r>
          </a:p>
        </p:txBody>
      </p:sp>
      <p:sp>
        <p:nvSpPr>
          <p:cNvPr id="6" name="圓角矩形 4">
            <a:extLst>
              <a:ext uri="{FF2B5EF4-FFF2-40B4-BE49-F238E27FC236}">
                <a16:creationId xmlns:a16="http://schemas.microsoft.com/office/drawing/2014/main" id="{9D059468-0839-1263-DDF1-D427433FBCC4}"/>
              </a:ext>
            </a:extLst>
          </p:cNvPr>
          <p:cNvSpPr/>
          <p:nvPr/>
        </p:nvSpPr>
        <p:spPr bwMode="auto">
          <a:xfrm>
            <a:off x="5914574" y="1392420"/>
            <a:ext cx="2121064" cy="1152128"/>
          </a:xfrm>
          <a:prstGeom prst="roundRect">
            <a:avLst/>
          </a:prstGeom>
          <a:gradFill flip="none" rotWithShape="1">
            <a:gsLst>
              <a:gs pos="0">
                <a:srgbClr val="FFFF00"/>
              </a:gs>
              <a:gs pos="46000">
                <a:srgbClr val="FFFF99"/>
              </a:gs>
            </a:gsLst>
            <a:lin ang="5400000" scaled="1"/>
            <a:tileRect/>
          </a:gra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zh-TW" altLang="en-US" sz="24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線上特別監視</a:t>
            </a:r>
            <a:endParaRPr lang="en-US" altLang="zh-TW" sz="24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ctr">
              <a:defRPr/>
            </a:pPr>
            <a:r>
              <a:rPr lang="zh-TW" altLang="en-US" sz="24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有價證券</a:t>
            </a:r>
          </a:p>
        </p:txBody>
      </p:sp>
      <p:sp>
        <p:nvSpPr>
          <p:cNvPr id="7" name="圓角矩形 6">
            <a:extLst>
              <a:ext uri="{FF2B5EF4-FFF2-40B4-BE49-F238E27FC236}">
                <a16:creationId xmlns:a16="http://schemas.microsoft.com/office/drawing/2014/main" id="{21DC872E-50F6-B6E8-C16D-74BB8E078BC4}"/>
              </a:ext>
            </a:extLst>
          </p:cNvPr>
          <p:cNvSpPr/>
          <p:nvPr/>
        </p:nvSpPr>
        <p:spPr bwMode="auto">
          <a:xfrm>
            <a:off x="2992582" y="4268129"/>
            <a:ext cx="2826327" cy="1656184"/>
          </a:xfrm>
          <a:prstGeom prst="roundRect">
            <a:avLst/>
          </a:prstGeom>
          <a:gradFill>
            <a:gsLst>
              <a:gs pos="0">
                <a:srgbClr val="FFFF00"/>
              </a:gs>
              <a:gs pos="50000">
                <a:schemeClr val="accent1">
                  <a:tint val="44500"/>
                  <a:satMod val="160000"/>
                </a:schemeClr>
              </a:gs>
              <a:gs pos="100000">
                <a:schemeClr val="accent1">
                  <a:tint val="23500"/>
                  <a:satMod val="160000"/>
                </a:schemeClr>
              </a:gs>
            </a:gsLst>
            <a:lin ang="5400000" scaled="0"/>
          </a:gra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zh-TW" altLang="en-US" sz="2400" b="1" u="sng" dirty="0">
                <a:solidFill>
                  <a:srgbClr val="FF0000"/>
                </a:solidFill>
                <a:latin typeface="標楷體" panose="03000509000000000000" pitchFamily="65" charset="-120"/>
                <a:ea typeface="標楷體" panose="03000509000000000000" pitchFamily="65" charset="-120"/>
              </a:rPr>
              <a:t>通知作業</a:t>
            </a:r>
            <a:endParaRPr lang="en-US" altLang="zh-TW" sz="2400" b="1" u="sng" dirty="0">
              <a:solidFill>
                <a:srgbClr val="FF0000"/>
              </a:solidFill>
              <a:latin typeface="標楷體" panose="03000509000000000000" pitchFamily="65" charset="-120"/>
              <a:ea typeface="標楷體" panose="03000509000000000000" pitchFamily="65" charset="-120"/>
            </a:endParaRPr>
          </a:p>
          <a:p>
            <a:pPr marL="342900" indent="-342900">
              <a:buClr>
                <a:srgbClr val="FF0000"/>
              </a:buClr>
              <a:buFont typeface="Wingdings" pitchFamily="2" charset="2"/>
              <a:buChar char="u"/>
              <a:defRPr/>
            </a:pPr>
            <a:r>
              <a:rPr lang="zh-TW" altLang="en-US" sz="2000" b="1" dirty="0">
                <a:solidFill>
                  <a:srgbClr val="0070C0"/>
                </a:solidFill>
                <a:latin typeface="標楷體" panose="03000509000000000000" pitchFamily="65" charset="-120"/>
                <a:ea typeface="標楷體" panose="03000509000000000000" pitchFamily="65" charset="-120"/>
              </a:rPr>
              <a:t>委託或成交異常</a:t>
            </a:r>
            <a:endParaRPr lang="en-US" altLang="zh-TW" sz="2000" b="1" dirty="0">
              <a:solidFill>
                <a:srgbClr val="0070C0"/>
              </a:solidFill>
              <a:latin typeface="標楷體" panose="03000509000000000000" pitchFamily="65" charset="-120"/>
              <a:ea typeface="標楷體" panose="03000509000000000000" pitchFamily="65" charset="-120"/>
            </a:endParaRPr>
          </a:p>
          <a:p>
            <a:pPr marL="342900" indent="-342900">
              <a:buClr>
                <a:srgbClr val="FF0000"/>
              </a:buClr>
              <a:buFont typeface="Wingdings" pitchFamily="2" charset="2"/>
              <a:buChar char="u"/>
              <a:defRPr/>
            </a:pPr>
            <a:r>
              <a:rPr lang="zh-TW" altLang="en-US" sz="2000" b="1" dirty="0">
                <a:solidFill>
                  <a:srgbClr val="0070C0"/>
                </a:solidFill>
                <a:latin typeface="標楷體" panose="03000509000000000000" pitchFamily="65" charset="-120"/>
                <a:ea typeface="標楷體" panose="03000509000000000000" pitchFamily="65" charset="-120"/>
              </a:rPr>
              <a:t>盤中或收盤後通</a:t>
            </a:r>
            <a:endParaRPr lang="en-US" altLang="zh-TW" sz="2000" b="1" dirty="0">
              <a:solidFill>
                <a:srgbClr val="0070C0"/>
              </a:solidFill>
              <a:latin typeface="標楷體" panose="03000509000000000000" pitchFamily="65" charset="-120"/>
              <a:ea typeface="標楷體" panose="03000509000000000000" pitchFamily="65" charset="-120"/>
            </a:endParaRPr>
          </a:p>
          <a:p>
            <a:pPr indent="361950">
              <a:buClr>
                <a:srgbClr val="FF0000"/>
              </a:buClr>
              <a:defRPr/>
            </a:pPr>
            <a:r>
              <a:rPr lang="zh-TW" altLang="en-US" sz="2000" b="1" dirty="0">
                <a:solidFill>
                  <a:srgbClr val="0070C0"/>
                </a:solidFill>
                <a:latin typeface="標楷體" panose="03000509000000000000" pitchFamily="65" charset="-120"/>
                <a:ea typeface="標楷體" panose="03000509000000000000" pitchFamily="65" charset="-120"/>
              </a:rPr>
              <a:t>知</a:t>
            </a:r>
          </a:p>
        </p:txBody>
      </p:sp>
      <p:sp>
        <p:nvSpPr>
          <p:cNvPr id="8" name="圓角矩形 7">
            <a:extLst>
              <a:ext uri="{FF2B5EF4-FFF2-40B4-BE49-F238E27FC236}">
                <a16:creationId xmlns:a16="http://schemas.microsoft.com/office/drawing/2014/main" id="{EB49A92C-0E5A-083A-C365-543B51D4CD8E}"/>
              </a:ext>
            </a:extLst>
          </p:cNvPr>
          <p:cNvSpPr/>
          <p:nvPr/>
        </p:nvSpPr>
        <p:spPr bwMode="auto">
          <a:xfrm>
            <a:off x="5997327" y="4281519"/>
            <a:ext cx="2972287" cy="1656184"/>
          </a:xfrm>
          <a:prstGeom prst="roundRect">
            <a:avLst/>
          </a:prstGeom>
          <a:gradFill>
            <a:gsLst>
              <a:gs pos="0">
                <a:srgbClr val="FFFF00"/>
              </a:gs>
              <a:gs pos="50000">
                <a:schemeClr val="accent1">
                  <a:tint val="44500"/>
                  <a:satMod val="160000"/>
                </a:schemeClr>
              </a:gs>
              <a:gs pos="100000">
                <a:schemeClr val="accent1">
                  <a:tint val="23500"/>
                  <a:satMod val="160000"/>
                </a:schemeClr>
              </a:gs>
            </a:gsLst>
            <a:lin ang="5400000" scaled="0"/>
          </a:gra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zh-TW" altLang="en-US" sz="2400" b="1" u="sng" dirty="0">
                <a:solidFill>
                  <a:srgbClr val="FF0000"/>
                </a:solidFill>
                <a:latin typeface="標楷體" panose="03000509000000000000" pitchFamily="65" charset="-120"/>
                <a:ea typeface="標楷體" panose="03000509000000000000" pitchFamily="65" charset="-120"/>
              </a:rPr>
              <a:t>重大資訊查證</a:t>
            </a:r>
            <a:endParaRPr lang="en-US" altLang="zh-TW" sz="2400" b="1" u="sng" dirty="0">
              <a:solidFill>
                <a:srgbClr val="FF0000"/>
              </a:solidFill>
              <a:latin typeface="標楷體" panose="03000509000000000000" pitchFamily="65" charset="-120"/>
              <a:ea typeface="標楷體" panose="03000509000000000000" pitchFamily="65" charset="-120"/>
            </a:endParaRPr>
          </a:p>
          <a:p>
            <a:pPr algn="ctr">
              <a:defRPr/>
            </a:pPr>
            <a:r>
              <a:rPr lang="zh-TW" altLang="en-US" sz="2400" b="1" u="sng" dirty="0">
                <a:solidFill>
                  <a:srgbClr val="FF0000"/>
                </a:solidFill>
                <a:latin typeface="標楷體" panose="03000509000000000000" pitchFamily="65" charset="-120"/>
                <a:ea typeface="標楷體" panose="03000509000000000000" pitchFamily="65" charset="-120"/>
              </a:rPr>
              <a:t>處理作業</a:t>
            </a:r>
            <a:endParaRPr lang="en-US" altLang="zh-TW" sz="2400" b="1" u="sng" dirty="0">
              <a:solidFill>
                <a:srgbClr val="FF0000"/>
              </a:solidFill>
              <a:latin typeface="標楷體" panose="03000509000000000000" pitchFamily="65" charset="-120"/>
              <a:ea typeface="標楷體" panose="03000509000000000000" pitchFamily="65" charset="-120"/>
            </a:endParaRPr>
          </a:p>
          <a:p>
            <a:pPr marL="342900" indent="-342900">
              <a:buClr>
                <a:srgbClr val="FF0000"/>
              </a:buClr>
              <a:buFont typeface="Wingdings" pitchFamily="2" charset="2"/>
              <a:buChar char="u"/>
              <a:defRPr/>
            </a:pPr>
            <a:r>
              <a:rPr lang="zh-TW" altLang="en-US" sz="2000" b="1" dirty="0">
                <a:solidFill>
                  <a:srgbClr val="0070C0"/>
                </a:solidFill>
                <a:latin typeface="標楷體" panose="03000509000000000000" pitchFamily="65" charset="-120"/>
                <a:ea typeface="標楷體" panose="03000509000000000000" pitchFamily="65" charset="-120"/>
              </a:rPr>
              <a:t>對重大資訊進行查證</a:t>
            </a:r>
            <a:endParaRPr lang="en-US" altLang="zh-TW" sz="2000" b="1" dirty="0">
              <a:solidFill>
                <a:srgbClr val="0070C0"/>
              </a:solidFill>
              <a:latin typeface="標楷體" panose="03000509000000000000" pitchFamily="65" charset="-120"/>
              <a:ea typeface="標楷體" panose="03000509000000000000" pitchFamily="65" charset="-120"/>
            </a:endParaRPr>
          </a:p>
          <a:p>
            <a:pPr marL="342900" indent="-342900">
              <a:buClr>
                <a:srgbClr val="FF0000"/>
              </a:buClr>
              <a:buFont typeface="Wingdings" pitchFamily="2" charset="2"/>
              <a:buChar char="u"/>
              <a:defRPr/>
            </a:pPr>
            <a:r>
              <a:rPr lang="zh-TW" altLang="en-US" sz="2000" b="1" dirty="0">
                <a:solidFill>
                  <a:srgbClr val="0070C0"/>
                </a:solidFill>
                <a:latin typeface="標楷體" panose="03000509000000000000" pitchFamily="65" charset="-120"/>
                <a:ea typeface="標楷體" panose="03000509000000000000" pitchFamily="65" charset="-120"/>
              </a:rPr>
              <a:t>請公司澄清或說明</a:t>
            </a:r>
          </a:p>
        </p:txBody>
      </p:sp>
      <p:cxnSp>
        <p:nvCxnSpPr>
          <p:cNvPr id="9" name="直線接點 11">
            <a:extLst>
              <a:ext uri="{FF2B5EF4-FFF2-40B4-BE49-F238E27FC236}">
                <a16:creationId xmlns:a16="http://schemas.microsoft.com/office/drawing/2014/main" id="{68377AEC-1D37-A95E-2809-F67E4F871D04}"/>
              </a:ext>
            </a:extLst>
          </p:cNvPr>
          <p:cNvCxnSpPr>
            <a:cxnSpLocks noChangeShapeType="1"/>
          </p:cNvCxnSpPr>
          <p:nvPr/>
        </p:nvCxnSpPr>
        <p:spPr bwMode="auto">
          <a:xfrm flipH="1" flipV="1">
            <a:off x="2523305" y="3185679"/>
            <a:ext cx="4570222" cy="866"/>
          </a:xfrm>
          <a:prstGeom prst="line">
            <a:avLst/>
          </a:prstGeom>
          <a:noFill/>
          <a:ln w="127000" algn="ctr">
            <a:solidFill>
              <a:schemeClr val="tx1"/>
            </a:solidFill>
            <a:round/>
            <a:headEnd/>
            <a:tailEnd/>
          </a:ln>
          <a:extLst>
            <a:ext uri="{909E8E84-426E-40DD-AFC4-6F175D3DCCD1}">
              <a14:hiddenFill xmlns:a14="http://schemas.microsoft.com/office/drawing/2010/main">
                <a:noFill/>
              </a14:hiddenFill>
            </a:ext>
          </a:extLst>
        </p:spPr>
      </p:cxnSp>
      <p:sp>
        <p:nvSpPr>
          <p:cNvPr id="10" name="向下箭號 17415">
            <a:extLst>
              <a:ext uri="{FF2B5EF4-FFF2-40B4-BE49-F238E27FC236}">
                <a16:creationId xmlns:a16="http://schemas.microsoft.com/office/drawing/2014/main" id="{CE907B0B-A567-3681-91E8-A115A109D846}"/>
              </a:ext>
            </a:extLst>
          </p:cNvPr>
          <p:cNvSpPr/>
          <p:nvPr/>
        </p:nvSpPr>
        <p:spPr bwMode="auto">
          <a:xfrm>
            <a:off x="2301390" y="2609305"/>
            <a:ext cx="443126" cy="504056"/>
          </a:xfrm>
          <a:prstGeom prst="downArrow">
            <a:avLst/>
          </a:prstGeom>
          <a:solidFill>
            <a:srgbClr val="00206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p>
            <a:pPr>
              <a:defRPr/>
            </a:pPr>
            <a:endParaRPr lang="zh-TW" altLang="en-US" sz="2400"/>
          </a:p>
        </p:txBody>
      </p:sp>
      <p:sp>
        <p:nvSpPr>
          <p:cNvPr id="11" name="向下箭號 40">
            <a:extLst>
              <a:ext uri="{FF2B5EF4-FFF2-40B4-BE49-F238E27FC236}">
                <a16:creationId xmlns:a16="http://schemas.microsoft.com/office/drawing/2014/main" id="{67E2CC58-CF81-9AAC-AF86-7FA3D8438161}"/>
              </a:ext>
            </a:extLst>
          </p:cNvPr>
          <p:cNvSpPr/>
          <p:nvPr/>
        </p:nvSpPr>
        <p:spPr bwMode="auto">
          <a:xfrm>
            <a:off x="6804168" y="2618996"/>
            <a:ext cx="443126" cy="504056"/>
          </a:xfrm>
          <a:prstGeom prst="downArrow">
            <a:avLst/>
          </a:prstGeom>
          <a:solidFill>
            <a:srgbClr val="00206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p>
            <a:pPr>
              <a:defRPr/>
            </a:pPr>
            <a:endParaRPr lang="zh-TW" altLang="en-US" sz="2400"/>
          </a:p>
        </p:txBody>
      </p:sp>
      <p:sp>
        <p:nvSpPr>
          <p:cNvPr id="12" name="向下箭號 42">
            <a:extLst>
              <a:ext uri="{FF2B5EF4-FFF2-40B4-BE49-F238E27FC236}">
                <a16:creationId xmlns:a16="http://schemas.microsoft.com/office/drawing/2014/main" id="{E7897A69-041E-0317-0E29-654A21D2C802}"/>
              </a:ext>
            </a:extLst>
          </p:cNvPr>
          <p:cNvSpPr/>
          <p:nvPr/>
        </p:nvSpPr>
        <p:spPr bwMode="auto">
          <a:xfrm>
            <a:off x="1237673" y="3607955"/>
            <a:ext cx="443524" cy="644525"/>
          </a:xfrm>
          <a:prstGeom prst="downArrow">
            <a:avLst/>
          </a:prstGeom>
          <a:solidFill>
            <a:srgbClr val="002060"/>
          </a:solidFill>
          <a:ln w="9525" cap="flat" cmpd="sng" algn="ctr">
            <a:noFill/>
            <a:prstDash val="solid"/>
            <a:round/>
            <a:headEnd type="none" w="med" len="med"/>
            <a:tailEnd type="none" w="med" len="med"/>
          </a:ln>
          <a:effectLst>
            <a:outerShdw blurRad="44450" dist="27940" dir="5400000" algn="ctr">
              <a:srgbClr val="000000">
                <a:alpha val="32000"/>
              </a:srgbClr>
            </a:outerShdw>
          </a:effectLst>
        </p:spPr>
        <p:txBody>
          <a:bodyPr wrap="none"/>
          <a:lstStyle/>
          <a:p>
            <a:pPr>
              <a:defRPr/>
            </a:pPr>
            <a:endParaRPr lang="zh-TW" altLang="en-US" sz="2400"/>
          </a:p>
        </p:txBody>
      </p:sp>
      <p:sp>
        <p:nvSpPr>
          <p:cNvPr id="13" name="向下箭號 60">
            <a:extLst>
              <a:ext uri="{FF2B5EF4-FFF2-40B4-BE49-F238E27FC236}">
                <a16:creationId xmlns:a16="http://schemas.microsoft.com/office/drawing/2014/main" id="{CDDA0EA1-D56B-1EF8-A39A-66C996D55ACD}"/>
              </a:ext>
            </a:extLst>
          </p:cNvPr>
          <p:cNvSpPr/>
          <p:nvPr/>
        </p:nvSpPr>
        <p:spPr bwMode="auto">
          <a:xfrm>
            <a:off x="4254589" y="3231861"/>
            <a:ext cx="441569" cy="1014413"/>
          </a:xfrm>
          <a:prstGeom prst="downArrow">
            <a:avLst/>
          </a:prstGeom>
          <a:solidFill>
            <a:srgbClr val="002060"/>
          </a:solidFill>
          <a:ln w="9525" cap="flat" cmpd="sng" algn="ctr">
            <a:noFill/>
            <a:prstDash val="solid"/>
            <a:round/>
            <a:headEnd type="none" w="med" len="med"/>
            <a:tailEnd type="none" w="med" len="med"/>
          </a:ln>
          <a:effectLst>
            <a:outerShdw blurRad="44450" dist="27940" dir="5400000" algn="ctr">
              <a:srgbClr val="000000">
                <a:alpha val="32000"/>
              </a:srgbClr>
            </a:outerShdw>
          </a:effectLst>
        </p:spPr>
        <p:txBody>
          <a:bodyPr wrap="none"/>
          <a:lstStyle/>
          <a:p>
            <a:pPr>
              <a:defRPr/>
            </a:pPr>
            <a:endParaRPr lang="zh-TW" altLang="en-US" sz="2400"/>
          </a:p>
        </p:txBody>
      </p:sp>
      <p:sp>
        <p:nvSpPr>
          <p:cNvPr id="14" name="向下箭號 61">
            <a:extLst>
              <a:ext uri="{FF2B5EF4-FFF2-40B4-BE49-F238E27FC236}">
                <a16:creationId xmlns:a16="http://schemas.microsoft.com/office/drawing/2014/main" id="{ED219458-5558-7429-8241-9D0D511EE511}"/>
              </a:ext>
            </a:extLst>
          </p:cNvPr>
          <p:cNvSpPr/>
          <p:nvPr/>
        </p:nvSpPr>
        <p:spPr bwMode="auto">
          <a:xfrm>
            <a:off x="7284240" y="3623604"/>
            <a:ext cx="443524" cy="644525"/>
          </a:xfrm>
          <a:prstGeom prst="downArrow">
            <a:avLst/>
          </a:prstGeom>
          <a:solidFill>
            <a:srgbClr val="002060"/>
          </a:solidFill>
          <a:ln w="9525" cap="flat" cmpd="sng" algn="ctr">
            <a:noFill/>
            <a:prstDash val="solid"/>
            <a:round/>
            <a:headEnd type="none" w="med" len="med"/>
            <a:tailEnd type="none" w="med" len="med"/>
          </a:ln>
          <a:effectLst>
            <a:outerShdw blurRad="44450" dist="27940" dir="5400000" algn="ctr">
              <a:srgbClr val="000000">
                <a:alpha val="32000"/>
              </a:srgbClr>
            </a:outerShdw>
          </a:effectLst>
        </p:spPr>
        <p:txBody>
          <a:bodyPr wrap="none"/>
          <a:lstStyle/>
          <a:p>
            <a:pPr>
              <a:defRPr/>
            </a:pPr>
            <a:endParaRPr lang="zh-TW" altLang="en-US" sz="2400"/>
          </a:p>
        </p:txBody>
      </p:sp>
      <p:cxnSp>
        <p:nvCxnSpPr>
          <p:cNvPr id="15" name="直線接點 62">
            <a:extLst>
              <a:ext uri="{FF2B5EF4-FFF2-40B4-BE49-F238E27FC236}">
                <a16:creationId xmlns:a16="http://schemas.microsoft.com/office/drawing/2014/main" id="{1F80FBE5-69F6-98E0-FAC9-74D5373843C5}"/>
              </a:ext>
            </a:extLst>
          </p:cNvPr>
          <p:cNvCxnSpPr>
            <a:cxnSpLocks noChangeShapeType="1"/>
          </p:cNvCxnSpPr>
          <p:nvPr/>
        </p:nvCxnSpPr>
        <p:spPr bwMode="auto">
          <a:xfrm flipH="1">
            <a:off x="1443359" y="3666836"/>
            <a:ext cx="6158168" cy="4764"/>
          </a:xfrm>
          <a:prstGeom prst="line">
            <a:avLst/>
          </a:prstGeom>
          <a:noFill/>
          <a:ln w="1270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5297864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5334E-AD75-6B59-053B-E8D1060CE572}"/>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二、離線監視作業</a:t>
            </a:r>
            <a:endParaRPr lang="zh-TW" altLang="en-US" dirty="0">
              <a:solidFill>
                <a:schemeClr val="accent1">
                  <a:lumMod val="75000"/>
                </a:schemeClr>
              </a:solidFill>
              <a:effectLst>
                <a:outerShdw blurRad="38100" dist="38100" dir="2700000" algn="tl">
                  <a:srgbClr val="000000">
                    <a:alpha val="43137"/>
                  </a:srgbClr>
                </a:outerShdw>
              </a:effectLst>
            </a:endParaRPr>
          </a:p>
        </p:txBody>
      </p:sp>
      <p:sp>
        <p:nvSpPr>
          <p:cNvPr id="3" name="文字版面配置區 2">
            <a:extLst>
              <a:ext uri="{FF2B5EF4-FFF2-40B4-BE49-F238E27FC236}">
                <a16:creationId xmlns:a16="http://schemas.microsoft.com/office/drawing/2014/main" id="{2380B8CF-37EE-CC9F-45BC-EAE6A24248BA}"/>
              </a:ext>
            </a:extLst>
          </p:cNvPr>
          <p:cNvSpPr>
            <a:spLocks noGrp="1"/>
          </p:cNvSpPr>
          <p:nvPr>
            <p:ph type="body" idx="1"/>
          </p:nvPr>
        </p:nvSpPr>
        <p:spPr/>
        <p:txBody>
          <a:bodyPr/>
          <a:lstStyle/>
          <a:p>
            <a:pPr marL="514350" indent="-514350" algn="just" eaLnBrk="0" hangingPunct="0">
              <a:buFont typeface="+mj-lt"/>
              <a:buAutoNum type="arabicPeriod"/>
              <a:tabLst>
                <a:tab pos="900113" algn="l"/>
                <a:tab pos="990600" algn="l"/>
                <a:tab pos="1169988" algn="l"/>
              </a:tabLst>
              <a:defRPr/>
            </a:pPr>
            <a:r>
              <a:rPr kumimoji="0" lang="zh-TW" altLang="en-US" sz="2800" b="1" dirty="0">
                <a:latin typeface="標楷體" panose="03000509000000000000" pitchFamily="65" charset="-120"/>
                <a:ea typeface="標楷體" panose="03000509000000000000" pitchFamily="65" charset="-120"/>
                <a:cs typeface="Times New Roman" pitchFamily="18" charset="0"/>
              </a:rPr>
              <a:t>對多日價量異常有價證券，</a:t>
            </a:r>
            <a:r>
              <a:rPr kumimoji="0" lang="zh-TW" altLang="en-US" sz="2800" b="1" u="sng" dirty="0">
                <a:solidFill>
                  <a:srgbClr val="FF0000"/>
                </a:solidFill>
                <a:latin typeface="標楷體" panose="03000509000000000000" pitchFamily="65" charset="-120"/>
                <a:ea typeface="標楷體" panose="03000509000000000000" pitchFamily="65" charset="-120"/>
                <a:cs typeface="Times New Roman" pitchFamily="18" charset="0"/>
              </a:rPr>
              <a:t>公布注意交易資訊</a:t>
            </a:r>
            <a:r>
              <a:rPr kumimoji="0" lang="zh-TW" altLang="en-US" sz="2800" b="1" dirty="0">
                <a:latin typeface="標楷體" panose="03000509000000000000" pitchFamily="65" charset="-120"/>
                <a:ea typeface="標楷體" panose="03000509000000000000" pitchFamily="65" charset="-120"/>
                <a:cs typeface="Times New Roman" pitchFamily="18" charset="0"/>
              </a:rPr>
              <a:t>，提醒投資人注意交易安全。</a:t>
            </a:r>
            <a:endParaRPr kumimoji="0" lang="en-US" altLang="zh-TW" sz="2800" b="1" dirty="0">
              <a:latin typeface="標楷體" panose="03000509000000000000" pitchFamily="65" charset="-120"/>
              <a:ea typeface="標楷體" panose="03000509000000000000" pitchFamily="65" charset="-120"/>
              <a:cs typeface="Times New Roman" pitchFamily="18" charset="0"/>
            </a:endParaRPr>
          </a:p>
          <a:p>
            <a:pPr marL="0" indent="0" eaLnBrk="0" hangingPunct="0">
              <a:buNone/>
              <a:tabLst>
                <a:tab pos="900113" algn="l"/>
                <a:tab pos="990600" algn="l"/>
                <a:tab pos="1169988" algn="l"/>
              </a:tabLst>
              <a:defRPr/>
            </a:pPr>
            <a:r>
              <a:rPr kumimoji="0" lang="zh-TW" altLang="en-US" sz="2800" b="1" dirty="0">
                <a:solidFill>
                  <a:srgbClr val="0070C0"/>
                </a:solidFill>
                <a:latin typeface="標楷體" panose="03000509000000000000" pitchFamily="65" charset="-120"/>
                <a:ea typeface="標楷體" panose="03000509000000000000" pitchFamily="65" charset="-120"/>
                <a:cs typeface="Times New Roman" pitchFamily="18" charset="0"/>
              </a:rPr>
              <a:t>     </a:t>
            </a:r>
            <a:r>
              <a:rPr lang="en-US" altLang="zh-TW" sz="1800" b="1" dirty="0">
                <a:solidFill>
                  <a:srgbClr val="0070C0"/>
                </a:solidFill>
                <a:latin typeface="標楷體" panose="03000509000000000000" pitchFamily="65" charset="-120"/>
                <a:ea typeface="標楷體" panose="03000509000000000000" pitchFamily="65" charset="-120"/>
              </a:rPr>
              <a:t>----(</a:t>
            </a:r>
            <a:r>
              <a:rPr lang="zh-TW" altLang="en-US" sz="1800" b="1" dirty="0">
                <a:solidFill>
                  <a:srgbClr val="0070C0"/>
                </a:solidFill>
                <a:latin typeface="標楷體" panose="03000509000000000000" pitchFamily="65" charset="-120"/>
                <a:ea typeface="標楷體" panose="03000509000000000000" pitchFamily="65" charset="-120"/>
              </a:rPr>
              <a:t>公布或通知注意交易資訊暨處置作業要點第四條</a:t>
            </a:r>
            <a:r>
              <a:rPr lang="en-US" altLang="zh-TW" sz="1800" b="1" dirty="0">
                <a:solidFill>
                  <a:srgbClr val="0070C0"/>
                </a:solidFill>
                <a:latin typeface="標楷體" panose="03000509000000000000" pitchFamily="65" charset="-120"/>
                <a:ea typeface="標楷體" panose="03000509000000000000" pitchFamily="65" charset="-120"/>
              </a:rPr>
              <a:t>)</a:t>
            </a:r>
          </a:p>
          <a:p>
            <a:pPr eaLnBrk="0" hangingPunct="0">
              <a:tabLst>
                <a:tab pos="900113" algn="l"/>
                <a:tab pos="990600" algn="l"/>
                <a:tab pos="1169988" algn="l"/>
              </a:tabLst>
              <a:defRPr/>
            </a:pPr>
            <a:endParaRPr lang="en-US" altLang="zh-TW" sz="1800" b="1" dirty="0">
              <a:solidFill>
                <a:srgbClr val="0070C0"/>
              </a:solidFill>
              <a:latin typeface="標楷體" panose="03000509000000000000" pitchFamily="65" charset="-120"/>
              <a:ea typeface="標楷體" panose="03000509000000000000" pitchFamily="65" charset="-120"/>
            </a:endParaRPr>
          </a:p>
          <a:p>
            <a:pPr eaLnBrk="0" hangingPunct="0">
              <a:tabLst>
                <a:tab pos="900113" algn="l"/>
                <a:tab pos="990600" algn="l"/>
                <a:tab pos="1169988" algn="l"/>
              </a:tabLst>
              <a:defRPr/>
            </a:pPr>
            <a:endParaRPr kumimoji="0" lang="en-US" altLang="zh-TW" sz="1800" b="1" dirty="0">
              <a:solidFill>
                <a:schemeClr val="accent5">
                  <a:lumMod val="60000"/>
                  <a:lumOff val="40000"/>
                </a:schemeClr>
              </a:solidFill>
              <a:latin typeface="標楷體" panose="03000509000000000000" pitchFamily="65" charset="-120"/>
              <a:ea typeface="標楷體" panose="03000509000000000000" pitchFamily="65" charset="-120"/>
              <a:cs typeface="Times New Roman" pitchFamily="18" charset="0"/>
            </a:endParaRPr>
          </a:p>
          <a:p>
            <a:pPr marL="534988" indent="-534988" eaLnBrk="0" hangingPunct="0">
              <a:buFont typeface="+mj-lt"/>
              <a:buAutoNum type="arabicPeriod" startAt="2"/>
              <a:tabLst>
                <a:tab pos="900113" algn="l"/>
                <a:tab pos="990600" algn="l"/>
                <a:tab pos="1169988" algn="l"/>
              </a:tabLst>
              <a:defRPr/>
            </a:pPr>
            <a:r>
              <a:rPr kumimoji="0" lang="zh-TW" altLang="en-US" sz="2800" b="1" dirty="0">
                <a:latin typeface="標楷體" panose="03000509000000000000" pitchFamily="65" charset="-120"/>
                <a:ea typeface="標楷體" panose="03000509000000000000" pitchFamily="65" charset="-120"/>
                <a:cs typeface="Times New Roman" pitchFamily="18" charset="0"/>
              </a:rPr>
              <a:t>對多日公布注意交易資訊有價證券，採取</a:t>
            </a:r>
            <a:r>
              <a:rPr kumimoji="0" lang="zh-TW" altLang="en-US" sz="2800" b="1" u="sng" dirty="0">
                <a:solidFill>
                  <a:srgbClr val="FF0000"/>
                </a:solidFill>
                <a:latin typeface="標楷體" panose="03000509000000000000" pitchFamily="65" charset="-120"/>
                <a:ea typeface="標楷體" panose="03000509000000000000" pitchFamily="65" charset="-120"/>
                <a:cs typeface="Times New Roman" pitchFamily="18" charset="0"/>
              </a:rPr>
              <a:t>一般處置措施</a:t>
            </a:r>
            <a:r>
              <a:rPr kumimoji="0" lang="zh-TW" altLang="en-US" sz="2800" b="1" dirty="0">
                <a:latin typeface="標楷體" panose="03000509000000000000" pitchFamily="65" charset="-120"/>
                <a:ea typeface="標楷體" panose="03000509000000000000" pitchFamily="65" charset="-120"/>
                <a:cs typeface="Times New Roman" pitchFamily="18" charset="0"/>
              </a:rPr>
              <a:t>，遏止異常情事擴大。</a:t>
            </a:r>
            <a:endParaRPr kumimoji="0" lang="en-US" altLang="zh-TW" sz="2800" b="1" dirty="0">
              <a:latin typeface="標楷體" panose="03000509000000000000" pitchFamily="65" charset="-120"/>
              <a:ea typeface="標楷體" panose="03000509000000000000" pitchFamily="65" charset="-120"/>
              <a:cs typeface="Times New Roman" pitchFamily="18" charset="0"/>
            </a:endParaRPr>
          </a:p>
          <a:p>
            <a:pPr marL="0" indent="0" eaLnBrk="0" hangingPunct="0">
              <a:buNone/>
              <a:tabLst>
                <a:tab pos="900113" algn="l"/>
                <a:tab pos="990600" algn="l"/>
                <a:tab pos="1169988" algn="l"/>
              </a:tabLst>
              <a:defRPr/>
            </a:pPr>
            <a:r>
              <a:rPr kumimoji="0" lang="zh-TW" altLang="en-US" sz="2800" b="1" dirty="0">
                <a:solidFill>
                  <a:schemeClr val="accent5">
                    <a:lumMod val="60000"/>
                    <a:lumOff val="40000"/>
                  </a:schemeClr>
                </a:solidFill>
                <a:latin typeface="標楷體" panose="03000509000000000000" pitchFamily="65" charset="-120"/>
                <a:ea typeface="標楷體" panose="03000509000000000000" pitchFamily="65" charset="-120"/>
                <a:cs typeface="Times New Roman" pitchFamily="18" charset="0"/>
              </a:rPr>
              <a:t>      </a:t>
            </a:r>
            <a:r>
              <a:rPr lang="en-US" altLang="zh-TW" sz="1800" b="1" dirty="0">
                <a:solidFill>
                  <a:srgbClr val="0070C0"/>
                </a:solidFill>
                <a:latin typeface="標楷體" panose="03000509000000000000" pitchFamily="65" charset="-120"/>
                <a:ea typeface="標楷體" panose="03000509000000000000" pitchFamily="65" charset="-120"/>
              </a:rPr>
              <a:t>----(</a:t>
            </a:r>
            <a:r>
              <a:rPr lang="zh-TW" altLang="en-US" sz="1800" b="1" dirty="0">
                <a:solidFill>
                  <a:srgbClr val="0070C0"/>
                </a:solidFill>
                <a:latin typeface="標楷體" panose="03000509000000000000" pitchFamily="65" charset="-120"/>
                <a:ea typeface="標楷體" panose="03000509000000000000" pitchFamily="65" charset="-120"/>
              </a:rPr>
              <a:t>公布或通知注意交易資訊暨處置作業要點第六條第一、二項</a:t>
            </a:r>
            <a:r>
              <a:rPr lang="en-US" altLang="zh-TW" sz="1800" b="1" dirty="0">
                <a:solidFill>
                  <a:srgbClr val="0070C0"/>
                </a:solidFill>
                <a:latin typeface="標楷體" panose="03000509000000000000" pitchFamily="65" charset="-120"/>
                <a:ea typeface="標楷體" panose="03000509000000000000" pitchFamily="65" charset="-120"/>
              </a:rPr>
              <a:t>)</a:t>
            </a:r>
            <a:endParaRPr lang="zh-TW" altLang="en-US" dirty="0"/>
          </a:p>
        </p:txBody>
      </p:sp>
    </p:spTree>
    <p:extLst>
      <p:ext uri="{BB962C8B-B14F-4D97-AF65-F5344CB8AC3E}">
        <p14:creationId xmlns:p14="http://schemas.microsoft.com/office/powerpoint/2010/main" val="6006164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1340C0-47F9-F1FC-CB11-2D6CE26A7FA1}"/>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二、離線監視作業</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續</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dirty="0">
              <a:solidFill>
                <a:schemeClr val="accent1">
                  <a:lumMod val="75000"/>
                </a:schemeClr>
              </a:solidFill>
              <a:effectLst>
                <a:outerShdw blurRad="38100" dist="38100" dir="2700000" algn="tl">
                  <a:srgbClr val="000000">
                    <a:alpha val="43137"/>
                  </a:srgbClr>
                </a:outerShdw>
              </a:effectLst>
            </a:endParaRPr>
          </a:p>
        </p:txBody>
      </p:sp>
      <p:sp>
        <p:nvSpPr>
          <p:cNvPr id="3" name="文字版面配置區 2">
            <a:extLst>
              <a:ext uri="{FF2B5EF4-FFF2-40B4-BE49-F238E27FC236}">
                <a16:creationId xmlns:a16="http://schemas.microsoft.com/office/drawing/2014/main" id="{AB9043C7-2B37-B3B6-ECE7-8C8A7C146EB7}"/>
              </a:ext>
            </a:extLst>
          </p:cNvPr>
          <p:cNvSpPr>
            <a:spLocks noGrp="1"/>
          </p:cNvSpPr>
          <p:nvPr>
            <p:ph type="body" idx="1"/>
          </p:nvPr>
        </p:nvSpPr>
        <p:spPr/>
        <p:txBody>
          <a:bodyPr/>
          <a:lstStyle/>
          <a:p>
            <a:pPr marL="742950" indent="-742950">
              <a:buFont typeface="+mj-lt"/>
              <a:buAutoNum type="arabicPeriod" startAt="3"/>
              <a:defRPr/>
            </a:pPr>
            <a:r>
              <a:rPr kumimoji="0" lang="zh-TW" altLang="en-US" sz="3200" b="1" dirty="0">
                <a:latin typeface="標楷體" panose="03000509000000000000" pitchFamily="65" charset="-120"/>
                <a:ea typeface="標楷體" panose="03000509000000000000" pitchFamily="65" charset="-120"/>
                <a:cs typeface="Times New Roman" pitchFamily="18" charset="0"/>
              </a:rPr>
              <a:t>若發現有價證券：</a:t>
            </a:r>
            <a:endParaRPr kumimoji="0" lang="en-US" altLang="zh-TW" sz="3200" b="1" dirty="0">
              <a:latin typeface="標楷體" panose="03000509000000000000" pitchFamily="65" charset="-120"/>
              <a:ea typeface="標楷體" panose="03000509000000000000" pitchFamily="65" charset="-120"/>
              <a:cs typeface="Times New Roman" pitchFamily="18" charset="0"/>
            </a:endParaRPr>
          </a:p>
          <a:p>
            <a:pPr marL="914400" lvl="1" indent="-457200" algn="just">
              <a:buSzPct val="80000"/>
              <a:buFont typeface="Wingdings" panose="05000000000000000000" pitchFamily="2" charset="2"/>
              <a:buChar char="n"/>
              <a:defRPr/>
            </a:pPr>
            <a:r>
              <a:rPr kumimoji="0" lang="zh-TW" altLang="en-US" sz="3200" b="1" dirty="0">
                <a:latin typeface="標楷體" panose="03000509000000000000" pitchFamily="65" charset="-120"/>
                <a:ea typeface="標楷體" panose="03000509000000000000" pitchFamily="65" charset="-120"/>
                <a:cs typeface="Times New Roman" pitchFamily="18" charset="0"/>
              </a:rPr>
              <a:t>交易異常並嚴重影響市場給付結算之虞時，或其他認有必要時，經提</a:t>
            </a:r>
            <a:r>
              <a:rPr kumimoji="0" lang="zh-TW" altLang="en-US" sz="3200" b="1" u="sng" dirty="0">
                <a:solidFill>
                  <a:srgbClr val="FF0000"/>
                </a:solidFill>
                <a:latin typeface="標楷體" panose="03000509000000000000" pitchFamily="65" charset="-120"/>
                <a:ea typeface="標楷體" panose="03000509000000000000" pitchFamily="65" charset="-120"/>
                <a:cs typeface="Times New Roman" pitchFamily="18" charset="0"/>
              </a:rPr>
              <a:t>監視業務督導會報</a:t>
            </a:r>
            <a:r>
              <a:rPr kumimoji="0" lang="zh-TW" altLang="en-US" sz="3200" b="1" dirty="0">
                <a:latin typeface="標楷體" panose="03000509000000000000" pitchFamily="65" charset="-120"/>
                <a:ea typeface="標楷體" panose="03000509000000000000" pitchFamily="65" charset="-120"/>
                <a:cs typeface="Times New Roman" pitchFamily="18" charset="0"/>
              </a:rPr>
              <a:t>討論決議後，得採取</a:t>
            </a:r>
            <a:r>
              <a:rPr kumimoji="0" lang="zh-TW" altLang="en-US" sz="3200" b="1" u="sng" dirty="0">
                <a:solidFill>
                  <a:srgbClr val="FF0000"/>
                </a:solidFill>
                <a:latin typeface="標楷體" panose="03000509000000000000" pitchFamily="65" charset="-120"/>
                <a:ea typeface="標楷體" panose="03000509000000000000" pitchFamily="65" charset="-120"/>
                <a:cs typeface="Times New Roman" pitchFamily="18" charset="0"/>
              </a:rPr>
              <a:t>特別處置</a:t>
            </a:r>
            <a:r>
              <a:rPr kumimoji="0" lang="zh-TW" altLang="en-US" sz="3200" b="1" dirty="0">
                <a:latin typeface="標楷體" panose="03000509000000000000" pitchFamily="65" charset="-120"/>
                <a:ea typeface="標楷體" panose="03000509000000000000" pitchFamily="65" charset="-120"/>
                <a:cs typeface="Times New Roman" pitchFamily="18" charset="0"/>
              </a:rPr>
              <a:t>措施。</a:t>
            </a:r>
            <a:endParaRPr kumimoji="0" lang="en-US" altLang="zh-TW" sz="3200" b="1" dirty="0">
              <a:latin typeface="標楷體" panose="03000509000000000000" pitchFamily="65" charset="-120"/>
              <a:ea typeface="標楷體" panose="03000509000000000000" pitchFamily="65" charset="-120"/>
              <a:cs typeface="Times New Roman" pitchFamily="18" charset="0"/>
            </a:endParaRPr>
          </a:p>
          <a:p>
            <a:pPr marL="914400" lvl="1" indent="-457200" algn="just">
              <a:spcBef>
                <a:spcPts val="1200"/>
              </a:spcBef>
              <a:buSzPct val="80000"/>
              <a:buFont typeface="Wingdings" panose="05000000000000000000" pitchFamily="2" charset="2"/>
              <a:buChar char="n"/>
              <a:defRPr/>
            </a:pPr>
            <a:r>
              <a:rPr kumimoji="0" lang="zh-TW" altLang="en-US" sz="3200" b="1" dirty="0">
                <a:latin typeface="標楷體" panose="03000509000000000000" pitchFamily="65" charset="-120"/>
                <a:ea typeface="標楷體" panose="03000509000000000000" pitchFamily="65" charset="-120"/>
                <a:cs typeface="Times New Roman" pitchFamily="18" charset="0"/>
              </a:rPr>
              <a:t>召開</a:t>
            </a:r>
            <a:r>
              <a:rPr kumimoji="0" lang="zh-TW" altLang="en-US" sz="3200" b="1" u="sng" dirty="0">
                <a:solidFill>
                  <a:srgbClr val="FF0000"/>
                </a:solidFill>
                <a:latin typeface="標楷體" panose="03000509000000000000" pitchFamily="65" charset="-120"/>
                <a:ea typeface="標楷體" panose="03000509000000000000" pitchFamily="65" charset="-120"/>
                <a:cs typeface="Times New Roman" pitchFamily="18" charset="0"/>
              </a:rPr>
              <a:t>財務業務預警會議</a:t>
            </a:r>
            <a:r>
              <a:rPr kumimoji="0" lang="zh-TW" altLang="en-US" sz="3200" b="1" dirty="0">
                <a:latin typeface="標楷體" panose="03000509000000000000" pitchFamily="65" charset="-120"/>
                <a:ea typeface="標楷體" panose="03000509000000000000" pitchFamily="65" charset="-120"/>
                <a:cs typeface="Times New Roman" pitchFamily="18" charset="0"/>
              </a:rPr>
              <a:t>，整合發行面與交易面資訊，作為後續監理依據。</a:t>
            </a:r>
            <a:endParaRPr kumimoji="0" lang="en-US" altLang="zh-TW" sz="3200" b="1" dirty="0">
              <a:latin typeface="標楷體" panose="03000509000000000000" pitchFamily="65" charset="-120"/>
              <a:ea typeface="標楷體" panose="03000509000000000000" pitchFamily="65" charset="-120"/>
              <a:cs typeface="Times New Roman" pitchFamily="18" charset="0"/>
            </a:endParaRPr>
          </a:p>
          <a:p>
            <a:endParaRPr lang="zh-TW" altLang="en-US" dirty="0"/>
          </a:p>
        </p:txBody>
      </p:sp>
    </p:spTree>
    <p:extLst>
      <p:ext uri="{BB962C8B-B14F-4D97-AF65-F5344CB8AC3E}">
        <p14:creationId xmlns:p14="http://schemas.microsoft.com/office/powerpoint/2010/main" val="107301324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6EDBB3-B96B-13E8-65A6-0505DCA94CF3}"/>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二、離線監視作業</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續</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dirty="0">
              <a:solidFill>
                <a:schemeClr val="accent1">
                  <a:lumMod val="75000"/>
                </a:schemeClr>
              </a:solidFill>
              <a:effectLst>
                <a:outerShdw blurRad="38100" dist="38100" dir="2700000" algn="tl">
                  <a:srgbClr val="000000">
                    <a:alpha val="43137"/>
                  </a:srgbClr>
                </a:outerShdw>
              </a:effectLst>
            </a:endParaRPr>
          </a:p>
        </p:txBody>
      </p:sp>
      <p:sp>
        <p:nvSpPr>
          <p:cNvPr id="3" name="文字版面配置區 2">
            <a:extLst>
              <a:ext uri="{FF2B5EF4-FFF2-40B4-BE49-F238E27FC236}">
                <a16:creationId xmlns:a16="http://schemas.microsoft.com/office/drawing/2014/main" id="{15E34B58-77D0-D1AA-AC67-0193050FB39E}"/>
              </a:ext>
            </a:extLst>
          </p:cNvPr>
          <p:cNvSpPr>
            <a:spLocks noGrp="1"/>
          </p:cNvSpPr>
          <p:nvPr>
            <p:ph type="body" idx="1"/>
          </p:nvPr>
        </p:nvSpPr>
        <p:spPr/>
        <p:txBody>
          <a:bodyPr/>
          <a:lstStyle/>
          <a:p>
            <a:pPr marL="742950" indent="-742950">
              <a:lnSpc>
                <a:spcPts val="4000"/>
              </a:lnSpc>
              <a:spcAft>
                <a:spcPts val="600"/>
              </a:spcAft>
              <a:buSzPct val="100000"/>
              <a:buFont typeface="+mj-lt"/>
              <a:buAutoNum type="arabicPeriod" startAt="4"/>
              <a:defRPr/>
            </a:pPr>
            <a:r>
              <a:rPr lang="zh-TW" altLang="en-US" sz="3600" b="1" u="sng" dirty="0">
                <a:solidFill>
                  <a:srgbClr val="FF0000"/>
                </a:solidFill>
                <a:latin typeface="標楷體" panose="03000509000000000000" pitchFamily="65" charset="-120"/>
                <a:ea typeface="標楷體" panose="03000509000000000000" pitchFamily="65" charset="-120"/>
              </a:rPr>
              <a:t>重大訊息查證</a:t>
            </a:r>
            <a:r>
              <a:rPr lang="zh-TW" altLang="en-US" sz="3600" b="1" dirty="0">
                <a:effectLst/>
                <a:latin typeface="標楷體" panose="03000509000000000000" pitchFamily="65" charset="-120"/>
                <a:ea typeface="標楷體" panose="03000509000000000000" pitchFamily="65" charset="-120"/>
              </a:rPr>
              <a:t>，請相關部門要求公司澄清或說明。</a:t>
            </a:r>
            <a:endParaRPr lang="en-US" altLang="zh-TW" sz="3600" b="1" dirty="0">
              <a:effectLst/>
              <a:latin typeface="標楷體" panose="03000509000000000000" pitchFamily="65" charset="-120"/>
              <a:ea typeface="標楷體" panose="03000509000000000000" pitchFamily="65" charset="-120"/>
            </a:endParaRPr>
          </a:p>
          <a:p>
            <a:pPr marL="742950" indent="-742950">
              <a:lnSpc>
                <a:spcPts val="4000"/>
              </a:lnSpc>
              <a:spcAft>
                <a:spcPts val="600"/>
              </a:spcAft>
              <a:buSzPct val="80000"/>
              <a:buFont typeface="+mj-lt"/>
              <a:buAutoNum type="arabicPeriod" startAt="4"/>
              <a:defRPr/>
            </a:pPr>
            <a:endParaRPr lang="en-US" altLang="zh-TW" sz="800" dirty="0">
              <a:latin typeface="標楷體" panose="03000509000000000000" pitchFamily="65" charset="-120"/>
              <a:ea typeface="標楷體" panose="03000509000000000000" pitchFamily="65" charset="-120"/>
            </a:endParaRPr>
          </a:p>
          <a:p>
            <a:pPr marL="742950" indent="-742950">
              <a:lnSpc>
                <a:spcPts val="4000"/>
              </a:lnSpc>
              <a:spcAft>
                <a:spcPts val="600"/>
              </a:spcAft>
              <a:buSzPct val="80000"/>
              <a:buFont typeface="+mj-lt"/>
              <a:buAutoNum type="arabicPeriod" startAt="4"/>
              <a:defRPr/>
            </a:pPr>
            <a:endParaRPr lang="en-US" altLang="zh-TW" sz="800" dirty="0">
              <a:latin typeface="標楷體" panose="03000509000000000000" pitchFamily="65" charset="-120"/>
              <a:ea typeface="標楷體" panose="03000509000000000000" pitchFamily="65" charset="-120"/>
            </a:endParaRPr>
          </a:p>
          <a:p>
            <a:pPr marL="742950" indent="-742950">
              <a:lnSpc>
                <a:spcPts val="4000"/>
              </a:lnSpc>
              <a:spcAft>
                <a:spcPts val="600"/>
              </a:spcAft>
              <a:buSzPct val="80000"/>
              <a:buFont typeface="+mj-lt"/>
              <a:buAutoNum type="arabicPeriod" startAt="4"/>
              <a:defRPr/>
            </a:pPr>
            <a:endParaRPr lang="en-US" altLang="zh-TW" sz="3600" dirty="0">
              <a:latin typeface="標楷體" panose="03000509000000000000" pitchFamily="65" charset="-120"/>
              <a:ea typeface="標楷體" panose="03000509000000000000" pitchFamily="65" charset="-120"/>
            </a:endParaRPr>
          </a:p>
          <a:p>
            <a:pPr marL="742950" indent="-742950">
              <a:lnSpc>
                <a:spcPts val="4000"/>
              </a:lnSpc>
              <a:spcBef>
                <a:spcPts val="0"/>
              </a:spcBef>
              <a:spcAft>
                <a:spcPts val="600"/>
              </a:spcAft>
              <a:buSzPct val="100000"/>
              <a:buFont typeface="+mj-lt"/>
              <a:buAutoNum type="arabicPeriod" startAt="4"/>
              <a:defRPr/>
            </a:pPr>
            <a:r>
              <a:rPr lang="zh-TW" altLang="en-US" sz="3600" b="1" dirty="0">
                <a:effectLst/>
                <a:latin typeface="標楷體" panose="03000509000000000000" pitchFamily="65" charset="-120"/>
                <a:ea typeface="標楷體" panose="03000509000000000000" pitchFamily="65" charset="-120"/>
              </a:rPr>
              <a:t>離線</a:t>
            </a:r>
            <a:r>
              <a:rPr lang="zh-TW" altLang="en-US" sz="3600" b="1" u="sng" dirty="0">
                <a:solidFill>
                  <a:srgbClr val="FF0000"/>
                </a:solidFill>
                <a:effectLst/>
                <a:latin typeface="標楷體" panose="03000509000000000000" pitchFamily="65" charset="-120"/>
                <a:ea typeface="標楷體" panose="03000509000000000000" pitchFamily="65" charset="-120"/>
              </a:rPr>
              <a:t>選案分析，</a:t>
            </a:r>
            <a:r>
              <a:rPr lang="zh-TW" altLang="en-US" sz="3600" b="1" dirty="0">
                <a:effectLst/>
                <a:latin typeface="標楷體" panose="03000509000000000000" pitchFamily="65" charset="-120"/>
                <a:ea typeface="標楷體" panose="03000509000000000000" pitchFamily="65" charset="-120"/>
              </a:rPr>
              <a:t>檢視異常有價證券之交易是否涉及不法情事。</a:t>
            </a:r>
            <a:endParaRPr lang="en-US" altLang="zh-TW" sz="3600" b="1" dirty="0">
              <a:effectLst/>
              <a:latin typeface="標楷體" panose="03000509000000000000" pitchFamily="65" charset="-120"/>
              <a:ea typeface="標楷體" panose="03000509000000000000" pitchFamily="65" charset="-120"/>
            </a:endParaRPr>
          </a:p>
          <a:p>
            <a:pPr marL="742950" indent="-742950">
              <a:lnSpc>
                <a:spcPts val="4000"/>
              </a:lnSpc>
              <a:spcBef>
                <a:spcPts val="0"/>
              </a:spcBef>
              <a:spcAft>
                <a:spcPts val="600"/>
              </a:spcAft>
              <a:buSzPct val="100000"/>
              <a:buFont typeface="+mj-lt"/>
              <a:buAutoNum type="arabicPeriod" startAt="4"/>
              <a:defRPr/>
            </a:pPr>
            <a:r>
              <a:rPr lang="zh-TW" altLang="en-US" sz="3600" b="1" u="sng" dirty="0">
                <a:solidFill>
                  <a:srgbClr val="FF0000"/>
                </a:solidFill>
                <a:effectLst/>
                <a:latin typeface="標楷體" panose="03000509000000000000" pitchFamily="65" charset="-120"/>
                <a:ea typeface="標楷體" panose="03000509000000000000" pitchFamily="65" charset="-120"/>
              </a:rPr>
              <a:t>異常資料提供</a:t>
            </a:r>
            <a:r>
              <a:rPr lang="zh-TW" altLang="en-US" sz="3600" b="1" dirty="0">
                <a:effectLst/>
                <a:latin typeface="標楷體" panose="03000509000000000000" pitchFamily="65" charset="-120"/>
                <a:ea typeface="標楷體" panose="03000509000000000000" pitchFamily="65" charset="-120"/>
              </a:rPr>
              <a:t>相關部門參考。</a:t>
            </a:r>
            <a:endParaRPr lang="zh-TW" altLang="en-US" sz="3600" dirty="0"/>
          </a:p>
        </p:txBody>
      </p:sp>
      <p:sp>
        <p:nvSpPr>
          <p:cNvPr id="4" name="矩形 3">
            <a:extLst>
              <a:ext uri="{FF2B5EF4-FFF2-40B4-BE49-F238E27FC236}">
                <a16:creationId xmlns:a16="http://schemas.microsoft.com/office/drawing/2014/main" id="{419CC0E7-FDE7-881F-DFFA-1B3304BF576B}"/>
              </a:ext>
            </a:extLst>
          </p:cNvPr>
          <p:cNvSpPr/>
          <p:nvPr/>
        </p:nvSpPr>
        <p:spPr>
          <a:xfrm>
            <a:off x="770036" y="2858585"/>
            <a:ext cx="8229600" cy="1506310"/>
          </a:xfrm>
          <a:prstGeom prst="rect">
            <a:avLst/>
          </a:prstGeom>
          <a:solidFill>
            <a:srgbClr val="FFCCCC"/>
          </a:solidFill>
          <a:ln/>
        </p:spPr>
        <p:style>
          <a:lnRef idx="0">
            <a:schemeClr val="accent4"/>
          </a:lnRef>
          <a:fillRef idx="3">
            <a:schemeClr val="accent4"/>
          </a:fillRef>
          <a:effectRef idx="3">
            <a:schemeClr val="accent4"/>
          </a:effectRef>
          <a:fontRef idx="minor">
            <a:schemeClr val="lt1"/>
          </a:fontRef>
        </p:style>
        <p:txBody>
          <a:bodyPr wrap="square">
            <a:spAutoFit/>
          </a:bodyPr>
          <a:lstStyle/>
          <a:p>
            <a:pPr>
              <a:lnSpc>
                <a:spcPts val="2800"/>
              </a:lnSpc>
            </a:pPr>
            <a:r>
              <a:rPr lang="en-US" altLang="zh-TW" sz="220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(1)</a:t>
            </a:r>
            <a:r>
              <a:rPr lang="zh-TW" altLang="en-US" sz="220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蒐集分析媒體報導，必要時請發行公司公告重大訊息澄清</a:t>
            </a:r>
            <a:endParaRPr lang="en-US" altLang="zh-TW" sz="220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endParaRPr>
          </a:p>
          <a:p>
            <a:pPr>
              <a:lnSpc>
                <a:spcPts val="2800"/>
              </a:lnSpc>
            </a:pPr>
            <a:r>
              <a:rPr lang="en-US" altLang="zh-TW" sz="220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(2)</a:t>
            </a:r>
            <a:r>
              <a:rPr lang="zh-TW" altLang="en-US" sz="220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有價證券近期有多次達公布注意交易資訊標準時，請發行公司於公開資訊觀測站公告相關訊息</a:t>
            </a:r>
            <a:r>
              <a:rPr lang="en-US" altLang="zh-TW" sz="220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20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包括最近期自結財務狀況等</a:t>
            </a:r>
            <a:r>
              <a:rPr lang="en-US" altLang="zh-TW" sz="220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20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，以利投資人區別暸解，減少市場上不實謠言產生之負面影響。</a:t>
            </a:r>
          </a:p>
        </p:txBody>
      </p:sp>
    </p:spTree>
    <p:extLst>
      <p:ext uri="{BB962C8B-B14F-4D97-AF65-F5344CB8AC3E}">
        <p14:creationId xmlns:p14="http://schemas.microsoft.com/office/powerpoint/2010/main" val="402098722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42170C-B76C-8264-8B01-B8B7F5B4EA9E}"/>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二、離線監視作業</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續</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dirty="0">
              <a:solidFill>
                <a:schemeClr val="accent1">
                  <a:lumMod val="75000"/>
                </a:schemeClr>
              </a:solidFill>
              <a:effectLst>
                <a:outerShdw blurRad="38100" dist="38100" dir="2700000" algn="tl">
                  <a:srgbClr val="000000">
                    <a:alpha val="43137"/>
                  </a:srgbClr>
                </a:outerShdw>
              </a:effectLst>
            </a:endParaRPr>
          </a:p>
        </p:txBody>
      </p:sp>
      <p:sp>
        <p:nvSpPr>
          <p:cNvPr id="4" name="圓角矩形 3">
            <a:extLst>
              <a:ext uri="{FF2B5EF4-FFF2-40B4-BE49-F238E27FC236}">
                <a16:creationId xmlns:a16="http://schemas.microsoft.com/office/drawing/2014/main" id="{C8217125-EDE0-8B28-7605-3DBD70F5AB15}"/>
              </a:ext>
            </a:extLst>
          </p:cNvPr>
          <p:cNvSpPr/>
          <p:nvPr/>
        </p:nvSpPr>
        <p:spPr bwMode="auto">
          <a:xfrm>
            <a:off x="2132937" y="1411970"/>
            <a:ext cx="4092372" cy="1689013"/>
          </a:xfrm>
          <a:prstGeom prst="roundRect">
            <a:avLst/>
          </a:prstGeom>
          <a:gradFill flip="none" rotWithShape="1">
            <a:gsLst>
              <a:gs pos="0">
                <a:srgbClr val="FF99FF"/>
              </a:gs>
              <a:gs pos="68000">
                <a:srgbClr val="DADAFF"/>
              </a:gs>
              <a:gs pos="48000">
                <a:schemeClr val="accent3">
                  <a:tint val="37000"/>
                  <a:satMod val="300000"/>
                </a:schemeClr>
              </a:gs>
              <a:gs pos="100000">
                <a:schemeClr val="accent3">
                  <a:tint val="15000"/>
                  <a:satMod val="35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wrap="none"/>
          <a:lstStyle/>
          <a:p>
            <a:pPr algn="ctr">
              <a:defRPr/>
            </a:pPr>
            <a:r>
              <a:rPr lang="zh-TW" altLang="en-US" sz="2000" b="1" u="sng" dirty="0">
                <a:solidFill>
                  <a:srgbClr val="FF0000"/>
                </a:solidFill>
                <a:latin typeface="+mj-ea"/>
                <a:ea typeface="+mj-ea"/>
              </a:rPr>
              <a:t>公布注意交易資訊</a:t>
            </a:r>
            <a:endParaRPr lang="en-US" altLang="zh-TW" sz="2000" b="1" u="sng" dirty="0">
              <a:solidFill>
                <a:srgbClr val="FF0000"/>
              </a:solidFill>
              <a:latin typeface="+mj-ea"/>
              <a:ea typeface="+mj-ea"/>
            </a:endParaRPr>
          </a:p>
          <a:p>
            <a:pPr>
              <a:defRPr/>
            </a:pPr>
            <a:r>
              <a:rPr lang="zh-TW" altLang="en-US" b="1" dirty="0">
                <a:solidFill>
                  <a:schemeClr val="accent6">
                    <a:lumMod val="50000"/>
                  </a:schemeClr>
                </a:solidFill>
                <a:latin typeface="標楷體" panose="03000509000000000000" pitchFamily="65" charset="-120"/>
                <a:ea typeface="標楷體" panose="03000509000000000000" pitchFamily="65" charset="-120"/>
                <a:sym typeface="Wingdings"/>
              </a:rPr>
              <a:t>股價漲跌幅集中度週轉率成交量</a:t>
            </a:r>
            <a:endParaRPr lang="en-US" altLang="zh-TW" b="1" dirty="0">
              <a:solidFill>
                <a:schemeClr val="accent6">
                  <a:lumMod val="50000"/>
                </a:schemeClr>
              </a:solidFill>
              <a:latin typeface="標楷體" panose="03000509000000000000" pitchFamily="65" charset="-120"/>
              <a:ea typeface="標楷體" panose="03000509000000000000" pitchFamily="65" charset="-120"/>
              <a:sym typeface="Wingdings"/>
            </a:endParaRPr>
          </a:p>
          <a:p>
            <a:pPr>
              <a:defRPr/>
            </a:pPr>
            <a:r>
              <a:rPr lang="zh-TW" altLang="en-US" b="1" dirty="0">
                <a:solidFill>
                  <a:schemeClr val="accent6">
                    <a:lumMod val="50000"/>
                  </a:schemeClr>
                </a:solidFill>
                <a:latin typeface="標楷體" panose="03000509000000000000" pitchFamily="65" charset="-120"/>
                <a:ea typeface="標楷體" panose="03000509000000000000" pitchFamily="65" charset="-120"/>
                <a:sym typeface="Wingdings"/>
              </a:rPr>
              <a:t>本益比及股價淨值比異常</a:t>
            </a:r>
            <a:endParaRPr lang="en-US" altLang="zh-TW" b="1" dirty="0">
              <a:solidFill>
                <a:schemeClr val="accent6">
                  <a:lumMod val="50000"/>
                </a:schemeClr>
              </a:solidFill>
              <a:latin typeface="標楷體" panose="03000509000000000000" pitchFamily="65" charset="-120"/>
              <a:ea typeface="標楷體" panose="03000509000000000000" pitchFamily="65" charset="-120"/>
              <a:sym typeface="Wingdings"/>
            </a:endParaRPr>
          </a:p>
          <a:p>
            <a:pPr>
              <a:defRPr/>
            </a:pPr>
            <a:r>
              <a:rPr lang="zh-TW" altLang="en-US" b="1" dirty="0">
                <a:solidFill>
                  <a:schemeClr val="accent6">
                    <a:lumMod val="50000"/>
                  </a:schemeClr>
                </a:solidFill>
                <a:latin typeface="標楷體" panose="03000509000000000000" pitchFamily="65" charset="-120"/>
                <a:ea typeface="標楷體" panose="03000509000000000000" pitchFamily="65" charset="-120"/>
                <a:sym typeface="Wingdings"/>
              </a:rPr>
              <a:t>融資融券比率借券賣出</a:t>
            </a:r>
            <a:endParaRPr lang="zh-TW" altLang="en-US" b="1" dirty="0">
              <a:solidFill>
                <a:schemeClr val="accent6">
                  <a:lumMod val="50000"/>
                </a:schemeClr>
              </a:solidFill>
              <a:latin typeface="標楷體" panose="03000509000000000000" pitchFamily="65" charset="-120"/>
              <a:ea typeface="標楷體" panose="03000509000000000000" pitchFamily="65" charset="-120"/>
            </a:endParaRPr>
          </a:p>
        </p:txBody>
      </p:sp>
      <p:sp>
        <p:nvSpPr>
          <p:cNvPr id="5" name="圓角矩形 4">
            <a:extLst>
              <a:ext uri="{FF2B5EF4-FFF2-40B4-BE49-F238E27FC236}">
                <a16:creationId xmlns:a16="http://schemas.microsoft.com/office/drawing/2014/main" id="{D8AE4146-85B9-B388-6366-876809761454}"/>
              </a:ext>
            </a:extLst>
          </p:cNvPr>
          <p:cNvSpPr/>
          <p:nvPr/>
        </p:nvSpPr>
        <p:spPr bwMode="auto">
          <a:xfrm>
            <a:off x="178122" y="4195262"/>
            <a:ext cx="2140205" cy="1800200"/>
          </a:xfrm>
          <a:prstGeom prst="roundRect">
            <a:avLst/>
          </a:prstGeom>
          <a:gradFill flip="none" rotWithShape="1">
            <a:gsLst>
              <a:gs pos="0">
                <a:srgbClr val="FF99FF"/>
              </a:gs>
              <a:gs pos="68000">
                <a:srgbClr val="DADAFF"/>
              </a:gs>
              <a:gs pos="48000">
                <a:schemeClr val="accent3">
                  <a:tint val="37000"/>
                  <a:satMod val="300000"/>
                </a:schemeClr>
              </a:gs>
              <a:gs pos="100000">
                <a:schemeClr val="accent3">
                  <a:tint val="15000"/>
                  <a:satMod val="35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wrap="none"/>
          <a:lstStyle/>
          <a:p>
            <a:pPr algn="ctr">
              <a:defRPr/>
            </a:pPr>
            <a:r>
              <a:rPr lang="zh-TW" altLang="en-US" sz="2000" b="1" u="sng" dirty="0">
                <a:solidFill>
                  <a:srgbClr val="FF0000"/>
                </a:solidFill>
                <a:latin typeface="+mj-ea"/>
                <a:ea typeface="+mj-ea"/>
                <a:sym typeface="Wingdings"/>
              </a:rPr>
              <a:t>選案分析</a:t>
            </a:r>
            <a:endParaRPr lang="en-US" altLang="zh-TW" sz="2000" b="1" u="sng" dirty="0">
              <a:solidFill>
                <a:srgbClr val="FF0000"/>
              </a:solidFill>
              <a:latin typeface="+mj-ea"/>
              <a:ea typeface="+mj-ea"/>
              <a:sym typeface="Wingdings"/>
            </a:endParaRPr>
          </a:p>
          <a:p>
            <a:pPr>
              <a:defRPr/>
            </a:pPr>
            <a:r>
              <a:rPr lang="zh-TW" altLang="en-US" b="1" dirty="0">
                <a:solidFill>
                  <a:schemeClr val="accent6">
                    <a:lumMod val="50000"/>
                  </a:schemeClr>
                </a:solidFill>
                <a:latin typeface="標楷體" panose="03000509000000000000" pitchFamily="65" charset="-120"/>
                <a:ea typeface="標楷體" panose="03000509000000000000" pitchFamily="65" charset="-120"/>
                <a:sym typeface="Wingdings"/>
              </a:rPr>
              <a:t>投資人買賣異常</a:t>
            </a:r>
            <a:endParaRPr lang="en-US" altLang="zh-TW" b="1" dirty="0">
              <a:solidFill>
                <a:schemeClr val="accent6">
                  <a:lumMod val="50000"/>
                </a:schemeClr>
              </a:solidFill>
              <a:latin typeface="標楷體" panose="03000509000000000000" pitchFamily="65" charset="-120"/>
              <a:ea typeface="標楷體" panose="03000509000000000000" pitchFamily="65" charset="-120"/>
              <a:sym typeface="Wingdings"/>
            </a:endParaRPr>
          </a:p>
          <a:p>
            <a:pPr>
              <a:defRPr/>
            </a:pPr>
            <a:r>
              <a:rPr lang="zh-TW" altLang="en-US" b="1" dirty="0">
                <a:solidFill>
                  <a:schemeClr val="accent6">
                    <a:lumMod val="50000"/>
                  </a:schemeClr>
                </a:solidFill>
                <a:latin typeface="標楷體" panose="03000509000000000000" pitchFamily="65" charset="-120"/>
                <a:ea typeface="標楷體" panose="03000509000000000000" pitchFamily="65" charset="-120"/>
                <a:sym typeface="Wingdings"/>
              </a:rPr>
              <a:t>證券商買賣異常</a:t>
            </a:r>
            <a:endParaRPr lang="en-US" altLang="zh-TW" b="1" dirty="0">
              <a:solidFill>
                <a:schemeClr val="accent6">
                  <a:lumMod val="50000"/>
                </a:schemeClr>
              </a:solidFill>
              <a:latin typeface="標楷體" panose="03000509000000000000" pitchFamily="65" charset="-120"/>
              <a:ea typeface="標楷體" panose="03000509000000000000" pitchFamily="65" charset="-120"/>
              <a:sym typeface="Wingdings"/>
            </a:endParaRPr>
          </a:p>
          <a:p>
            <a:pPr>
              <a:defRPr/>
            </a:pPr>
            <a:r>
              <a:rPr lang="zh-TW" altLang="en-US" b="1" dirty="0">
                <a:solidFill>
                  <a:schemeClr val="accent6">
                    <a:lumMod val="50000"/>
                  </a:schemeClr>
                </a:solidFill>
                <a:latin typeface="標楷體" panose="03000509000000000000" pitchFamily="65" charset="-120"/>
                <a:ea typeface="標楷體" panose="03000509000000000000" pitchFamily="65" charset="-120"/>
                <a:sym typeface="Wingdings"/>
              </a:rPr>
              <a:t>內部人買賣異常</a:t>
            </a:r>
            <a:endParaRPr lang="en-US" altLang="zh-TW" b="1" dirty="0">
              <a:solidFill>
                <a:schemeClr val="accent6">
                  <a:lumMod val="50000"/>
                </a:schemeClr>
              </a:solidFill>
              <a:latin typeface="標楷體" panose="03000509000000000000" pitchFamily="65" charset="-120"/>
              <a:ea typeface="標楷體" panose="03000509000000000000" pitchFamily="65" charset="-120"/>
              <a:sym typeface="Wingdings"/>
            </a:endParaRPr>
          </a:p>
          <a:p>
            <a:pPr>
              <a:defRPr/>
            </a:pPr>
            <a:r>
              <a:rPr lang="zh-TW" altLang="en-US" b="1" dirty="0">
                <a:solidFill>
                  <a:schemeClr val="accent6">
                    <a:lumMod val="50000"/>
                  </a:schemeClr>
                </a:solidFill>
                <a:latin typeface="標楷體" panose="03000509000000000000" pitchFamily="65" charset="-120"/>
                <a:ea typeface="標楷體" panose="03000509000000000000" pitchFamily="65" charset="-120"/>
                <a:sym typeface="Wingdings"/>
              </a:rPr>
              <a:t>其他異常情事</a:t>
            </a:r>
            <a:endParaRPr lang="zh-TW" altLang="en-US" b="1" dirty="0">
              <a:solidFill>
                <a:schemeClr val="accent6">
                  <a:lumMod val="50000"/>
                </a:schemeClr>
              </a:solidFill>
              <a:latin typeface="標楷體" panose="03000509000000000000" pitchFamily="65" charset="-120"/>
              <a:ea typeface="標楷體" panose="03000509000000000000" pitchFamily="65" charset="-120"/>
            </a:endParaRPr>
          </a:p>
        </p:txBody>
      </p:sp>
      <p:sp>
        <p:nvSpPr>
          <p:cNvPr id="6" name="圓角矩形 5">
            <a:extLst>
              <a:ext uri="{FF2B5EF4-FFF2-40B4-BE49-F238E27FC236}">
                <a16:creationId xmlns:a16="http://schemas.microsoft.com/office/drawing/2014/main" id="{747F91E2-CF6D-F8DF-6BB0-F66524A9E0D2}"/>
              </a:ext>
            </a:extLst>
          </p:cNvPr>
          <p:cNvSpPr/>
          <p:nvPr/>
        </p:nvSpPr>
        <p:spPr bwMode="auto">
          <a:xfrm>
            <a:off x="3036278" y="4195261"/>
            <a:ext cx="2723692" cy="1440159"/>
          </a:xfrm>
          <a:prstGeom prst="roundRect">
            <a:avLst/>
          </a:prstGeom>
          <a:gradFill flip="none" rotWithShape="1">
            <a:gsLst>
              <a:gs pos="0">
                <a:srgbClr val="FF99FF"/>
              </a:gs>
              <a:gs pos="68000">
                <a:srgbClr val="DADAFF"/>
              </a:gs>
              <a:gs pos="48000">
                <a:schemeClr val="accent3">
                  <a:tint val="37000"/>
                  <a:satMod val="300000"/>
                </a:schemeClr>
              </a:gs>
              <a:gs pos="100000">
                <a:schemeClr val="accent3">
                  <a:tint val="15000"/>
                  <a:satMod val="35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wrap="none"/>
          <a:lstStyle/>
          <a:p>
            <a:pPr algn="ctr">
              <a:defRPr/>
            </a:pPr>
            <a:r>
              <a:rPr lang="zh-TW" altLang="en-US" sz="2000" b="1" u="sng" dirty="0">
                <a:solidFill>
                  <a:srgbClr val="FF0000"/>
                </a:solidFill>
                <a:latin typeface="+mj-ea"/>
                <a:ea typeface="+mj-ea"/>
                <a:sym typeface="Wingdings"/>
              </a:rPr>
              <a:t>重大訊息查證處理作業</a:t>
            </a:r>
            <a:endParaRPr lang="en-US" altLang="zh-TW" sz="2000" b="1" u="sng" dirty="0">
              <a:solidFill>
                <a:srgbClr val="FF0000"/>
              </a:solidFill>
              <a:latin typeface="+mj-ea"/>
              <a:ea typeface="+mj-ea"/>
              <a:sym typeface="Wingdings"/>
            </a:endParaRPr>
          </a:p>
          <a:p>
            <a:pPr>
              <a:defRPr/>
            </a:pPr>
            <a:r>
              <a:rPr lang="zh-TW" altLang="en-US" b="1" dirty="0">
                <a:solidFill>
                  <a:schemeClr val="accent6">
                    <a:lumMod val="50000"/>
                  </a:schemeClr>
                </a:solidFill>
                <a:latin typeface="標楷體" panose="03000509000000000000" pitchFamily="65" charset="-120"/>
                <a:ea typeface="標楷體" panose="03000509000000000000" pitchFamily="65" charset="-120"/>
                <a:sym typeface="Wingdings"/>
              </a:rPr>
              <a:t>查詢公開資訊觀測站</a:t>
            </a:r>
            <a:endParaRPr lang="en-US" altLang="zh-TW" b="1" dirty="0">
              <a:solidFill>
                <a:schemeClr val="accent6">
                  <a:lumMod val="50000"/>
                </a:schemeClr>
              </a:solidFill>
              <a:latin typeface="標楷體" panose="03000509000000000000" pitchFamily="65" charset="-120"/>
              <a:ea typeface="標楷體" panose="03000509000000000000" pitchFamily="65" charset="-120"/>
              <a:sym typeface="Wingdings"/>
            </a:endParaRPr>
          </a:p>
          <a:p>
            <a:pPr>
              <a:defRPr/>
            </a:pPr>
            <a:r>
              <a:rPr lang="zh-TW" altLang="en-US" b="1" dirty="0">
                <a:solidFill>
                  <a:schemeClr val="accent6">
                    <a:lumMod val="50000"/>
                  </a:schemeClr>
                </a:solidFill>
                <a:latin typeface="標楷體" panose="03000509000000000000" pitchFamily="65" charset="-120"/>
                <a:ea typeface="標楷體" panose="03000509000000000000" pitchFamily="65" charset="-120"/>
                <a:sym typeface="Wingdings"/>
              </a:rPr>
              <a:t>請發行公司澄清或說明</a:t>
            </a:r>
            <a:endParaRPr lang="zh-TW" altLang="en-US" sz="2000" b="1" dirty="0">
              <a:solidFill>
                <a:schemeClr val="bg2"/>
              </a:solidFill>
              <a:latin typeface="+mj-ea"/>
              <a:ea typeface="+mj-ea"/>
            </a:endParaRPr>
          </a:p>
        </p:txBody>
      </p:sp>
      <p:sp>
        <p:nvSpPr>
          <p:cNvPr id="7" name="圓角矩形 6">
            <a:extLst>
              <a:ext uri="{FF2B5EF4-FFF2-40B4-BE49-F238E27FC236}">
                <a16:creationId xmlns:a16="http://schemas.microsoft.com/office/drawing/2014/main" id="{CBD599E4-158F-20A6-AD1F-6F5C1224C928}"/>
              </a:ext>
            </a:extLst>
          </p:cNvPr>
          <p:cNvSpPr/>
          <p:nvPr/>
        </p:nvSpPr>
        <p:spPr bwMode="auto">
          <a:xfrm>
            <a:off x="6206837" y="4195260"/>
            <a:ext cx="2835563" cy="1440160"/>
          </a:xfrm>
          <a:prstGeom prst="roundRect">
            <a:avLst/>
          </a:prstGeom>
          <a:gradFill flip="none" rotWithShape="1">
            <a:gsLst>
              <a:gs pos="0">
                <a:srgbClr val="FF99FF"/>
              </a:gs>
              <a:gs pos="68000">
                <a:srgbClr val="DADAFF"/>
              </a:gs>
              <a:gs pos="48000">
                <a:schemeClr val="accent3">
                  <a:tint val="37000"/>
                  <a:satMod val="300000"/>
                </a:schemeClr>
              </a:gs>
              <a:gs pos="100000">
                <a:schemeClr val="accent3">
                  <a:tint val="15000"/>
                  <a:satMod val="35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wrap="none"/>
          <a:lstStyle/>
          <a:p>
            <a:pPr algn="ctr">
              <a:defRPr/>
            </a:pPr>
            <a:r>
              <a:rPr lang="zh-TW" altLang="en-US" sz="2000" b="1" u="sng" dirty="0">
                <a:solidFill>
                  <a:srgbClr val="FF0000"/>
                </a:solidFill>
                <a:latin typeface="+mj-ea"/>
                <a:ea typeface="+mj-ea"/>
                <a:sym typeface="Wingdings"/>
              </a:rPr>
              <a:t>處置作業</a:t>
            </a:r>
            <a:endParaRPr lang="en-US" altLang="zh-TW" sz="2000" b="1" u="sng" dirty="0">
              <a:solidFill>
                <a:srgbClr val="FF0000"/>
              </a:solidFill>
              <a:latin typeface="+mj-ea"/>
              <a:ea typeface="+mj-ea"/>
              <a:sym typeface="Wingdings"/>
            </a:endParaRPr>
          </a:p>
          <a:p>
            <a:pPr>
              <a:defRPr/>
            </a:pPr>
            <a:r>
              <a:rPr lang="zh-TW" altLang="en-US" b="1" dirty="0">
                <a:solidFill>
                  <a:schemeClr val="accent6">
                    <a:lumMod val="50000"/>
                  </a:schemeClr>
                </a:solidFill>
                <a:latin typeface="標楷體" panose="03000509000000000000" pitchFamily="65" charset="-120"/>
                <a:ea typeface="標楷體" panose="03000509000000000000" pitchFamily="65" charset="-120"/>
                <a:sym typeface="Wingdings"/>
              </a:rPr>
              <a:t>管制撮合時間 預收款券</a:t>
            </a:r>
            <a:endParaRPr lang="en-US" altLang="zh-TW" b="1" dirty="0">
              <a:solidFill>
                <a:schemeClr val="accent6">
                  <a:lumMod val="50000"/>
                </a:schemeClr>
              </a:solidFill>
              <a:latin typeface="標楷體" panose="03000509000000000000" pitchFamily="65" charset="-120"/>
              <a:ea typeface="標楷體" panose="03000509000000000000" pitchFamily="65" charset="-120"/>
              <a:sym typeface="Wingdings"/>
            </a:endParaRPr>
          </a:p>
          <a:p>
            <a:pPr>
              <a:defRPr/>
            </a:pPr>
            <a:r>
              <a:rPr lang="zh-TW" altLang="en-US" b="1" dirty="0">
                <a:solidFill>
                  <a:schemeClr val="accent6">
                    <a:lumMod val="50000"/>
                  </a:schemeClr>
                </a:solidFill>
                <a:latin typeface="標楷體" panose="03000509000000000000" pitchFamily="65" charset="-120"/>
                <a:ea typeface="標楷體" panose="03000509000000000000" pitchFamily="65" charset="-120"/>
                <a:sym typeface="Wingdings"/>
              </a:rPr>
              <a:t>限制證券商買賣申報金額</a:t>
            </a:r>
            <a:endParaRPr lang="en-US" altLang="zh-TW" b="1" dirty="0">
              <a:solidFill>
                <a:schemeClr val="accent6">
                  <a:lumMod val="50000"/>
                </a:schemeClr>
              </a:solidFill>
              <a:latin typeface="標楷體" panose="03000509000000000000" pitchFamily="65" charset="-120"/>
              <a:ea typeface="標楷體" panose="03000509000000000000" pitchFamily="65" charset="-120"/>
              <a:sym typeface="Wingdings"/>
            </a:endParaRPr>
          </a:p>
          <a:p>
            <a:pPr>
              <a:defRPr/>
            </a:pPr>
            <a:r>
              <a:rPr lang="zh-TW" altLang="en-US" b="1" dirty="0">
                <a:solidFill>
                  <a:schemeClr val="accent6">
                    <a:lumMod val="50000"/>
                  </a:schemeClr>
                </a:solidFill>
                <a:latin typeface="標楷體" panose="03000509000000000000" pitchFamily="65" charset="-120"/>
                <a:ea typeface="標楷體" panose="03000509000000000000" pitchFamily="65" charset="-120"/>
                <a:sym typeface="Wingdings"/>
              </a:rPr>
              <a:t>其他處置</a:t>
            </a:r>
            <a:endParaRPr lang="en-US" altLang="zh-TW" b="1" dirty="0">
              <a:solidFill>
                <a:schemeClr val="accent6">
                  <a:lumMod val="50000"/>
                </a:schemeClr>
              </a:solidFill>
              <a:latin typeface="標楷體" panose="03000509000000000000" pitchFamily="65" charset="-120"/>
              <a:ea typeface="標楷體" panose="03000509000000000000" pitchFamily="65" charset="-120"/>
              <a:sym typeface="Wingdings"/>
            </a:endParaRPr>
          </a:p>
          <a:p>
            <a:pPr>
              <a:defRPr/>
            </a:pPr>
            <a:endParaRPr lang="zh-TW" altLang="en-US" sz="2000" b="1" dirty="0">
              <a:solidFill>
                <a:schemeClr val="accent6">
                  <a:lumMod val="50000"/>
                </a:schemeClr>
              </a:solidFill>
              <a:latin typeface="+mj-ea"/>
              <a:ea typeface="+mj-ea"/>
            </a:endParaRPr>
          </a:p>
        </p:txBody>
      </p:sp>
      <p:sp>
        <p:nvSpPr>
          <p:cNvPr id="8" name="向左箭號 1">
            <a:extLst>
              <a:ext uri="{FF2B5EF4-FFF2-40B4-BE49-F238E27FC236}">
                <a16:creationId xmlns:a16="http://schemas.microsoft.com/office/drawing/2014/main" id="{246488A2-669C-4ECE-8AB4-4235A10EA6E9}"/>
              </a:ext>
            </a:extLst>
          </p:cNvPr>
          <p:cNvSpPr>
            <a:spLocks noChangeArrowheads="1"/>
          </p:cNvSpPr>
          <p:nvPr/>
        </p:nvSpPr>
        <p:spPr bwMode="auto">
          <a:xfrm>
            <a:off x="2411579" y="4792204"/>
            <a:ext cx="531446" cy="358775"/>
          </a:xfrm>
          <a:prstGeom prst="leftArrow">
            <a:avLst>
              <a:gd name="adj1" fmla="val 50000"/>
              <a:gd name="adj2" fmla="val 50147"/>
            </a:avLst>
          </a:prstGeom>
          <a:solidFill>
            <a:srgbClr val="FFFFFF"/>
          </a:solidFill>
          <a:ln w="9525" algn="ctr">
            <a:solidFill>
              <a:schemeClr val="tx1"/>
            </a:solidFill>
            <a:round/>
            <a:headEnd/>
            <a:tailEnd/>
          </a:ln>
        </p:spPr>
        <p:txBody>
          <a:bodyPr wrap="none"/>
          <a:lstStyle>
            <a:lvl1pPr eaLnBrk="0" hangingPunct="0">
              <a:defRPr kumimoji="1" sz="2800">
                <a:solidFill>
                  <a:schemeClr val="tx1"/>
                </a:solidFill>
                <a:latin typeface="Times New Roman" pitchFamily="18" charset="0"/>
                <a:ea typeface="新細明體" pitchFamily="18" charset="-120"/>
              </a:defRPr>
            </a:lvl1pPr>
            <a:lvl2pPr marL="742950" indent="-285750" eaLnBrk="0" hangingPunct="0">
              <a:defRPr kumimoji="1" sz="2800">
                <a:solidFill>
                  <a:schemeClr val="tx1"/>
                </a:solidFill>
                <a:latin typeface="Times New Roman" pitchFamily="18" charset="0"/>
                <a:ea typeface="新細明體" pitchFamily="18" charset="-120"/>
              </a:defRPr>
            </a:lvl2pPr>
            <a:lvl3pPr marL="1143000" indent="-228600" eaLnBrk="0" hangingPunct="0">
              <a:defRPr kumimoji="1" sz="2800">
                <a:solidFill>
                  <a:schemeClr val="tx1"/>
                </a:solidFill>
                <a:latin typeface="Times New Roman" pitchFamily="18" charset="0"/>
                <a:ea typeface="新細明體" pitchFamily="18" charset="-120"/>
              </a:defRPr>
            </a:lvl3pPr>
            <a:lvl4pPr marL="1600200" indent="-228600" eaLnBrk="0" hangingPunct="0">
              <a:defRPr kumimoji="1" sz="2800">
                <a:solidFill>
                  <a:schemeClr val="tx1"/>
                </a:solidFill>
                <a:latin typeface="Times New Roman" pitchFamily="18" charset="0"/>
                <a:ea typeface="新細明體" pitchFamily="18" charset="-120"/>
              </a:defRPr>
            </a:lvl4pPr>
            <a:lvl5pPr marL="2057400" indent="-228600" eaLnBrk="0" hangingPunct="0">
              <a:defRPr kumimoji="1" sz="28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9pPr>
          </a:lstStyle>
          <a:p>
            <a:pPr eaLnBrk="1" hangingPunct="1"/>
            <a:endParaRPr lang="zh-TW" altLang="en-US" sz="2400"/>
          </a:p>
        </p:txBody>
      </p:sp>
      <p:sp>
        <p:nvSpPr>
          <p:cNvPr id="9" name="向左箭號 8">
            <a:extLst>
              <a:ext uri="{FF2B5EF4-FFF2-40B4-BE49-F238E27FC236}">
                <a16:creationId xmlns:a16="http://schemas.microsoft.com/office/drawing/2014/main" id="{6126CB97-7FD6-C316-A995-2A62C6DB1B5C}"/>
              </a:ext>
            </a:extLst>
          </p:cNvPr>
          <p:cNvSpPr>
            <a:spLocks noChangeArrowheads="1"/>
          </p:cNvSpPr>
          <p:nvPr/>
        </p:nvSpPr>
        <p:spPr bwMode="auto">
          <a:xfrm rot="-5400000">
            <a:off x="4044179" y="3153329"/>
            <a:ext cx="503238" cy="441569"/>
          </a:xfrm>
          <a:prstGeom prst="leftArrow">
            <a:avLst>
              <a:gd name="adj1" fmla="val 50000"/>
              <a:gd name="adj2" fmla="val 50093"/>
            </a:avLst>
          </a:prstGeom>
          <a:solidFill>
            <a:schemeClr val="tx1"/>
          </a:solidFill>
          <a:ln w="9525" algn="ctr">
            <a:solidFill>
              <a:schemeClr val="tx1"/>
            </a:solidFill>
            <a:round/>
            <a:headEnd/>
            <a:tailEnd/>
          </a:ln>
        </p:spPr>
        <p:txBody>
          <a:bodyPr wrap="none"/>
          <a:lstStyle>
            <a:lvl1pPr eaLnBrk="0" hangingPunct="0">
              <a:defRPr kumimoji="1" sz="2800">
                <a:solidFill>
                  <a:schemeClr val="tx1"/>
                </a:solidFill>
                <a:latin typeface="Times New Roman" pitchFamily="18" charset="0"/>
                <a:ea typeface="新細明體" pitchFamily="18" charset="-120"/>
              </a:defRPr>
            </a:lvl1pPr>
            <a:lvl2pPr marL="742950" indent="-285750" eaLnBrk="0" hangingPunct="0">
              <a:defRPr kumimoji="1" sz="2800">
                <a:solidFill>
                  <a:schemeClr val="tx1"/>
                </a:solidFill>
                <a:latin typeface="Times New Roman" pitchFamily="18" charset="0"/>
                <a:ea typeface="新細明體" pitchFamily="18" charset="-120"/>
              </a:defRPr>
            </a:lvl2pPr>
            <a:lvl3pPr marL="1143000" indent="-228600" eaLnBrk="0" hangingPunct="0">
              <a:defRPr kumimoji="1" sz="2800">
                <a:solidFill>
                  <a:schemeClr val="tx1"/>
                </a:solidFill>
                <a:latin typeface="Times New Roman" pitchFamily="18" charset="0"/>
                <a:ea typeface="新細明體" pitchFamily="18" charset="-120"/>
              </a:defRPr>
            </a:lvl3pPr>
            <a:lvl4pPr marL="1600200" indent="-228600" eaLnBrk="0" hangingPunct="0">
              <a:defRPr kumimoji="1" sz="2800">
                <a:solidFill>
                  <a:schemeClr val="tx1"/>
                </a:solidFill>
                <a:latin typeface="Times New Roman" pitchFamily="18" charset="0"/>
                <a:ea typeface="新細明體" pitchFamily="18" charset="-120"/>
              </a:defRPr>
            </a:lvl4pPr>
            <a:lvl5pPr marL="2057400" indent="-228600" eaLnBrk="0" hangingPunct="0">
              <a:defRPr kumimoji="1" sz="28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9pPr>
          </a:lstStyle>
          <a:p>
            <a:pPr eaLnBrk="1" hangingPunct="1"/>
            <a:endParaRPr lang="zh-TW" altLang="en-US" sz="2400"/>
          </a:p>
        </p:txBody>
      </p:sp>
      <p:sp>
        <p:nvSpPr>
          <p:cNvPr id="10" name="向左箭號 9">
            <a:extLst>
              <a:ext uri="{FF2B5EF4-FFF2-40B4-BE49-F238E27FC236}">
                <a16:creationId xmlns:a16="http://schemas.microsoft.com/office/drawing/2014/main" id="{2F1EC342-BB6E-A0E8-B0F1-1410CED0224E}"/>
              </a:ext>
            </a:extLst>
          </p:cNvPr>
          <p:cNvSpPr>
            <a:spLocks noChangeArrowheads="1"/>
          </p:cNvSpPr>
          <p:nvPr/>
        </p:nvSpPr>
        <p:spPr bwMode="auto">
          <a:xfrm rot="-5400000">
            <a:off x="4091646" y="3749092"/>
            <a:ext cx="431800" cy="441569"/>
          </a:xfrm>
          <a:prstGeom prst="leftArrow">
            <a:avLst>
              <a:gd name="adj1" fmla="val 50000"/>
              <a:gd name="adj2" fmla="val 50147"/>
            </a:avLst>
          </a:prstGeom>
          <a:solidFill>
            <a:schemeClr val="tx1"/>
          </a:solidFill>
          <a:ln w="9525" algn="ctr">
            <a:solidFill>
              <a:schemeClr val="tx1"/>
            </a:solidFill>
            <a:round/>
            <a:headEnd/>
            <a:tailEnd/>
          </a:ln>
        </p:spPr>
        <p:txBody>
          <a:bodyPr wrap="none"/>
          <a:lstStyle>
            <a:lvl1pPr eaLnBrk="0" hangingPunct="0">
              <a:defRPr kumimoji="1" sz="2800">
                <a:solidFill>
                  <a:schemeClr val="tx1"/>
                </a:solidFill>
                <a:latin typeface="Times New Roman" pitchFamily="18" charset="0"/>
                <a:ea typeface="新細明體" pitchFamily="18" charset="-120"/>
              </a:defRPr>
            </a:lvl1pPr>
            <a:lvl2pPr marL="742950" indent="-285750" eaLnBrk="0" hangingPunct="0">
              <a:defRPr kumimoji="1" sz="2800">
                <a:solidFill>
                  <a:schemeClr val="tx1"/>
                </a:solidFill>
                <a:latin typeface="Times New Roman" pitchFamily="18" charset="0"/>
                <a:ea typeface="新細明體" pitchFamily="18" charset="-120"/>
              </a:defRPr>
            </a:lvl2pPr>
            <a:lvl3pPr marL="1143000" indent="-228600" eaLnBrk="0" hangingPunct="0">
              <a:defRPr kumimoji="1" sz="2800">
                <a:solidFill>
                  <a:schemeClr val="tx1"/>
                </a:solidFill>
                <a:latin typeface="Times New Roman" pitchFamily="18" charset="0"/>
                <a:ea typeface="新細明體" pitchFamily="18" charset="-120"/>
              </a:defRPr>
            </a:lvl3pPr>
            <a:lvl4pPr marL="1600200" indent="-228600" eaLnBrk="0" hangingPunct="0">
              <a:defRPr kumimoji="1" sz="2800">
                <a:solidFill>
                  <a:schemeClr val="tx1"/>
                </a:solidFill>
                <a:latin typeface="Times New Roman" pitchFamily="18" charset="0"/>
                <a:ea typeface="新細明體" pitchFamily="18" charset="-120"/>
              </a:defRPr>
            </a:lvl4pPr>
            <a:lvl5pPr marL="2057400" indent="-228600" eaLnBrk="0" hangingPunct="0">
              <a:defRPr kumimoji="1" sz="28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9pPr>
          </a:lstStyle>
          <a:p>
            <a:pPr eaLnBrk="1" hangingPunct="1"/>
            <a:endParaRPr lang="zh-TW" altLang="en-US" sz="2400"/>
          </a:p>
        </p:txBody>
      </p:sp>
      <p:sp>
        <p:nvSpPr>
          <p:cNvPr id="11" name="向左箭號 10">
            <a:extLst>
              <a:ext uri="{FF2B5EF4-FFF2-40B4-BE49-F238E27FC236}">
                <a16:creationId xmlns:a16="http://schemas.microsoft.com/office/drawing/2014/main" id="{425D4B1B-61B4-DF79-7D77-83D762F4357F}"/>
              </a:ext>
            </a:extLst>
          </p:cNvPr>
          <p:cNvSpPr>
            <a:spLocks noChangeArrowheads="1"/>
          </p:cNvSpPr>
          <p:nvPr/>
        </p:nvSpPr>
        <p:spPr bwMode="auto">
          <a:xfrm rot="-5400000">
            <a:off x="848502" y="3785061"/>
            <a:ext cx="431800" cy="443524"/>
          </a:xfrm>
          <a:prstGeom prst="leftArrow">
            <a:avLst>
              <a:gd name="adj1" fmla="val 50000"/>
              <a:gd name="adj2" fmla="val 49927"/>
            </a:avLst>
          </a:prstGeom>
          <a:solidFill>
            <a:schemeClr val="tx1"/>
          </a:solidFill>
          <a:ln w="9525" algn="ctr">
            <a:solidFill>
              <a:schemeClr val="tx1"/>
            </a:solidFill>
            <a:round/>
            <a:headEnd/>
            <a:tailEnd/>
          </a:ln>
        </p:spPr>
        <p:txBody>
          <a:bodyPr wrap="none"/>
          <a:lstStyle>
            <a:lvl1pPr eaLnBrk="0" hangingPunct="0">
              <a:defRPr kumimoji="1" sz="2800">
                <a:solidFill>
                  <a:schemeClr val="tx1"/>
                </a:solidFill>
                <a:latin typeface="Times New Roman" pitchFamily="18" charset="0"/>
                <a:ea typeface="新細明體" pitchFamily="18" charset="-120"/>
              </a:defRPr>
            </a:lvl1pPr>
            <a:lvl2pPr marL="742950" indent="-285750" eaLnBrk="0" hangingPunct="0">
              <a:defRPr kumimoji="1" sz="2800">
                <a:solidFill>
                  <a:schemeClr val="tx1"/>
                </a:solidFill>
                <a:latin typeface="Times New Roman" pitchFamily="18" charset="0"/>
                <a:ea typeface="新細明體" pitchFamily="18" charset="-120"/>
              </a:defRPr>
            </a:lvl2pPr>
            <a:lvl3pPr marL="1143000" indent="-228600" eaLnBrk="0" hangingPunct="0">
              <a:defRPr kumimoji="1" sz="2800">
                <a:solidFill>
                  <a:schemeClr val="tx1"/>
                </a:solidFill>
                <a:latin typeface="Times New Roman" pitchFamily="18" charset="0"/>
                <a:ea typeface="新細明體" pitchFamily="18" charset="-120"/>
              </a:defRPr>
            </a:lvl3pPr>
            <a:lvl4pPr marL="1600200" indent="-228600" eaLnBrk="0" hangingPunct="0">
              <a:defRPr kumimoji="1" sz="2800">
                <a:solidFill>
                  <a:schemeClr val="tx1"/>
                </a:solidFill>
                <a:latin typeface="Times New Roman" pitchFamily="18" charset="0"/>
                <a:ea typeface="新細明體" pitchFamily="18" charset="-120"/>
              </a:defRPr>
            </a:lvl4pPr>
            <a:lvl5pPr marL="2057400" indent="-228600" eaLnBrk="0" hangingPunct="0">
              <a:defRPr kumimoji="1" sz="28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9pPr>
          </a:lstStyle>
          <a:p>
            <a:pPr eaLnBrk="1" hangingPunct="1"/>
            <a:endParaRPr lang="zh-TW" altLang="en-US" sz="2400"/>
          </a:p>
        </p:txBody>
      </p:sp>
      <p:sp>
        <p:nvSpPr>
          <p:cNvPr id="12" name="向左箭號 11">
            <a:extLst>
              <a:ext uri="{FF2B5EF4-FFF2-40B4-BE49-F238E27FC236}">
                <a16:creationId xmlns:a16="http://schemas.microsoft.com/office/drawing/2014/main" id="{9D039EFD-E35B-87C3-BBD7-1A84CD85B32D}"/>
              </a:ext>
            </a:extLst>
          </p:cNvPr>
          <p:cNvSpPr>
            <a:spLocks noChangeArrowheads="1"/>
          </p:cNvSpPr>
          <p:nvPr/>
        </p:nvSpPr>
        <p:spPr bwMode="auto">
          <a:xfrm rot="-5400000">
            <a:off x="7431364" y="3837057"/>
            <a:ext cx="431800" cy="284112"/>
          </a:xfrm>
          <a:prstGeom prst="leftArrow">
            <a:avLst>
              <a:gd name="adj1" fmla="val 50000"/>
              <a:gd name="adj2" fmla="val 49927"/>
            </a:avLst>
          </a:prstGeom>
          <a:solidFill>
            <a:schemeClr val="tx1"/>
          </a:solidFill>
          <a:ln w="9525" algn="ctr">
            <a:solidFill>
              <a:schemeClr val="tx1"/>
            </a:solidFill>
            <a:round/>
            <a:headEnd/>
            <a:tailEnd/>
          </a:ln>
        </p:spPr>
        <p:txBody>
          <a:bodyPr wrap="none"/>
          <a:lstStyle>
            <a:lvl1pPr eaLnBrk="0" hangingPunct="0">
              <a:defRPr kumimoji="1" sz="2800">
                <a:solidFill>
                  <a:schemeClr val="tx1"/>
                </a:solidFill>
                <a:latin typeface="Times New Roman" pitchFamily="18" charset="0"/>
                <a:ea typeface="新細明體" pitchFamily="18" charset="-120"/>
              </a:defRPr>
            </a:lvl1pPr>
            <a:lvl2pPr marL="742950" indent="-285750" eaLnBrk="0" hangingPunct="0">
              <a:defRPr kumimoji="1" sz="2800">
                <a:solidFill>
                  <a:schemeClr val="tx1"/>
                </a:solidFill>
                <a:latin typeface="Times New Roman" pitchFamily="18" charset="0"/>
                <a:ea typeface="新細明體" pitchFamily="18" charset="-120"/>
              </a:defRPr>
            </a:lvl2pPr>
            <a:lvl3pPr marL="1143000" indent="-228600" eaLnBrk="0" hangingPunct="0">
              <a:defRPr kumimoji="1" sz="2800">
                <a:solidFill>
                  <a:schemeClr val="tx1"/>
                </a:solidFill>
                <a:latin typeface="Times New Roman" pitchFamily="18" charset="0"/>
                <a:ea typeface="新細明體" pitchFamily="18" charset="-120"/>
              </a:defRPr>
            </a:lvl3pPr>
            <a:lvl4pPr marL="1600200" indent="-228600" eaLnBrk="0" hangingPunct="0">
              <a:defRPr kumimoji="1" sz="2800">
                <a:solidFill>
                  <a:schemeClr val="tx1"/>
                </a:solidFill>
                <a:latin typeface="Times New Roman" pitchFamily="18" charset="0"/>
                <a:ea typeface="新細明體" pitchFamily="18" charset="-120"/>
              </a:defRPr>
            </a:lvl4pPr>
            <a:lvl5pPr marL="2057400" indent="-228600" eaLnBrk="0" hangingPunct="0">
              <a:defRPr kumimoji="1" sz="28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9pPr>
          </a:lstStyle>
          <a:p>
            <a:pPr eaLnBrk="1" hangingPunct="1"/>
            <a:endParaRPr lang="zh-TW" altLang="en-US" sz="2400"/>
          </a:p>
        </p:txBody>
      </p:sp>
      <p:cxnSp>
        <p:nvCxnSpPr>
          <p:cNvPr id="13" name="直線接點 7">
            <a:extLst>
              <a:ext uri="{FF2B5EF4-FFF2-40B4-BE49-F238E27FC236}">
                <a16:creationId xmlns:a16="http://schemas.microsoft.com/office/drawing/2014/main" id="{B9DC08E9-7801-057B-4359-8C950B4FF2D7}"/>
              </a:ext>
            </a:extLst>
          </p:cNvPr>
          <p:cNvCxnSpPr>
            <a:cxnSpLocks noChangeShapeType="1"/>
          </p:cNvCxnSpPr>
          <p:nvPr/>
        </p:nvCxnSpPr>
        <p:spPr bwMode="auto">
          <a:xfrm>
            <a:off x="1036248" y="3763213"/>
            <a:ext cx="6611016" cy="0"/>
          </a:xfrm>
          <a:prstGeom prst="line">
            <a:avLst/>
          </a:prstGeom>
          <a:noFill/>
          <a:ln w="165100" cap="rnd"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2159890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B13B16-4056-B7D0-38FE-FF7CCE1F6BC1}"/>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二、離線監視作業</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續</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dirty="0">
              <a:solidFill>
                <a:schemeClr val="accent1">
                  <a:lumMod val="75000"/>
                </a:schemeClr>
              </a:solidFill>
              <a:effectLst>
                <a:outerShdw blurRad="38100" dist="38100" dir="2700000" algn="tl">
                  <a:srgbClr val="000000">
                    <a:alpha val="43137"/>
                  </a:srgbClr>
                </a:outerShdw>
              </a:effectLst>
            </a:endParaRPr>
          </a:p>
        </p:txBody>
      </p:sp>
      <p:sp>
        <p:nvSpPr>
          <p:cNvPr id="4" name="內容版面配置區 2">
            <a:extLst>
              <a:ext uri="{FF2B5EF4-FFF2-40B4-BE49-F238E27FC236}">
                <a16:creationId xmlns:a16="http://schemas.microsoft.com/office/drawing/2014/main" id="{13294DA1-6258-4061-CA0C-81FB984F1571}"/>
              </a:ext>
            </a:extLst>
          </p:cNvPr>
          <p:cNvSpPr txBox="1">
            <a:spLocks/>
          </p:cNvSpPr>
          <p:nvPr/>
        </p:nvSpPr>
        <p:spPr>
          <a:xfrm>
            <a:off x="796807" y="1207699"/>
            <a:ext cx="4394029" cy="952942"/>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3600" kern="1200" cap="none">
                <a:solidFill>
                  <a:schemeClr val="tx1"/>
                </a:solidFill>
                <a:effectLst/>
                <a:latin typeface="標楷體" panose="03000509000000000000" pitchFamily="65" charset="-120"/>
                <a:ea typeface="標楷體" panose="03000509000000000000" pitchFamily="65" charset="-120"/>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標楷體" panose="03000509000000000000" pitchFamily="65" charset="-120"/>
                <a:ea typeface="標楷體" panose="03000509000000000000" pitchFamily="65" charset="-120"/>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標楷體" panose="03000509000000000000" pitchFamily="65" charset="-120"/>
                <a:ea typeface="標楷體" panose="03000509000000000000" pitchFamily="65" charset="-120"/>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Clr>
                <a:schemeClr val="accent2"/>
              </a:buClr>
              <a:buFont typeface="Wingdings" panose="05000000000000000000" pitchFamily="2" charset="2"/>
              <a:buChar char="l"/>
            </a:pPr>
            <a:r>
              <a:rPr lang="zh-TW" altLang="en-US" sz="3200" b="1" kern="100" dirty="0">
                <a:cs typeface="Times New Roman" panose="02020603050405020304" pitchFamily="18" charset="0"/>
              </a:rPr>
              <a:t>上櫃公布注意及處置</a:t>
            </a:r>
            <a:endParaRPr lang="zh-TW" altLang="zh-TW" sz="2800" b="1"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aphicFrame>
        <p:nvGraphicFramePr>
          <p:cNvPr id="5" name="資料庫圖表 4">
            <a:extLst>
              <a:ext uri="{FF2B5EF4-FFF2-40B4-BE49-F238E27FC236}">
                <a16:creationId xmlns:a16="http://schemas.microsoft.com/office/drawing/2014/main" id="{F5A5B6EA-5991-13DC-B55B-97C1700BD7E4}"/>
              </a:ext>
            </a:extLst>
          </p:cNvPr>
          <p:cNvGraphicFramePr/>
          <p:nvPr>
            <p:extLst>
              <p:ext uri="{D42A27DB-BD31-4B8C-83A1-F6EECF244321}">
                <p14:modId xmlns:p14="http://schemas.microsoft.com/office/powerpoint/2010/main" val="1524284400"/>
              </p:ext>
            </p:extLst>
          </p:nvPr>
        </p:nvGraphicFramePr>
        <p:xfrm>
          <a:off x="457200" y="2160641"/>
          <a:ext cx="8153498" cy="42493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字方塊 5">
            <a:extLst>
              <a:ext uri="{FF2B5EF4-FFF2-40B4-BE49-F238E27FC236}">
                <a16:creationId xmlns:a16="http://schemas.microsoft.com/office/drawing/2014/main" id="{432A54B8-852F-2DB9-5481-0939145A3A93}"/>
              </a:ext>
            </a:extLst>
          </p:cNvPr>
          <p:cNvSpPr txBox="1"/>
          <p:nvPr/>
        </p:nvSpPr>
        <p:spPr>
          <a:xfrm>
            <a:off x="578719" y="2227577"/>
            <a:ext cx="1206095" cy="349702"/>
          </a:xfrm>
          <a:prstGeom prst="rect">
            <a:avLst/>
          </a:prstGeom>
          <a:solidFill>
            <a:srgbClr val="FFCCFF"/>
          </a:solidFill>
          <a:ln>
            <a:noFill/>
          </a:ln>
        </p:spPr>
        <p:txBody>
          <a:bodyPr vert="horz" wrap="square" lIns="36000" tIns="36000" rIns="36000" bIns="36000" rtlCol="0">
            <a:spAutoFit/>
          </a:bodyPr>
          <a:lstStyle/>
          <a:p>
            <a:pPr marL="36195" marR="36195" algn="ctr">
              <a:spcBef>
                <a:spcPts val="900"/>
              </a:spcBef>
              <a:spcAft>
                <a:spcPts val="300"/>
              </a:spcAft>
            </a:pPr>
            <a:r>
              <a:rPr lang="zh-TW" altLang="en-US" sz="1800" b="1"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交易異常</a:t>
            </a:r>
          </a:p>
        </p:txBody>
      </p:sp>
      <p:sp>
        <p:nvSpPr>
          <p:cNvPr id="7" name="文字方塊 15">
            <a:extLst>
              <a:ext uri="{FF2B5EF4-FFF2-40B4-BE49-F238E27FC236}">
                <a16:creationId xmlns:a16="http://schemas.microsoft.com/office/drawing/2014/main" id="{984FD0D6-F791-BEC0-CF7F-B3264EC8E915}"/>
              </a:ext>
            </a:extLst>
          </p:cNvPr>
          <p:cNvSpPr txBox="1">
            <a:spLocks noChangeArrowheads="1"/>
          </p:cNvSpPr>
          <p:nvPr/>
        </p:nvSpPr>
        <p:spPr bwMode="auto">
          <a:xfrm>
            <a:off x="3993921" y="4595581"/>
            <a:ext cx="969217" cy="164660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lvl1pPr eaLnBrk="0" hangingPunct="0">
              <a:defRPr kumimoji="1" sz="1400" u="sng">
                <a:solidFill>
                  <a:srgbClr val="000000"/>
                </a:solidFill>
                <a:latin typeface="標楷體" pitchFamily="65" charset="-120"/>
                <a:ea typeface="標楷體" pitchFamily="65" charset="-120"/>
              </a:defRPr>
            </a:lvl1pPr>
            <a:lvl2pPr marL="742950" indent="-285750" eaLnBrk="0" hangingPunct="0">
              <a:defRPr kumimoji="1" sz="1400" u="sng">
                <a:solidFill>
                  <a:srgbClr val="000000"/>
                </a:solidFill>
                <a:latin typeface="標楷體" pitchFamily="65" charset="-120"/>
                <a:ea typeface="標楷體" pitchFamily="65" charset="-120"/>
              </a:defRPr>
            </a:lvl2pPr>
            <a:lvl3pPr marL="1143000" indent="-228600" eaLnBrk="0" hangingPunct="0">
              <a:defRPr kumimoji="1" sz="1400" u="sng">
                <a:solidFill>
                  <a:srgbClr val="000000"/>
                </a:solidFill>
                <a:latin typeface="標楷體" pitchFamily="65" charset="-120"/>
                <a:ea typeface="標楷體" pitchFamily="65" charset="-120"/>
              </a:defRPr>
            </a:lvl3pPr>
            <a:lvl4pPr marL="1600200" indent="-228600" eaLnBrk="0" hangingPunct="0">
              <a:defRPr kumimoji="1" sz="1400" u="sng">
                <a:solidFill>
                  <a:srgbClr val="000000"/>
                </a:solidFill>
                <a:latin typeface="標楷體" pitchFamily="65" charset="-120"/>
                <a:ea typeface="標楷體" pitchFamily="65" charset="-120"/>
              </a:defRPr>
            </a:lvl4pPr>
            <a:lvl5pPr marL="2057400" indent="-228600" eaLnBrk="0" hangingPunct="0">
              <a:defRPr kumimoji="1" sz="1400" u="sng">
                <a:solidFill>
                  <a:srgbClr val="000000"/>
                </a:solidFill>
                <a:latin typeface="標楷體" pitchFamily="65" charset="-120"/>
                <a:ea typeface="標楷體" pitchFamily="65" charset="-120"/>
              </a:defRPr>
            </a:lvl5pPr>
            <a:lvl6pPr marL="2514600" indent="-228600" algn="just" eaLnBrk="0" fontAlgn="base" hangingPunct="0">
              <a:spcBef>
                <a:spcPct val="0"/>
              </a:spcBef>
              <a:spcAft>
                <a:spcPct val="0"/>
              </a:spcAft>
              <a:defRPr kumimoji="1" sz="1400" u="sng">
                <a:solidFill>
                  <a:srgbClr val="000000"/>
                </a:solidFill>
                <a:latin typeface="標楷體" pitchFamily="65" charset="-120"/>
                <a:ea typeface="標楷體" pitchFamily="65" charset="-120"/>
              </a:defRPr>
            </a:lvl6pPr>
            <a:lvl7pPr marL="2971800" indent="-228600" algn="just" eaLnBrk="0" fontAlgn="base" hangingPunct="0">
              <a:spcBef>
                <a:spcPct val="0"/>
              </a:spcBef>
              <a:spcAft>
                <a:spcPct val="0"/>
              </a:spcAft>
              <a:defRPr kumimoji="1" sz="1400" u="sng">
                <a:solidFill>
                  <a:srgbClr val="000000"/>
                </a:solidFill>
                <a:latin typeface="標楷體" pitchFamily="65" charset="-120"/>
                <a:ea typeface="標楷體" pitchFamily="65" charset="-120"/>
              </a:defRPr>
            </a:lvl7pPr>
            <a:lvl8pPr marL="3429000" indent="-228600" algn="just" eaLnBrk="0" fontAlgn="base" hangingPunct="0">
              <a:spcBef>
                <a:spcPct val="0"/>
              </a:spcBef>
              <a:spcAft>
                <a:spcPct val="0"/>
              </a:spcAft>
              <a:defRPr kumimoji="1" sz="1400" u="sng">
                <a:solidFill>
                  <a:srgbClr val="000000"/>
                </a:solidFill>
                <a:latin typeface="標楷體" pitchFamily="65" charset="-120"/>
                <a:ea typeface="標楷體" pitchFamily="65" charset="-120"/>
              </a:defRPr>
            </a:lvl8pPr>
            <a:lvl9pPr marL="3886200" indent="-228600" algn="just" eaLnBrk="0" fontAlgn="base" hangingPunct="0">
              <a:spcBef>
                <a:spcPct val="0"/>
              </a:spcBef>
              <a:spcAft>
                <a:spcPct val="0"/>
              </a:spcAft>
              <a:defRPr kumimoji="1" sz="1400" u="sng">
                <a:solidFill>
                  <a:srgbClr val="000000"/>
                </a:solidFill>
                <a:latin typeface="標楷體" pitchFamily="65" charset="-120"/>
                <a:ea typeface="標楷體" pitchFamily="65" charset="-120"/>
              </a:defRPr>
            </a:lvl9pPr>
          </a:lstStyle>
          <a:p>
            <a:pPr marL="108000" indent="-108000" eaLnBrk="1" hangingPunct="1">
              <a:buFont typeface="+mj-lt"/>
              <a:buAutoNum type="arabicPeriod"/>
              <a:defRPr/>
            </a:pPr>
            <a:r>
              <a:rPr lang="zh-TW" altLang="en-US" sz="1200" b="1" dirty="0">
                <a:solidFill>
                  <a:schemeClr val="tx1"/>
                </a:solidFill>
                <a:latin typeface="Times New Roman" panose="02020603050405020304" pitchFamily="18" charset="0"/>
                <a:cs typeface="Times New Roman" panose="02020603050405020304" pitchFamily="18" charset="0"/>
              </a:rPr>
              <a:t>連續</a:t>
            </a:r>
            <a:r>
              <a:rPr lang="en-US" altLang="zh-TW" sz="1200" b="1" dirty="0">
                <a:solidFill>
                  <a:schemeClr val="tx1"/>
                </a:solidFill>
                <a:latin typeface="Times New Roman" panose="02020603050405020304" pitchFamily="18" charset="0"/>
                <a:cs typeface="Times New Roman" panose="02020603050405020304" pitchFamily="18" charset="0"/>
              </a:rPr>
              <a:t>3</a:t>
            </a:r>
            <a:r>
              <a:rPr lang="zh-TW" altLang="en-US" sz="1200" b="1" dirty="0">
                <a:solidFill>
                  <a:schemeClr val="tx1"/>
                </a:solidFill>
                <a:latin typeface="Times New Roman" panose="02020603050405020304" pitchFamily="18" charset="0"/>
                <a:cs typeface="Times New Roman" panose="02020603050405020304" pitchFamily="18" charset="0"/>
              </a:rPr>
              <a:t>日</a:t>
            </a:r>
            <a:endParaRPr lang="en-US" altLang="zh-TW" sz="1200" b="1" dirty="0">
              <a:solidFill>
                <a:schemeClr val="tx1"/>
              </a:solidFill>
              <a:latin typeface="Times New Roman" panose="02020603050405020304" pitchFamily="18" charset="0"/>
              <a:cs typeface="Times New Roman" panose="02020603050405020304" pitchFamily="18" charset="0"/>
            </a:endParaRPr>
          </a:p>
          <a:p>
            <a:pPr marL="108000" indent="-108000" eaLnBrk="1" hangingPunct="1">
              <a:spcBef>
                <a:spcPts val="600"/>
              </a:spcBef>
              <a:buFont typeface="+mj-lt"/>
              <a:buAutoNum type="arabicPeriod"/>
              <a:defRPr/>
            </a:pPr>
            <a:r>
              <a:rPr lang="zh-TW" altLang="en-US" sz="1200" b="1" dirty="0">
                <a:solidFill>
                  <a:schemeClr val="tx1"/>
                </a:solidFill>
                <a:latin typeface="Times New Roman" panose="02020603050405020304" pitchFamily="18" charset="0"/>
                <a:cs typeface="Times New Roman" panose="02020603050405020304" pitchFamily="18" charset="0"/>
              </a:rPr>
              <a:t>連續</a:t>
            </a:r>
            <a:r>
              <a:rPr lang="en-US" altLang="zh-TW" sz="1200" b="1" dirty="0">
                <a:solidFill>
                  <a:schemeClr val="tx1"/>
                </a:solidFill>
                <a:latin typeface="Times New Roman" panose="02020603050405020304" pitchFamily="18" charset="0"/>
                <a:cs typeface="Times New Roman" panose="02020603050405020304" pitchFamily="18" charset="0"/>
              </a:rPr>
              <a:t>5</a:t>
            </a:r>
            <a:r>
              <a:rPr lang="zh-TW" altLang="en-US" sz="1200" b="1" dirty="0">
                <a:solidFill>
                  <a:schemeClr val="tx1"/>
                </a:solidFill>
                <a:latin typeface="Times New Roman" panose="02020603050405020304" pitchFamily="18" charset="0"/>
                <a:cs typeface="Times New Roman" panose="02020603050405020304" pitchFamily="18" charset="0"/>
              </a:rPr>
              <a:t>日或</a:t>
            </a:r>
            <a:r>
              <a:rPr lang="en-US" altLang="zh-TW" sz="1200" b="1" dirty="0">
                <a:solidFill>
                  <a:schemeClr val="tx1"/>
                </a:solidFill>
                <a:latin typeface="Times New Roman" panose="02020603050405020304" pitchFamily="18" charset="0"/>
                <a:cs typeface="Times New Roman" panose="02020603050405020304" pitchFamily="18" charset="0"/>
              </a:rPr>
              <a:t>10</a:t>
            </a:r>
            <a:r>
              <a:rPr lang="zh-TW" altLang="en-US" sz="1200" b="1" dirty="0">
                <a:solidFill>
                  <a:schemeClr val="tx1"/>
                </a:solidFill>
                <a:latin typeface="Times New Roman" panose="02020603050405020304" pitchFamily="18" charset="0"/>
                <a:cs typeface="Times New Roman" panose="02020603050405020304" pitchFamily="18" charset="0"/>
              </a:rPr>
              <a:t>個營業日有</a:t>
            </a:r>
            <a:r>
              <a:rPr lang="en-US" altLang="zh-TW" sz="1200" b="1" dirty="0">
                <a:solidFill>
                  <a:schemeClr val="tx1"/>
                </a:solidFill>
                <a:latin typeface="Times New Roman" panose="02020603050405020304" pitchFamily="18" charset="0"/>
                <a:cs typeface="Times New Roman" panose="02020603050405020304" pitchFamily="18" charset="0"/>
              </a:rPr>
              <a:t>6</a:t>
            </a:r>
            <a:r>
              <a:rPr lang="zh-TW" altLang="en-US" sz="1200" b="1" dirty="0">
                <a:solidFill>
                  <a:schemeClr val="tx1"/>
                </a:solidFill>
                <a:latin typeface="Times New Roman" panose="02020603050405020304" pitchFamily="18" charset="0"/>
                <a:cs typeface="Times New Roman" panose="02020603050405020304" pitchFamily="18" charset="0"/>
              </a:rPr>
              <a:t>個營業日或</a:t>
            </a:r>
            <a:r>
              <a:rPr lang="en-US" altLang="zh-TW" sz="1200" b="1" dirty="0">
                <a:solidFill>
                  <a:schemeClr val="tx1"/>
                </a:solidFill>
                <a:latin typeface="Times New Roman" panose="02020603050405020304" pitchFamily="18" charset="0"/>
                <a:cs typeface="Times New Roman" panose="02020603050405020304" pitchFamily="18" charset="0"/>
              </a:rPr>
              <a:t>30</a:t>
            </a:r>
            <a:r>
              <a:rPr lang="zh-TW" altLang="en-US" sz="1200" b="1" dirty="0">
                <a:solidFill>
                  <a:schemeClr val="tx1"/>
                </a:solidFill>
                <a:latin typeface="Times New Roman" panose="02020603050405020304" pitchFamily="18" charset="0"/>
                <a:cs typeface="Times New Roman" panose="02020603050405020304" pitchFamily="18" charset="0"/>
              </a:rPr>
              <a:t>個營業日有</a:t>
            </a:r>
            <a:r>
              <a:rPr lang="en-US" altLang="zh-TW" sz="1200" b="1" dirty="0">
                <a:solidFill>
                  <a:schemeClr val="tx1"/>
                </a:solidFill>
                <a:latin typeface="Times New Roman" panose="02020603050405020304" pitchFamily="18" charset="0"/>
                <a:cs typeface="Times New Roman" panose="02020603050405020304" pitchFamily="18" charset="0"/>
              </a:rPr>
              <a:t>12</a:t>
            </a:r>
            <a:r>
              <a:rPr lang="zh-TW" altLang="en-US" sz="1200" b="1" dirty="0">
                <a:solidFill>
                  <a:schemeClr val="tx1"/>
                </a:solidFill>
                <a:latin typeface="Times New Roman" panose="02020603050405020304" pitchFamily="18" charset="0"/>
                <a:cs typeface="Times New Roman" panose="02020603050405020304" pitchFamily="18" charset="0"/>
              </a:rPr>
              <a:t>個營業日</a:t>
            </a:r>
            <a:endParaRPr lang="zh-TW" altLang="en-US" b="1" dirty="0">
              <a:solidFill>
                <a:schemeClr val="tx1"/>
              </a:solidFill>
              <a:latin typeface="Times New Roman" panose="02020603050405020304" pitchFamily="18" charset="0"/>
              <a:cs typeface="Times New Roman" panose="02020603050405020304" pitchFamily="18" charset="0"/>
            </a:endParaRPr>
          </a:p>
        </p:txBody>
      </p:sp>
      <p:sp>
        <p:nvSpPr>
          <p:cNvPr id="8" name="文字方塊 15">
            <a:extLst>
              <a:ext uri="{FF2B5EF4-FFF2-40B4-BE49-F238E27FC236}">
                <a16:creationId xmlns:a16="http://schemas.microsoft.com/office/drawing/2014/main" id="{72E63401-EE08-BA9C-E165-1499FE2F8BA8}"/>
              </a:ext>
            </a:extLst>
          </p:cNvPr>
          <p:cNvSpPr txBox="1">
            <a:spLocks noChangeArrowheads="1"/>
          </p:cNvSpPr>
          <p:nvPr/>
        </p:nvSpPr>
        <p:spPr bwMode="auto">
          <a:xfrm>
            <a:off x="6263964" y="4786848"/>
            <a:ext cx="945085" cy="954107"/>
          </a:xfrm>
          <a:prstGeom prst="rect">
            <a:avLst/>
          </a:prstGeom>
          <a:noFill/>
          <a:ln>
            <a:noFill/>
          </a:ln>
          <a:effectLst>
            <a:outerShdw blurRad="149987" dist="250190" dir="8460000" algn="ctr">
              <a:srgbClr val="000000">
                <a:alpha val="28000"/>
              </a:srgbClr>
            </a:outerShdw>
          </a:effectLst>
        </p:spPr>
        <p:txBody>
          <a:bodyPr wrap="square">
            <a:spAutoFit/>
          </a:bodyPr>
          <a:lstStyle>
            <a:lvl1pPr eaLnBrk="0" hangingPunct="0">
              <a:defRPr kumimoji="1" sz="1400" u="sng">
                <a:solidFill>
                  <a:srgbClr val="000000"/>
                </a:solidFill>
                <a:latin typeface="標楷體" pitchFamily="65" charset="-120"/>
                <a:ea typeface="標楷體" pitchFamily="65" charset="-120"/>
              </a:defRPr>
            </a:lvl1pPr>
            <a:lvl2pPr marL="742950" indent="-285750" eaLnBrk="0" hangingPunct="0">
              <a:defRPr kumimoji="1" sz="1400" u="sng">
                <a:solidFill>
                  <a:srgbClr val="000000"/>
                </a:solidFill>
                <a:latin typeface="標楷體" pitchFamily="65" charset="-120"/>
                <a:ea typeface="標楷體" pitchFamily="65" charset="-120"/>
              </a:defRPr>
            </a:lvl2pPr>
            <a:lvl3pPr marL="1143000" indent="-228600" eaLnBrk="0" hangingPunct="0">
              <a:defRPr kumimoji="1" sz="1400" u="sng">
                <a:solidFill>
                  <a:srgbClr val="000000"/>
                </a:solidFill>
                <a:latin typeface="標楷體" pitchFamily="65" charset="-120"/>
                <a:ea typeface="標楷體" pitchFamily="65" charset="-120"/>
              </a:defRPr>
            </a:lvl3pPr>
            <a:lvl4pPr marL="1600200" indent="-228600" eaLnBrk="0" hangingPunct="0">
              <a:defRPr kumimoji="1" sz="1400" u="sng">
                <a:solidFill>
                  <a:srgbClr val="000000"/>
                </a:solidFill>
                <a:latin typeface="標楷體" pitchFamily="65" charset="-120"/>
                <a:ea typeface="標楷體" pitchFamily="65" charset="-120"/>
              </a:defRPr>
            </a:lvl4pPr>
            <a:lvl5pPr marL="2057400" indent="-228600" eaLnBrk="0" hangingPunct="0">
              <a:defRPr kumimoji="1" sz="1400" u="sng">
                <a:solidFill>
                  <a:srgbClr val="000000"/>
                </a:solidFill>
                <a:latin typeface="標楷體" pitchFamily="65" charset="-120"/>
                <a:ea typeface="標楷體" pitchFamily="65" charset="-120"/>
              </a:defRPr>
            </a:lvl5pPr>
            <a:lvl6pPr marL="2514600" indent="-228600" algn="just" eaLnBrk="0" fontAlgn="base" hangingPunct="0">
              <a:spcBef>
                <a:spcPct val="0"/>
              </a:spcBef>
              <a:spcAft>
                <a:spcPct val="0"/>
              </a:spcAft>
              <a:defRPr kumimoji="1" sz="1400" u="sng">
                <a:solidFill>
                  <a:srgbClr val="000000"/>
                </a:solidFill>
                <a:latin typeface="標楷體" pitchFamily="65" charset="-120"/>
                <a:ea typeface="標楷體" pitchFamily="65" charset="-120"/>
              </a:defRPr>
            </a:lvl6pPr>
            <a:lvl7pPr marL="2971800" indent="-228600" algn="just" eaLnBrk="0" fontAlgn="base" hangingPunct="0">
              <a:spcBef>
                <a:spcPct val="0"/>
              </a:spcBef>
              <a:spcAft>
                <a:spcPct val="0"/>
              </a:spcAft>
              <a:defRPr kumimoji="1" sz="1400" u="sng">
                <a:solidFill>
                  <a:srgbClr val="000000"/>
                </a:solidFill>
                <a:latin typeface="標楷體" pitchFamily="65" charset="-120"/>
                <a:ea typeface="標楷體" pitchFamily="65" charset="-120"/>
              </a:defRPr>
            </a:lvl7pPr>
            <a:lvl8pPr marL="3429000" indent="-228600" algn="just" eaLnBrk="0" fontAlgn="base" hangingPunct="0">
              <a:spcBef>
                <a:spcPct val="0"/>
              </a:spcBef>
              <a:spcAft>
                <a:spcPct val="0"/>
              </a:spcAft>
              <a:defRPr kumimoji="1" sz="1400" u="sng">
                <a:solidFill>
                  <a:srgbClr val="000000"/>
                </a:solidFill>
                <a:latin typeface="標楷體" pitchFamily="65" charset="-120"/>
                <a:ea typeface="標楷體" pitchFamily="65" charset="-120"/>
              </a:defRPr>
            </a:lvl8pPr>
            <a:lvl9pPr marL="3886200" indent="-228600" algn="just" eaLnBrk="0" fontAlgn="base" hangingPunct="0">
              <a:spcBef>
                <a:spcPct val="0"/>
              </a:spcBef>
              <a:spcAft>
                <a:spcPct val="0"/>
              </a:spcAft>
              <a:defRPr kumimoji="1" sz="1400" u="sng">
                <a:solidFill>
                  <a:srgbClr val="000000"/>
                </a:solidFill>
                <a:latin typeface="標楷體" pitchFamily="65" charset="-120"/>
                <a:ea typeface="標楷體" pitchFamily="65" charset="-120"/>
              </a:defRPr>
            </a:lvl9pPr>
          </a:lstStyle>
          <a:p>
            <a:pPr eaLnBrk="1" hangingPunct="1">
              <a:spcBef>
                <a:spcPts val="600"/>
              </a:spcBef>
              <a:defRPr/>
            </a:pPr>
            <a:r>
              <a:rPr lang="zh-TW" altLang="en-US" b="1" dirty="0">
                <a:solidFill>
                  <a:schemeClr val="tx1"/>
                </a:solidFill>
                <a:latin typeface="Times New Roman" panose="02020603050405020304" pitchFamily="18" charset="0"/>
                <a:cs typeface="Times New Roman" panose="02020603050405020304" pitchFamily="18" charset="0"/>
              </a:rPr>
              <a:t>最近</a:t>
            </a:r>
            <a:r>
              <a:rPr lang="en-US" altLang="zh-TW" b="1" dirty="0">
                <a:solidFill>
                  <a:schemeClr val="tx1"/>
                </a:solidFill>
                <a:latin typeface="Times New Roman" panose="02020603050405020304" pitchFamily="18" charset="0"/>
                <a:cs typeface="Times New Roman" panose="02020603050405020304" pitchFamily="18" charset="0"/>
              </a:rPr>
              <a:t>30</a:t>
            </a:r>
            <a:r>
              <a:rPr lang="zh-TW" altLang="en-US" b="1" dirty="0">
                <a:solidFill>
                  <a:schemeClr val="tx1"/>
                </a:solidFill>
                <a:latin typeface="Times New Roman" panose="02020603050405020304" pitchFamily="18" charset="0"/>
                <a:cs typeface="Times New Roman" panose="02020603050405020304" pitchFamily="18" charset="0"/>
              </a:rPr>
              <a:t>個營業日內曾發布處置</a:t>
            </a:r>
          </a:p>
        </p:txBody>
      </p:sp>
      <p:sp>
        <p:nvSpPr>
          <p:cNvPr id="9" name="文字方塊 8">
            <a:extLst>
              <a:ext uri="{FF2B5EF4-FFF2-40B4-BE49-F238E27FC236}">
                <a16:creationId xmlns:a16="http://schemas.microsoft.com/office/drawing/2014/main" id="{D161DDDE-42F7-A6B1-5961-8F31E5CAA20B}"/>
              </a:ext>
            </a:extLst>
          </p:cNvPr>
          <p:cNvSpPr txBox="1"/>
          <p:nvPr/>
        </p:nvSpPr>
        <p:spPr>
          <a:xfrm>
            <a:off x="2746257" y="2219954"/>
            <a:ext cx="1247664" cy="349702"/>
          </a:xfrm>
          <a:prstGeom prst="rect">
            <a:avLst/>
          </a:prstGeom>
          <a:solidFill>
            <a:srgbClr val="FFCCFF"/>
          </a:solidFill>
          <a:ln>
            <a:noFill/>
          </a:ln>
        </p:spPr>
        <p:txBody>
          <a:bodyPr vert="horz" wrap="square" lIns="36000" tIns="36000" rIns="36000" bIns="36000" rtlCol="0">
            <a:spAutoFit/>
          </a:bodyPr>
          <a:lstStyle/>
          <a:p>
            <a:pPr marL="36195" marR="36195" algn="ctr">
              <a:spcBef>
                <a:spcPts val="900"/>
              </a:spcBef>
              <a:spcAft>
                <a:spcPts val="300"/>
              </a:spcAft>
            </a:pPr>
            <a:r>
              <a:rPr lang="zh-TW" altLang="en-US" sz="1800" b="1"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公布</a:t>
            </a:r>
          </a:p>
        </p:txBody>
      </p:sp>
      <p:sp>
        <p:nvSpPr>
          <p:cNvPr id="10" name="文字方塊 9">
            <a:extLst>
              <a:ext uri="{FF2B5EF4-FFF2-40B4-BE49-F238E27FC236}">
                <a16:creationId xmlns:a16="http://schemas.microsoft.com/office/drawing/2014/main" id="{B5C644EE-9CF4-D623-4D18-2160EFC8233F}"/>
              </a:ext>
            </a:extLst>
          </p:cNvPr>
          <p:cNvSpPr txBox="1"/>
          <p:nvPr/>
        </p:nvSpPr>
        <p:spPr>
          <a:xfrm>
            <a:off x="4963138" y="2219954"/>
            <a:ext cx="1206095" cy="349702"/>
          </a:xfrm>
          <a:prstGeom prst="rect">
            <a:avLst/>
          </a:prstGeom>
          <a:solidFill>
            <a:srgbClr val="FFCCFF"/>
          </a:solidFill>
          <a:ln>
            <a:noFill/>
          </a:ln>
        </p:spPr>
        <p:txBody>
          <a:bodyPr vert="horz" wrap="square" lIns="36000" tIns="36000" rIns="36000" bIns="36000" rtlCol="0">
            <a:spAutoFit/>
          </a:bodyPr>
          <a:lstStyle/>
          <a:p>
            <a:pPr marL="36195" marR="36195" algn="ctr">
              <a:spcBef>
                <a:spcPts val="900"/>
              </a:spcBef>
              <a:spcAft>
                <a:spcPts val="300"/>
              </a:spcAft>
            </a:pPr>
            <a:r>
              <a:rPr lang="zh-TW" altLang="en-US" sz="1800" b="1"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第</a:t>
            </a:r>
            <a:r>
              <a:rPr lang="en-US" altLang="zh-TW" sz="1800" b="1"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800" b="1"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次處置</a:t>
            </a:r>
          </a:p>
        </p:txBody>
      </p:sp>
      <p:sp>
        <p:nvSpPr>
          <p:cNvPr id="11" name="文字方塊 10">
            <a:extLst>
              <a:ext uri="{FF2B5EF4-FFF2-40B4-BE49-F238E27FC236}">
                <a16:creationId xmlns:a16="http://schemas.microsoft.com/office/drawing/2014/main" id="{7ED867C0-13D1-FE15-E925-2074DFDA909F}"/>
              </a:ext>
            </a:extLst>
          </p:cNvPr>
          <p:cNvSpPr txBox="1"/>
          <p:nvPr/>
        </p:nvSpPr>
        <p:spPr>
          <a:xfrm>
            <a:off x="7138450" y="2227577"/>
            <a:ext cx="1206095" cy="349702"/>
          </a:xfrm>
          <a:prstGeom prst="rect">
            <a:avLst/>
          </a:prstGeom>
          <a:solidFill>
            <a:srgbClr val="FFCCFF"/>
          </a:solidFill>
          <a:ln>
            <a:noFill/>
          </a:ln>
        </p:spPr>
        <p:txBody>
          <a:bodyPr vert="horz" wrap="square" lIns="36000" tIns="36000" rIns="36000" bIns="36000" rtlCol="0">
            <a:spAutoFit/>
          </a:bodyPr>
          <a:lstStyle/>
          <a:p>
            <a:pPr marL="36195" marR="36195" algn="ctr">
              <a:spcBef>
                <a:spcPts val="900"/>
              </a:spcBef>
              <a:spcAft>
                <a:spcPts val="300"/>
              </a:spcAft>
            </a:pPr>
            <a:r>
              <a:rPr lang="zh-TW" altLang="en-US" sz="1800" b="1"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再次處置</a:t>
            </a:r>
          </a:p>
        </p:txBody>
      </p:sp>
    </p:spTree>
    <p:extLst>
      <p:ext uri="{BB962C8B-B14F-4D97-AF65-F5344CB8AC3E}">
        <p14:creationId xmlns:p14="http://schemas.microsoft.com/office/powerpoint/2010/main" val="139858958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0AD741FE-0E50-AB98-FE31-7AFFC29847CF}"/>
              </a:ext>
            </a:extLst>
          </p:cNvPr>
          <p:cNvSpPr txBox="1">
            <a:spLocks/>
          </p:cNvSpPr>
          <p:nvPr/>
        </p:nvSpPr>
        <p:spPr>
          <a:xfrm>
            <a:off x="483984" y="304692"/>
            <a:ext cx="8575539" cy="1143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1pPr>
            <a:lvl2pPr marL="0" marR="0" indent="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2pPr>
            <a:lvl3pPr marL="0" marR="0" indent="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3pPr>
            <a:lvl4pPr marL="0" marR="0" indent="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4pPr>
            <a:lvl5pPr marL="0" marR="0" indent="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5pPr>
            <a:lvl6pPr marL="0" marR="0" indent="45720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6pPr>
            <a:lvl7pPr marL="0" marR="0" indent="91440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7pPr>
            <a:lvl8pPr marL="0" marR="0" indent="137160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8pPr>
            <a:lvl9pPr marL="0" marR="0" indent="1828800" algn="ctr" defTabSz="914400" latinLnBrk="0">
              <a:lnSpc>
                <a:spcPct val="90000"/>
              </a:lnSpc>
              <a:spcBef>
                <a:spcPts val="0"/>
              </a:spcBef>
              <a:spcAft>
                <a:spcPts val="0"/>
              </a:spcAft>
              <a:buClrTx/>
              <a:buSzTx/>
              <a:buFontTx/>
              <a:buNone/>
              <a:tabLst/>
              <a:defRPr sz="3600" b="0" i="0" u="none" strike="noStrike" cap="none" spc="0" baseline="0">
                <a:solidFill>
                  <a:srgbClr val="534A41"/>
                </a:solidFill>
                <a:uFillTx/>
                <a:latin typeface="PingFang TC Semibold"/>
                <a:ea typeface="PingFang TC Semibold"/>
                <a:cs typeface="PingFang TC Semibold"/>
                <a:sym typeface="PingFang TC Semibold"/>
              </a:defRPr>
            </a:lvl9pPr>
          </a:lstStyle>
          <a:p>
            <a:pPr marL="1524000" indent="-1524000" algn="l" hangingPunct="1"/>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三、興櫃股票監視作業</a:t>
            </a:r>
            <a:endPar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5" name="內容版面配置區 1">
            <a:extLst>
              <a:ext uri="{FF2B5EF4-FFF2-40B4-BE49-F238E27FC236}">
                <a16:creationId xmlns:a16="http://schemas.microsoft.com/office/drawing/2014/main" id="{7D8AC5D2-939B-E9C6-22E1-3B489D0FD5DF}"/>
              </a:ext>
            </a:extLst>
          </p:cNvPr>
          <p:cNvSpPr txBox="1">
            <a:spLocks/>
          </p:cNvSpPr>
          <p:nvPr/>
        </p:nvSpPr>
        <p:spPr>
          <a:xfrm>
            <a:off x="700784" y="1294297"/>
            <a:ext cx="7636704" cy="647700"/>
          </a:xfrm>
          <a:prstGeom prst="rect">
            <a:avLst/>
          </a:prstGeom>
        </p:spPr>
        <p:txBody>
          <a:bodyPr/>
          <a:lstStyle>
            <a:lvl1pPr marL="342900" marR="0" indent="-342900" algn="l" defTabSz="914400" rtl="0" latinLnBrk="0">
              <a:lnSpc>
                <a:spcPct val="100000"/>
              </a:lnSpc>
              <a:spcBef>
                <a:spcPts val="600"/>
              </a:spcBef>
              <a:spcAft>
                <a:spcPts val="0"/>
              </a:spcAft>
              <a:buClr>
                <a:schemeClr val="accent2"/>
              </a:buClr>
              <a:buSzPct val="75000"/>
              <a:buFontTx/>
              <a:buChar char="●"/>
              <a:tabLst/>
              <a:defRPr sz="2800" b="0" i="0" u="none" strike="noStrike" cap="none" spc="0" baseline="0">
                <a:solidFill>
                  <a:srgbClr val="534A41"/>
                </a:solidFill>
                <a:uFillTx/>
                <a:latin typeface="PingFang TC Regular"/>
                <a:ea typeface="PingFang TC Regular"/>
                <a:cs typeface="PingFang TC Regular"/>
                <a:sym typeface="PingFang TC Regular"/>
              </a:defRPr>
            </a:lvl1pPr>
            <a:lvl2pPr marL="790575" marR="0" indent="-333375" algn="l" defTabSz="914400" rtl="0" latinLnBrk="0">
              <a:lnSpc>
                <a:spcPct val="100000"/>
              </a:lnSpc>
              <a:spcBef>
                <a:spcPts val="600"/>
              </a:spcBef>
              <a:spcAft>
                <a:spcPts val="0"/>
              </a:spcAft>
              <a:buClr>
                <a:schemeClr val="accent2"/>
              </a:buClr>
              <a:buSzPct val="75000"/>
              <a:buFontTx/>
              <a:buChar char="£"/>
              <a:tabLst/>
              <a:defRPr sz="2800" b="0" i="0" u="none" strike="noStrike" cap="none" spc="0" baseline="0">
                <a:solidFill>
                  <a:srgbClr val="534A41"/>
                </a:solidFill>
                <a:uFillTx/>
                <a:latin typeface="PingFang TC Regular"/>
                <a:ea typeface="PingFang TC Regular"/>
                <a:cs typeface="PingFang TC Regular"/>
                <a:sym typeface="PingFang TC Regular"/>
              </a:defRPr>
            </a:lvl2pPr>
            <a:lvl3pPr marL="1234439" marR="0" indent="-320039" algn="l" defTabSz="914400" rtl="0" latinLnBrk="0">
              <a:lnSpc>
                <a:spcPct val="100000"/>
              </a:lnSpc>
              <a:spcBef>
                <a:spcPts val="600"/>
              </a:spcBef>
              <a:spcAft>
                <a:spcPts val="0"/>
              </a:spcAft>
              <a:buClr>
                <a:schemeClr val="accent2"/>
              </a:buClr>
              <a:buSzPct val="75000"/>
              <a:buFontTx/>
              <a:buChar char="●"/>
              <a:tabLst/>
              <a:defRPr sz="2800" b="0" i="0" u="none" strike="noStrike" cap="none" spc="0" baseline="0">
                <a:solidFill>
                  <a:srgbClr val="534A41"/>
                </a:solidFill>
                <a:uFillTx/>
                <a:latin typeface="PingFang TC Regular"/>
                <a:ea typeface="PingFang TC Regular"/>
                <a:cs typeface="PingFang TC Regular"/>
                <a:sym typeface="PingFang TC Regular"/>
              </a:defRPr>
            </a:lvl3pPr>
            <a:lvl4pPr marL="1727200" marR="0" indent="-355600" algn="l" defTabSz="914400" rtl="0" latinLnBrk="0">
              <a:lnSpc>
                <a:spcPct val="100000"/>
              </a:lnSpc>
              <a:spcBef>
                <a:spcPts val="600"/>
              </a:spcBef>
              <a:spcAft>
                <a:spcPts val="0"/>
              </a:spcAft>
              <a:buClr>
                <a:schemeClr val="accent2"/>
              </a:buClr>
              <a:buSzPct val="80000"/>
              <a:buFontTx/>
              <a:buChar char="£"/>
              <a:tabLst/>
              <a:defRPr sz="2800" b="0" i="0" u="none" strike="noStrike" cap="none" spc="0" baseline="0">
                <a:solidFill>
                  <a:srgbClr val="534A41"/>
                </a:solidFill>
                <a:uFillTx/>
                <a:latin typeface="PingFang TC Regular"/>
                <a:ea typeface="PingFang TC Regular"/>
                <a:cs typeface="PingFang TC Regular"/>
                <a:sym typeface="PingFang TC Regular"/>
              </a:defRPr>
            </a:lvl4pPr>
            <a:lvl5pPr marL="2184400" marR="0" indent="-355600" algn="l" defTabSz="914400" rtl="0" latinLnBrk="0">
              <a:lnSpc>
                <a:spcPct val="100000"/>
              </a:lnSpc>
              <a:spcBef>
                <a:spcPts val="600"/>
              </a:spcBef>
              <a:spcAft>
                <a:spcPts val="0"/>
              </a:spcAft>
              <a:buClr>
                <a:schemeClr val="accent2"/>
              </a:buClr>
              <a:buSzPct val="65000"/>
              <a:buFontTx/>
              <a:buChar char="●"/>
              <a:tabLst/>
              <a:defRPr sz="2800" b="0" i="0" u="none" strike="noStrike" cap="none" spc="0" baseline="0">
                <a:solidFill>
                  <a:srgbClr val="534A41"/>
                </a:solidFill>
                <a:uFillTx/>
                <a:latin typeface="PingFang TC Regular"/>
                <a:ea typeface="PingFang TC Regular"/>
                <a:cs typeface="PingFang TC Regular"/>
                <a:sym typeface="PingFang TC Regular"/>
              </a:defRPr>
            </a:lvl5pPr>
            <a:lvl6pPr marL="2641600" marR="0" indent="-355600" algn="l" defTabSz="914400" rtl="0" latinLnBrk="0">
              <a:lnSpc>
                <a:spcPct val="100000"/>
              </a:lnSpc>
              <a:spcBef>
                <a:spcPts val="600"/>
              </a:spcBef>
              <a:spcAft>
                <a:spcPts val="0"/>
              </a:spcAft>
              <a:buClr>
                <a:schemeClr val="accent2"/>
              </a:buClr>
              <a:buSzPct val="65000"/>
              <a:buFont typeface="Wingdings"/>
              <a:buChar char=""/>
              <a:tabLst/>
              <a:defRPr sz="2800" b="0" i="0" u="none" strike="noStrike" cap="none" spc="0" baseline="0">
                <a:solidFill>
                  <a:srgbClr val="000000"/>
                </a:solidFill>
                <a:uFillTx/>
                <a:latin typeface="Times New Roman"/>
                <a:ea typeface="Times New Roman"/>
                <a:cs typeface="Times New Roman"/>
                <a:sym typeface="Times New Roman"/>
              </a:defRPr>
            </a:lvl6pPr>
            <a:lvl7pPr marL="3098800" marR="0" indent="-355600" algn="l" defTabSz="914400" rtl="0" latinLnBrk="0">
              <a:lnSpc>
                <a:spcPct val="100000"/>
              </a:lnSpc>
              <a:spcBef>
                <a:spcPts val="600"/>
              </a:spcBef>
              <a:spcAft>
                <a:spcPts val="0"/>
              </a:spcAft>
              <a:buClr>
                <a:schemeClr val="accent2"/>
              </a:buClr>
              <a:buSzPct val="65000"/>
              <a:buFont typeface="Wingdings"/>
              <a:buChar char=""/>
              <a:tabLst/>
              <a:defRPr sz="2800" b="0" i="0" u="none" strike="noStrike" cap="none" spc="0" baseline="0">
                <a:solidFill>
                  <a:srgbClr val="000000"/>
                </a:solidFill>
                <a:uFillTx/>
                <a:latin typeface="Times New Roman"/>
                <a:ea typeface="Times New Roman"/>
                <a:cs typeface="Times New Roman"/>
                <a:sym typeface="Times New Roman"/>
              </a:defRPr>
            </a:lvl7pPr>
            <a:lvl8pPr marL="3556000" marR="0" indent="-355600" algn="l" defTabSz="914400" rtl="0" latinLnBrk="0">
              <a:lnSpc>
                <a:spcPct val="100000"/>
              </a:lnSpc>
              <a:spcBef>
                <a:spcPts val="600"/>
              </a:spcBef>
              <a:spcAft>
                <a:spcPts val="0"/>
              </a:spcAft>
              <a:buClr>
                <a:schemeClr val="accent2"/>
              </a:buClr>
              <a:buSzPct val="65000"/>
              <a:buFont typeface="Wingdings"/>
              <a:buChar char=""/>
              <a:tabLst/>
              <a:defRPr sz="2800" b="0" i="0" u="none" strike="noStrike" cap="none" spc="0" baseline="0">
                <a:solidFill>
                  <a:srgbClr val="000000"/>
                </a:solidFill>
                <a:uFillTx/>
                <a:latin typeface="Times New Roman"/>
                <a:ea typeface="Times New Roman"/>
                <a:cs typeface="Times New Roman"/>
                <a:sym typeface="Times New Roman"/>
              </a:defRPr>
            </a:lvl8pPr>
            <a:lvl9pPr marL="4013200" marR="0" indent="-355600" algn="l" defTabSz="914400" rtl="0" latinLnBrk="0">
              <a:lnSpc>
                <a:spcPct val="100000"/>
              </a:lnSpc>
              <a:spcBef>
                <a:spcPts val="600"/>
              </a:spcBef>
              <a:spcAft>
                <a:spcPts val="0"/>
              </a:spcAft>
              <a:buClr>
                <a:schemeClr val="accent2"/>
              </a:buClr>
              <a:buSzPct val="65000"/>
              <a:buFont typeface="Wingdings"/>
              <a:buChar char=""/>
              <a:tabLst/>
              <a:defRPr sz="2800" b="0" i="0" u="none" strike="noStrike" cap="none" spc="0" baseline="0">
                <a:solidFill>
                  <a:srgbClr val="000000"/>
                </a:solidFill>
                <a:uFillTx/>
                <a:latin typeface="Times New Roman"/>
                <a:ea typeface="Times New Roman"/>
                <a:cs typeface="Times New Roman"/>
                <a:sym typeface="Times New Roman"/>
              </a:defRPr>
            </a:lvl9pPr>
          </a:lstStyle>
          <a:p>
            <a:pPr hangingPunct="1"/>
            <a:r>
              <a:rPr lang="zh-TW" altLang="en-US" b="1" dirty="0">
                <a:latin typeface="標楷體" panose="03000509000000000000" pitchFamily="65" charset="-120"/>
                <a:ea typeface="標楷體" panose="03000509000000000000" pitchFamily="65" charset="-120"/>
              </a:rPr>
              <a:t>公布或通知注意交易資訊暨處置作業</a:t>
            </a:r>
            <a:endParaRPr lang="en-US" altLang="zh-TW" b="1" dirty="0">
              <a:latin typeface="標楷體" panose="03000509000000000000" pitchFamily="65" charset="-120"/>
              <a:ea typeface="標楷體" panose="03000509000000000000" pitchFamily="65" charset="-120"/>
            </a:endParaRPr>
          </a:p>
        </p:txBody>
      </p:sp>
      <p:graphicFrame>
        <p:nvGraphicFramePr>
          <p:cNvPr id="6" name="資料庫圖表 5">
            <a:extLst>
              <a:ext uri="{FF2B5EF4-FFF2-40B4-BE49-F238E27FC236}">
                <a16:creationId xmlns:a16="http://schemas.microsoft.com/office/drawing/2014/main" id="{3787AD81-944F-52C2-D526-16DAB46F34A2}"/>
              </a:ext>
            </a:extLst>
          </p:cNvPr>
          <p:cNvGraphicFramePr/>
          <p:nvPr>
            <p:extLst>
              <p:ext uri="{D42A27DB-BD31-4B8C-83A1-F6EECF244321}">
                <p14:modId xmlns:p14="http://schemas.microsoft.com/office/powerpoint/2010/main" val="2051748607"/>
              </p:ext>
            </p:extLst>
          </p:nvPr>
        </p:nvGraphicFramePr>
        <p:xfrm>
          <a:off x="213870" y="2134084"/>
          <a:ext cx="8425009" cy="412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字方塊 6">
            <a:extLst>
              <a:ext uri="{FF2B5EF4-FFF2-40B4-BE49-F238E27FC236}">
                <a16:creationId xmlns:a16="http://schemas.microsoft.com/office/drawing/2014/main" id="{0C3AAAED-910F-D9DE-E962-C8E4B50CC612}"/>
              </a:ext>
            </a:extLst>
          </p:cNvPr>
          <p:cNvSpPr txBox="1"/>
          <p:nvPr/>
        </p:nvSpPr>
        <p:spPr>
          <a:xfrm>
            <a:off x="4013919" y="4750502"/>
            <a:ext cx="794569" cy="1200329"/>
          </a:xfrm>
          <a:prstGeom prst="rect">
            <a:avLst/>
          </a:prstGeom>
          <a:noFill/>
        </p:spPr>
        <p:txBody>
          <a:bodyPr wrap="square" rtlCol="0">
            <a:spAutoFit/>
          </a:bodyPr>
          <a:lstStyle/>
          <a:p>
            <a:r>
              <a:rPr lang="en-US" altLang="zh-TW" sz="1200" b="1" dirty="0">
                <a:latin typeface="Times New Roman" panose="02020603050405020304" pitchFamily="18" charset="0"/>
                <a:ea typeface="標楷體" panose="03000509000000000000" pitchFamily="65" charset="-120"/>
              </a:rPr>
              <a:t>1.</a:t>
            </a:r>
            <a:r>
              <a:rPr lang="zh-TW" altLang="en-US" sz="1200" b="1" dirty="0">
                <a:latin typeface="Times New Roman" panose="02020603050405020304" pitchFamily="18" charset="0"/>
                <a:ea typeface="標楷體" panose="03000509000000000000" pitchFamily="65" charset="-120"/>
              </a:rPr>
              <a:t>連續</a:t>
            </a:r>
            <a:r>
              <a:rPr lang="en-US" altLang="zh-TW" sz="1200" b="1" dirty="0">
                <a:latin typeface="Times New Roman" panose="02020603050405020304" pitchFamily="18" charset="0"/>
                <a:ea typeface="標楷體" panose="03000509000000000000" pitchFamily="65" charset="-120"/>
              </a:rPr>
              <a:t>3</a:t>
            </a:r>
            <a:r>
              <a:rPr lang="zh-TW" altLang="en-US" sz="1200" b="1" dirty="0">
                <a:latin typeface="Times New Roman" panose="02020603050405020304" pitchFamily="18" charset="0"/>
                <a:ea typeface="標楷體" panose="03000509000000000000" pitchFamily="65" charset="-120"/>
              </a:rPr>
              <a:t>日</a:t>
            </a:r>
            <a:endParaRPr lang="en-US" altLang="zh-TW" sz="1200" b="1" dirty="0">
              <a:latin typeface="Times New Roman" panose="02020603050405020304" pitchFamily="18" charset="0"/>
              <a:ea typeface="標楷體" panose="03000509000000000000" pitchFamily="65" charset="-120"/>
            </a:endParaRPr>
          </a:p>
          <a:p>
            <a:r>
              <a:rPr lang="en-US" altLang="zh-TW" sz="1200" b="1" dirty="0">
                <a:latin typeface="Times New Roman" panose="02020603050405020304" pitchFamily="18" charset="0"/>
                <a:ea typeface="標楷體" panose="03000509000000000000" pitchFamily="65" charset="-120"/>
              </a:rPr>
              <a:t>2.</a:t>
            </a:r>
            <a:r>
              <a:rPr lang="zh-TW" altLang="en-US" sz="1200" b="1" dirty="0">
                <a:latin typeface="Times New Roman" panose="02020603050405020304" pitchFamily="18" charset="0"/>
                <a:ea typeface="標楷體" panose="03000509000000000000" pitchFamily="65" charset="-120"/>
              </a:rPr>
              <a:t>最近</a:t>
            </a:r>
            <a:r>
              <a:rPr lang="en-US" altLang="zh-TW" sz="1200" b="1" dirty="0">
                <a:latin typeface="Times New Roman" panose="02020603050405020304" pitchFamily="18" charset="0"/>
                <a:ea typeface="標楷體" panose="03000509000000000000" pitchFamily="65" charset="-120"/>
              </a:rPr>
              <a:t>6</a:t>
            </a:r>
            <a:r>
              <a:rPr lang="zh-TW" altLang="en-US" sz="1200" b="1" dirty="0">
                <a:latin typeface="Times New Roman" panose="02020603050405020304" pitchFamily="18" charset="0"/>
                <a:ea typeface="標楷體" panose="03000509000000000000" pitchFamily="65" charset="-120"/>
              </a:rPr>
              <a:t>個營業日有</a:t>
            </a:r>
            <a:r>
              <a:rPr lang="en-US" altLang="zh-TW" sz="1200" b="1" dirty="0">
                <a:latin typeface="Times New Roman" panose="02020603050405020304" pitchFamily="18" charset="0"/>
                <a:ea typeface="標楷體" panose="03000509000000000000" pitchFamily="65" charset="-120"/>
              </a:rPr>
              <a:t>4</a:t>
            </a:r>
            <a:r>
              <a:rPr lang="zh-TW" altLang="en-US" sz="1200" b="1" dirty="0">
                <a:latin typeface="Times New Roman" panose="02020603050405020304" pitchFamily="18" charset="0"/>
                <a:ea typeface="標楷體" panose="03000509000000000000" pitchFamily="65" charset="-120"/>
              </a:rPr>
              <a:t>個營業日</a:t>
            </a:r>
          </a:p>
        </p:txBody>
      </p:sp>
      <p:sp>
        <p:nvSpPr>
          <p:cNvPr id="8" name="文字方塊 7">
            <a:extLst>
              <a:ext uri="{FF2B5EF4-FFF2-40B4-BE49-F238E27FC236}">
                <a16:creationId xmlns:a16="http://schemas.microsoft.com/office/drawing/2014/main" id="{1CA81FD2-EA4F-E77A-16EC-E00E4000A216}"/>
              </a:ext>
            </a:extLst>
          </p:cNvPr>
          <p:cNvSpPr txBox="1"/>
          <p:nvPr/>
        </p:nvSpPr>
        <p:spPr>
          <a:xfrm>
            <a:off x="6317687" y="4936448"/>
            <a:ext cx="794569" cy="646331"/>
          </a:xfrm>
          <a:prstGeom prst="rect">
            <a:avLst/>
          </a:prstGeom>
          <a:noFill/>
        </p:spPr>
        <p:txBody>
          <a:bodyPr wrap="square" rtlCol="0">
            <a:spAutoFit/>
          </a:bodyPr>
          <a:lstStyle/>
          <a:p>
            <a:r>
              <a:rPr lang="en-US" altLang="zh-TW" sz="1200" b="1" dirty="0">
                <a:latin typeface="Times New Roman" panose="02020603050405020304" pitchFamily="18" charset="0"/>
                <a:ea typeface="標楷體" panose="03000509000000000000" pitchFamily="65" charset="-120"/>
              </a:rPr>
              <a:t>15</a:t>
            </a:r>
            <a:r>
              <a:rPr lang="zh-TW" altLang="en-US" sz="1200" b="1" dirty="0">
                <a:latin typeface="Times New Roman" panose="02020603050405020304" pitchFamily="18" charset="0"/>
                <a:ea typeface="標楷體" panose="03000509000000000000" pitchFamily="65" charset="-120"/>
              </a:rPr>
              <a:t>個營業日內曾發布處置</a:t>
            </a:r>
          </a:p>
        </p:txBody>
      </p:sp>
      <p:sp>
        <p:nvSpPr>
          <p:cNvPr id="9" name="文字方塊 8">
            <a:extLst>
              <a:ext uri="{FF2B5EF4-FFF2-40B4-BE49-F238E27FC236}">
                <a16:creationId xmlns:a16="http://schemas.microsoft.com/office/drawing/2014/main" id="{9CC9F474-D953-431D-1425-C8CB20F86693}"/>
              </a:ext>
            </a:extLst>
          </p:cNvPr>
          <p:cNvSpPr txBox="1"/>
          <p:nvPr/>
        </p:nvSpPr>
        <p:spPr>
          <a:xfrm>
            <a:off x="483984" y="2448292"/>
            <a:ext cx="1089137" cy="349702"/>
          </a:xfrm>
          <a:prstGeom prst="rect">
            <a:avLst/>
          </a:prstGeom>
          <a:solidFill>
            <a:srgbClr val="FFCCFF"/>
          </a:solidFill>
          <a:ln>
            <a:noFill/>
          </a:ln>
        </p:spPr>
        <p:txBody>
          <a:bodyPr vert="horz" wrap="square" lIns="36000" tIns="36000" rIns="36000" bIns="36000" rtlCol="0">
            <a:spAutoFit/>
          </a:bodyPr>
          <a:lstStyle/>
          <a:p>
            <a:pPr marL="36195" marR="36195" algn="ctr">
              <a:spcBef>
                <a:spcPts val="900"/>
              </a:spcBef>
              <a:spcAft>
                <a:spcPts val="300"/>
              </a:spcAft>
            </a:pPr>
            <a:r>
              <a:rPr lang="zh-TW" altLang="en-US" sz="18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交易異常</a:t>
            </a:r>
          </a:p>
        </p:txBody>
      </p:sp>
      <p:sp>
        <p:nvSpPr>
          <p:cNvPr id="10" name="文字方塊 9">
            <a:extLst>
              <a:ext uri="{FF2B5EF4-FFF2-40B4-BE49-F238E27FC236}">
                <a16:creationId xmlns:a16="http://schemas.microsoft.com/office/drawing/2014/main" id="{7DA49462-09E0-E104-9205-BEF4CAC3CAAD}"/>
              </a:ext>
            </a:extLst>
          </p:cNvPr>
          <p:cNvSpPr txBox="1"/>
          <p:nvPr/>
        </p:nvSpPr>
        <p:spPr>
          <a:xfrm>
            <a:off x="2475737" y="2445335"/>
            <a:ext cx="1089137" cy="349702"/>
          </a:xfrm>
          <a:prstGeom prst="rect">
            <a:avLst/>
          </a:prstGeom>
          <a:solidFill>
            <a:srgbClr val="FFCCFF"/>
          </a:solidFill>
          <a:ln>
            <a:noFill/>
          </a:ln>
        </p:spPr>
        <p:txBody>
          <a:bodyPr vert="horz" wrap="square" lIns="36000" tIns="36000" rIns="36000" bIns="36000" rtlCol="0">
            <a:spAutoFit/>
          </a:bodyPr>
          <a:lstStyle/>
          <a:p>
            <a:pPr marL="36195" marR="36195" algn="ctr">
              <a:spcBef>
                <a:spcPts val="900"/>
              </a:spcBef>
              <a:spcAft>
                <a:spcPts val="300"/>
              </a:spcAft>
            </a:pPr>
            <a:r>
              <a:rPr lang="zh-TW" altLang="en-US" sz="18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公布</a:t>
            </a:r>
          </a:p>
        </p:txBody>
      </p:sp>
      <p:sp>
        <p:nvSpPr>
          <p:cNvPr id="11" name="文字方塊 10">
            <a:extLst>
              <a:ext uri="{FF2B5EF4-FFF2-40B4-BE49-F238E27FC236}">
                <a16:creationId xmlns:a16="http://schemas.microsoft.com/office/drawing/2014/main" id="{5E38815E-356B-157F-26FF-E32A732BEA14}"/>
              </a:ext>
            </a:extLst>
          </p:cNvPr>
          <p:cNvSpPr txBox="1"/>
          <p:nvPr/>
        </p:nvSpPr>
        <p:spPr>
          <a:xfrm>
            <a:off x="4803274" y="2461208"/>
            <a:ext cx="1404510" cy="349702"/>
          </a:xfrm>
          <a:prstGeom prst="rect">
            <a:avLst/>
          </a:prstGeom>
          <a:solidFill>
            <a:srgbClr val="FFCCFF"/>
          </a:solidFill>
          <a:ln>
            <a:noFill/>
          </a:ln>
        </p:spPr>
        <p:txBody>
          <a:bodyPr vert="horz" wrap="square" lIns="36000" tIns="36000" rIns="36000" bIns="36000" rtlCol="0">
            <a:spAutoFit/>
          </a:bodyPr>
          <a:lstStyle/>
          <a:p>
            <a:pPr marL="36195" marR="36195" algn="ctr">
              <a:spcBef>
                <a:spcPts val="900"/>
              </a:spcBef>
              <a:spcAft>
                <a:spcPts val="300"/>
              </a:spcAft>
            </a:pPr>
            <a:r>
              <a:rPr lang="zh-TW" altLang="en-US" sz="18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第</a:t>
            </a:r>
            <a:r>
              <a:rPr lang="en-US" altLang="zh-TW" sz="18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8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次處置</a:t>
            </a:r>
          </a:p>
        </p:txBody>
      </p:sp>
      <p:sp>
        <p:nvSpPr>
          <p:cNvPr id="12" name="文字方塊 11">
            <a:extLst>
              <a:ext uri="{FF2B5EF4-FFF2-40B4-BE49-F238E27FC236}">
                <a16:creationId xmlns:a16="http://schemas.microsoft.com/office/drawing/2014/main" id="{100F0481-B598-5F63-8346-FF5DE44EED6D}"/>
              </a:ext>
            </a:extLst>
          </p:cNvPr>
          <p:cNvSpPr txBox="1"/>
          <p:nvPr/>
        </p:nvSpPr>
        <p:spPr>
          <a:xfrm>
            <a:off x="7165224" y="2469835"/>
            <a:ext cx="1089137" cy="349702"/>
          </a:xfrm>
          <a:prstGeom prst="rect">
            <a:avLst/>
          </a:prstGeom>
          <a:solidFill>
            <a:srgbClr val="FFCCFF"/>
          </a:solidFill>
          <a:ln>
            <a:noFill/>
          </a:ln>
        </p:spPr>
        <p:txBody>
          <a:bodyPr vert="horz" wrap="square" lIns="36000" tIns="36000" rIns="36000" bIns="36000" rtlCol="0">
            <a:spAutoFit/>
          </a:bodyPr>
          <a:lstStyle/>
          <a:p>
            <a:pPr marL="36195" marR="36195" algn="ctr">
              <a:spcBef>
                <a:spcPts val="900"/>
              </a:spcBef>
              <a:spcAft>
                <a:spcPts val="300"/>
              </a:spcAft>
            </a:pPr>
            <a:r>
              <a:rPr lang="zh-TW" altLang="en-US" sz="18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再次處置</a:t>
            </a:r>
          </a:p>
        </p:txBody>
      </p:sp>
    </p:spTree>
    <p:extLst>
      <p:ext uri="{BB962C8B-B14F-4D97-AF65-F5344CB8AC3E}">
        <p14:creationId xmlns:p14="http://schemas.microsoft.com/office/powerpoint/2010/main" val="325666540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599EB1-BC87-6EDC-ADC6-8F6BD9EAD6BF}"/>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四、不法交易查核作業</a:t>
            </a:r>
            <a:endParaRPr lang="zh-TW" altLang="en-US" dirty="0">
              <a:solidFill>
                <a:schemeClr val="accent1">
                  <a:lumMod val="75000"/>
                </a:schemeClr>
              </a:solidFill>
              <a:effectLst>
                <a:outerShdw blurRad="38100" dist="38100" dir="2700000" algn="tl">
                  <a:srgbClr val="000000">
                    <a:alpha val="43137"/>
                  </a:srgbClr>
                </a:outerShdw>
              </a:effectLst>
            </a:endParaRPr>
          </a:p>
        </p:txBody>
      </p:sp>
      <p:sp>
        <p:nvSpPr>
          <p:cNvPr id="4" name="內容版面配置區 1">
            <a:extLst>
              <a:ext uri="{FF2B5EF4-FFF2-40B4-BE49-F238E27FC236}">
                <a16:creationId xmlns:a16="http://schemas.microsoft.com/office/drawing/2014/main" id="{B6FE1104-927C-4963-BE3E-052756C94DB1}"/>
              </a:ext>
            </a:extLst>
          </p:cNvPr>
          <p:cNvSpPr txBox="1">
            <a:spLocks/>
          </p:cNvSpPr>
          <p:nvPr/>
        </p:nvSpPr>
        <p:spPr>
          <a:xfrm>
            <a:off x="1420624" y="1181302"/>
            <a:ext cx="9233877" cy="720725"/>
          </a:xfrm>
          <a:prstGeom prst="rect">
            <a:avLst/>
          </a:prstGeom>
        </p:spPr>
        <p:txBody>
          <a:bodyPr/>
          <a:lstStyle>
            <a:lvl1pPr marL="342900" marR="0" indent="-342900" algn="l" defTabSz="914400" rtl="0" latinLnBrk="0">
              <a:lnSpc>
                <a:spcPct val="100000"/>
              </a:lnSpc>
              <a:spcBef>
                <a:spcPts val="600"/>
              </a:spcBef>
              <a:spcAft>
                <a:spcPts val="0"/>
              </a:spcAft>
              <a:buClr>
                <a:schemeClr val="accent2"/>
              </a:buClr>
              <a:buSzPct val="75000"/>
              <a:buFontTx/>
              <a:buChar char="●"/>
              <a:tabLst/>
              <a:defRPr sz="2800" b="0" i="0" u="none" strike="noStrike" cap="none" spc="0" baseline="0">
                <a:solidFill>
                  <a:srgbClr val="534A41"/>
                </a:solidFill>
                <a:uFillTx/>
                <a:latin typeface="PingFang TC Regular"/>
                <a:ea typeface="PingFang TC Regular"/>
                <a:cs typeface="PingFang TC Regular"/>
                <a:sym typeface="PingFang TC Regular"/>
              </a:defRPr>
            </a:lvl1pPr>
            <a:lvl2pPr marL="790575" marR="0" indent="-333375" algn="l" defTabSz="914400" rtl="0" latinLnBrk="0">
              <a:lnSpc>
                <a:spcPct val="100000"/>
              </a:lnSpc>
              <a:spcBef>
                <a:spcPts val="600"/>
              </a:spcBef>
              <a:spcAft>
                <a:spcPts val="0"/>
              </a:spcAft>
              <a:buClr>
                <a:schemeClr val="accent2"/>
              </a:buClr>
              <a:buSzPct val="75000"/>
              <a:buFontTx/>
              <a:buChar char="£"/>
              <a:tabLst/>
              <a:defRPr sz="2800" b="0" i="0" u="none" strike="noStrike" cap="none" spc="0" baseline="0">
                <a:solidFill>
                  <a:srgbClr val="534A41"/>
                </a:solidFill>
                <a:uFillTx/>
                <a:latin typeface="PingFang TC Regular"/>
                <a:ea typeface="PingFang TC Regular"/>
                <a:cs typeface="PingFang TC Regular"/>
                <a:sym typeface="PingFang TC Regular"/>
              </a:defRPr>
            </a:lvl2pPr>
            <a:lvl3pPr marL="1234439" marR="0" indent="-320039" algn="l" defTabSz="914400" rtl="0" latinLnBrk="0">
              <a:lnSpc>
                <a:spcPct val="100000"/>
              </a:lnSpc>
              <a:spcBef>
                <a:spcPts val="600"/>
              </a:spcBef>
              <a:spcAft>
                <a:spcPts val="0"/>
              </a:spcAft>
              <a:buClr>
                <a:schemeClr val="accent2"/>
              </a:buClr>
              <a:buSzPct val="75000"/>
              <a:buFontTx/>
              <a:buChar char="●"/>
              <a:tabLst/>
              <a:defRPr sz="2800" b="0" i="0" u="none" strike="noStrike" cap="none" spc="0" baseline="0">
                <a:solidFill>
                  <a:srgbClr val="534A41"/>
                </a:solidFill>
                <a:uFillTx/>
                <a:latin typeface="PingFang TC Regular"/>
                <a:ea typeface="PingFang TC Regular"/>
                <a:cs typeface="PingFang TC Regular"/>
                <a:sym typeface="PingFang TC Regular"/>
              </a:defRPr>
            </a:lvl3pPr>
            <a:lvl4pPr marL="1727200" marR="0" indent="-355600" algn="l" defTabSz="914400" rtl="0" latinLnBrk="0">
              <a:lnSpc>
                <a:spcPct val="100000"/>
              </a:lnSpc>
              <a:spcBef>
                <a:spcPts val="600"/>
              </a:spcBef>
              <a:spcAft>
                <a:spcPts val="0"/>
              </a:spcAft>
              <a:buClr>
                <a:schemeClr val="accent2"/>
              </a:buClr>
              <a:buSzPct val="80000"/>
              <a:buFontTx/>
              <a:buChar char="£"/>
              <a:tabLst/>
              <a:defRPr sz="2800" b="0" i="0" u="none" strike="noStrike" cap="none" spc="0" baseline="0">
                <a:solidFill>
                  <a:srgbClr val="534A41"/>
                </a:solidFill>
                <a:uFillTx/>
                <a:latin typeface="PingFang TC Regular"/>
                <a:ea typeface="PingFang TC Regular"/>
                <a:cs typeface="PingFang TC Regular"/>
                <a:sym typeface="PingFang TC Regular"/>
              </a:defRPr>
            </a:lvl4pPr>
            <a:lvl5pPr marL="2184400" marR="0" indent="-355600" algn="l" defTabSz="914400" rtl="0" latinLnBrk="0">
              <a:lnSpc>
                <a:spcPct val="100000"/>
              </a:lnSpc>
              <a:spcBef>
                <a:spcPts val="600"/>
              </a:spcBef>
              <a:spcAft>
                <a:spcPts val="0"/>
              </a:spcAft>
              <a:buClr>
                <a:schemeClr val="accent2"/>
              </a:buClr>
              <a:buSzPct val="65000"/>
              <a:buFontTx/>
              <a:buChar char="●"/>
              <a:tabLst/>
              <a:defRPr sz="2800" b="0" i="0" u="none" strike="noStrike" cap="none" spc="0" baseline="0">
                <a:solidFill>
                  <a:srgbClr val="534A41"/>
                </a:solidFill>
                <a:uFillTx/>
                <a:latin typeface="PingFang TC Regular"/>
                <a:ea typeface="PingFang TC Regular"/>
                <a:cs typeface="PingFang TC Regular"/>
                <a:sym typeface="PingFang TC Regular"/>
              </a:defRPr>
            </a:lvl5pPr>
            <a:lvl6pPr marL="2641600" marR="0" indent="-355600" algn="l" defTabSz="914400" rtl="0" latinLnBrk="0">
              <a:lnSpc>
                <a:spcPct val="100000"/>
              </a:lnSpc>
              <a:spcBef>
                <a:spcPts val="600"/>
              </a:spcBef>
              <a:spcAft>
                <a:spcPts val="0"/>
              </a:spcAft>
              <a:buClr>
                <a:schemeClr val="accent2"/>
              </a:buClr>
              <a:buSzPct val="65000"/>
              <a:buFont typeface="Wingdings"/>
              <a:buChar char=""/>
              <a:tabLst/>
              <a:defRPr sz="2800" b="0" i="0" u="none" strike="noStrike" cap="none" spc="0" baseline="0">
                <a:solidFill>
                  <a:srgbClr val="000000"/>
                </a:solidFill>
                <a:uFillTx/>
                <a:latin typeface="Times New Roman"/>
                <a:ea typeface="Times New Roman"/>
                <a:cs typeface="Times New Roman"/>
                <a:sym typeface="Times New Roman"/>
              </a:defRPr>
            </a:lvl6pPr>
            <a:lvl7pPr marL="3098800" marR="0" indent="-355600" algn="l" defTabSz="914400" rtl="0" latinLnBrk="0">
              <a:lnSpc>
                <a:spcPct val="100000"/>
              </a:lnSpc>
              <a:spcBef>
                <a:spcPts val="600"/>
              </a:spcBef>
              <a:spcAft>
                <a:spcPts val="0"/>
              </a:spcAft>
              <a:buClr>
                <a:schemeClr val="accent2"/>
              </a:buClr>
              <a:buSzPct val="65000"/>
              <a:buFont typeface="Wingdings"/>
              <a:buChar char=""/>
              <a:tabLst/>
              <a:defRPr sz="2800" b="0" i="0" u="none" strike="noStrike" cap="none" spc="0" baseline="0">
                <a:solidFill>
                  <a:srgbClr val="000000"/>
                </a:solidFill>
                <a:uFillTx/>
                <a:latin typeface="Times New Roman"/>
                <a:ea typeface="Times New Roman"/>
                <a:cs typeface="Times New Roman"/>
                <a:sym typeface="Times New Roman"/>
              </a:defRPr>
            </a:lvl7pPr>
            <a:lvl8pPr marL="3556000" marR="0" indent="-355600" algn="l" defTabSz="914400" rtl="0" latinLnBrk="0">
              <a:lnSpc>
                <a:spcPct val="100000"/>
              </a:lnSpc>
              <a:spcBef>
                <a:spcPts val="600"/>
              </a:spcBef>
              <a:spcAft>
                <a:spcPts val="0"/>
              </a:spcAft>
              <a:buClr>
                <a:schemeClr val="accent2"/>
              </a:buClr>
              <a:buSzPct val="65000"/>
              <a:buFont typeface="Wingdings"/>
              <a:buChar char=""/>
              <a:tabLst/>
              <a:defRPr sz="2800" b="0" i="0" u="none" strike="noStrike" cap="none" spc="0" baseline="0">
                <a:solidFill>
                  <a:srgbClr val="000000"/>
                </a:solidFill>
                <a:uFillTx/>
                <a:latin typeface="Times New Roman"/>
                <a:ea typeface="Times New Roman"/>
                <a:cs typeface="Times New Roman"/>
                <a:sym typeface="Times New Roman"/>
              </a:defRPr>
            </a:lvl8pPr>
            <a:lvl9pPr marL="4013200" marR="0" indent="-355600" algn="l" defTabSz="914400" rtl="0" latinLnBrk="0">
              <a:lnSpc>
                <a:spcPct val="100000"/>
              </a:lnSpc>
              <a:spcBef>
                <a:spcPts val="600"/>
              </a:spcBef>
              <a:spcAft>
                <a:spcPts val="0"/>
              </a:spcAft>
              <a:buClr>
                <a:schemeClr val="accent2"/>
              </a:buClr>
              <a:buSzPct val="65000"/>
              <a:buFont typeface="Wingdings"/>
              <a:buChar char=""/>
              <a:tabLst/>
              <a:defRPr sz="2800" b="0" i="0" u="none" strike="noStrike" cap="none" spc="0" baseline="0">
                <a:solidFill>
                  <a:srgbClr val="000000"/>
                </a:solidFill>
                <a:uFillTx/>
                <a:latin typeface="Times New Roman"/>
                <a:ea typeface="Times New Roman"/>
                <a:cs typeface="Times New Roman"/>
                <a:sym typeface="Times New Roman"/>
              </a:defRPr>
            </a:lvl9pPr>
          </a:lstStyle>
          <a:p>
            <a:pPr hangingPunct="1">
              <a:defRPr/>
            </a:pPr>
            <a:r>
              <a:rPr lang="zh-TW" altLang="en-US" b="1" dirty="0">
                <a:latin typeface="標楷體" panose="03000509000000000000" pitchFamily="65" charset="-120"/>
                <a:ea typeface="標楷體" panose="03000509000000000000" pitchFamily="65" charset="-120"/>
              </a:rPr>
              <a:t>審慎移送之流程</a:t>
            </a:r>
            <a:endParaRPr lang="en-US" altLang="zh-TW" b="1" dirty="0">
              <a:latin typeface="標楷體" panose="03000509000000000000" pitchFamily="65" charset="-120"/>
              <a:ea typeface="標楷體" panose="03000509000000000000" pitchFamily="65" charset="-120"/>
            </a:endParaRPr>
          </a:p>
          <a:p>
            <a:pPr hangingPunct="1">
              <a:defRPr/>
            </a:pPr>
            <a:endParaRPr lang="en-US" altLang="zh-TW" dirty="0">
              <a:latin typeface="標楷體" panose="03000509000000000000" pitchFamily="65" charset="-120"/>
              <a:ea typeface="標楷體" panose="03000509000000000000" pitchFamily="65" charset="-120"/>
            </a:endParaRPr>
          </a:p>
          <a:p>
            <a:pPr hangingPunct="1">
              <a:defRPr/>
            </a:pPr>
            <a:endParaRPr lang="zh-TW" altLang="en-US" dirty="0">
              <a:latin typeface="標楷體" panose="03000509000000000000" pitchFamily="65" charset="-120"/>
              <a:ea typeface="標楷體" panose="03000509000000000000" pitchFamily="65" charset="-120"/>
            </a:endParaRPr>
          </a:p>
        </p:txBody>
      </p:sp>
      <p:grpSp>
        <p:nvGrpSpPr>
          <p:cNvPr id="5" name="群組 4">
            <a:extLst>
              <a:ext uri="{FF2B5EF4-FFF2-40B4-BE49-F238E27FC236}">
                <a16:creationId xmlns:a16="http://schemas.microsoft.com/office/drawing/2014/main" id="{0EF85CA8-6193-4EB6-1AFC-268096376F95}"/>
              </a:ext>
            </a:extLst>
          </p:cNvPr>
          <p:cNvGrpSpPr>
            <a:grpSpLocks/>
          </p:cNvGrpSpPr>
          <p:nvPr/>
        </p:nvGrpSpPr>
        <p:grpSpPr bwMode="auto">
          <a:xfrm>
            <a:off x="861647" y="1925348"/>
            <a:ext cx="7534031" cy="3168650"/>
            <a:chOff x="1136576" y="1916113"/>
            <a:chExt cx="6553274" cy="3673127"/>
          </a:xfrm>
        </p:grpSpPr>
        <p:sp>
          <p:nvSpPr>
            <p:cNvPr id="6" name="圓角矩形 2">
              <a:extLst>
                <a:ext uri="{FF2B5EF4-FFF2-40B4-BE49-F238E27FC236}">
                  <a16:creationId xmlns:a16="http://schemas.microsoft.com/office/drawing/2014/main" id="{B52D3D44-27BB-4577-AC79-F952E07C4F69}"/>
                </a:ext>
              </a:extLst>
            </p:cNvPr>
            <p:cNvSpPr/>
            <p:nvPr/>
          </p:nvSpPr>
          <p:spPr bwMode="auto">
            <a:xfrm>
              <a:off x="1136576" y="1916113"/>
              <a:ext cx="1295019" cy="864915"/>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TW" altLang="en-US" sz="2400" b="1" dirty="0">
                  <a:solidFill>
                    <a:srgbClr val="FF0000"/>
                  </a:solidFill>
                  <a:latin typeface="標楷體" panose="03000509000000000000" pitchFamily="65" charset="-120"/>
                  <a:ea typeface="標楷體" panose="03000509000000000000" pitchFamily="65" charset="-120"/>
                </a:rPr>
                <a:t>選案分析</a:t>
              </a:r>
            </a:p>
          </p:txBody>
        </p:sp>
        <p:sp>
          <p:nvSpPr>
            <p:cNvPr id="7" name="向右箭號 3">
              <a:extLst>
                <a:ext uri="{FF2B5EF4-FFF2-40B4-BE49-F238E27FC236}">
                  <a16:creationId xmlns:a16="http://schemas.microsoft.com/office/drawing/2014/main" id="{FBB47DDF-4997-BF7F-EF22-686C0E158B5A}"/>
                </a:ext>
              </a:extLst>
            </p:cNvPr>
            <p:cNvSpPr>
              <a:spLocks noChangeArrowheads="1"/>
            </p:cNvSpPr>
            <p:nvPr/>
          </p:nvSpPr>
          <p:spPr bwMode="auto">
            <a:xfrm>
              <a:off x="2576513" y="2205558"/>
              <a:ext cx="360362" cy="287338"/>
            </a:xfrm>
            <a:prstGeom prst="rightArrow">
              <a:avLst>
                <a:gd name="adj1" fmla="val 50000"/>
                <a:gd name="adj2" fmla="val 50166"/>
              </a:avLst>
            </a:prstGeom>
            <a:solidFill>
              <a:schemeClr val="accent1"/>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p>
              <a:pPr>
                <a:defRPr/>
              </a:pPr>
              <a:endParaRPr lang="zh-TW" altLang="en-US" sz="2400">
                <a:latin typeface="+mn-ea"/>
                <a:ea typeface="+mn-ea"/>
              </a:endParaRPr>
            </a:p>
          </p:txBody>
        </p:sp>
        <p:sp>
          <p:nvSpPr>
            <p:cNvPr id="8" name="圓角矩形 6">
              <a:extLst>
                <a:ext uri="{FF2B5EF4-FFF2-40B4-BE49-F238E27FC236}">
                  <a16:creationId xmlns:a16="http://schemas.microsoft.com/office/drawing/2014/main" id="{13E11516-CD5A-BAB8-D6B9-C4AADFA871EE}"/>
                </a:ext>
              </a:extLst>
            </p:cNvPr>
            <p:cNvSpPr/>
            <p:nvPr/>
          </p:nvSpPr>
          <p:spPr bwMode="auto">
            <a:xfrm>
              <a:off x="3007726" y="1916113"/>
              <a:ext cx="1801471" cy="864915"/>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TW" altLang="en-US" sz="2400" b="1" dirty="0">
                  <a:solidFill>
                    <a:srgbClr val="FF0000"/>
                  </a:solidFill>
                  <a:latin typeface="標楷體" panose="03000509000000000000" pitchFamily="65" charset="-120"/>
                  <a:ea typeface="標楷體" panose="03000509000000000000" pitchFamily="65" charset="-120"/>
                </a:rPr>
                <a:t>製作交易</a:t>
              </a:r>
              <a:endParaRPr lang="en-US" altLang="zh-TW" sz="2400" b="1" dirty="0">
                <a:solidFill>
                  <a:srgbClr val="FF0000"/>
                </a:solidFill>
                <a:latin typeface="標楷體" panose="03000509000000000000" pitchFamily="65" charset="-120"/>
                <a:ea typeface="標楷體" panose="03000509000000000000" pitchFamily="65" charset="-120"/>
              </a:endParaRPr>
            </a:p>
            <a:p>
              <a:pPr algn="ctr">
                <a:defRPr/>
              </a:pPr>
              <a:r>
                <a:rPr lang="zh-TW" altLang="en-US" sz="2400" b="1" dirty="0">
                  <a:solidFill>
                    <a:srgbClr val="FF0000"/>
                  </a:solidFill>
                  <a:latin typeface="標楷體" panose="03000509000000000000" pitchFamily="65" charset="-120"/>
                  <a:ea typeface="標楷體" panose="03000509000000000000" pitchFamily="65" charset="-120"/>
                </a:rPr>
                <a:t>分析意見書</a:t>
              </a:r>
            </a:p>
          </p:txBody>
        </p:sp>
        <p:sp>
          <p:nvSpPr>
            <p:cNvPr id="9" name="向右箭號 7">
              <a:extLst>
                <a:ext uri="{FF2B5EF4-FFF2-40B4-BE49-F238E27FC236}">
                  <a16:creationId xmlns:a16="http://schemas.microsoft.com/office/drawing/2014/main" id="{537D1BF0-9E0C-6AF7-0BFF-F1E3F7C3B0D4}"/>
                </a:ext>
              </a:extLst>
            </p:cNvPr>
            <p:cNvSpPr>
              <a:spLocks noChangeArrowheads="1"/>
            </p:cNvSpPr>
            <p:nvPr/>
          </p:nvSpPr>
          <p:spPr bwMode="auto">
            <a:xfrm>
              <a:off x="4953000" y="2205558"/>
              <a:ext cx="360363" cy="287338"/>
            </a:xfrm>
            <a:prstGeom prst="rightArrow">
              <a:avLst>
                <a:gd name="adj1" fmla="val 50000"/>
                <a:gd name="adj2" fmla="val 50166"/>
              </a:avLst>
            </a:prstGeom>
            <a:solidFill>
              <a:schemeClr val="accent1"/>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p>
              <a:pPr>
                <a:defRPr/>
              </a:pPr>
              <a:endParaRPr lang="zh-TW" altLang="en-US" sz="2400">
                <a:latin typeface="+mn-ea"/>
                <a:ea typeface="+mn-ea"/>
              </a:endParaRPr>
            </a:p>
          </p:txBody>
        </p:sp>
        <p:sp>
          <p:nvSpPr>
            <p:cNvPr id="10" name="圓角矩形 8">
              <a:extLst>
                <a:ext uri="{FF2B5EF4-FFF2-40B4-BE49-F238E27FC236}">
                  <a16:creationId xmlns:a16="http://schemas.microsoft.com/office/drawing/2014/main" id="{61F2463B-F949-7FB4-78A3-FDC13866DC4A}"/>
                </a:ext>
              </a:extLst>
            </p:cNvPr>
            <p:cNvSpPr/>
            <p:nvPr/>
          </p:nvSpPr>
          <p:spPr bwMode="auto">
            <a:xfrm>
              <a:off x="5385327" y="1916113"/>
              <a:ext cx="2304523" cy="864915"/>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TW" altLang="en-US" sz="2400" b="1" dirty="0">
                  <a:solidFill>
                    <a:srgbClr val="FF0000"/>
                  </a:solidFill>
                  <a:latin typeface="標楷體" panose="03000509000000000000" pitchFamily="65" charset="-120"/>
                  <a:ea typeface="標楷體" panose="03000509000000000000" pitchFamily="65" charset="-120"/>
                </a:rPr>
                <a:t>討論、定稿、呈核</a:t>
              </a:r>
            </a:p>
          </p:txBody>
        </p:sp>
        <p:sp>
          <p:nvSpPr>
            <p:cNvPr id="11" name="向右箭號 11">
              <a:extLst>
                <a:ext uri="{FF2B5EF4-FFF2-40B4-BE49-F238E27FC236}">
                  <a16:creationId xmlns:a16="http://schemas.microsoft.com/office/drawing/2014/main" id="{A97F3A53-799A-F28E-CB41-DCDFC1B2F7CA}"/>
                </a:ext>
              </a:extLst>
            </p:cNvPr>
            <p:cNvSpPr>
              <a:spLocks noChangeArrowheads="1"/>
            </p:cNvSpPr>
            <p:nvPr/>
          </p:nvSpPr>
          <p:spPr bwMode="auto">
            <a:xfrm rot="5400000">
              <a:off x="6429375" y="2961134"/>
              <a:ext cx="360363" cy="287337"/>
            </a:xfrm>
            <a:prstGeom prst="rightArrow">
              <a:avLst>
                <a:gd name="adj1" fmla="val 50000"/>
                <a:gd name="adj2" fmla="val 50166"/>
              </a:avLst>
            </a:prstGeom>
            <a:solidFill>
              <a:schemeClr val="accent1"/>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p>
              <a:pPr>
                <a:defRPr/>
              </a:pPr>
              <a:endParaRPr lang="zh-TW" altLang="en-US" sz="2400">
                <a:latin typeface="+mn-ea"/>
                <a:ea typeface="+mn-ea"/>
              </a:endParaRPr>
            </a:p>
          </p:txBody>
        </p:sp>
        <p:sp>
          <p:nvSpPr>
            <p:cNvPr id="12" name="圓角矩形 12">
              <a:extLst>
                <a:ext uri="{FF2B5EF4-FFF2-40B4-BE49-F238E27FC236}">
                  <a16:creationId xmlns:a16="http://schemas.microsoft.com/office/drawing/2014/main" id="{70A65689-480A-F8E5-222D-6ACCCDCFBF41}"/>
                </a:ext>
              </a:extLst>
            </p:cNvPr>
            <p:cNvSpPr/>
            <p:nvPr/>
          </p:nvSpPr>
          <p:spPr bwMode="auto">
            <a:xfrm>
              <a:off x="5385327" y="3357023"/>
              <a:ext cx="2304523" cy="936685"/>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TW" altLang="en-US" sz="2400" b="1" dirty="0">
                  <a:solidFill>
                    <a:srgbClr val="FF0000"/>
                  </a:solidFill>
                  <a:latin typeface="標楷體" panose="03000509000000000000" pitchFamily="65" charset="-120"/>
                  <a:ea typeface="標楷體" panose="03000509000000000000" pitchFamily="65" charset="-120"/>
                </a:rPr>
                <a:t>與主管機關或</a:t>
              </a:r>
              <a:endParaRPr lang="en-US" altLang="zh-TW" sz="2400" b="1" dirty="0">
                <a:solidFill>
                  <a:srgbClr val="FF0000"/>
                </a:solidFill>
                <a:latin typeface="標楷體" panose="03000509000000000000" pitchFamily="65" charset="-120"/>
                <a:ea typeface="標楷體" panose="03000509000000000000" pitchFamily="65" charset="-120"/>
              </a:endParaRPr>
            </a:p>
            <a:p>
              <a:pPr algn="ctr">
                <a:defRPr/>
              </a:pPr>
              <a:r>
                <a:rPr lang="zh-TW" altLang="en-US" sz="2400" b="1" dirty="0">
                  <a:solidFill>
                    <a:srgbClr val="FF0000"/>
                  </a:solidFill>
                  <a:latin typeface="標楷體" panose="03000509000000000000" pitchFamily="65" charset="-120"/>
                  <a:ea typeface="標楷體" panose="03000509000000000000" pitchFamily="65" charset="-120"/>
                </a:rPr>
                <a:t>駐會檢察官討論</a:t>
              </a:r>
            </a:p>
          </p:txBody>
        </p:sp>
        <p:sp>
          <p:nvSpPr>
            <p:cNvPr id="13" name="向右箭號 13">
              <a:extLst>
                <a:ext uri="{FF2B5EF4-FFF2-40B4-BE49-F238E27FC236}">
                  <a16:creationId xmlns:a16="http://schemas.microsoft.com/office/drawing/2014/main" id="{73185DFD-E291-B9EB-D94B-3EBDD97E2F94}"/>
                </a:ext>
              </a:extLst>
            </p:cNvPr>
            <p:cNvSpPr>
              <a:spLocks noChangeArrowheads="1"/>
            </p:cNvSpPr>
            <p:nvPr/>
          </p:nvSpPr>
          <p:spPr bwMode="auto">
            <a:xfrm rot="10535983">
              <a:off x="4941888" y="3702740"/>
              <a:ext cx="360362" cy="288925"/>
            </a:xfrm>
            <a:prstGeom prst="rightArrow">
              <a:avLst>
                <a:gd name="adj1" fmla="val 50000"/>
                <a:gd name="adj2" fmla="val 49890"/>
              </a:avLst>
            </a:prstGeom>
            <a:solidFill>
              <a:schemeClr val="accent1"/>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p>
              <a:pPr>
                <a:defRPr/>
              </a:pPr>
              <a:endParaRPr lang="zh-TW" altLang="en-US" sz="2400">
                <a:latin typeface="+mn-ea"/>
                <a:ea typeface="+mn-ea"/>
              </a:endParaRPr>
            </a:p>
          </p:txBody>
        </p:sp>
        <p:sp>
          <p:nvSpPr>
            <p:cNvPr id="14" name="圓角矩形 14">
              <a:extLst>
                <a:ext uri="{FF2B5EF4-FFF2-40B4-BE49-F238E27FC236}">
                  <a16:creationId xmlns:a16="http://schemas.microsoft.com/office/drawing/2014/main" id="{5E7CD964-BDF3-05B6-650B-ACF2A99DAEFE}"/>
                </a:ext>
              </a:extLst>
            </p:cNvPr>
            <p:cNvSpPr/>
            <p:nvPr/>
          </p:nvSpPr>
          <p:spPr bwMode="auto">
            <a:xfrm>
              <a:off x="2576052" y="3357023"/>
              <a:ext cx="2306223" cy="936685"/>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TW" altLang="en-US" sz="2400" b="1" dirty="0">
                  <a:solidFill>
                    <a:srgbClr val="FF0000"/>
                  </a:solidFill>
                  <a:latin typeface="標楷體" panose="03000509000000000000" pitchFamily="65" charset="-120"/>
                  <a:ea typeface="標楷體" panose="03000509000000000000" pitchFamily="65" charset="-120"/>
                </a:rPr>
                <a:t>陳報主管機關核辦</a:t>
              </a:r>
            </a:p>
          </p:txBody>
        </p:sp>
        <p:sp>
          <p:nvSpPr>
            <p:cNvPr id="15" name="上彎箭號 3">
              <a:extLst>
                <a:ext uri="{FF2B5EF4-FFF2-40B4-BE49-F238E27FC236}">
                  <a16:creationId xmlns:a16="http://schemas.microsoft.com/office/drawing/2014/main" id="{B8943F5C-35E7-631D-B723-C25A610D1619}"/>
                </a:ext>
              </a:extLst>
            </p:cNvPr>
            <p:cNvSpPr/>
            <p:nvPr/>
          </p:nvSpPr>
          <p:spPr bwMode="auto">
            <a:xfrm rot="10800000">
              <a:off x="1712706" y="3787641"/>
              <a:ext cx="647510" cy="577837"/>
            </a:xfrm>
            <a:prstGeom prst="bentUpArrow">
              <a:avLst/>
            </a:prstGeom>
            <a:solidFill>
              <a:schemeClr val="accent1"/>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p>
              <a:pPr>
                <a:defRPr/>
              </a:pPr>
              <a:endParaRPr lang="zh-TW" altLang="en-US" sz="2400">
                <a:latin typeface="+mn-ea"/>
                <a:ea typeface="+mn-ea"/>
              </a:endParaRPr>
            </a:p>
          </p:txBody>
        </p:sp>
        <p:sp>
          <p:nvSpPr>
            <p:cNvPr id="16" name="圓角矩形 15">
              <a:extLst>
                <a:ext uri="{FF2B5EF4-FFF2-40B4-BE49-F238E27FC236}">
                  <a16:creationId xmlns:a16="http://schemas.microsoft.com/office/drawing/2014/main" id="{C226A5A7-C258-B103-5D6C-C4D2DFFF8634}"/>
                </a:ext>
              </a:extLst>
            </p:cNvPr>
            <p:cNvSpPr/>
            <p:nvPr/>
          </p:nvSpPr>
          <p:spPr bwMode="auto">
            <a:xfrm>
              <a:off x="1136576" y="4652555"/>
              <a:ext cx="2304523" cy="936685"/>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TW" altLang="en-US" sz="2400" b="1" dirty="0">
                  <a:solidFill>
                    <a:srgbClr val="FF0000"/>
                  </a:solidFill>
                  <a:latin typeface="標楷體" panose="03000509000000000000" pitchFamily="65" charset="-120"/>
                  <a:ea typeface="標楷體" panose="03000509000000000000" pitchFamily="65" charset="-120"/>
                </a:rPr>
                <a:t>函送司法機關偵辦</a:t>
              </a:r>
            </a:p>
          </p:txBody>
        </p:sp>
        <p:sp>
          <p:nvSpPr>
            <p:cNvPr id="17" name="向右箭號 3">
              <a:extLst>
                <a:ext uri="{FF2B5EF4-FFF2-40B4-BE49-F238E27FC236}">
                  <a16:creationId xmlns:a16="http://schemas.microsoft.com/office/drawing/2014/main" id="{283D4C9D-412E-38F3-A944-C94D6CF5B42D}"/>
                </a:ext>
              </a:extLst>
            </p:cNvPr>
            <p:cNvSpPr>
              <a:spLocks noChangeArrowheads="1"/>
            </p:cNvSpPr>
            <p:nvPr/>
          </p:nvSpPr>
          <p:spPr bwMode="auto">
            <a:xfrm>
              <a:off x="3656856" y="4941862"/>
              <a:ext cx="360362" cy="287338"/>
            </a:xfrm>
            <a:prstGeom prst="rightArrow">
              <a:avLst>
                <a:gd name="adj1" fmla="val 50000"/>
                <a:gd name="adj2" fmla="val 50166"/>
              </a:avLst>
            </a:prstGeom>
            <a:solidFill>
              <a:schemeClr val="accent1"/>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p>
              <a:pPr>
                <a:defRPr/>
              </a:pPr>
              <a:endParaRPr lang="zh-TW" altLang="en-US" sz="2400">
                <a:latin typeface="+mn-ea"/>
                <a:ea typeface="+mn-ea"/>
              </a:endParaRPr>
            </a:p>
          </p:txBody>
        </p:sp>
        <p:sp>
          <p:nvSpPr>
            <p:cNvPr id="18" name="圓角矩形 17">
              <a:extLst>
                <a:ext uri="{FF2B5EF4-FFF2-40B4-BE49-F238E27FC236}">
                  <a16:creationId xmlns:a16="http://schemas.microsoft.com/office/drawing/2014/main" id="{96DC11F4-8F3D-B39F-97DF-BAA7587F3C2B}"/>
                </a:ext>
              </a:extLst>
            </p:cNvPr>
            <p:cNvSpPr/>
            <p:nvPr/>
          </p:nvSpPr>
          <p:spPr bwMode="auto">
            <a:xfrm>
              <a:off x="4306144" y="4652555"/>
              <a:ext cx="1295019" cy="936685"/>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TW" altLang="en-US" sz="2400" b="1" dirty="0">
                  <a:solidFill>
                    <a:srgbClr val="FF0000"/>
                  </a:solidFill>
                  <a:latin typeface="標楷體" panose="03000509000000000000" pitchFamily="65" charset="-120"/>
                  <a:ea typeface="標楷體" panose="03000509000000000000" pitchFamily="65" charset="-120"/>
                </a:rPr>
                <a:t>出庭應訊</a:t>
              </a:r>
            </a:p>
          </p:txBody>
        </p:sp>
      </p:grpSp>
      <p:sp>
        <p:nvSpPr>
          <p:cNvPr id="19" name="內容版面配置區 1">
            <a:extLst>
              <a:ext uri="{FF2B5EF4-FFF2-40B4-BE49-F238E27FC236}">
                <a16:creationId xmlns:a16="http://schemas.microsoft.com/office/drawing/2014/main" id="{4095B6FF-F1D5-7A5A-1B31-AD4855F9A8F4}"/>
              </a:ext>
            </a:extLst>
          </p:cNvPr>
          <p:cNvSpPr txBox="1">
            <a:spLocks/>
          </p:cNvSpPr>
          <p:nvPr/>
        </p:nvSpPr>
        <p:spPr bwMode="auto">
          <a:xfrm>
            <a:off x="432335" y="5300663"/>
            <a:ext cx="8499230" cy="1223962"/>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rgbClr val="FFCC00"/>
              </a:buClr>
              <a:buFont typeface="Wingdings" pitchFamily="2" charset="2"/>
              <a:buChar char="n"/>
              <a:defRPr kumimoji="1" sz="36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FFCC00"/>
              </a:buClr>
              <a:buFont typeface="Wingdings" pitchFamily="2" charset="2"/>
              <a:buChar char="n"/>
              <a:defRPr kumimoji="1" sz="3200">
                <a:solidFill>
                  <a:schemeClr val="tx1"/>
                </a:solidFill>
                <a:latin typeface="+mn-lt"/>
                <a:ea typeface="+mn-ea"/>
              </a:defRPr>
            </a:lvl2pPr>
            <a:lvl3pPr marL="1143000" indent="-228600" algn="l" rtl="0" eaLnBrk="0" fontAlgn="base" hangingPunct="0">
              <a:spcBef>
                <a:spcPct val="20000"/>
              </a:spcBef>
              <a:spcAft>
                <a:spcPct val="0"/>
              </a:spcAft>
              <a:buClr>
                <a:srgbClr val="FFCC00"/>
              </a:buClr>
              <a:buFont typeface="Wingdings" pitchFamily="2" charset="2"/>
              <a:buChar char="n"/>
              <a:defRPr kumimoji="1" sz="28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rgbClr val="FFCC00"/>
              </a:buClr>
              <a:buFont typeface="Wingdings" pitchFamily="2" charset="2"/>
              <a:buChar char="n"/>
              <a:defRPr kumimoji="1" sz="24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rgbClr val="FFCC00"/>
              </a:buClr>
              <a:buFont typeface="Wingdings" pitchFamily="2" charset="2"/>
              <a:buChar char="n"/>
              <a:defRPr kumimoji="1" sz="3200">
                <a:solidFill>
                  <a:schemeClr val="tx1"/>
                </a:solidFill>
                <a:effectLst>
                  <a:outerShdw blurRad="38100" dist="38100" dir="2700000" algn="tl">
                    <a:srgbClr val="000000"/>
                  </a:outerShdw>
                </a:effectLst>
                <a:latin typeface="+mn-lt"/>
                <a:ea typeface="新細明體" pitchFamily="18" charset="-120"/>
              </a:defRPr>
            </a:lvl5pPr>
            <a:lvl6pPr marL="2514600" indent="-228600" algn="l" rtl="0" fontAlgn="base">
              <a:spcBef>
                <a:spcPct val="20000"/>
              </a:spcBef>
              <a:spcAft>
                <a:spcPct val="0"/>
              </a:spcAft>
              <a:buClr>
                <a:srgbClr val="FFCC00"/>
              </a:buClr>
              <a:buFont typeface="Wingdings" pitchFamily="2" charset="2"/>
              <a:buChar char="n"/>
              <a:defRPr kumimoji="1" sz="3200">
                <a:solidFill>
                  <a:schemeClr val="tx1"/>
                </a:solidFill>
                <a:effectLst>
                  <a:outerShdw blurRad="38100" dist="38100" dir="2700000" algn="tl">
                    <a:srgbClr val="000000"/>
                  </a:outerShdw>
                </a:effectLst>
                <a:latin typeface="+mn-lt"/>
                <a:ea typeface="新細明體" pitchFamily="18" charset="-120"/>
              </a:defRPr>
            </a:lvl6pPr>
            <a:lvl7pPr marL="2971800" indent="-228600" algn="l" rtl="0" fontAlgn="base">
              <a:spcBef>
                <a:spcPct val="20000"/>
              </a:spcBef>
              <a:spcAft>
                <a:spcPct val="0"/>
              </a:spcAft>
              <a:buClr>
                <a:srgbClr val="FFCC00"/>
              </a:buClr>
              <a:buFont typeface="Wingdings" pitchFamily="2" charset="2"/>
              <a:buChar char="n"/>
              <a:defRPr kumimoji="1" sz="3200">
                <a:solidFill>
                  <a:schemeClr val="tx1"/>
                </a:solidFill>
                <a:effectLst>
                  <a:outerShdw blurRad="38100" dist="38100" dir="2700000" algn="tl">
                    <a:srgbClr val="000000"/>
                  </a:outerShdw>
                </a:effectLst>
                <a:latin typeface="+mn-lt"/>
                <a:ea typeface="新細明體" pitchFamily="18" charset="-120"/>
              </a:defRPr>
            </a:lvl7pPr>
            <a:lvl8pPr marL="3429000" indent="-228600" algn="l" rtl="0" fontAlgn="base">
              <a:spcBef>
                <a:spcPct val="20000"/>
              </a:spcBef>
              <a:spcAft>
                <a:spcPct val="0"/>
              </a:spcAft>
              <a:buClr>
                <a:srgbClr val="FFCC00"/>
              </a:buClr>
              <a:buFont typeface="Wingdings" pitchFamily="2" charset="2"/>
              <a:buChar char="n"/>
              <a:defRPr kumimoji="1" sz="3200">
                <a:solidFill>
                  <a:schemeClr val="tx1"/>
                </a:solidFill>
                <a:effectLst>
                  <a:outerShdw blurRad="38100" dist="38100" dir="2700000" algn="tl">
                    <a:srgbClr val="000000"/>
                  </a:outerShdw>
                </a:effectLst>
                <a:latin typeface="+mn-lt"/>
                <a:ea typeface="新細明體" pitchFamily="18" charset="-120"/>
              </a:defRPr>
            </a:lvl8pPr>
            <a:lvl9pPr marL="3886200" indent="-228600" algn="l" rtl="0" fontAlgn="base">
              <a:spcBef>
                <a:spcPct val="20000"/>
              </a:spcBef>
              <a:spcAft>
                <a:spcPct val="0"/>
              </a:spcAft>
              <a:buClr>
                <a:srgbClr val="FFCC00"/>
              </a:buClr>
              <a:buFont typeface="Wingdings" pitchFamily="2" charset="2"/>
              <a:buChar char="n"/>
              <a:defRPr kumimoji="1" sz="3200">
                <a:solidFill>
                  <a:schemeClr val="tx1"/>
                </a:solidFill>
                <a:effectLst>
                  <a:outerShdw blurRad="38100" dist="38100" dir="2700000" algn="tl">
                    <a:srgbClr val="000000"/>
                  </a:outerShdw>
                </a:effectLst>
                <a:latin typeface="+mn-lt"/>
                <a:ea typeface="新細明體" pitchFamily="18" charset="-120"/>
              </a:defRPr>
            </a:lvl9pPr>
          </a:lstStyle>
          <a:p>
            <a:pPr>
              <a:defRPr/>
            </a:pPr>
            <a:r>
              <a:rPr lang="zh-TW" altLang="en-US" b="1" dirty="0">
                <a:solidFill>
                  <a:srgbClr val="0070C0"/>
                </a:solidFill>
                <a:effectLst/>
                <a:latin typeface="標楷體" panose="03000509000000000000" pitchFamily="65" charset="-120"/>
                <a:ea typeface="標楷體" panose="03000509000000000000" pitchFamily="65" charset="-120"/>
              </a:rPr>
              <a:t>每年對證券商及內部人宣導，共同防範不法交易</a:t>
            </a:r>
            <a:endParaRPr lang="en-US" altLang="zh-TW" b="1" dirty="0">
              <a:solidFill>
                <a:srgbClr val="0070C0"/>
              </a:solidFill>
              <a:effectLst/>
              <a:latin typeface="標楷體" panose="03000509000000000000" pitchFamily="65" charset="-120"/>
              <a:ea typeface="標楷體" panose="03000509000000000000" pitchFamily="65" charset="-120"/>
            </a:endParaRPr>
          </a:p>
          <a:p>
            <a:pPr>
              <a:defRPr/>
            </a:pPr>
            <a:endParaRPr lang="zh-TW" altLang="en-US" dirty="0">
              <a:solidFill>
                <a:srgbClr val="0070C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2164337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521C0D-CCEB-D3A5-07E8-85355BD17D99}"/>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五、短線交易查核作業</a:t>
            </a:r>
            <a:endParaRPr lang="zh-TW" altLang="en-US" dirty="0">
              <a:solidFill>
                <a:schemeClr val="accent1">
                  <a:lumMod val="75000"/>
                </a:schemeClr>
              </a:solidFill>
              <a:effectLst>
                <a:outerShdw blurRad="38100" dist="38100" dir="2700000" algn="tl">
                  <a:srgbClr val="000000">
                    <a:alpha val="43137"/>
                  </a:srgbClr>
                </a:outerShdw>
              </a:effectLst>
            </a:endParaRPr>
          </a:p>
        </p:txBody>
      </p:sp>
      <p:sp>
        <p:nvSpPr>
          <p:cNvPr id="3" name="文字版面配置區 2">
            <a:extLst>
              <a:ext uri="{FF2B5EF4-FFF2-40B4-BE49-F238E27FC236}">
                <a16:creationId xmlns:a16="http://schemas.microsoft.com/office/drawing/2014/main" id="{213386B0-BA0B-6EF8-F856-4666E9772AED}"/>
              </a:ext>
            </a:extLst>
          </p:cNvPr>
          <p:cNvSpPr>
            <a:spLocks noGrp="1"/>
          </p:cNvSpPr>
          <p:nvPr>
            <p:ph type="body" idx="1"/>
          </p:nvPr>
        </p:nvSpPr>
        <p:spPr/>
        <p:txBody>
          <a:bodyPr/>
          <a:lstStyle/>
          <a:p>
            <a:pPr>
              <a:lnSpc>
                <a:spcPts val="5000"/>
              </a:lnSpc>
              <a:spcBef>
                <a:spcPts val="1800"/>
              </a:spcBef>
              <a:defRPr/>
            </a:pPr>
            <a:r>
              <a:rPr lang="zh-TW" altLang="zh-TW" b="1" dirty="0">
                <a:effectLst/>
                <a:latin typeface="標楷體" panose="03000509000000000000" pitchFamily="65" charset="-120"/>
                <a:ea typeface="標楷體" panose="03000509000000000000" pitchFamily="65" charset="-120"/>
              </a:rPr>
              <a:t>每年四月及十月將上半年度之交易查核結果函送證券投資人及期貨交易人保護中心辦理後續事宜</a:t>
            </a:r>
            <a:endParaRPr lang="en-US" altLang="zh-TW" b="1" dirty="0">
              <a:effectLst/>
              <a:latin typeface="標楷體" panose="03000509000000000000" pitchFamily="65" charset="-120"/>
              <a:ea typeface="標楷體" panose="03000509000000000000" pitchFamily="65" charset="-120"/>
            </a:endParaRPr>
          </a:p>
          <a:p>
            <a:pPr>
              <a:lnSpc>
                <a:spcPts val="5000"/>
              </a:lnSpc>
              <a:spcBef>
                <a:spcPts val="1800"/>
              </a:spcBef>
              <a:defRPr/>
            </a:pPr>
            <a:r>
              <a:rPr lang="zh-TW" altLang="zh-TW" b="1" dirty="0">
                <a:effectLst/>
                <a:latin typeface="標楷體" panose="03000509000000000000" pitchFamily="65" charset="-120"/>
                <a:ea typeface="標楷體" panose="03000509000000000000" pitchFamily="65" charset="-120"/>
              </a:rPr>
              <a:t>建置歸入權試算系統，協助防範違規</a:t>
            </a:r>
            <a:endParaRPr lang="en-US" altLang="zh-TW" b="1" dirty="0">
              <a:effectLst/>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40475608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壹、櫃買市場概況…"/>
          <p:cNvSpPr txBox="1"/>
          <p:nvPr/>
        </p:nvSpPr>
        <p:spPr>
          <a:xfrm>
            <a:off x="1403928" y="1752508"/>
            <a:ext cx="7282872" cy="38175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79413" indent="-379413" defTabSz="990600">
              <a:lnSpc>
                <a:spcPts val="2800"/>
              </a:lnSpc>
              <a:spcBef>
                <a:spcPts val="1200"/>
              </a:spcBef>
              <a:spcAft>
                <a:spcPts val="1200"/>
              </a:spcAft>
              <a:defRPr/>
            </a:pPr>
            <a:r>
              <a:rPr lang="zh-TW" altLang="en-US" sz="4000" b="1" dirty="0">
                <a:solidFill>
                  <a:schemeClr val="tx1"/>
                </a:solidFill>
                <a:latin typeface="標楷體" pitchFamily="65" charset="-120"/>
                <a:ea typeface="標楷體" pitchFamily="65" charset="-120"/>
              </a:rPr>
              <a:t>壹、目的及依據</a:t>
            </a:r>
            <a:endParaRPr lang="en-US" altLang="zh-TW" sz="4000" b="1" dirty="0">
              <a:solidFill>
                <a:schemeClr val="tx1"/>
              </a:solidFill>
              <a:latin typeface="標楷體" pitchFamily="65" charset="-120"/>
              <a:ea typeface="標楷體" pitchFamily="65" charset="-120"/>
            </a:endParaRPr>
          </a:p>
          <a:p>
            <a:pPr marL="379413" indent="-379413" defTabSz="990600">
              <a:lnSpc>
                <a:spcPts val="2800"/>
              </a:lnSpc>
              <a:spcBef>
                <a:spcPts val="1200"/>
              </a:spcBef>
              <a:spcAft>
                <a:spcPts val="1200"/>
              </a:spcAft>
              <a:defRPr/>
            </a:pPr>
            <a:r>
              <a:rPr kumimoji="0" lang="zh-TW" altLang="en-US" sz="4000" b="1" dirty="0">
                <a:solidFill>
                  <a:schemeClr val="tx1"/>
                </a:solidFill>
                <a:latin typeface="標楷體" pitchFamily="65" charset="-120"/>
                <a:ea typeface="標楷體" pitchFamily="65" charset="-120"/>
              </a:rPr>
              <a:t>貳、</a:t>
            </a:r>
            <a:r>
              <a:rPr lang="zh-TW" altLang="en-US" sz="4000" b="1" dirty="0">
                <a:solidFill>
                  <a:schemeClr val="tx1"/>
                </a:solidFill>
                <a:latin typeface="標楷體" pitchFamily="65" charset="-120"/>
                <a:ea typeface="標楷體" pitchFamily="65" charset="-120"/>
              </a:rPr>
              <a:t>主要監視及查核項目</a:t>
            </a:r>
            <a:endParaRPr lang="en-US" altLang="zh-TW" sz="4000" b="1" dirty="0">
              <a:solidFill>
                <a:schemeClr val="tx1"/>
              </a:solidFill>
              <a:latin typeface="標楷體" pitchFamily="65" charset="-120"/>
              <a:ea typeface="標楷體" pitchFamily="65" charset="-120"/>
            </a:endParaRPr>
          </a:p>
          <a:p>
            <a:pPr marL="379413" indent="-379413" defTabSz="990600">
              <a:lnSpc>
                <a:spcPts val="2800"/>
              </a:lnSpc>
              <a:spcBef>
                <a:spcPts val="1200"/>
              </a:spcBef>
              <a:spcAft>
                <a:spcPts val="1200"/>
              </a:spcAft>
              <a:defRPr/>
            </a:pPr>
            <a:r>
              <a:rPr lang="zh-TW" altLang="en-US" sz="4000" b="1" dirty="0">
                <a:solidFill>
                  <a:schemeClr val="tx1"/>
                </a:solidFill>
                <a:latin typeface="標楷體" pitchFamily="65" charset="-120"/>
                <a:ea typeface="標楷體" pitchFamily="65" charset="-120"/>
              </a:rPr>
              <a:t>參、主要作業規定</a:t>
            </a:r>
            <a:endParaRPr lang="en-US" altLang="zh-TW" sz="4000" b="1" dirty="0">
              <a:solidFill>
                <a:schemeClr val="tx1"/>
              </a:solidFill>
              <a:latin typeface="標楷體" pitchFamily="65" charset="-120"/>
              <a:ea typeface="標楷體" pitchFamily="65" charset="-120"/>
            </a:endParaRPr>
          </a:p>
          <a:p>
            <a:pPr marL="379413" indent="-379413" defTabSz="990600">
              <a:lnSpc>
                <a:spcPts val="2800"/>
              </a:lnSpc>
              <a:spcBef>
                <a:spcPts val="1200"/>
              </a:spcBef>
              <a:spcAft>
                <a:spcPts val="1200"/>
              </a:spcAft>
              <a:defRPr/>
            </a:pPr>
            <a:r>
              <a:rPr kumimoji="0" lang="zh-TW" altLang="en-US" sz="4000" b="1" dirty="0">
                <a:solidFill>
                  <a:schemeClr val="tx1"/>
                </a:solidFill>
                <a:latin typeface="標楷體" pitchFamily="65" charset="-120"/>
                <a:ea typeface="標楷體" pitchFamily="65" charset="-120"/>
              </a:rPr>
              <a:t>肆、組織與設備</a:t>
            </a:r>
            <a:endParaRPr kumimoji="0" lang="en-US" altLang="zh-TW" sz="4000" b="1" dirty="0">
              <a:solidFill>
                <a:schemeClr val="tx1"/>
              </a:solidFill>
              <a:latin typeface="標楷體" pitchFamily="65" charset="-120"/>
              <a:ea typeface="標楷體" pitchFamily="65" charset="-120"/>
            </a:endParaRPr>
          </a:p>
          <a:p>
            <a:pPr marL="379413" indent="-379413" defTabSz="990600">
              <a:lnSpc>
                <a:spcPts val="2800"/>
              </a:lnSpc>
              <a:spcBef>
                <a:spcPts val="1200"/>
              </a:spcBef>
              <a:spcAft>
                <a:spcPts val="1200"/>
              </a:spcAft>
              <a:defRPr/>
            </a:pPr>
            <a:r>
              <a:rPr kumimoji="0" lang="zh-TW" altLang="en-US" sz="4000" b="1" dirty="0">
                <a:solidFill>
                  <a:schemeClr val="tx1"/>
                </a:solidFill>
                <a:latin typeface="標楷體" pitchFamily="65" charset="-120"/>
                <a:ea typeface="標楷體" pitchFamily="65" charset="-120"/>
              </a:rPr>
              <a:t>伍、資料管制</a:t>
            </a:r>
            <a:endParaRPr kumimoji="0" lang="en-US" altLang="zh-TW" sz="4000" b="1" dirty="0">
              <a:solidFill>
                <a:schemeClr val="tx1"/>
              </a:solidFill>
              <a:latin typeface="標楷體" pitchFamily="65" charset="-120"/>
              <a:ea typeface="標楷體" pitchFamily="65" charset="-120"/>
            </a:endParaRPr>
          </a:p>
          <a:p>
            <a:pPr marL="379413" indent="-379413" defTabSz="990600">
              <a:lnSpc>
                <a:spcPts val="2800"/>
              </a:lnSpc>
              <a:spcBef>
                <a:spcPts val="1200"/>
              </a:spcBef>
              <a:spcAft>
                <a:spcPts val="1200"/>
              </a:spcAft>
              <a:defRPr/>
            </a:pPr>
            <a:r>
              <a:rPr kumimoji="0" lang="zh-TW" altLang="en-US" sz="4000" b="1" dirty="0">
                <a:solidFill>
                  <a:schemeClr val="tx1"/>
                </a:solidFill>
                <a:latin typeface="標楷體" pitchFamily="65" charset="-120"/>
                <a:ea typeface="標楷體" pitchFamily="65" charset="-120"/>
              </a:rPr>
              <a:t>陸</a:t>
            </a:r>
            <a:r>
              <a:rPr kumimoji="0" lang="zh-TW" altLang="en-US" sz="4000" b="1" dirty="0">
                <a:solidFill>
                  <a:schemeClr val="tx1"/>
                </a:solidFill>
                <a:latin typeface="新細明體"/>
                <a:ea typeface="新細明體"/>
              </a:rPr>
              <a:t>、</a:t>
            </a:r>
            <a:r>
              <a:rPr kumimoji="0" lang="zh-TW" altLang="en-US" sz="4000" b="1" dirty="0">
                <a:solidFill>
                  <a:schemeClr val="tx1"/>
                </a:solidFill>
                <a:latin typeface="標楷體" pitchFamily="65" charset="-120"/>
                <a:ea typeface="標楷體" pitchFamily="65" charset="-120"/>
              </a:rPr>
              <a:t>作業內容</a:t>
            </a:r>
            <a:endParaRPr lang="en-US" altLang="zh-TW" sz="4000" dirty="0">
              <a:solidFill>
                <a:schemeClr val="tx1"/>
              </a:solidFill>
              <a:latin typeface="微軟正黑體" panose="020B0604030504040204" pitchFamily="34" charset="-120"/>
              <a:ea typeface="微軟正黑體" panose="020B0604030504040204" pitchFamily="34" charset="-120"/>
              <a:cs typeface="PingFang TC Regular"/>
              <a:sym typeface="PingFang TC Regular"/>
            </a:endParaRPr>
          </a:p>
        </p:txBody>
      </p:sp>
      <p:sp>
        <p:nvSpPr>
          <p:cNvPr id="204" name="綱  要"/>
          <p:cNvSpPr txBox="1">
            <a:spLocks noGrp="1"/>
          </p:cNvSpPr>
          <p:nvPr>
            <p:ph type="title"/>
          </p:nvPr>
        </p:nvSpPr>
        <p:spPr>
          <a:xfrm>
            <a:off x="457200" y="458210"/>
            <a:ext cx="8229600" cy="1047317"/>
          </a:xfrm>
          <a:prstGeom prst="rect">
            <a:avLst/>
          </a:prstGeom>
        </p:spPr>
        <p:txBody>
          <a:bodyPr anchor="t">
            <a:normAutofit/>
          </a:bodyPr>
          <a:lstStyle/>
          <a:p>
            <a:r>
              <a:rPr kumimoji="0" lang="zh-TW" altLang="en-US" sz="5400" u="sng" dirty="0">
                <a:solidFill>
                  <a:schemeClr val="accent1">
                    <a:lumMod val="75000"/>
                  </a:schemeClr>
                </a:solidFill>
                <a:latin typeface="標楷體" panose="03000509000000000000" pitchFamily="65" charset="-120"/>
                <a:ea typeface="標楷體" panose="03000509000000000000" pitchFamily="65" charset="-120"/>
              </a:rPr>
              <a:t>簡報大綱</a:t>
            </a:r>
            <a:endParaRPr sz="5400" dirty="0">
              <a:solidFill>
                <a:schemeClr val="accent1">
                  <a:lumMod val="75000"/>
                </a:schemeClr>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19477">
            <a:extLst>
              <a:ext uri="{FF2B5EF4-FFF2-40B4-BE49-F238E27FC236}">
                <a16:creationId xmlns:a16="http://schemas.microsoft.com/office/drawing/2014/main" id="{11F9F6B3-4465-C12D-B85C-5D6857A61D34}"/>
              </a:ext>
            </a:extLst>
          </p:cNvPr>
          <p:cNvGrpSpPr>
            <a:grpSpLocks/>
          </p:cNvGrpSpPr>
          <p:nvPr/>
        </p:nvGrpSpPr>
        <p:grpSpPr bwMode="auto">
          <a:xfrm>
            <a:off x="580295" y="1477817"/>
            <a:ext cx="8268142" cy="5066723"/>
            <a:chOff x="488504" y="476672"/>
            <a:chExt cx="8784976" cy="5688633"/>
          </a:xfrm>
        </p:grpSpPr>
        <p:sp>
          <p:nvSpPr>
            <p:cNvPr id="5" name="圓角矩形 5">
              <a:extLst>
                <a:ext uri="{FF2B5EF4-FFF2-40B4-BE49-F238E27FC236}">
                  <a16:creationId xmlns:a16="http://schemas.microsoft.com/office/drawing/2014/main" id="{19679AF5-DEFF-9F07-9FDE-81A14AF0DEAC}"/>
                </a:ext>
              </a:extLst>
            </p:cNvPr>
            <p:cNvSpPr/>
            <p:nvPr/>
          </p:nvSpPr>
          <p:spPr bwMode="auto">
            <a:xfrm>
              <a:off x="1280645" y="476672"/>
              <a:ext cx="1728738" cy="50473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TW" altLang="en-US" sz="2000" b="1" dirty="0"/>
                <a:t>上櫃公司</a:t>
              </a:r>
            </a:p>
          </p:txBody>
        </p:sp>
        <p:sp>
          <p:nvSpPr>
            <p:cNvPr id="6" name="圓角矩形 8">
              <a:extLst>
                <a:ext uri="{FF2B5EF4-FFF2-40B4-BE49-F238E27FC236}">
                  <a16:creationId xmlns:a16="http://schemas.microsoft.com/office/drawing/2014/main" id="{F4411D8D-17F6-89B2-C820-922267FAB32B}"/>
                </a:ext>
              </a:extLst>
            </p:cNvPr>
            <p:cNvSpPr/>
            <p:nvPr/>
          </p:nvSpPr>
          <p:spPr bwMode="auto">
            <a:xfrm>
              <a:off x="3512606" y="489370"/>
              <a:ext cx="1800174" cy="50315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TW" altLang="en-US" sz="2000" b="1" dirty="0"/>
                <a:t>興櫃公司</a:t>
              </a:r>
            </a:p>
          </p:txBody>
        </p:sp>
        <p:sp>
          <p:nvSpPr>
            <p:cNvPr id="7" name="圓角矩形 9">
              <a:extLst>
                <a:ext uri="{FF2B5EF4-FFF2-40B4-BE49-F238E27FC236}">
                  <a16:creationId xmlns:a16="http://schemas.microsoft.com/office/drawing/2014/main" id="{99F461AB-5980-A7F1-9CFB-DC69B668B08E}"/>
                </a:ext>
              </a:extLst>
            </p:cNvPr>
            <p:cNvSpPr/>
            <p:nvPr/>
          </p:nvSpPr>
          <p:spPr bwMode="auto">
            <a:xfrm>
              <a:off x="1280645" y="1340125"/>
              <a:ext cx="4032136" cy="50473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TW" altLang="zh-TW" sz="2000" b="1" dirty="0"/>
                <a:t>每月彙整內部人股權異動申報資料</a:t>
              </a:r>
            </a:p>
          </p:txBody>
        </p:sp>
        <p:sp>
          <p:nvSpPr>
            <p:cNvPr id="8" name="圓角矩形 10">
              <a:extLst>
                <a:ext uri="{FF2B5EF4-FFF2-40B4-BE49-F238E27FC236}">
                  <a16:creationId xmlns:a16="http://schemas.microsoft.com/office/drawing/2014/main" id="{3825CB74-B956-29A4-4A36-9BE65B298967}"/>
                </a:ext>
              </a:extLst>
            </p:cNvPr>
            <p:cNvSpPr/>
            <p:nvPr/>
          </p:nvSpPr>
          <p:spPr bwMode="auto">
            <a:xfrm>
              <a:off x="1280645" y="2060728"/>
              <a:ext cx="4032136" cy="50473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TW" altLang="zh-TW" sz="2000" b="1" dirty="0"/>
                <a:t>內部人資料核對、修改及建檔</a:t>
              </a:r>
            </a:p>
          </p:txBody>
        </p:sp>
        <p:sp>
          <p:nvSpPr>
            <p:cNvPr id="9" name="圓角矩形 11">
              <a:extLst>
                <a:ext uri="{FF2B5EF4-FFF2-40B4-BE49-F238E27FC236}">
                  <a16:creationId xmlns:a16="http://schemas.microsoft.com/office/drawing/2014/main" id="{E165D7BF-06DB-46B2-09B5-BF352A4FC2ED}"/>
                </a:ext>
              </a:extLst>
            </p:cNvPr>
            <p:cNvSpPr/>
            <p:nvPr/>
          </p:nvSpPr>
          <p:spPr bwMode="auto">
            <a:xfrm>
              <a:off x="2504572" y="2781330"/>
              <a:ext cx="2808208" cy="71901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TW" altLang="zh-TW" sz="2000" b="1" dirty="0"/>
                <a:t>每半年執行公司內部人</a:t>
              </a:r>
            </a:p>
            <a:p>
              <a:pPr algn="ctr">
                <a:defRPr/>
              </a:pPr>
              <a:r>
                <a:rPr lang="zh-TW" altLang="zh-TW" sz="2000" b="1" dirty="0"/>
                <a:t>短線交易利益查核試算</a:t>
              </a:r>
            </a:p>
          </p:txBody>
        </p:sp>
        <p:sp>
          <p:nvSpPr>
            <p:cNvPr id="10" name="圓角矩形 12">
              <a:extLst>
                <a:ext uri="{FF2B5EF4-FFF2-40B4-BE49-F238E27FC236}">
                  <a16:creationId xmlns:a16="http://schemas.microsoft.com/office/drawing/2014/main" id="{564D42B1-3F16-F82C-433B-D66264C81FEA}"/>
                </a:ext>
              </a:extLst>
            </p:cNvPr>
            <p:cNvSpPr/>
            <p:nvPr/>
          </p:nvSpPr>
          <p:spPr bwMode="auto">
            <a:xfrm>
              <a:off x="2504572" y="3717796"/>
              <a:ext cx="2808208" cy="57457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TW" altLang="zh-TW" sz="2000" b="1" dirty="0">
                  <a:solidFill>
                    <a:srgbClr val="FF0000"/>
                  </a:solidFill>
                </a:rPr>
                <a:t>發生短線交易利益者</a:t>
              </a:r>
            </a:p>
          </p:txBody>
        </p:sp>
        <p:sp>
          <p:nvSpPr>
            <p:cNvPr id="11" name="圓角矩形 13">
              <a:extLst>
                <a:ext uri="{FF2B5EF4-FFF2-40B4-BE49-F238E27FC236}">
                  <a16:creationId xmlns:a16="http://schemas.microsoft.com/office/drawing/2014/main" id="{784B466D-8E80-3CC2-5B3E-8AF05F1E6C98}"/>
                </a:ext>
              </a:extLst>
            </p:cNvPr>
            <p:cNvSpPr/>
            <p:nvPr/>
          </p:nvSpPr>
          <p:spPr bwMode="auto">
            <a:xfrm>
              <a:off x="2504572" y="4509824"/>
              <a:ext cx="2808208" cy="57457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TW" altLang="zh-TW" sz="2000" b="1" dirty="0">
                  <a:solidFill>
                    <a:srgbClr val="FF0000"/>
                  </a:solidFill>
                </a:rPr>
                <a:t>向證券商調閱交易資料</a:t>
              </a:r>
            </a:p>
          </p:txBody>
        </p:sp>
        <p:sp>
          <p:nvSpPr>
            <p:cNvPr id="12" name="圓角矩形 14">
              <a:extLst>
                <a:ext uri="{FF2B5EF4-FFF2-40B4-BE49-F238E27FC236}">
                  <a16:creationId xmlns:a16="http://schemas.microsoft.com/office/drawing/2014/main" id="{BDDFDEA9-736C-A31B-FE71-A44512F26EB1}"/>
                </a:ext>
              </a:extLst>
            </p:cNvPr>
            <p:cNvSpPr/>
            <p:nvPr/>
          </p:nvSpPr>
          <p:spPr bwMode="auto">
            <a:xfrm>
              <a:off x="2504572" y="5301852"/>
              <a:ext cx="2808208" cy="57616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TW" altLang="zh-TW" sz="2000" b="1" dirty="0">
                  <a:solidFill>
                    <a:srgbClr val="FF0000"/>
                  </a:solidFill>
                </a:rPr>
                <a:t>確認交易資料是否相符</a:t>
              </a:r>
            </a:p>
          </p:txBody>
        </p:sp>
        <p:sp>
          <p:nvSpPr>
            <p:cNvPr id="13" name="圓角矩形 15">
              <a:extLst>
                <a:ext uri="{FF2B5EF4-FFF2-40B4-BE49-F238E27FC236}">
                  <a16:creationId xmlns:a16="http://schemas.microsoft.com/office/drawing/2014/main" id="{CD58C2EB-4DC2-93C9-986D-2013CEAB4FA5}"/>
                </a:ext>
              </a:extLst>
            </p:cNvPr>
            <p:cNvSpPr/>
            <p:nvPr/>
          </p:nvSpPr>
          <p:spPr bwMode="auto">
            <a:xfrm>
              <a:off x="488504" y="3717796"/>
              <a:ext cx="1368386" cy="107931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TW" altLang="zh-TW" b="1" dirty="0"/>
                <a:t>未發生短線</a:t>
              </a:r>
              <a:endParaRPr lang="en-US" altLang="zh-TW" b="1" dirty="0"/>
            </a:p>
            <a:p>
              <a:pPr algn="ctr">
                <a:defRPr/>
              </a:pPr>
              <a:r>
                <a:rPr lang="zh-TW" altLang="zh-TW" b="1" dirty="0"/>
                <a:t>交易利益或</a:t>
              </a:r>
              <a:endParaRPr lang="en-US" altLang="zh-TW" b="1" dirty="0"/>
            </a:p>
            <a:p>
              <a:pPr algn="ctr">
                <a:defRPr/>
              </a:pPr>
              <a:r>
                <a:rPr lang="zh-TW" altLang="zh-TW" b="1" dirty="0"/>
                <a:t>為虧損者</a:t>
              </a:r>
              <a:endParaRPr lang="zh-TW" altLang="en-US" b="1" dirty="0"/>
            </a:p>
          </p:txBody>
        </p:sp>
        <p:sp>
          <p:nvSpPr>
            <p:cNvPr id="14" name="圓角矩形 16">
              <a:extLst>
                <a:ext uri="{FF2B5EF4-FFF2-40B4-BE49-F238E27FC236}">
                  <a16:creationId xmlns:a16="http://schemas.microsoft.com/office/drawing/2014/main" id="{ECF98C5A-A727-DCC1-3255-42D1E708A1AD}"/>
                </a:ext>
              </a:extLst>
            </p:cNvPr>
            <p:cNvSpPr/>
            <p:nvPr/>
          </p:nvSpPr>
          <p:spPr bwMode="auto">
            <a:xfrm>
              <a:off x="488504" y="5012976"/>
              <a:ext cx="1368386" cy="64759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TW" altLang="en-US" sz="2000" b="1" dirty="0"/>
                <a:t>歸檔</a:t>
              </a:r>
            </a:p>
          </p:txBody>
        </p:sp>
        <p:sp>
          <p:nvSpPr>
            <p:cNvPr id="15" name="圓角矩形 17">
              <a:extLst>
                <a:ext uri="{FF2B5EF4-FFF2-40B4-BE49-F238E27FC236}">
                  <a16:creationId xmlns:a16="http://schemas.microsoft.com/office/drawing/2014/main" id="{359D82C9-CC24-8A12-F959-04675A842A7F}"/>
                </a:ext>
              </a:extLst>
            </p:cNvPr>
            <p:cNvSpPr/>
            <p:nvPr/>
          </p:nvSpPr>
          <p:spPr bwMode="auto">
            <a:xfrm>
              <a:off x="6249379" y="2492454"/>
              <a:ext cx="3024101" cy="144120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lstStyle/>
            <a:p>
              <a:pPr marL="631825" indent="-631825">
                <a:defRPr/>
              </a:pPr>
              <a:r>
                <a:rPr lang="zh-TW" altLang="zh-TW" sz="2000" b="1" dirty="0">
                  <a:solidFill>
                    <a:srgbClr val="FF0000"/>
                  </a:solidFill>
                </a:rPr>
                <a:t>彙整查核結果函送財團</a:t>
              </a:r>
              <a:endParaRPr lang="en-US" altLang="zh-TW" sz="2000" b="1" dirty="0">
                <a:solidFill>
                  <a:srgbClr val="FF0000"/>
                </a:solidFill>
              </a:endParaRPr>
            </a:p>
            <a:p>
              <a:pPr marL="631825" indent="-631825">
                <a:defRPr/>
              </a:pPr>
              <a:r>
                <a:rPr lang="zh-TW" altLang="zh-TW" sz="2000" b="1" dirty="0">
                  <a:solidFill>
                    <a:srgbClr val="FF0000"/>
                  </a:solidFill>
                </a:rPr>
                <a:t>法人證券投資人及期貨</a:t>
              </a:r>
              <a:endParaRPr lang="en-US" altLang="zh-TW" sz="2000" b="1" dirty="0">
                <a:solidFill>
                  <a:srgbClr val="FF0000"/>
                </a:solidFill>
              </a:endParaRPr>
            </a:p>
            <a:p>
              <a:pPr marL="631825" indent="-631825">
                <a:defRPr/>
              </a:pPr>
              <a:r>
                <a:rPr lang="zh-TW" altLang="zh-TW" sz="2000" b="1" dirty="0">
                  <a:solidFill>
                    <a:srgbClr val="FF0000"/>
                  </a:solidFill>
                </a:rPr>
                <a:t>交易人保護中心</a:t>
              </a:r>
              <a:endParaRPr lang="en-US" altLang="zh-TW" sz="2000" b="1" dirty="0">
                <a:solidFill>
                  <a:srgbClr val="FF0000"/>
                </a:solidFill>
              </a:endParaRPr>
            </a:p>
            <a:p>
              <a:pPr marL="631825" indent="-631825">
                <a:defRPr/>
              </a:pPr>
              <a:r>
                <a:rPr lang="zh-TW" altLang="en-US" sz="2000" dirty="0"/>
                <a:t>副知：主管機關</a:t>
              </a:r>
              <a:endParaRPr lang="en-US" altLang="zh-TW" sz="2000" dirty="0"/>
            </a:p>
            <a:p>
              <a:pPr marL="981075" indent="-349250">
                <a:defRPr/>
              </a:pPr>
              <a:endParaRPr lang="zh-TW" altLang="zh-TW" sz="2000" dirty="0"/>
            </a:p>
          </p:txBody>
        </p:sp>
        <p:sp>
          <p:nvSpPr>
            <p:cNvPr id="16" name="圓角矩形 18">
              <a:extLst>
                <a:ext uri="{FF2B5EF4-FFF2-40B4-BE49-F238E27FC236}">
                  <a16:creationId xmlns:a16="http://schemas.microsoft.com/office/drawing/2014/main" id="{AEC35D34-E988-B383-5434-FD5BB231E565}"/>
                </a:ext>
              </a:extLst>
            </p:cNvPr>
            <p:cNvSpPr/>
            <p:nvPr/>
          </p:nvSpPr>
          <p:spPr bwMode="auto">
            <a:xfrm>
              <a:off x="6968495" y="4365386"/>
              <a:ext cx="1873197" cy="57616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TW" altLang="zh-TW" sz="2000" b="1" dirty="0">
                  <a:solidFill>
                    <a:srgbClr val="FF0000"/>
                  </a:solidFill>
                </a:rPr>
                <a:t>行使短線交易</a:t>
              </a:r>
            </a:p>
            <a:p>
              <a:pPr algn="ctr">
                <a:defRPr/>
              </a:pPr>
              <a:r>
                <a:rPr lang="zh-TW" altLang="zh-TW" sz="2000" b="1" dirty="0">
                  <a:solidFill>
                    <a:srgbClr val="FF0000"/>
                  </a:solidFill>
                </a:rPr>
                <a:t>利益歸入權</a:t>
              </a:r>
            </a:p>
          </p:txBody>
        </p:sp>
        <p:cxnSp>
          <p:nvCxnSpPr>
            <p:cNvPr id="17" name="直線接點 7">
              <a:extLst>
                <a:ext uri="{FF2B5EF4-FFF2-40B4-BE49-F238E27FC236}">
                  <a16:creationId xmlns:a16="http://schemas.microsoft.com/office/drawing/2014/main" id="{8B7FC7D4-8755-44EA-1861-0A7A80442BE7}"/>
                </a:ext>
              </a:extLst>
            </p:cNvPr>
            <p:cNvCxnSpPr>
              <a:cxnSpLocks noChangeShapeType="1"/>
              <a:stCxn id="5" idx="2"/>
            </p:cNvCxnSpPr>
            <p:nvPr/>
          </p:nvCxnSpPr>
          <p:spPr bwMode="auto">
            <a:xfrm>
              <a:off x="2144688" y="980728"/>
              <a:ext cx="0" cy="144016"/>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8" name="直線接點 21">
              <a:extLst>
                <a:ext uri="{FF2B5EF4-FFF2-40B4-BE49-F238E27FC236}">
                  <a16:creationId xmlns:a16="http://schemas.microsoft.com/office/drawing/2014/main" id="{831296CD-46E5-44CC-616D-15327FD5D7A9}"/>
                </a:ext>
              </a:extLst>
            </p:cNvPr>
            <p:cNvCxnSpPr>
              <a:cxnSpLocks noChangeShapeType="1"/>
            </p:cNvCxnSpPr>
            <p:nvPr/>
          </p:nvCxnSpPr>
          <p:spPr bwMode="auto">
            <a:xfrm>
              <a:off x="4448944" y="980728"/>
              <a:ext cx="0" cy="144016"/>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9" name="直線接點 22">
              <a:extLst>
                <a:ext uri="{FF2B5EF4-FFF2-40B4-BE49-F238E27FC236}">
                  <a16:creationId xmlns:a16="http://schemas.microsoft.com/office/drawing/2014/main" id="{0F4E47A4-AA88-3297-F675-0A8F366ECDD8}"/>
                </a:ext>
              </a:extLst>
            </p:cNvPr>
            <p:cNvCxnSpPr>
              <a:cxnSpLocks noChangeShapeType="1"/>
            </p:cNvCxnSpPr>
            <p:nvPr/>
          </p:nvCxnSpPr>
          <p:spPr bwMode="auto">
            <a:xfrm>
              <a:off x="2144688" y="1124744"/>
              <a:ext cx="2304256" cy="0"/>
            </a:xfrm>
            <a:prstGeom prst="line">
              <a:avLst/>
            </a:prstGeom>
            <a:noFill/>
            <a:ln w="25400" cap="rnd" algn="ctr">
              <a:solidFill>
                <a:schemeClr val="tx1"/>
              </a:solidFill>
              <a:round/>
              <a:headEnd/>
              <a:tailEnd/>
            </a:ln>
            <a:extLst>
              <a:ext uri="{909E8E84-426E-40DD-AFC4-6F175D3DCCD1}">
                <a14:hiddenFill xmlns:a14="http://schemas.microsoft.com/office/drawing/2010/main">
                  <a:noFill/>
                </a14:hiddenFill>
              </a:ext>
            </a:extLst>
          </p:spPr>
        </p:cxnSp>
        <p:cxnSp>
          <p:nvCxnSpPr>
            <p:cNvPr id="20" name="直線單箭頭接點 19459">
              <a:extLst>
                <a:ext uri="{FF2B5EF4-FFF2-40B4-BE49-F238E27FC236}">
                  <a16:creationId xmlns:a16="http://schemas.microsoft.com/office/drawing/2014/main" id="{55037FEE-77E1-CB82-219B-9BE58608F7F2}"/>
                </a:ext>
              </a:extLst>
            </p:cNvPr>
            <p:cNvCxnSpPr>
              <a:cxnSpLocks noChangeShapeType="1"/>
              <a:endCxn id="7" idx="0"/>
            </p:cNvCxnSpPr>
            <p:nvPr/>
          </p:nvCxnSpPr>
          <p:spPr bwMode="auto">
            <a:xfrm>
              <a:off x="3296816" y="1124744"/>
              <a:ext cx="0" cy="216024"/>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直線單箭頭接點 36">
              <a:extLst>
                <a:ext uri="{FF2B5EF4-FFF2-40B4-BE49-F238E27FC236}">
                  <a16:creationId xmlns:a16="http://schemas.microsoft.com/office/drawing/2014/main" id="{F5A42E94-BB20-0A84-454E-82A0586FE1ED}"/>
                </a:ext>
              </a:extLst>
            </p:cNvPr>
            <p:cNvCxnSpPr>
              <a:cxnSpLocks noChangeShapeType="1"/>
            </p:cNvCxnSpPr>
            <p:nvPr/>
          </p:nvCxnSpPr>
          <p:spPr bwMode="auto">
            <a:xfrm>
              <a:off x="3296816" y="1844824"/>
              <a:ext cx="0" cy="216024"/>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 name="直線單箭頭接點 37">
              <a:extLst>
                <a:ext uri="{FF2B5EF4-FFF2-40B4-BE49-F238E27FC236}">
                  <a16:creationId xmlns:a16="http://schemas.microsoft.com/office/drawing/2014/main" id="{4E807807-4E87-025E-8151-70478EC049B8}"/>
                </a:ext>
              </a:extLst>
            </p:cNvPr>
            <p:cNvCxnSpPr>
              <a:cxnSpLocks noChangeShapeType="1"/>
            </p:cNvCxnSpPr>
            <p:nvPr/>
          </p:nvCxnSpPr>
          <p:spPr bwMode="auto">
            <a:xfrm>
              <a:off x="3296816" y="2564904"/>
              <a:ext cx="0" cy="216024"/>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 name="直線單箭頭接點 38">
              <a:extLst>
                <a:ext uri="{FF2B5EF4-FFF2-40B4-BE49-F238E27FC236}">
                  <a16:creationId xmlns:a16="http://schemas.microsoft.com/office/drawing/2014/main" id="{EB4AE0F0-73BC-9D69-72DC-4C1474B24670}"/>
                </a:ext>
              </a:extLst>
            </p:cNvPr>
            <p:cNvCxnSpPr>
              <a:cxnSpLocks noChangeShapeType="1"/>
            </p:cNvCxnSpPr>
            <p:nvPr/>
          </p:nvCxnSpPr>
          <p:spPr bwMode="auto">
            <a:xfrm>
              <a:off x="3872880" y="3501008"/>
              <a:ext cx="0" cy="216024"/>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 name="直線單箭頭接點 39">
              <a:extLst>
                <a:ext uri="{FF2B5EF4-FFF2-40B4-BE49-F238E27FC236}">
                  <a16:creationId xmlns:a16="http://schemas.microsoft.com/office/drawing/2014/main" id="{26A3EBC8-35A8-29AE-8AB9-73D8C8BEF506}"/>
                </a:ext>
              </a:extLst>
            </p:cNvPr>
            <p:cNvCxnSpPr>
              <a:cxnSpLocks noChangeShapeType="1"/>
            </p:cNvCxnSpPr>
            <p:nvPr/>
          </p:nvCxnSpPr>
          <p:spPr bwMode="auto">
            <a:xfrm>
              <a:off x="3872880" y="4293096"/>
              <a:ext cx="0" cy="216024"/>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直線單箭頭接點 40">
              <a:extLst>
                <a:ext uri="{FF2B5EF4-FFF2-40B4-BE49-F238E27FC236}">
                  <a16:creationId xmlns:a16="http://schemas.microsoft.com/office/drawing/2014/main" id="{68C9C37D-5D1E-5695-34DE-6F6370B4683F}"/>
                </a:ext>
              </a:extLst>
            </p:cNvPr>
            <p:cNvCxnSpPr>
              <a:cxnSpLocks noChangeShapeType="1"/>
            </p:cNvCxnSpPr>
            <p:nvPr/>
          </p:nvCxnSpPr>
          <p:spPr bwMode="auto">
            <a:xfrm>
              <a:off x="3872880" y="5085184"/>
              <a:ext cx="0" cy="216024"/>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 name="直線單箭頭接點 19461">
              <a:extLst>
                <a:ext uri="{FF2B5EF4-FFF2-40B4-BE49-F238E27FC236}">
                  <a16:creationId xmlns:a16="http://schemas.microsoft.com/office/drawing/2014/main" id="{CC8AACE3-F25A-8465-D9B0-9C630EDD6D6C}"/>
                </a:ext>
              </a:extLst>
            </p:cNvPr>
            <p:cNvCxnSpPr>
              <a:cxnSpLocks noChangeShapeType="1"/>
              <a:stCxn id="9" idx="1"/>
            </p:cNvCxnSpPr>
            <p:nvPr/>
          </p:nvCxnSpPr>
          <p:spPr bwMode="auto">
            <a:xfrm flipH="1">
              <a:off x="1136576" y="3140968"/>
              <a:ext cx="1368152" cy="0"/>
            </a:xfrm>
            <a:prstGeom prst="straightConnector1">
              <a:avLst/>
            </a:prstGeom>
            <a:noFill/>
            <a:ln w="25400" cap="rnd" algn="ctr">
              <a:solidFill>
                <a:schemeClr val="tx1"/>
              </a:solidFill>
              <a:round/>
              <a:headEnd/>
              <a:tailEnd/>
            </a:ln>
            <a:extLst>
              <a:ext uri="{909E8E84-426E-40DD-AFC4-6F175D3DCCD1}">
                <a14:hiddenFill xmlns:a14="http://schemas.microsoft.com/office/drawing/2010/main">
                  <a:noFill/>
                </a14:hiddenFill>
              </a:ext>
            </a:extLst>
          </p:spPr>
        </p:cxnSp>
        <p:cxnSp>
          <p:nvCxnSpPr>
            <p:cNvPr id="27" name="直線單箭頭接點 45">
              <a:extLst>
                <a:ext uri="{FF2B5EF4-FFF2-40B4-BE49-F238E27FC236}">
                  <a16:creationId xmlns:a16="http://schemas.microsoft.com/office/drawing/2014/main" id="{CB1285EC-8B03-2305-2825-2A9CF92F6DF1}"/>
                </a:ext>
              </a:extLst>
            </p:cNvPr>
            <p:cNvCxnSpPr>
              <a:cxnSpLocks noChangeShapeType="1"/>
            </p:cNvCxnSpPr>
            <p:nvPr/>
          </p:nvCxnSpPr>
          <p:spPr bwMode="auto">
            <a:xfrm>
              <a:off x="1136576" y="3140968"/>
              <a:ext cx="0" cy="576064"/>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 name="直線單箭頭接點 47">
              <a:extLst>
                <a:ext uri="{FF2B5EF4-FFF2-40B4-BE49-F238E27FC236}">
                  <a16:creationId xmlns:a16="http://schemas.microsoft.com/office/drawing/2014/main" id="{5AE7028D-425E-C2A9-07B7-74527C5EFD84}"/>
                </a:ext>
              </a:extLst>
            </p:cNvPr>
            <p:cNvCxnSpPr>
              <a:cxnSpLocks noChangeShapeType="1"/>
            </p:cNvCxnSpPr>
            <p:nvPr/>
          </p:nvCxnSpPr>
          <p:spPr bwMode="auto">
            <a:xfrm>
              <a:off x="1136576" y="4797152"/>
              <a:ext cx="0" cy="216024"/>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 name="直線接點 19466">
              <a:extLst>
                <a:ext uri="{FF2B5EF4-FFF2-40B4-BE49-F238E27FC236}">
                  <a16:creationId xmlns:a16="http://schemas.microsoft.com/office/drawing/2014/main" id="{ACBEDB22-80AC-043D-D0E9-BC2A0B27D593}"/>
                </a:ext>
              </a:extLst>
            </p:cNvPr>
            <p:cNvCxnSpPr>
              <a:cxnSpLocks noChangeShapeType="1"/>
              <a:stCxn id="12" idx="2"/>
            </p:cNvCxnSpPr>
            <p:nvPr/>
          </p:nvCxnSpPr>
          <p:spPr bwMode="auto">
            <a:xfrm>
              <a:off x="3908884" y="5877272"/>
              <a:ext cx="0" cy="288032"/>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30" name="直線接點 19468">
              <a:extLst>
                <a:ext uri="{FF2B5EF4-FFF2-40B4-BE49-F238E27FC236}">
                  <a16:creationId xmlns:a16="http://schemas.microsoft.com/office/drawing/2014/main" id="{4AE8F6A0-5BDE-DAE0-8C20-6B86ED48F3E4}"/>
                </a:ext>
              </a:extLst>
            </p:cNvPr>
            <p:cNvCxnSpPr>
              <a:cxnSpLocks noChangeShapeType="1"/>
            </p:cNvCxnSpPr>
            <p:nvPr/>
          </p:nvCxnSpPr>
          <p:spPr bwMode="auto">
            <a:xfrm>
              <a:off x="3908884" y="6165304"/>
              <a:ext cx="2124236" cy="0"/>
            </a:xfrm>
            <a:prstGeom prst="line">
              <a:avLst/>
            </a:prstGeom>
            <a:noFill/>
            <a:ln w="25400" cap="rnd" algn="ctr">
              <a:solidFill>
                <a:schemeClr val="tx1"/>
              </a:solidFill>
              <a:round/>
              <a:headEnd/>
              <a:tailEnd/>
            </a:ln>
            <a:extLst>
              <a:ext uri="{909E8E84-426E-40DD-AFC4-6F175D3DCCD1}">
                <a14:hiddenFill xmlns:a14="http://schemas.microsoft.com/office/drawing/2010/main">
                  <a:noFill/>
                </a14:hiddenFill>
              </a:ext>
            </a:extLst>
          </p:spPr>
        </p:cxnSp>
        <p:cxnSp>
          <p:nvCxnSpPr>
            <p:cNvPr id="31" name="直線接點 19470">
              <a:extLst>
                <a:ext uri="{FF2B5EF4-FFF2-40B4-BE49-F238E27FC236}">
                  <a16:creationId xmlns:a16="http://schemas.microsoft.com/office/drawing/2014/main" id="{85E45DB6-42B1-A64A-267C-37A48A010B9D}"/>
                </a:ext>
              </a:extLst>
            </p:cNvPr>
            <p:cNvCxnSpPr>
              <a:cxnSpLocks noChangeShapeType="1"/>
            </p:cNvCxnSpPr>
            <p:nvPr/>
          </p:nvCxnSpPr>
          <p:spPr bwMode="auto">
            <a:xfrm flipV="1">
              <a:off x="6033120" y="1989005"/>
              <a:ext cx="0" cy="417630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32" name="直線接點 19472">
              <a:extLst>
                <a:ext uri="{FF2B5EF4-FFF2-40B4-BE49-F238E27FC236}">
                  <a16:creationId xmlns:a16="http://schemas.microsoft.com/office/drawing/2014/main" id="{1457C843-0EB9-5B39-4F47-DC1E1534E016}"/>
                </a:ext>
              </a:extLst>
            </p:cNvPr>
            <p:cNvCxnSpPr>
              <a:cxnSpLocks noChangeShapeType="1"/>
            </p:cNvCxnSpPr>
            <p:nvPr/>
          </p:nvCxnSpPr>
          <p:spPr bwMode="auto">
            <a:xfrm>
              <a:off x="6029325" y="1989005"/>
              <a:ext cx="1731987" cy="0"/>
            </a:xfrm>
            <a:prstGeom prst="line">
              <a:avLst/>
            </a:prstGeom>
            <a:noFill/>
            <a:ln w="25400" cap="rnd" algn="ctr">
              <a:solidFill>
                <a:schemeClr val="tx1"/>
              </a:solidFill>
              <a:round/>
              <a:headEnd/>
              <a:tailEnd/>
            </a:ln>
            <a:extLst>
              <a:ext uri="{909E8E84-426E-40DD-AFC4-6F175D3DCCD1}">
                <a14:hiddenFill xmlns:a14="http://schemas.microsoft.com/office/drawing/2010/main">
                  <a:noFill/>
                </a14:hiddenFill>
              </a:ext>
            </a:extLst>
          </p:spPr>
        </p:cxnSp>
        <p:cxnSp>
          <p:nvCxnSpPr>
            <p:cNvPr id="33" name="直線單箭頭接點 56">
              <a:extLst>
                <a:ext uri="{FF2B5EF4-FFF2-40B4-BE49-F238E27FC236}">
                  <a16:creationId xmlns:a16="http://schemas.microsoft.com/office/drawing/2014/main" id="{51BBB586-ADE9-A4EE-07DD-404183FB3C83}"/>
                </a:ext>
              </a:extLst>
            </p:cNvPr>
            <p:cNvCxnSpPr>
              <a:cxnSpLocks noChangeShapeType="1"/>
              <a:endCxn id="15" idx="0"/>
            </p:cNvCxnSpPr>
            <p:nvPr/>
          </p:nvCxnSpPr>
          <p:spPr bwMode="auto">
            <a:xfrm>
              <a:off x="7761430" y="1989005"/>
              <a:ext cx="0" cy="50397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 name="直線單箭頭接點 59">
              <a:extLst>
                <a:ext uri="{FF2B5EF4-FFF2-40B4-BE49-F238E27FC236}">
                  <a16:creationId xmlns:a16="http://schemas.microsoft.com/office/drawing/2014/main" id="{4A262D4D-861B-1533-8B6B-D21ADDC3ABD7}"/>
                </a:ext>
              </a:extLst>
            </p:cNvPr>
            <p:cNvCxnSpPr>
              <a:cxnSpLocks noChangeShapeType="1"/>
            </p:cNvCxnSpPr>
            <p:nvPr/>
          </p:nvCxnSpPr>
          <p:spPr bwMode="auto">
            <a:xfrm>
              <a:off x="7913712" y="3933056"/>
              <a:ext cx="0" cy="396044"/>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5" name="矩形 1">
            <a:extLst>
              <a:ext uri="{FF2B5EF4-FFF2-40B4-BE49-F238E27FC236}">
                <a16:creationId xmlns:a16="http://schemas.microsoft.com/office/drawing/2014/main" id="{EFED7612-74C5-B130-A446-B43E007159BE}"/>
              </a:ext>
            </a:extLst>
          </p:cNvPr>
          <p:cNvSpPr>
            <a:spLocks noChangeArrowheads="1"/>
          </p:cNvSpPr>
          <p:nvPr/>
        </p:nvSpPr>
        <p:spPr bwMode="auto">
          <a:xfrm>
            <a:off x="2310274" y="596341"/>
            <a:ext cx="41720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itchFamily="18" charset="0"/>
                <a:ea typeface="新細明體" pitchFamily="18" charset="-120"/>
              </a:defRPr>
            </a:lvl1pPr>
            <a:lvl2pPr marL="742950" indent="-285750" eaLnBrk="0" hangingPunct="0">
              <a:defRPr kumimoji="1" sz="2800">
                <a:solidFill>
                  <a:schemeClr val="tx1"/>
                </a:solidFill>
                <a:latin typeface="Times New Roman" pitchFamily="18" charset="0"/>
                <a:ea typeface="新細明體" pitchFamily="18" charset="-120"/>
              </a:defRPr>
            </a:lvl2pPr>
            <a:lvl3pPr marL="1143000" indent="-228600" eaLnBrk="0" hangingPunct="0">
              <a:defRPr kumimoji="1" sz="2800">
                <a:solidFill>
                  <a:schemeClr val="tx1"/>
                </a:solidFill>
                <a:latin typeface="Times New Roman" pitchFamily="18" charset="0"/>
                <a:ea typeface="新細明體" pitchFamily="18" charset="-120"/>
              </a:defRPr>
            </a:lvl3pPr>
            <a:lvl4pPr marL="1600200" indent="-228600" eaLnBrk="0" hangingPunct="0">
              <a:defRPr kumimoji="1" sz="2800">
                <a:solidFill>
                  <a:schemeClr val="tx1"/>
                </a:solidFill>
                <a:latin typeface="Times New Roman" pitchFamily="18" charset="0"/>
                <a:ea typeface="新細明體" pitchFamily="18" charset="-120"/>
              </a:defRPr>
            </a:lvl4pPr>
            <a:lvl5pPr marL="2057400" indent="-228600" eaLnBrk="0" hangingPunct="0">
              <a:defRPr kumimoji="1" sz="28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Times New Roman" pitchFamily="18" charset="0"/>
                <a:ea typeface="新細明體" pitchFamily="18" charset="-120"/>
              </a:defRPr>
            </a:lvl9pPr>
          </a:lstStyle>
          <a:p>
            <a:pPr eaLnBrk="1" hangingPunct="1"/>
            <a:r>
              <a:rPr lang="zh-TW" altLang="zh-TW" sz="2000" b="1" u="sng" dirty="0">
                <a:latin typeface="標楷體" panose="03000509000000000000" pitchFamily="65" charset="-120"/>
                <a:ea typeface="標楷體" panose="03000509000000000000" pitchFamily="65" charset="-120"/>
              </a:rPr>
              <a:t>內部人短線交易利益查核作業</a:t>
            </a:r>
            <a:r>
              <a:rPr lang="zh-TW" altLang="en-US" sz="2000" b="1" u="sng" dirty="0">
                <a:latin typeface="標楷體" panose="03000509000000000000" pitchFamily="65" charset="-120"/>
                <a:ea typeface="標楷體" panose="03000509000000000000" pitchFamily="65" charset="-120"/>
              </a:rPr>
              <a:t>流程</a:t>
            </a:r>
            <a:endParaRPr lang="zh-TW" altLang="zh-TW" sz="2000" b="1" u="sng"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6315843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EAC6BF-3C18-F07C-1EE7-CC1A028D3935}"/>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六、內部人股權管理作業</a:t>
            </a:r>
            <a:endParaRPr lang="zh-TW" altLang="en-US" dirty="0">
              <a:solidFill>
                <a:schemeClr val="accent1">
                  <a:lumMod val="75000"/>
                </a:schemeClr>
              </a:solidFill>
              <a:effectLst>
                <a:outerShdw blurRad="38100" dist="38100" dir="2700000" algn="tl">
                  <a:srgbClr val="000000">
                    <a:alpha val="43137"/>
                  </a:srgbClr>
                </a:outerShdw>
              </a:effectLst>
            </a:endParaRPr>
          </a:p>
        </p:txBody>
      </p:sp>
      <p:sp>
        <p:nvSpPr>
          <p:cNvPr id="3" name="文字版面配置區 2">
            <a:extLst>
              <a:ext uri="{FF2B5EF4-FFF2-40B4-BE49-F238E27FC236}">
                <a16:creationId xmlns:a16="http://schemas.microsoft.com/office/drawing/2014/main" id="{9E44297F-6230-5470-D14C-66B6D1066D5C}"/>
              </a:ext>
            </a:extLst>
          </p:cNvPr>
          <p:cNvSpPr>
            <a:spLocks noGrp="1"/>
          </p:cNvSpPr>
          <p:nvPr>
            <p:ph type="body" idx="1"/>
          </p:nvPr>
        </p:nvSpPr>
        <p:spPr/>
        <p:txBody>
          <a:bodyPr/>
          <a:lstStyle/>
          <a:p>
            <a:pPr>
              <a:defRPr/>
            </a:pPr>
            <a:r>
              <a:rPr lang="zh-TW" altLang="zh-TW" b="1" dirty="0">
                <a:effectLst/>
                <a:latin typeface="標楷體" panose="03000509000000000000" pitchFamily="65" charset="-120"/>
                <a:ea typeface="標楷體" panose="03000509000000000000" pitchFamily="65" charset="-120"/>
              </a:rPr>
              <a:t>每日：覆核事前申報</a:t>
            </a: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a:t>
            </a:r>
            <a:r>
              <a:rPr lang="zh-TW" altLang="zh-TW" sz="2800" b="1" dirty="0">
                <a:solidFill>
                  <a:schemeClr val="accent1">
                    <a:lumMod val="75000"/>
                  </a:schemeClr>
                </a:solidFill>
                <a:effectLst/>
                <a:latin typeface="標楷體" panose="03000509000000000000" pitchFamily="65" charset="-120"/>
                <a:ea typeface="標楷體" panose="03000509000000000000" pitchFamily="65" charset="-120"/>
              </a:rPr>
              <a:t>證券交易法第</a:t>
            </a: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22</a:t>
            </a:r>
            <a:r>
              <a:rPr lang="zh-TW" altLang="zh-TW" sz="2800" b="1" dirty="0">
                <a:solidFill>
                  <a:schemeClr val="accent1">
                    <a:lumMod val="75000"/>
                  </a:schemeClr>
                </a:solidFill>
                <a:effectLst/>
                <a:latin typeface="標楷體" panose="03000509000000000000" pitchFamily="65" charset="-120"/>
                <a:ea typeface="標楷體" panose="03000509000000000000" pitchFamily="65" charset="-120"/>
              </a:rPr>
              <a:t>條之</a:t>
            </a: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2)</a:t>
            </a:r>
          </a:p>
          <a:p>
            <a:pPr marL="0" indent="1431925">
              <a:buNone/>
              <a:defRPr/>
            </a:pPr>
            <a:r>
              <a:rPr lang="zh-TW" altLang="en-US" b="1" dirty="0">
                <a:solidFill>
                  <a:schemeClr val="tx1"/>
                </a:solidFill>
                <a:latin typeface="標楷體" panose="03000509000000000000" pitchFamily="65" charset="-120"/>
                <a:ea typeface="標楷體" panose="03000509000000000000" pitchFamily="65" charset="-120"/>
              </a:rPr>
              <a:t>通知及審閱符合大量取得股權申報案件</a:t>
            </a:r>
            <a:endParaRPr lang="en-US" altLang="zh-TW" b="1" dirty="0">
              <a:solidFill>
                <a:schemeClr val="tx1"/>
              </a:solidFill>
              <a:latin typeface="標楷體" panose="03000509000000000000" pitchFamily="65" charset="-120"/>
              <a:ea typeface="標楷體" panose="03000509000000000000" pitchFamily="65" charset="-120"/>
            </a:endParaRPr>
          </a:p>
          <a:p>
            <a:pPr marL="0" indent="1431925">
              <a:buNone/>
              <a:defRPr/>
            </a:pP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a:t>
            </a:r>
            <a:r>
              <a:rPr lang="zh-TW" altLang="zh-TW" sz="2800" b="1" dirty="0">
                <a:solidFill>
                  <a:schemeClr val="accent1">
                    <a:lumMod val="75000"/>
                  </a:schemeClr>
                </a:solidFill>
                <a:effectLst/>
                <a:latin typeface="標楷體" panose="03000509000000000000" pitchFamily="65" charset="-120"/>
                <a:ea typeface="標楷體" panose="03000509000000000000" pitchFamily="65" charset="-120"/>
              </a:rPr>
              <a:t>證券交易法第</a:t>
            </a: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43</a:t>
            </a:r>
            <a:r>
              <a:rPr lang="zh-TW" altLang="zh-TW" sz="2800" b="1" dirty="0">
                <a:solidFill>
                  <a:schemeClr val="accent1">
                    <a:lumMod val="75000"/>
                  </a:schemeClr>
                </a:solidFill>
                <a:effectLst/>
                <a:latin typeface="標楷體" panose="03000509000000000000" pitchFamily="65" charset="-120"/>
                <a:ea typeface="標楷體" panose="03000509000000000000" pitchFamily="65" charset="-120"/>
              </a:rPr>
              <a:t>條之</a:t>
            </a: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1)</a:t>
            </a:r>
            <a:endParaRPr lang="zh-TW" altLang="zh-TW" sz="2800" b="1" dirty="0">
              <a:solidFill>
                <a:schemeClr val="accent1">
                  <a:lumMod val="75000"/>
                </a:schemeClr>
              </a:solidFill>
              <a:effectLst/>
              <a:latin typeface="標楷體" panose="03000509000000000000" pitchFamily="65" charset="-120"/>
              <a:ea typeface="標楷體" panose="03000509000000000000" pitchFamily="65" charset="-120"/>
            </a:endParaRPr>
          </a:p>
          <a:p>
            <a:pPr>
              <a:defRPr/>
            </a:pPr>
            <a:r>
              <a:rPr lang="zh-TW" altLang="zh-TW" b="1" dirty="0">
                <a:effectLst/>
                <a:latin typeface="標楷體" panose="03000509000000000000" pitchFamily="65" charset="-120"/>
                <a:ea typeface="標楷體" panose="03000509000000000000" pitchFamily="65" charset="-120"/>
              </a:rPr>
              <a:t>每月：查核事前申報及事後申報</a:t>
            </a:r>
            <a:endParaRPr lang="en-US" altLang="zh-TW" b="1" dirty="0">
              <a:effectLst/>
              <a:latin typeface="標楷體" panose="03000509000000000000" pitchFamily="65" charset="-120"/>
              <a:ea typeface="標楷體" panose="03000509000000000000" pitchFamily="65" charset="-120"/>
            </a:endParaRPr>
          </a:p>
          <a:p>
            <a:pPr marL="180975" indent="1609725">
              <a:buFont typeface="Wingdings" pitchFamily="2" charset="2"/>
              <a:buNone/>
              <a:defRPr/>
            </a:pP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a:t>
            </a:r>
            <a:r>
              <a:rPr lang="zh-TW" altLang="zh-TW" sz="2800" b="1" dirty="0">
                <a:solidFill>
                  <a:schemeClr val="accent1">
                    <a:lumMod val="75000"/>
                  </a:schemeClr>
                </a:solidFill>
                <a:effectLst/>
                <a:latin typeface="標楷體" panose="03000509000000000000" pitchFamily="65" charset="-120"/>
                <a:ea typeface="標楷體" panose="03000509000000000000" pitchFamily="65" charset="-120"/>
              </a:rPr>
              <a:t>證券交易法第</a:t>
            </a: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22</a:t>
            </a:r>
            <a:r>
              <a:rPr lang="zh-TW" altLang="zh-TW" sz="2800" b="1" dirty="0">
                <a:solidFill>
                  <a:schemeClr val="accent1">
                    <a:lumMod val="75000"/>
                  </a:schemeClr>
                </a:solidFill>
                <a:effectLst/>
                <a:latin typeface="標楷體" panose="03000509000000000000" pitchFamily="65" charset="-120"/>
                <a:ea typeface="標楷體" panose="03000509000000000000" pitchFamily="65" charset="-120"/>
              </a:rPr>
              <a:t>條之</a:t>
            </a: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2</a:t>
            </a:r>
            <a:r>
              <a:rPr lang="zh-TW" altLang="zh-TW" sz="2800" b="1" dirty="0">
                <a:solidFill>
                  <a:schemeClr val="accent1">
                    <a:lumMod val="75000"/>
                  </a:schemeClr>
                </a:solidFill>
                <a:effectLst/>
                <a:latin typeface="標楷體" panose="03000509000000000000" pitchFamily="65" charset="-120"/>
                <a:ea typeface="標楷體" panose="03000509000000000000" pitchFamily="65" charset="-120"/>
              </a:rPr>
              <a:t>及第</a:t>
            </a: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25</a:t>
            </a:r>
            <a:r>
              <a:rPr lang="zh-TW" altLang="zh-TW" sz="2800" b="1" dirty="0">
                <a:solidFill>
                  <a:schemeClr val="accent1">
                    <a:lumMod val="75000"/>
                  </a:schemeClr>
                </a:solidFill>
                <a:effectLst/>
                <a:latin typeface="標楷體" panose="03000509000000000000" pitchFamily="65" charset="-120"/>
                <a:ea typeface="標楷體" panose="03000509000000000000" pitchFamily="65" charset="-120"/>
              </a:rPr>
              <a:t>條</a:t>
            </a: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a:t>
            </a:r>
          </a:p>
          <a:p>
            <a:pPr marL="361950" indent="-361950">
              <a:defRPr/>
            </a:pPr>
            <a:r>
              <a:rPr lang="zh-TW" altLang="en-US" b="1" dirty="0">
                <a:effectLst/>
                <a:latin typeface="標楷體" panose="03000509000000000000" pitchFamily="65" charset="-120"/>
                <a:ea typeface="標楷體" panose="03000509000000000000" pitchFamily="65" charset="-120"/>
              </a:rPr>
              <a:t>每半年：內部人持股餘額正確性查核</a:t>
            </a:r>
            <a:r>
              <a:rPr lang="en-US" altLang="zh-TW" b="1" dirty="0">
                <a:effectLst/>
                <a:latin typeface="標楷體" panose="03000509000000000000" pitchFamily="65" charset="-120"/>
                <a:ea typeface="標楷體" panose="03000509000000000000" pitchFamily="65" charset="-120"/>
              </a:rPr>
              <a:t>   </a:t>
            </a:r>
          </a:p>
          <a:p>
            <a:pPr marL="0" indent="0">
              <a:buNone/>
              <a:defRPr/>
            </a:pP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                  (</a:t>
            </a:r>
            <a:r>
              <a:rPr lang="zh-TW" altLang="zh-TW" sz="2800" b="1" dirty="0">
                <a:solidFill>
                  <a:schemeClr val="accent1">
                    <a:lumMod val="75000"/>
                  </a:schemeClr>
                </a:solidFill>
                <a:effectLst/>
                <a:latin typeface="標楷體" panose="03000509000000000000" pitchFamily="65" charset="-120"/>
                <a:ea typeface="標楷體" panose="03000509000000000000" pitchFamily="65" charset="-120"/>
              </a:rPr>
              <a:t>證券交易法第</a:t>
            </a: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25</a:t>
            </a:r>
            <a:r>
              <a:rPr lang="zh-TW" altLang="zh-TW" sz="2800" b="1" dirty="0">
                <a:solidFill>
                  <a:schemeClr val="accent1">
                    <a:lumMod val="75000"/>
                  </a:schemeClr>
                </a:solidFill>
                <a:effectLst/>
                <a:latin typeface="標楷體" panose="03000509000000000000" pitchFamily="65" charset="-120"/>
                <a:ea typeface="標楷體" panose="03000509000000000000" pitchFamily="65" charset="-120"/>
              </a:rPr>
              <a:t>條</a:t>
            </a: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a:t>
            </a:r>
            <a:endParaRPr lang="zh-TW" altLang="zh-TW" sz="2800" b="1" dirty="0">
              <a:solidFill>
                <a:schemeClr val="accent1">
                  <a:lumMod val="75000"/>
                </a:schemeClr>
              </a:solidFill>
              <a:effectLst/>
              <a:latin typeface="標楷體" panose="03000509000000000000" pitchFamily="65" charset="-120"/>
              <a:ea typeface="標楷體" panose="03000509000000000000" pitchFamily="65" charset="-120"/>
            </a:endParaRPr>
          </a:p>
          <a:p>
            <a:pPr>
              <a:defRPr/>
            </a:pPr>
            <a:r>
              <a:rPr lang="zh-TW" altLang="zh-TW" b="1" dirty="0">
                <a:effectLst/>
                <a:latin typeface="標楷體" panose="03000509000000000000" pitchFamily="65" charset="-120"/>
                <a:ea typeface="標楷體" panose="03000509000000000000" pitchFamily="65" charset="-120"/>
              </a:rPr>
              <a:t>每年：教育宣導</a:t>
            </a: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a:t>
            </a:r>
            <a:r>
              <a:rPr lang="zh-TW" altLang="en-US" sz="2800" b="1" dirty="0">
                <a:solidFill>
                  <a:schemeClr val="accent1">
                    <a:lumMod val="75000"/>
                  </a:schemeClr>
                </a:solidFill>
                <a:effectLst/>
                <a:latin typeface="標楷體" panose="03000509000000000000" pitchFamily="65" charset="-120"/>
                <a:ea typeface="標楷體" panose="03000509000000000000" pitchFamily="65" charset="-120"/>
              </a:rPr>
              <a:t>含內線、操縱及短線交易防制</a:t>
            </a:r>
            <a:r>
              <a:rPr lang="en-US" altLang="zh-TW" sz="2800" b="1" dirty="0">
                <a:solidFill>
                  <a:schemeClr val="accent1">
                    <a:lumMod val="75000"/>
                  </a:schemeClr>
                </a:solidFill>
                <a:effectLst/>
                <a:latin typeface="標楷體" panose="03000509000000000000" pitchFamily="65" charset="-120"/>
                <a:ea typeface="標楷體" panose="03000509000000000000" pitchFamily="65" charset="-120"/>
              </a:rPr>
              <a:t>)</a:t>
            </a:r>
            <a:endParaRPr lang="zh-TW" altLang="zh-TW" sz="2800" b="1" dirty="0">
              <a:solidFill>
                <a:schemeClr val="accent1">
                  <a:lumMod val="75000"/>
                </a:schemeClr>
              </a:solidFill>
              <a:effectLst/>
              <a:latin typeface="標楷體" panose="03000509000000000000" pitchFamily="65" charset="-120"/>
              <a:ea typeface="標楷體" panose="03000509000000000000" pitchFamily="65" charset="-120"/>
            </a:endParaRPr>
          </a:p>
          <a:p>
            <a:pPr>
              <a:defRPr/>
            </a:pPr>
            <a:r>
              <a:rPr lang="zh-TW" altLang="zh-TW" b="1" dirty="0">
                <a:effectLst/>
                <a:latin typeface="標楷體" panose="03000509000000000000" pitchFamily="65" charset="-120"/>
                <a:ea typeface="標楷體" panose="03000509000000000000" pitchFamily="65" charset="-120"/>
              </a:rPr>
              <a:t>建置預警系統、即時解就任系統、</a:t>
            </a:r>
            <a:r>
              <a:rPr lang="zh-TW" altLang="en-US" b="1" dirty="0">
                <a:effectLst/>
                <a:latin typeface="標楷體" panose="03000509000000000000" pitchFamily="65" charset="-120"/>
                <a:ea typeface="標楷體" panose="03000509000000000000" pitchFamily="65" charset="-120"/>
              </a:rPr>
              <a:t> </a:t>
            </a:r>
            <a:r>
              <a:rPr lang="zh-TW" altLang="zh-TW" b="1" dirty="0">
                <a:effectLst/>
                <a:latin typeface="標楷體" panose="03000509000000000000" pitchFamily="65" charset="-120"/>
                <a:ea typeface="標楷體" panose="03000509000000000000" pitchFamily="65" charset="-120"/>
              </a:rPr>
              <a:t>股權法規查詢系統，協助防範違規</a:t>
            </a:r>
            <a:endParaRPr lang="zh-TW" altLang="en-US" dirty="0"/>
          </a:p>
        </p:txBody>
      </p:sp>
    </p:spTree>
    <p:extLst>
      <p:ext uri="{BB962C8B-B14F-4D97-AF65-F5344CB8AC3E}">
        <p14:creationId xmlns:p14="http://schemas.microsoft.com/office/powerpoint/2010/main" val="33341364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0C8002-8634-BD69-A706-F020C57F2CDC}"/>
              </a:ext>
            </a:extLst>
          </p:cNvPr>
          <p:cNvSpPr>
            <a:spLocks noGrp="1"/>
          </p:cNvSpPr>
          <p:nvPr>
            <p:ph type="title"/>
          </p:nvPr>
        </p:nvSpPr>
        <p:spPr>
          <a:xfrm>
            <a:off x="457200" y="80963"/>
            <a:ext cx="8229600" cy="1508126"/>
          </a:xfrm>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六、內部人股權管理作業</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續</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dirty="0">
              <a:solidFill>
                <a:schemeClr val="accent1">
                  <a:lumMod val="75000"/>
                </a:schemeClr>
              </a:solidFill>
              <a:effectLst>
                <a:outerShdw blurRad="38100" dist="38100" dir="2700000" algn="tl">
                  <a:srgbClr val="000000">
                    <a:alpha val="43137"/>
                  </a:srgbClr>
                </a:outerShdw>
              </a:effectLst>
            </a:endParaRPr>
          </a:p>
        </p:txBody>
      </p:sp>
      <p:sp>
        <p:nvSpPr>
          <p:cNvPr id="4" name="Text Box 6">
            <a:extLst>
              <a:ext uri="{FF2B5EF4-FFF2-40B4-BE49-F238E27FC236}">
                <a16:creationId xmlns:a16="http://schemas.microsoft.com/office/drawing/2014/main" id="{B816DDC9-067E-84CC-E9C0-1D3A758FF82D}"/>
              </a:ext>
            </a:extLst>
          </p:cNvPr>
          <p:cNvSpPr txBox="1">
            <a:spLocks noChangeArrowheads="1"/>
          </p:cNvSpPr>
          <p:nvPr/>
        </p:nvSpPr>
        <p:spPr bwMode="auto">
          <a:xfrm>
            <a:off x="2330846" y="1653309"/>
            <a:ext cx="669414" cy="1466850"/>
          </a:xfrm>
          <a:prstGeom prst="rect">
            <a:avLst/>
          </a:prstGeom>
          <a:solidFill>
            <a:schemeClr val="accent1">
              <a:lumMod val="60000"/>
              <a:lumOff val="40000"/>
            </a:schemeClr>
          </a:solidFill>
          <a:ln w="9525">
            <a:solidFill>
              <a:schemeClr val="accent1">
                <a:lumMod val="40000"/>
                <a:lumOff val="60000"/>
              </a:schemeClr>
            </a:solidFill>
            <a:miter lim="800000"/>
            <a:headEnd/>
            <a:tailEnd/>
          </a:ln>
          <a:scene3d>
            <a:camera prst="orthographicFront"/>
            <a:lightRig rig="threePt" dir="t"/>
          </a:scene3d>
          <a:sp3d>
            <a:bevelT/>
          </a:sp3d>
        </p:spPr>
        <p:txBody>
          <a:bodyPr vert="eaVert">
            <a:spAutoFit/>
          </a:bodyPr>
          <a:lstStyle>
            <a:lvl1pPr eaLnBrk="0" hangingPunct="0">
              <a:defRPr kumimoji="1">
                <a:solidFill>
                  <a:srgbClr val="FF3300"/>
                </a:solidFill>
                <a:latin typeface="Times New Roman" pitchFamily="18" charset="0"/>
                <a:ea typeface="標楷體" pitchFamily="65" charset="-120"/>
              </a:defRPr>
            </a:lvl1pPr>
            <a:lvl2pPr marL="742950" indent="-285750" eaLnBrk="0" hangingPunct="0">
              <a:defRPr kumimoji="1">
                <a:solidFill>
                  <a:srgbClr val="FF3300"/>
                </a:solidFill>
                <a:latin typeface="Times New Roman" pitchFamily="18" charset="0"/>
                <a:ea typeface="標楷體" pitchFamily="65" charset="-120"/>
              </a:defRPr>
            </a:lvl2pPr>
            <a:lvl3pPr marL="1143000" indent="-228600" eaLnBrk="0" hangingPunct="0">
              <a:defRPr kumimoji="1">
                <a:solidFill>
                  <a:srgbClr val="FF3300"/>
                </a:solidFill>
                <a:latin typeface="Times New Roman" pitchFamily="18" charset="0"/>
                <a:ea typeface="標楷體" pitchFamily="65" charset="-120"/>
              </a:defRPr>
            </a:lvl3pPr>
            <a:lvl4pPr marL="1600200" indent="-228600" eaLnBrk="0" hangingPunct="0">
              <a:defRPr kumimoji="1">
                <a:solidFill>
                  <a:srgbClr val="FF3300"/>
                </a:solidFill>
                <a:latin typeface="Times New Roman" pitchFamily="18" charset="0"/>
                <a:ea typeface="標楷體" pitchFamily="65" charset="-120"/>
              </a:defRPr>
            </a:lvl4pPr>
            <a:lvl5pPr marL="2057400" indent="-228600" eaLnBrk="0" hangingPunct="0">
              <a:defRPr kumimoji="1">
                <a:solidFill>
                  <a:srgbClr val="FF3300"/>
                </a:solidFill>
                <a:latin typeface="Times New Roman" pitchFamily="18" charset="0"/>
                <a:ea typeface="標楷體" pitchFamily="65" charset="-120"/>
              </a:defRPr>
            </a:lvl5pPr>
            <a:lvl6pPr marL="2514600" indent="-228600" eaLnBrk="0" fontAlgn="base" hangingPunct="0">
              <a:spcBef>
                <a:spcPct val="0"/>
              </a:spcBef>
              <a:spcAft>
                <a:spcPct val="0"/>
              </a:spcAft>
              <a:defRPr kumimoji="1">
                <a:solidFill>
                  <a:srgbClr val="FF3300"/>
                </a:solidFill>
                <a:latin typeface="Times New Roman" pitchFamily="18" charset="0"/>
                <a:ea typeface="標楷體" pitchFamily="65" charset="-120"/>
              </a:defRPr>
            </a:lvl6pPr>
            <a:lvl7pPr marL="2971800" indent="-228600" eaLnBrk="0" fontAlgn="base" hangingPunct="0">
              <a:spcBef>
                <a:spcPct val="0"/>
              </a:spcBef>
              <a:spcAft>
                <a:spcPct val="0"/>
              </a:spcAft>
              <a:defRPr kumimoji="1">
                <a:solidFill>
                  <a:srgbClr val="FF3300"/>
                </a:solidFill>
                <a:latin typeface="Times New Roman" pitchFamily="18" charset="0"/>
                <a:ea typeface="標楷體" pitchFamily="65" charset="-120"/>
              </a:defRPr>
            </a:lvl7pPr>
            <a:lvl8pPr marL="3429000" indent="-228600" eaLnBrk="0" fontAlgn="base" hangingPunct="0">
              <a:spcBef>
                <a:spcPct val="0"/>
              </a:spcBef>
              <a:spcAft>
                <a:spcPct val="0"/>
              </a:spcAft>
              <a:defRPr kumimoji="1">
                <a:solidFill>
                  <a:srgbClr val="FF3300"/>
                </a:solidFill>
                <a:latin typeface="Times New Roman" pitchFamily="18" charset="0"/>
                <a:ea typeface="標楷體" pitchFamily="65" charset="-120"/>
              </a:defRPr>
            </a:lvl8pPr>
            <a:lvl9pPr marL="3886200" indent="-228600" eaLnBrk="0" fontAlgn="base" hangingPunct="0">
              <a:spcBef>
                <a:spcPct val="0"/>
              </a:spcBef>
              <a:spcAft>
                <a:spcPct val="0"/>
              </a:spcAft>
              <a:defRPr kumimoji="1">
                <a:solidFill>
                  <a:srgbClr val="FF3300"/>
                </a:solidFill>
                <a:latin typeface="Times New Roman" pitchFamily="18" charset="0"/>
                <a:ea typeface="標楷體" pitchFamily="65" charset="-120"/>
              </a:defRPr>
            </a:lvl9pPr>
          </a:lstStyle>
          <a:p>
            <a:pPr algn="ctr" eaLnBrk="1" fontAlgn="auto" hangingPunct="1">
              <a:lnSpc>
                <a:spcPct val="80000"/>
              </a:lnSpc>
              <a:spcBef>
                <a:spcPct val="10000"/>
              </a:spcBef>
              <a:spcAft>
                <a:spcPts val="0"/>
              </a:spcAft>
              <a:defRPr/>
            </a:pPr>
            <a:r>
              <a:rPr lang="zh-TW" altLang="en-US" b="1" kern="0" dirty="0">
                <a:solidFill>
                  <a:schemeClr val="accent1">
                    <a:lumMod val="75000"/>
                  </a:schemeClr>
                </a:solidFill>
              </a:rPr>
              <a:t>申報資料</a:t>
            </a:r>
            <a:endParaRPr lang="en-US" altLang="zh-TW" b="1" kern="0" dirty="0">
              <a:solidFill>
                <a:schemeClr val="accent1">
                  <a:lumMod val="75000"/>
                </a:schemeClr>
              </a:solidFill>
            </a:endParaRPr>
          </a:p>
          <a:p>
            <a:pPr algn="ctr" eaLnBrk="1" fontAlgn="auto" hangingPunct="1">
              <a:lnSpc>
                <a:spcPct val="80000"/>
              </a:lnSpc>
              <a:spcBef>
                <a:spcPct val="10000"/>
              </a:spcBef>
              <a:spcAft>
                <a:spcPts val="0"/>
              </a:spcAft>
              <a:defRPr/>
            </a:pPr>
            <a:r>
              <a:rPr lang="zh-TW" altLang="en-US" b="1" kern="0" dirty="0">
                <a:solidFill>
                  <a:schemeClr val="accent1">
                    <a:lumMod val="75000"/>
                  </a:schemeClr>
                </a:solidFill>
              </a:rPr>
              <a:t>內部人事前</a:t>
            </a:r>
          </a:p>
        </p:txBody>
      </p:sp>
      <p:sp>
        <p:nvSpPr>
          <p:cNvPr id="5" name="Text Box 8">
            <a:extLst>
              <a:ext uri="{FF2B5EF4-FFF2-40B4-BE49-F238E27FC236}">
                <a16:creationId xmlns:a16="http://schemas.microsoft.com/office/drawing/2014/main" id="{0BADC52B-6753-8F46-24F5-80C868761A79}"/>
              </a:ext>
            </a:extLst>
          </p:cNvPr>
          <p:cNvSpPr txBox="1">
            <a:spLocks noChangeArrowheads="1"/>
          </p:cNvSpPr>
          <p:nvPr/>
        </p:nvSpPr>
        <p:spPr bwMode="auto">
          <a:xfrm>
            <a:off x="8004718" y="2469573"/>
            <a:ext cx="669414" cy="2984500"/>
          </a:xfrm>
          <a:prstGeom prst="rect">
            <a:avLst/>
          </a:prstGeom>
          <a:solidFill>
            <a:schemeClr val="accent1">
              <a:lumMod val="40000"/>
              <a:lumOff val="60000"/>
            </a:schemeClr>
          </a:solidFill>
          <a:ln w="9525">
            <a:solidFill>
              <a:srgbClr val="FFC000"/>
            </a:solidFill>
            <a:miter lim="800000"/>
            <a:headEnd/>
            <a:tailEnd/>
          </a:ln>
          <a:scene3d>
            <a:camera prst="orthographicFront"/>
            <a:lightRig rig="threePt" dir="t"/>
          </a:scene3d>
          <a:sp3d>
            <a:bevelT/>
          </a:sp3d>
        </p:spPr>
        <p:txBody>
          <a:bodyPr vert="eaVert" wrap="square" anchor="ctr">
            <a:spAutoFit/>
          </a:bodyPr>
          <a:lstStyle>
            <a:defPPr>
              <a:defRPr lang="zh-TW"/>
            </a:defPPr>
            <a:lvl1pPr algn="ctr" eaLnBrk="1" fontAlgn="auto" hangingPunct="1">
              <a:lnSpc>
                <a:spcPct val="80000"/>
              </a:lnSpc>
              <a:spcBef>
                <a:spcPct val="10000"/>
              </a:spcBef>
              <a:spcAft>
                <a:spcPts val="0"/>
              </a:spcAft>
              <a:defRPr sz="2000" kern="0">
                <a:solidFill>
                  <a:schemeClr val="bg2"/>
                </a:solidFill>
                <a:ea typeface="標楷體" pitchFamily="65" charset="-120"/>
              </a:defRPr>
            </a:lvl1pPr>
            <a:lvl2pPr marL="742950" indent="-285750" eaLnBrk="0" hangingPunct="0">
              <a:defRPr>
                <a:solidFill>
                  <a:srgbClr val="FF3300"/>
                </a:solidFill>
                <a:ea typeface="標楷體" pitchFamily="65" charset="-120"/>
              </a:defRPr>
            </a:lvl2pPr>
            <a:lvl3pPr marL="1143000" indent="-228600" eaLnBrk="0" hangingPunct="0">
              <a:defRPr>
                <a:solidFill>
                  <a:srgbClr val="FF3300"/>
                </a:solidFill>
                <a:ea typeface="標楷體" pitchFamily="65" charset="-120"/>
              </a:defRPr>
            </a:lvl3pPr>
            <a:lvl4pPr marL="1600200" indent="-228600" eaLnBrk="0" hangingPunct="0">
              <a:defRPr>
                <a:solidFill>
                  <a:srgbClr val="FF3300"/>
                </a:solidFill>
                <a:ea typeface="標楷體" pitchFamily="65" charset="-120"/>
              </a:defRPr>
            </a:lvl4pPr>
            <a:lvl5pPr marL="2057400" indent="-228600" eaLnBrk="0" hangingPunct="0">
              <a:defRPr>
                <a:solidFill>
                  <a:srgbClr val="FF3300"/>
                </a:solidFill>
                <a:ea typeface="標楷體" pitchFamily="65" charset="-120"/>
              </a:defRPr>
            </a:lvl5pPr>
            <a:lvl6pPr marL="2514600" indent="-228600" eaLnBrk="0" fontAlgn="base" hangingPunct="0">
              <a:spcBef>
                <a:spcPct val="0"/>
              </a:spcBef>
              <a:spcAft>
                <a:spcPct val="0"/>
              </a:spcAft>
              <a:defRPr>
                <a:solidFill>
                  <a:srgbClr val="FF3300"/>
                </a:solidFill>
                <a:ea typeface="標楷體" pitchFamily="65" charset="-120"/>
              </a:defRPr>
            </a:lvl6pPr>
            <a:lvl7pPr marL="2971800" indent="-228600" eaLnBrk="0" fontAlgn="base" hangingPunct="0">
              <a:spcBef>
                <a:spcPct val="0"/>
              </a:spcBef>
              <a:spcAft>
                <a:spcPct val="0"/>
              </a:spcAft>
              <a:defRPr>
                <a:solidFill>
                  <a:srgbClr val="FF3300"/>
                </a:solidFill>
                <a:ea typeface="標楷體" pitchFamily="65" charset="-120"/>
              </a:defRPr>
            </a:lvl7pPr>
            <a:lvl8pPr marL="3429000" indent="-228600" eaLnBrk="0" fontAlgn="base" hangingPunct="0">
              <a:spcBef>
                <a:spcPct val="0"/>
              </a:spcBef>
              <a:spcAft>
                <a:spcPct val="0"/>
              </a:spcAft>
              <a:defRPr>
                <a:solidFill>
                  <a:srgbClr val="FF3300"/>
                </a:solidFill>
                <a:ea typeface="標楷體" pitchFamily="65" charset="-120"/>
              </a:defRPr>
            </a:lvl8pPr>
            <a:lvl9pPr marL="3886200" indent="-228600" eaLnBrk="0" fontAlgn="base" hangingPunct="0">
              <a:spcBef>
                <a:spcPct val="0"/>
              </a:spcBef>
              <a:spcAft>
                <a:spcPct val="0"/>
              </a:spcAft>
              <a:defRPr>
                <a:solidFill>
                  <a:srgbClr val="FF3300"/>
                </a:solidFill>
                <a:ea typeface="標楷體" pitchFamily="65" charset="-120"/>
              </a:defRPr>
            </a:lvl9pPr>
          </a:lstStyle>
          <a:p>
            <a:pPr>
              <a:defRPr/>
            </a:pPr>
            <a:endParaRPr lang="zh-TW" altLang="en-US" sz="1800" dirty="0">
              <a:solidFill>
                <a:srgbClr val="002060"/>
              </a:solidFill>
            </a:endParaRPr>
          </a:p>
          <a:p>
            <a:pPr>
              <a:defRPr/>
            </a:pPr>
            <a:r>
              <a:rPr lang="zh-TW" altLang="en-US" sz="1800" dirty="0">
                <a:solidFill>
                  <a:srgbClr val="002060"/>
                </a:solidFill>
              </a:rPr>
              <a:t>彙整送主管機關處理</a:t>
            </a:r>
          </a:p>
        </p:txBody>
      </p:sp>
      <p:sp>
        <p:nvSpPr>
          <p:cNvPr id="6" name="Text Box 16">
            <a:extLst>
              <a:ext uri="{FF2B5EF4-FFF2-40B4-BE49-F238E27FC236}">
                <a16:creationId xmlns:a16="http://schemas.microsoft.com/office/drawing/2014/main" id="{7F1EBDAC-0288-0F16-A352-439C60CA6D44}"/>
              </a:ext>
            </a:extLst>
          </p:cNvPr>
          <p:cNvSpPr txBox="1">
            <a:spLocks noChangeArrowheads="1"/>
          </p:cNvSpPr>
          <p:nvPr/>
        </p:nvSpPr>
        <p:spPr bwMode="auto">
          <a:xfrm>
            <a:off x="5384115" y="4106863"/>
            <a:ext cx="430887" cy="808037"/>
          </a:xfrm>
          <a:prstGeom prst="rect">
            <a:avLst/>
          </a:prstGeom>
          <a:noFill/>
          <a:ln>
            <a:noFill/>
          </a:ln>
        </p:spPr>
        <p:txBody>
          <a:bodyPr vert="eaVert">
            <a:spAutoFit/>
          </a:bodyPr>
          <a:lstStyle>
            <a:lvl1pPr eaLnBrk="0" hangingPunct="0">
              <a:defRPr kumimoji="1">
                <a:solidFill>
                  <a:srgbClr val="FF3300"/>
                </a:solidFill>
                <a:latin typeface="Times New Roman" pitchFamily="18" charset="0"/>
                <a:ea typeface="標楷體" pitchFamily="65" charset="-120"/>
              </a:defRPr>
            </a:lvl1pPr>
            <a:lvl2pPr marL="742950" indent="-285750" eaLnBrk="0" hangingPunct="0">
              <a:defRPr kumimoji="1">
                <a:solidFill>
                  <a:srgbClr val="FF3300"/>
                </a:solidFill>
                <a:latin typeface="Times New Roman" pitchFamily="18" charset="0"/>
                <a:ea typeface="標楷體" pitchFamily="65" charset="-120"/>
              </a:defRPr>
            </a:lvl2pPr>
            <a:lvl3pPr marL="1143000" indent="-228600" eaLnBrk="0" hangingPunct="0">
              <a:defRPr kumimoji="1">
                <a:solidFill>
                  <a:srgbClr val="FF3300"/>
                </a:solidFill>
                <a:latin typeface="Times New Roman" pitchFamily="18" charset="0"/>
                <a:ea typeface="標楷體" pitchFamily="65" charset="-120"/>
              </a:defRPr>
            </a:lvl3pPr>
            <a:lvl4pPr marL="1600200" indent="-228600" eaLnBrk="0" hangingPunct="0">
              <a:defRPr kumimoji="1">
                <a:solidFill>
                  <a:srgbClr val="FF3300"/>
                </a:solidFill>
                <a:latin typeface="Times New Roman" pitchFamily="18" charset="0"/>
                <a:ea typeface="標楷體" pitchFamily="65" charset="-120"/>
              </a:defRPr>
            </a:lvl4pPr>
            <a:lvl5pPr marL="2057400" indent="-228600" eaLnBrk="0" hangingPunct="0">
              <a:defRPr kumimoji="1">
                <a:solidFill>
                  <a:srgbClr val="FF3300"/>
                </a:solidFill>
                <a:latin typeface="Times New Roman" pitchFamily="18" charset="0"/>
                <a:ea typeface="標楷體" pitchFamily="65" charset="-120"/>
              </a:defRPr>
            </a:lvl5pPr>
            <a:lvl6pPr marL="2514600" indent="-228600" eaLnBrk="0" fontAlgn="base" hangingPunct="0">
              <a:spcBef>
                <a:spcPct val="0"/>
              </a:spcBef>
              <a:spcAft>
                <a:spcPct val="0"/>
              </a:spcAft>
              <a:defRPr kumimoji="1">
                <a:solidFill>
                  <a:srgbClr val="FF3300"/>
                </a:solidFill>
                <a:latin typeface="Times New Roman" pitchFamily="18" charset="0"/>
                <a:ea typeface="標楷體" pitchFamily="65" charset="-120"/>
              </a:defRPr>
            </a:lvl6pPr>
            <a:lvl7pPr marL="2971800" indent="-228600" eaLnBrk="0" fontAlgn="base" hangingPunct="0">
              <a:spcBef>
                <a:spcPct val="0"/>
              </a:spcBef>
              <a:spcAft>
                <a:spcPct val="0"/>
              </a:spcAft>
              <a:defRPr kumimoji="1">
                <a:solidFill>
                  <a:srgbClr val="FF3300"/>
                </a:solidFill>
                <a:latin typeface="Times New Roman" pitchFamily="18" charset="0"/>
                <a:ea typeface="標楷體" pitchFamily="65" charset="-120"/>
              </a:defRPr>
            </a:lvl7pPr>
            <a:lvl8pPr marL="3429000" indent="-228600" eaLnBrk="0" fontAlgn="base" hangingPunct="0">
              <a:spcBef>
                <a:spcPct val="0"/>
              </a:spcBef>
              <a:spcAft>
                <a:spcPct val="0"/>
              </a:spcAft>
              <a:defRPr kumimoji="1">
                <a:solidFill>
                  <a:srgbClr val="FF3300"/>
                </a:solidFill>
                <a:latin typeface="Times New Roman" pitchFamily="18" charset="0"/>
                <a:ea typeface="標楷體" pitchFamily="65" charset="-120"/>
              </a:defRPr>
            </a:lvl8pPr>
            <a:lvl9pPr marL="3886200" indent="-228600" eaLnBrk="0" fontAlgn="base" hangingPunct="0">
              <a:spcBef>
                <a:spcPct val="0"/>
              </a:spcBef>
              <a:spcAft>
                <a:spcPct val="0"/>
              </a:spcAft>
              <a:defRPr kumimoji="1">
                <a:solidFill>
                  <a:srgbClr val="FF3300"/>
                </a:solidFill>
                <a:latin typeface="Times New Roman" pitchFamily="18" charset="0"/>
                <a:ea typeface="標楷體" pitchFamily="65" charset="-120"/>
              </a:defRPr>
            </a:lvl9pPr>
          </a:lstStyle>
          <a:p>
            <a:pPr eaLnBrk="1" fontAlgn="auto" hangingPunct="1">
              <a:spcBef>
                <a:spcPct val="50000"/>
              </a:spcBef>
              <a:spcAft>
                <a:spcPts val="0"/>
              </a:spcAft>
              <a:defRPr/>
            </a:pPr>
            <a:r>
              <a:rPr lang="zh-TW" altLang="en-US" sz="1600" kern="0" dirty="0">
                <a:solidFill>
                  <a:schemeClr val="tx1"/>
                </a:solidFill>
              </a:rPr>
              <a:t>無異常</a:t>
            </a:r>
          </a:p>
        </p:txBody>
      </p:sp>
      <p:sp>
        <p:nvSpPr>
          <p:cNvPr id="7" name="Text Box 18">
            <a:extLst>
              <a:ext uri="{FF2B5EF4-FFF2-40B4-BE49-F238E27FC236}">
                <a16:creationId xmlns:a16="http://schemas.microsoft.com/office/drawing/2014/main" id="{667296FE-0AAF-8A70-1EE7-DF9E43139364}"/>
              </a:ext>
            </a:extLst>
          </p:cNvPr>
          <p:cNvSpPr txBox="1">
            <a:spLocks noChangeArrowheads="1"/>
          </p:cNvSpPr>
          <p:nvPr/>
        </p:nvSpPr>
        <p:spPr bwMode="auto">
          <a:xfrm>
            <a:off x="2330846" y="4091709"/>
            <a:ext cx="669414" cy="1466850"/>
          </a:xfrm>
          <a:prstGeom prst="rect">
            <a:avLst/>
          </a:prstGeom>
          <a:solidFill>
            <a:schemeClr val="accent1">
              <a:lumMod val="60000"/>
              <a:lumOff val="40000"/>
            </a:schemeClr>
          </a:solidFill>
          <a:ln w="9525">
            <a:solidFill>
              <a:srgbClr val="FFC000"/>
            </a:solidFill>
            <a:miter lim="800000"/>
            <a:headEnd/>
            <a:tailEnd/>
          </a:ln>
          <a:scene3d>
            <a:camera prst="orthographicFront"/>
            <a:lightRig rig="threePt" dir="t"/>
          </a:scene3d>
          <a:sp3d>
            <a:bevelT/>
          </a:sp3d>
        </p:spPr>
        <p:txBody>
          <a:bodyPr vert="eaVert">
            <a:spAutoFit/>
          </a:bodyPr>
          <a:lstStyle>
            <a:defPPr>
              <a:defRPr lang="zh-TW"/>
            </a:defPPr>
            <a:lvl1pPr algn="ctr" eaLnBrk="1" fontAlgn="auto" hangingPunct="1">
              <a:lnSpc>
                <a:spcPct val="80000"/>
              </a:lnSpc>
              <a:spcBef>
                <a:spcPct val="10000"/>
              </a:spcBef>
              <a:spcAft>
                <a:spcPts val="0"/>
              </a:spcAft>
              <a:defRPr sz="2000" kern="0">
                <a:solidFill>
                  <a:schemeClr val="bg2"/>
                </a:solidFill>
                <a:ea typeface="標楷體" pitchFamily="65" charset="-120"/>
              </a:defRPr>
            </a:lvl1pPr>
            <a:lvl2pPr marL="742950" indent="-285750" eaLnBrk="0" hangingPunct="0">
              <a:defRPr>
                <a:solidFill>
                  <a:srgbClr val="FF3300"/>
                </a:solidFill>
                <a:ea typeface="標楷體" pitchFamily="65" charset="-120"/>
              </a:defRPr>
            </a:lvl2pPr>
            <a:lvl3pPr marL="1143000" indent="-228600" eaLnBrk="0" hangingPunct="0">
              <a:defRPr>
                <a:solidFill>
                  <a:srgbClr val="FF3300"/>
                </a:solidFill>
                <a:ea typeface="標楷體" pitchFamily="65" charset="-120"/>
              </a:defRPr>
            </a:lvl3pPr>
            <a:lvl4pPr marL="1600200" indent="-228600" eaLnBrk="0" hangingPunct="0">
              <a:defRPr>
                <a:solidFill>
                  <a:srgbClr val="FF3300"/>
                </a:solidFill>
                <a:ea typeface="標楷體" pitchFamily="65" charset="-120"/>
              </a:defRPr>
            </a:lvl4pPr>
            <a:lvl5pPr marL="2057400" indent="-228600" eaLnBrk="0" hangingPunct="0">
              <a:defRPr>
                <a:solidFill>
                  <a:srgbClr val="FF3300"/>
                </a:solidFill>
                <a:ea typeface="標楷體" pitchFamily="65" charset="-120"/>
              </a:defRPr>
            </a:lvl5pPr>
            <a:lvl6pPr marL="2514600" indent="-228600" eaLnBrk="0" fontAlgn="base" hangingPunct="0">
              <a:spcBef>
                <a:spcPct val="0"/>
              </a:spcBef>
              <a:spcAft>
                <a:spcPct val="0"/>
              </a:spcAft>
              <a:defRPr>
                <a:solidFill>
                  <a:srgbClr val="FF3300"/>
                </a:solidFill>
                <a:ea typeface="標楷體" pitchFamily="65" charset="-120"/>
              </a:defRPr>
            </a:lvl6pPr>
            <a:lvl7pPr marL="2971800" indent="-228600" eaLnBrk="0" fontAlgn="base" hangingPunct="0">
              <a:spcBef>
                <a:spcPct val="0"/>
              </a:spcBef>
              <a:spcAft>
                <a:spcPct val="0"/>
              </a:spcAft>
              <a:defRPr>
                <a:solidFill>
                  <a:srgbClr val="FF3300"/>
                </a:solidFill>
                <a:ea typeface="標楷體" pitchFamily="65" charset="-120"/>
              </a:defRPr>
            </a:lvl7pPr>
            <a:lvl8pPr marL="3429000" indent="-228600" eaLnBrk="0" fontAlgn="base" hangingPunct="0">
              <a:spcBef>
                <a:spcPct val="0"/>
              </a:spcBef>
              <a:spcAft>
                <a:spcPct val="0"/>
              </a:spcAft>
              <a:defRPr>
                <a:solidFill>
                  <a:srgbClr val="FF3300"/>
                </a:solidFill>
                <a:ea typeface="標楷體" pitchFamily="65" charset="-120"/>
              </a:defRPr>
            </a:lvl8pPr>
            <a:lvl9pPr marL="3886200" indent="-228600" eaLnBrk="0" fontAlgn="base" hangingPunct="0">
              <a:spcBef>
                <a:spcPct val="0"/>
              </a:spcBef>
              <a:spcAft>
                <a:spcPct val="0"/>
              </a:spcAft>
              <a:defRPr>
                <a:solidFill>
                  <a:srgbClr val="FF3300"/>
                </a:solidFill>
                <a:ea typeface="標楷體" pitchFamily="65" charset="-120"/>
              </a:defRPr>
            </a:lvl9pPr>
          </a:lstStyle>
          <a:p>
            <a:pPr>
              <a:defRPr/>
            </a:pPr>
            <a:r>
              <a:rPr lang="zh-TW" altLang="en-US" sz="1800" b="1" dirty="0">
                <a:solidFill>
                  <a:schemeClr val="accent1">
                    <a:lumMod val="75000"/>
                  </a:schemeClr>
                </a:solidFill>
              </a:rPr>
              <a:t>申報資料</a:t>
            </a:r>
            <a:endParaRPr lang="en-US" altLang="zh-TW" sz="1800" b="1" dirty="0">
              <a:solidFill>
                <a:schemeClr val="accent1">
                  <a:lumMod val="75000"/>
                </a:schemeClr>
              </a:solidFill>
            </a:endParaRPr>
          </a:p>
          <a:p>
            <a:pPr>
              <a:defRPr/>
            </a:pPr>
            <a:r>
              <a:rPr lang="zh-TW" altLang="en-US" sz="1800" b="1" dirty="0">
                <a:solidFill>
                  <a:schemeClr val="accent1">
                    <a:lumMod val="75000"/>
                  </a:schemeClr>
                </a:solidFill>
              </a:rPr>
              <a:t>內部人事後</a:t>
            </a:r>
          </a:p>
        </p:txBody>
      </p:sp>
      <p:sp>
        <p:nvSpPr>
          <p:cNvPr id="8" name="Text Box 19">
            <a:extLst>
              <a:ext uri="{FF2B5EF4-FFF2-40B4-BE49-F238E27FC236}">
                <a16:creationId xmlns:a16="http://schemas.microsoft.com/office/drawing/2014/main" id="{0AE7A299-F6B5-B0BD-9A2F-A47B6D294BF3}"/>
              </a:ext>
            </a:extLst>
          </p:cNvPr>
          <p:cNvSpPr txBox="1">
            <a:spLocks noChangeArrowheads="1"/>
          </p:cNvSpPr>
          <p:nvPr/>
        </p:nvSpPr>
        <p:spPr bwMode="auto">
          <a:xfrm flipH="1">
            <a:off x="3928025" y="1523492"/>
            <a:ext cx="669414" cy="1466850"/>
          </a:xfrm>
          <a:prstGeom prst="rect">
            <a:avLst/>
          </a:prstGeom>
          <a:solidFill>
            <a:schemeClr val="accent1">
              <a:lumMod val="60000"/>
              <a:lumOff val="40000"/>
            </a:schemeClr>
          </a:solidFill>
          <a:ln w="9525">
            <a:solidFill>
              <a:srgbClr val="FFC000"/>
            </a:solidFill>
            <a:miter lim="800000"/>
            <a:headEnd/>
            <a:tailEnd/>
          </a:ln>
          <a:scene3d>
            <a:camera prst="orthographicFront"/>
            <a:lightRig rig="threePt" dir="t"/>
          </a:scene3d>
          <a:sp3d>
            <a:bevelT/>
          </a:sp3d>
        </p:spPr>
        <p:txBody>
          <a:bodyPr vert="eaVert">
            <a:spAutoFit/>
          </a:bodyPr>
          <a:lstStyle>
            <a:defPPr>
              <a:defRPr lang="zh-TW"/>
            </a:defPPr>
            <a:lvl1pPr algn="ctr" eaLnBrk="1" fontAlgn="auto" hangingPunct="1">
              <a:lnSpc>
                <a:spcPct val="80000"/>
              </a:lnSpc>
              <a:spcBef>
                <a:spcPct val="10000"/>
              </a:spcBef>
              <a:spcAft>
                <a:spcPts val="0"/>
              </a:spcAft>
              <a:defRPr sz="2000" kern="0">
                <a:solidFill>
                  <a:schemeClr val="bg2"/>
                </a:solidFill>
                <a:ea typeface="標楷體" pitchFamily="65" charset="-120"/>
              </a:defRPr>
            </a:lvl1pPr>
            <a:lvl2pPr marL="742950" indent="-285750" eaLnBrk="0" hangingPunct="0">
              <a:defRPr>
                <a:solidFill>
                  <a:srgbClr val="FF3300"/>
                </a:solidFill>
                <a:ea typeface="標楷體" pitchFamily="65" charset="-120"/>
              </a:defRPr>
            </a:lvl2pPr>
            <a:lvl3pPr marL="1143000" indent="-228600" eaLnBrk="0" hangingPunct="0">
              <a:defRPr>
                <a:solidFill>
                  <a:srgbClr val="FF3300"/>
                </a:solidFill>
                <a:ea typeface="標楷體" pitchFamily="65" charset="-120"/>
              </a:defRPr>
            </a:lvl3pPr>
            <a:lvl4pPr marL="1600200" indent="-228600" eaLnBrk="0" hangingPunct="0">
              <a:defRPr>
                <a:solidFill>
                  <a:srgbClr val="FF3300"/>
                </a:solidFill>
                <a:ea typeface="標楷體" pitchFamily="65" charset="-120"/>
              </a:defRPr>
            </a:lvl4pPr>
            <a:lvl5pPr marL="2057400" indent="-228600" eaLnBrk="0" hangingPunct="0">
              <a:defRPr>
                <a:solidFill>
                  <a:srgbClr val="FF3300"/>
                </a:solidFill>
                <a:ea typeface="標楷體" pitchFamily="65" charset="-120"/>
              </a:defRPr>
            </a:lvl5pPr>
            <a:lvl6pPr marL="2514600" indent="-228600" eaLnBrk="0" fontAlgn="base" hangingPunct="0">
              <a:spcBef>
                <a:spcPct val="0"/>
              </a:spcBef>
              <a:spcAft>
                <a:spcPct val="0"/>
              </a:spcAft>
              <a:defRPr>
                <a:solidFill>
                  <a:srgbClr val="FF3300"/>
                </a:solidFill>
                <a:ea typeface="標楷體" pitchFamily="65" charset="-120"/>
              </a:defRPr>
            </a:lvl6pPr>
            <a:lvl7pPr marL="2971800" indent="-228600" eaLnBrk="0" fontAlgn="base" hangingPunct="0">
              <a:spcBef>
                <a:spcPct val="0"/>
              </a:spcBef>
              <a:spcAft>
                <a:spcPct val="0"/>
              </a:spcAft>
              <a:defRPr>
                <a:solidFill>
                  <a:srgbClr val="FF3300"/>
                </a:solidFill>
                <a:ea typeface="標楷體" pitchFamily="65" charset="-120"/>
              </a:defRPr>
            </a:lvl7pPr>
            <a:lvl8pPr marL="3429000" indent="-228600" eaLnBrk="0" fontAlgn="base" hangingPunct="0">
              <a:spcBef>
                <a:spcPct val="0"/>
              </a:spcBef>
              <a:spcAft>
                <a:spcPct val="0"/>
              </a:spcAft>
              <a:defRPr>
                <a:solidFill>
                  <a:srgbClr val="FF3300"/>
                </a:solidFill>
                <a:ea typeface="標楷體" pitchFamily="65" charset="-120"/>
              </a:defRPr>
            </a:lvl8pPr>
            <a:lvl9pPr marL="3886200" indent="-228600" eaLnBrk="0" fontAlgn="base" hangingPunct="0">
              <a:spcBef>
                <a:spcPct val="0"/>
              </a:spcBef>
              <a:spcAft>
                <a:spcPct val="0"/>
              </a:spcAft>
              <a:defRPr>
                <a:solidFill>
                  <a:srgbClr val="FF3300"/>
                </a:solidFill>
                <a:ea typeface="標楷體" pitchFamily="65" charset="-120"/>
              </a:defRPr>
            </a:lvl9pPr>
          </a:lstStyle>
          <a:p>
            <a:pPr>
              <a:defRPr/>
            </a:pPr>
            <a:r>
              <a:rPr lang="zh-TW" altLang="en-US" sz="1800" b="1" dirty="0">
                <a:solidFill>
                  <a:schemeClr val="accent1">
                    <a:lumMod val="75000"/>
                  </a:schemeClr>
                </a:solidFill>
              </a:rPr>
              <a:t>查　核</a:t>
            </a:r>
          </a:p>
          <a:p>
            <a:pPr>
              <a:defRPr/>
            </a:pPr>
            <a:r>
              <a:rPr lang="zh-TW" altLang="en-US" sz="1800" b="1" dirty="0">
                <a:solidFill>
                  <a:schemeClr val="accent1">
                    <a:lumMod val="75000"/>
                  </a:schemeClr>
                </a:solidFill>
              </a:rPr>
              <a:t>事前申報</a:t>
            </a:r>
          </a:p>
        </p:txBody>
      </p:sp>
      <p:sp>
        <p:nvSpPr>
          <p:cNvPr id="9" name="Text Box 20">
            <a:extLst>
              <a:ext uri="{FF2B5EF4-FFF2-40B4-BE49-F238E27FC236}">
                <a16:creationId xmlns:a16="http://schemas.microsoft.com/office/drawing/2014/main" id="{AADE826B-34BA-EB54-2D65-C23820FF8D4C}"/>
              </a:ext>
            </a:extLst>
          </p:cNvPr>
          <p:cNvSpPr txBox="1">
            <a:spLocks noChangeArrowheads="1"/>
          </p:cNvSpPr>
          <p:nvPr/>
        </p:nvSpPr>
        <p:spPr bwMode="auto">
          <a:xfrm flipH="1">
            <a:off x="3956504" y="3150754"/>
            <a:ext cx="669414" cy="1466850"/>
          </a:xfrm>
          <a:prstGeom prst="rect">
            <a:avLst/>
          </a:prstGeom>
          <a:solidFill>
            <a:schemeClr val="accent1">
              <a:lumMod val="60000"/>
              <a:lumOff val="40000"/>
            </a:schemeClr>
          </a:solidFill>
          <a:ln w="9525">
            <a:solidFill>
              <a:srgbClr val="FFC000"/>
            </a:solidFill>
            <a:miter lim="800000"/>
            <a:headEnd/>
            <a:tailEnd/>
          </a:ln>
          <a:scene3d>
            <a:camera prst="orthographicFront"/>
            <a:lightRig rig="threePt" dir="t"/>
          </a:scene3d>
          <a:sp3d>
            <a:bevelT/>
          </a:sp3d>
        </p:spPr>
        <p:txBody>
          <a:bodyPr vert="eaVert">
            <a:spAutoFit/>
          </a:bodyPr>
          <a:lstStyle>
            <a:defPPr>
              <a:defRPr lang="zh-TW"/>
            </a:defPPr>
            <a:lvl1pPr algn="ctr" eaLnBrk="1" fontAlgn="auto" hangingPunct="1">
              <a:lnSpc>
                <a:spcPct val="80000"/>
              </a:lnSpc>
              <a:spcBef>
                <a:spcPct val="10000"/>
              </a:spcBef>
              <a:spcAft>
                <a:spcPts val="0"/>
              </a:spcAft>
              <a:defRPr sz="2000" kern="0">
                <a:solidFill>
                  <a:schemeClr val="bg2"/>
                </a:solidFill>
                <a:ea typeface="標楷體" pitchFamily="65" charset="-120"/>
              </a:defRPr>
            </a:lvl1pPr>
            <a:lvl2pPr marL="742950" indent="-285750" eaLnBrk="0" hangingPunct="0">
              <a:defRPr>
                <a:solidFill>
                  <a:srgbClr val="FF3300"/>
                </a:solidFill>
                <a:ea typeface="標楷體" pitchFamily="65" charset="-120"/>
              </a:defRPr>
            </a:lvl2pPr>
            <a:lvl3pPr marL="1143000" indent="-228600" eaLnBrk="0" hangingPunct="0">
              <a:defRPr>
                <a:solidFill>
                  <a:srgbClr val="FF3300"/>
                </a:solidFill>
                <a:ea typeface="標楷體" pitchFamily="65" charset="-120"/>
              </a:defRPr>
            </a:lvl3pPr>
            <a:lvl4pPr marL="1600200" indent="-228600" eaLnBrk="0" hangingPunct="0">
              <a:defRPr>
                <a:solidFill>
                  <a:srgbClr val="FF3300"/>
                </a:solidFill>
                <a:ea typeface="標楷體" pitchFamily="65" charset="-120"/>
              </a:defRPr>
            </a:lvl4pPr>
            <a:lvl5pPr marL="2057400" indent="-228600" eaLnBrk="0" hangingPunct="0">
              <a:defRPr>
                <a:solidFill>
                  <a:srgbClr val="FF3300"/>
                </a:solidFill>
                <a:ea typeface="標楷體" pitchFamily="65" charset="-120"/>
              </a:defRPr>
            </a:lvl5pPr>
            <a:lvl6pPr marL="2514600" indent="-228600" eaLnBrk="0" fontAlgn="base" hangingPunct="0">
              <a:spcBef>
                <a:spcPct val="0"/>
              </a:spcBef>
              <a:spcAft>
                <a:spcPct val="0"/>
              </a:spcAft>
              <a:defRPr>
                <a:solidFill>
                  <a:srgbClr val="FF3300"/>
                </a:solidFill>
                <a:ea typeface="標楷體" pitchFamily="65" charset="-120"/>
              </a:defRPr>
            </a:lvl6pPr>
            <a:lvl7pPr marL="2971800" indent="-228600" eaLnBrk="0" fontAlgn="base" hangingPunct="0">
              <a:spcBef>
                <a:spcPct val="0"/>
              </a:spcBef>
              <a:spcAft>
                <a:spcPct val="0"/>
              </a:spcAft>
              <a:defRPr>
                <a:solidFill>
                  <a:srgbClr val="FF3300"/>
                </a:solidFill>
                <a:ea typeface="標楷體" pitchFamily="65" charset="-120"/>
              </a:defRPr>
            </a:lvl7pPr>
            <a:lvl8pPr marL="3429000" indent="-228600" eaLnBrk="0" fontAlgn="base" hangingPunct="0">
              <a:spcBef>
                <a:spcPct val="0"/>
              </a:spcBef>
              <a:spcAft>
                <a:spcPct val="0"/>
              </a:spcAft>
              <a:defRPr>
                <a:solidFill>
                  <a:srgbClr val="FF3300"/>
                </a:solidFill>
                <a:ea typeface="標楷體" pitchFamily="65" charset="-120"/>
              </a:defRPr>
            </a:lvl8pPr>
            <a:lvl9pPr marL="3886200" indent="-228600" eaLnBrk="0" fontAlgn="base" hangingPunct="0">
              <a:spcBef>
                <a:spcPct val="0"/>
              </a:spcBef>
              <a:spcAft>
                <a:spcPct val="0"/>
              </a:spcAft>
              <a:defRPr>
                <a:solidFill>
                  <a:srgbClr val="FF3300"/>
                </a:solidFill>
                <a:ea typeface="標楷體" pitchFamily="65" charset="-120"/>
              </a:defRPr>
            </a:lvl9pPr>
          </a:lstStyle>
          <a:p>
            <a:pPr>
              <a:defRPr/>
            </a:pPr>
            <a:r>
              <a:rPr lang="zh-TW" altLang="en-US" sz="1800" b="1" dirty="0">
                <a:solidFill>
                  <a:schemeClr val="accent1">
                    <a:lumMod val="75000"/>
                  </a:schemeClr>
                </a:solidFill>
              </a:rPr>
              <a:t>查　　核</a:t>
            </a:r>
          </a:p>
          <a:p>
            <a:pPr>
              <a:defRPr/>
            </a:pPr>
            <a:r>
              <a:rPr lang="zh-TW" altLang="en-US" sz="1800" b="1" dirty="0">
                <a:solidFill>
                  <a:schemeClr val="accent1">
                    <a:lumMod val="75000"/>
                  </a:schemeClr>
                </a:solidFill>
              </a:rPr>
              <a:t>事後申報</a:t>
            </a:r>
            <a:endParaRPr lang="zh-TW" altLang="en-US" sz="1800" b="1" dirty="0">
              <a:solidFill>
                <a:schemeClr val="accent1">
                  <a:lumMod val="75000"/>
                </a:schemeClr>
              </a:solidFill>
              <a:hlinkClick r:id="rId3" action="ppaction://hlinkpres?slideindex=10&amp;slidetitle=無投影片標題"/>
            </a:endParaRPr>
          </a:p>
        </p:txBody>
      </p:sp>
      <p:sp>
        <p:nvSpPr>
          <p:cNvPr id="10" name="Text Box 22">
            <a:extLst>
              <a:ext uri="{FF2B5EF4-FFF2-40B4-BE49-F238E27FC236}">
                <a16:creationId xmlns:a16="http://schemas.microsoft.com/office/drawing/2014/main" id="{2709A241-D3E3-DD97-10CE-81479E6F1D02}"/>
              </a:ext>
            </a:extLst>
          </p:cNvPr>
          <p:cNvSpPr txBox="1">
            <a:spLocks noChangeArrowheads="1"/>
          </p:cNvSpPr>
          <p:nvPr/>
        </p:nvSpPr>
        <p:spPr bwMode="auto">
          <a:xfrm flipH="1">
            <a:off x="3937795" y="4789848"/>
            <a:ext cx="669414" cy="1964010"/>
          </a:xfrm>
          <a:prstGeom prst="rect">
            <a:avLst/>
          </a:prstGeom>
          <a:solidFill>
            <a:schemeClr val="accent1">
              <a:lumMod val="60000"/>
              <a:lumOff val="40000"/>
            </a:schemeClr>
          </a:solidFill>
          <a:ln w="9525">
            <a:solidFill>
              <a:srgbClr val="FFC000"/>
            </a:solidFill>
            <a:miter lim="800000"/>
            <a:headEnd/>
            <a:tailEnd/>
          </a:ln>
          <a:scene3d>
            <a:camera prst="orthographicFront"/>
            <a:lightRig rig="threePt" dir="t"/>
          </a:scene3d>
          <a:sp3d>
            <a:bevelT/>
          </a:sp3d>
        </p:spPr>
        <p:txBody>
          <a:bodyPr vert="eaVert" wrap="square">
            <a:spAutoFit/>
          </a:bodyPr>
          <a:lstStyle>
            <a:defPPr>
              <a:defRPr lang="zh-TW"/>
            </a:defPPr>
            <a:lvl1pPr algn="ctr" eaLnBrk="1" fontAlgn="auto" hangingPunct="1">
              <a:lnSpc>
                <a:spcPct val="80000"/>
              </a:lnSpc>
              <a:spcBef>
                <a:spcPct val="10000"/>
              </a:spcBef>
              <a:spcAft>
                <a:spcPts val="0"/>
              </a:spcAft>
              <a:defRPr sz="2000" kern="0">
                <a:solidFill>
                  <a:schemeClr val="bg2"/>
                </a:solidFill>
                <a:ea typeface="標楷體" pitchFamily="65" charset="-120"/>
              </a:defRPr>
            </a:lvl1pPr>
            <a:lvl2pPr marL="742950" indent="-285750" eaLnBrk="0" hangingPunct="0">
              <a:defRPr>
                <a:solidFill>
                  <a:srgbClr val="FF3300"/>
                </a:solidFill>
                <a:ea typeface="標楷體" pitchFamily="65" charset="-120"/>
              </a:defRPr>
            </a:lvl2pPr>
            <a:lvl3pPr marL="1143000" indent="-228600" eaLnBrk="0" hangingPunct="0">
              <a:defRPr>
                <a:solidFill>
                  <a:srgbClr val="FF3300"/>
                </a:solidFill>
                <a:ea typeface="標楷體" pitchFamily="65" charset="-120"/>
              </a:defRPr>
            </a:lvl3pPr>
            <a:lvl4pPr marL="1600200" indent="-228600" eaLnBrk="0" hangingPunct="0">
              <a:defRPr>
                <a:solidFill>
                  <a:srgbClr val="FF3300"/>
                </a:solidFill>
                <a:ea typeface="標楷體" pitchFamily="65" charset="-120"/>
              </a:defRPr>
            </a:lvl4pPr>
            <a:lvl5pPr marL="2057400" indent="-228600" eaLnBrk="0" hangingPunct="0">
              <a:defRPr>
                <a:solidFill>
                  <a:srgbClr val="FF3300"/>
                </a:solidFill>
                <a:ea typeface="標楷體" pitchFamily="65" charset="-120"/>
              </a:defRPr>
            </a:lvl5pPr>
            <a:lvl6pPr marL="2514600" indent="-228600" eaLnBrk="0" fontAlgn="base" hangingPunct="0">
              <a:spcBef>
                <a:spcPct val="0"/>
              </a:spcBef>
              <a:spcAft>
                <a:spcPct val="0"/>
              </a:spcAft>
              <a:defRPr>
                <a:solidFill>
                  <a:srgbClr val="FF3300"/>
                </a:solidFill>
                <a:ea typeface="標楷體" pitchFamily="65" charset="-120"/>
              </a:defRPr>
            </a:lvl6pPr>
            <a:lvl7pPr marL="2971800" indent="-228600" eaLnBrk="0" fontAlgn="base" hangingPunct="0">
              <a:spcBef>
                <a:spcPct val="0"/>
              </a:spcBef>
              <a:spcAft>
                <a:spcPct val="0"/>
              </a:spcAft>
              <a:defRPr>
                <a:solidFill>
                  <a:srgbClr val="FF3300"/>
                </a:solidFill>
                <a:ea typeface="標楷體" pitchFamily="65" charset="-120"/>
              </a:defRPr>
            </a:lvl7pPr>
            <a:lvl8pPr marL="3429000" indent="-228600" eaLnBrk="0" fontAlgn="base" hangingPunct="0">
              <a:spcBef>
                <a:spcPct val="0"/>
              </a:spcBef>
              <a:spcAft>
                <a:spcPct val="0"/>
              </a:spcAft>
              <a:defRPr>
                <a:solidFill>
                  <a:srgbClr val="FF3300"/>
                </a:solidFill>
                <a:ea typeface="標楷體" pitchFamily="65" charset="-120"/>
              </a:defRPr>
            </a:lvl8pPr>
            <a:lvl9pPr marL="3886200" indent="-228600" eaLnBrk="0" fontAlgn="base" hangingPunct="0">
              <a:spcBef>
                <a:spcPct val="0"/>
              </a:spcBef>
              <a:spcAft>
                <a:spcPct val="0"/>
              </a:spcAft>
              <a:defRPr>
                <a:solidFill>
                  <a:srgbClr val="FF3300"/>
                </a:solidFill>
                <a:ea typeface="標楷體" pitchFamily="65" charset="-120"/>
              </a:defRPr>
            </a:lvl9pPr>
          </a:lstStyle>
          <a:p>
            <a:pPr>
              <a:defRPr/>
            </a:pPr>
            <a:r>
              <a:rPr lang="zh-TW" altLang="en-US" sz="1800" b="1" dirty="0">
                <a:solidFill>
                  <a:schemeClr val="accent1">
                    <a:lumMod val="75000"/>
                  </a:schemeClr>
                </a:solidFill>
              </a:rPr>
              <a:t>查　　核</a:t>
            </a:r>
          </a:p>
          <a:p>
            <a:pPr>
              <a:defRPr/>
            </a:pPr>
            <a:r>
              <a:rPr lang="zh-TW" altLang="en-US" sz="1800" b="1" dirty="0">
                <a:solidFill>
                  <a:schemeClr val="accent1">
                    <a:lumMod val="75000"/>
                  </a:schemeClr>
                </a:solidFill>
              </a:rPr>
              <a:t>持股餘額正確性</a:t>
            </a:r>
            <a:endParaRPr lang="zh-TW" altLang="en-US" sz="1800" b="1" dirty="0">
              <a:solidFill>
                <a:schemeClr val="accent1">
                  <a:lumMod val="75000"/>
                </a:schemeClr>
              </a:solidFill>
              <a:hlinkClick r:id="rId4" action="ppaction://hlinkpres?slideindex=12&amp;slidetitle=無投影片標題"/>
            </a:endParaRPr>
          </a:p>
        </p:txBody>
      </p:sp>
      <p:sp>
        <p:nvSpPr>
          <p:cNvPr id="11" name="Text Box 23">
            <a:extLst>
              <a:ext uri="{FF2B5EF4-FFF2-40B4-BE49-F238E27FC236}">
                <a16:creationId xmlns:a16="http://schemas.microsoft.com/office/drawing/2014/main" id="{3486FEA8-B80E-B766-4C3A-10532AAA64FC}"/>
              </a:ext>
            </a:extLst>
          </p:cNvPr>
          <p:cNvSpPr txBox="1">
            <a:spLocks noChangeArrowheads="1"/>
          </p:cNvSpPr>
          <p:nvPr/>
        </p:nvSpPr>
        <p:spPr bwMode="auto">
          <a:xfrm flipH="1">
            <a:off x="6677759" y="1433944"/>
            <a:ext cx="669414" cy="1466850"/>
          </a:xfrm>
          <a:prstGeom prst="rect">
            <a:avLst/>
          </a:prstGeom>
          <a:solidFill>
            <a:schemeClr val="accent1">
              <a:lumMod val="60000"/>
              <a:lumOff val="40000"/>
            </a:schemeClr>
          </a:solidFill>
          <a:ln w="9525">
            <a:solidFill>
              <a:srgbClr val="FFC000"/>
            </a:solidFill>
            <a:miter lim="800000"/>
            <a:headEnd/>
            <a:tailEnd/>
          </a:ln>
          <a:scene3d>
            <a:camera prst="orthographicFront"/>
            <a:lightRig rig="threePt" dir="t"/>
          </a:scene3d>
          <a:sp3d>
            <a:bevelT/>
          </a:sp3d>
        </p:spPr>
        <p:txBody>
          <a:bodyPr vert="eaVert">
            <a:spAutoFit/>
          </a:bodyPr>
          <a:lstStyle>
            <a:defPPr>
              <a:defRPr lang="zh-TW"/>
            </a:defPPr>
            <a:lvl1pPr algn="ctr" eaLnBrk="1" fontAlgn="auto" hangingPunct="1">
              <a:lnSpc>
                <a:spcPct val="80000"/>
              </a:lnSpc>
              <a:spcBef>
                <a:spcPct val="10000"/>
              </a:spcBef>
              <a:spcAft>
                <a:spcPts val="0"/>
              </a:spcAft>
              <a:defRPr sz="2000" kern="0">
                <a:solidFill>
                  <a:schemeClr val="bg2"/>
                </a:solidFill>
                <a:ea typeface="標楷體" pitchFamily="65" charset="-120"/>
              </a:defRPr>
            </a:lvl1pPr>
            <a:lvl2pPr marL="742950" indent="-285750" eaLnBrk="0" hangingPunct="0">
              <a:defRPr>
                <a:solidFill>
                  <a:srgbClr val="FF3300"/>
                </a:solidFill>
                <a:ea typeface="標楷體" pitchFamily="65" charset="-120"/>
              </a:defRPr>
            </a:lvl2pPr>
            <a:lvl3pPr marL="1143000" indent="-228600" eaLnBrk="0" hangingPunct="0">
              <a:defRPr>
                <a:solidFill>
                  <a:srgbClr val="FF3300"/>
                </a:solidFill>
                <a:ea typeface="標楷體" pitchFamily="65" charset="-120"/>
              </a:defRPr>
            </a:lvl3pPr>
            <a:lvl4pPr marL="1600200" indent="-228600" eaLnBrk="0" hangingPunct="0">
              <a:defRPr>
                <a:solidFill>
                  <a:srgbClr val="FF3300"/>
                </a:solidFill>
                <a:ea typeface="標楷體" pitchFamily="65" charset="-120"/>
              </a:defRPr>
            </a:lvl4pPr>
            <a:lvl5pPr marL="2057400" indent="-228600" eaLnBrk="0" hangingPunct="0">
              <a:defRPr>
                <a:solidFill>
                  <a:srgbClr val="FF3300"/>
                </a:solidFill>
                <a:ea typeface="標楷體" pitchFamily="65" charset="-120"/>
              </a:defRPr>
            </a:lvl5pPr>
            <a:lvl6pPr marL="2514600" indent="-228600" eaLnBrk="0" fontAlgn="base" hangingPunct="0">
              <a:spcBef>
                <a:spcPct val="0"/>
              </a:spcBef>
              <a:spcAft>
                <a:spcPct val="0"/>
              </a:spcAft>
              <a:defRPr>
                <a:solidFill>
                  <a:srgbClr val="FF3300"/>
                </a:solidFill>
                <a:ea typeface="標楷體" pitchFamily="65" charset="-120"/>
              </a:defRPr>
            </a:lvl6pPr>
            <a:lvl7pPr marL="2971800" indent="-228600" eaLnBrk="0" fontAlgn="base" hangingPunct="0">
              <a:spcBef>
                <a:spcPct val="0"/>
              </a:spcBef>
              <a:spcAft>
                <a:spcPct val="0"/>
              </a:spcAft>
              <a:defRPr>
                <a:solidFill>
                  <a:srgbClr val="FF3300"/>
                </a:solidFill>
                <a:ea typeface="標楷體" pitchFamily="65" charset="-120"/>
              </a:defRPr>
            </a:lvl7pPr>
            <a:lvl8pPr marL="3429000" indent="-228600" eaLnBrk="0" fontAlgn="base" hangingPunct="0">
              <a:spcBef>
                <a:spcPct val="0"/>
              </a:spcBef>
              <a:spcAft>
                <a:spcPct val="0"/>
              </a:spcAft>
              <a:defRPr>
                <a:solidFill>
                  <a:srgbClr val="FF3300"/>
                </a:solidFill>
                <a:ea typeface="標楷體" pitchFamily="65" charset="-120"/>
              </a:defRPr>
            </a:lvl8pPr>
            <a:lvl9pPr marL="3886200" indent="-228600" eaLnBrk="0" fontAlgn="base" hangingPunct="0">
              <a:spcBef>
                <a:spcPct val="0"/>
              </a:spcBef>
              <a:spcAft>
                <a:spcPct val="0"/>
              </a:spcAft>
              <a:defRPr>
                <a:solidFill>
                  <a:srgbClr val="FF3300"/>
                </a:solidFill>
                <a:ea typeface="標楷體" pitchFamily="65" charset="-120"/>
              </a:defRPr>
            </a:lvl9pPr>
          </a:lstStyle>
          <a:p>
            <a:pPr>
              <a:defRPr/>
            </a:pPr>
            <a:r>
              <a:rPr lang="zh-TW" altLang="en-US" sz="1800" b="1" dirty="0">
                <a:solidFill>
                  <a:schemeClr val="accent1">
                    <a:lumMod val="75000"/>
                  </a:schemeClr>
                </a:solidFill>
              </a:rPr>
              <a:t>查　核</a:t>
            </a:r>
          </a:p>
          <a:p>
            <a:pPr>
              <a:defRPr/>
            </a:pPr>
            <a:r>
              <a:rPr lang="zh-TW" altLang="en-US" sz="1800" b="1" dirty="0">
                <a:solidFill>
                  <a:schemeClr val="accent1">
                    <a:lumMod val="75000"/>
                  </a:schemeClr>
                </a:solidFill>
              </a:rPr>
              <a:t>持股成數</a:t>
            </a:r>
          </a:p>
        </p:txBody>
      </p:sp>
      <p:sp>
        <p:nvSpPr>
          <p:cNvPr id="12" name="Text Box 24">
            <a:extLst>
              <a:ext uri="{FF2B5EF4-FFF2-40B4-BE49-F238E27FC236}">
                <a16:creationId xmlns:a16="http://schemas.microsoft.com/office/drawing/2014/main" id="{495069F7-FFE8-D8D2-62DE-98946D3796FE}"/>
              </a:ext>
            </a:extLst>
          </p:cNvPr>
          <p:cNvSpPr txBox="1">
            <a:spLocks noChangeArrowheads="1"/>
          </p:cNvSpPr>
          <p:nvPr/>
        </p:nvSpPr>
        <p:spPr bwMode="auto">
          <a:xfrm flipH="1">
            <a:off x="6677759" y="3186544"/>
            <a:ext cx="669414" cy="1466850"/>
          </a:xfrm>
          <a:prstGeom prst="rect">
            <a:avLst/>
          </a:prstGeom>
          <a:solidFill>
            <a:schemeClr val="accent1">
              <a:lumMod val="60000"/>
              <a:lumOff val="40000"/>
            </a:schemeClr>
          </a:solidFill>
          <a:ln w="9525">
            <a:solidFill>
              <a:srgbClr val="FFC000"/>
            </a:solidFill>
            <a:miter lim="800000"/>
            <a:headEnd/>
            <a:tailEnd/>
          </a:ln>
          <a:scene3d>
            <a:camera prst="orthographicFront"/>
            <a:lightRig rig="threePt" dir="t"/>
          </a:scene3d>
          <a:sp3d>
            <a:bevelT/>
          </a:sp3d>
        </p:spPr>
        <p:txBody>
          <a:bodyPr vert="eaVert">
            <a:spAutoFit/>
          </a:bodyPr>
          <a:lstStyle>
            <a:defPPr>
              <a:defRPr lang="zh-TW"/>
            </a:defPPr>
            <a:lvl1pPr algn="ctr" eaLnBrk="1" fontAlgn="auto" hangingPunct="1">
              <a:lnSpc>
                <a:spcPct val="80000"/>
              </a:lnSpc>
              <a:spcBef>
                <a:spcPct val="10000"/>
              </a:spcBef>
              <a:spcAft>
                <a:spcPts val="0"/>
              </a:spcAft>
              <a:defRPr sz="2000" kern="0">
                <a:solidFill>
                  <a:schemeClr val="bg2"/>
                </a:solidFill>
                <a:ea typeface="標楷體" pitchFamily="65" charset="-120"/>
              </a:defRPr>
            </a:lvl1pPr>
            <a:lvl2pPr marL="742950" indent="-285750" eaLnBrk="0" hangingPunct="0">
              <a:defRPr>
                <a:solidFill>
                  <a:srgbClr val="FF3300"/>
                </a:solidFill>
                <a:ea typeface="標楷體" pitchFamily="65" charset="-120"/>
              </a:defRPr>
            </a:lvl2pPr>
            <a:lvl3pPr marL="1143000" indent="-228600" eaLnBrk="0" hangingPunct="0">
              <a:defRPr>
                <a:solidFill>
                  <a:srgbClr val="FF3300"/>
                </a:solidFill>
                <a:ea typeface="標楷體" pitchFamily="65" charset="-120"/>
              </a:defRPr>
            </a:lvl3pPr>
            <a:lvl4pPr marL="1600200" indent="-228600" eaLnBrk="0" hangingPunct="0">
              <a:defRPr>
                <a:solidFill>
                  <a:srgbClr val="FF3300"/>
                </a:solidFill>
                <a:ea typeface="標楷體" pitchFamily="65" charset="-120"/>
              </a:defRPr>
            </a:lvl4pPr>
            <a:lvl5pPr marL="2057400" indent="-228600" eaLnBrk="0" hangingPunct="0">
              <a:defRPr>
                <a:solidFill>
                  <a:srgbClr val="FF3300"/>
                </a:solidFill>
                <a:ea typeface="標楷體" pitchFamily="65" charset="-120"/>
              </a:defRPr>
            </a:lvl5pPr>
            <a:lvl6pPr marL="2514600" indent="-228600" eaLnBrk="0" fontAlgn="base" hangingPunct="0">
              <a:spcBef>
                <a:spcPct val="0"/>
              </a:spcBef>
              <a:spcAft>
                <a:spcPct val="0"/>
              </a:spcAft>
              <a:defRPr>
                <a:solidFill>
                  <a:srgbClr val="FF3300"/>
                </a:solidFill>
                <a:ea typeface="標楷體" pitchFamily="65" charset="-120"/>
              </a:defRPr>
            </a:lvl6pPr>
            <a:lvl7pPr marL="2971800" indent="-228600" eaLnBrk="0" fontAlgn="base" hangingPunct="0">
              <a:spcBef>
                <a:spcPct val="0"/>
              </a:spcBef>
              <a:spcAft>
                <a:spcPct val="0"/>
              </a:spcAft>
              <a:defRPr>
                <a:solidFill>
                  <a:srgbClr val="FF3300"/>
                </a:solidFill>
                <a:ea typeface="標楷體" pitchFamily="65" charset="-120"/>
              </a:defRPr>
            </a:lvl7pPr>
            <a:lvl8pPr marL="3429000" indent="-228600" eaLnBrk="0" fontAlgn="base" hangingPunct="0">
              <a:spcBef>
                <a:spcPct val="0"/>
              </a:spcBef>
              <a:spcAft>
                <a:spcPct val="0"/>
              </a:spcAft>
              <a:defRPr>
                <a:solidFill>
                  <a:srgbClr val="FF3300"/>
                </a:solidFill>
                <a:ea typeface="標楷體" pitchFamily="65" charset="-120"/>
              </a:defRPr>
            </a:lvl8pPr>
            <a:lvl9pPr marL="3886200" indent="-228600" eaLnBrk="0" fontAlgn="base" hangingPunct="0">
              <a:spcBef>
                <a:spcPct val="0"/>
              </a:spcBef>
              <a:spcAft>
                <a:spcPct val="0"/>
              </a:spcAft>
              <a:defRPr>
                <a:solidFill>
                  <a:srgbClr val="FF3300"/>
                </a:solidFill>
                <a:ea typeface="標楷體" pitchFamily="65" charset="-120"/>
              </a:defRPr>
            </a:lvl9pPr>
          </a:lstStyle>
          <a:p>
            <a:pPr>
              <a:defRPr/>
            </a:pPr>
            <a:r>
              <a:rPr lang="zh-TW" altLang="en-US" sz="1800" b="1">
                <a:solidFill>
                  <a:schemeClr val="accent1">
                    <a:lumMod val="75000"/>
                  </a:schemeClr>
                </a:solidFill>
              </a:rPr>
              <a:t>說　　明</a:t>
            </a:r>
          </a:p>
          <a:p>
            <a:pPr>
              <a:defRPr/>
            </a:pPr>
            <a:r>
              <a:rPr lang="zh-TW" altLang="en-US" sz="1800" b="1">
                <a:solidFill>
                  <a:schemeClr val="accent1">
                    <a:lumMod val="75000"/>
                  </a:schemeClr>
                </a:solidFill>
              </a:rPr>
              <a:t>函詢內部人</a:t>
            </a:r>
          </a:p>
        </p:txBody>
      </p:sp>
      <p:sp>
        <p:nvSpPr>
          <p:cNvPr id="13" name="Text Box 25">
            <a:extLst>
              <a:ext uri="{FF2B5EF4-FFF2-40B4-BE49-F238E27FC236}">
                <a16:creationId xmlns:a16="http://schemas.microsoft.com/office/drawing/2014/main" id="{A140147E-22D4-2CEF-BC6C-A2C0BC9707DA}"/>
              </a:ext>
            </a:extLst>
          </p:cNvPr>
          <p:cNvSpPr txBox="1">
            <a:spLocks noChangeArrowheads="1"/>
          </p:cNvSpPr>
          <p:nvPr/>
        </p:nvSpPr>
        <p:spPr bwMode="auto">
          <a:xfrm flipH="1">
            <a:off x="6707365" y="4939144"/>
            <a:ext cx="420115" cy="1466850"/>
          </a:xfrm>
          <a:prstGeom prst="rect">
            <a:avLst/>
          </a:prstGeom>
          <a:solidFill>
            <a:srgbClr val="66FF33"/>
          </a:solidFill>
          <a:ln w="9525">
            <a:solidFill>
              <a:srgbClr val="FFC000"/>
            </a:solidFill>
            <a:miter lim="800000"/>
            <a:headEnd/>
            <a:tailEnd/>
          </a:ln>
          <a:scene3d>
            <a:camera prst="orthographicFront"/>
            <a:lightRig rig="threePt" dir="t"/>
          </a:scene3d>
          <a:sp3d>
            <a:bevelT/>
          </a:sp3d>
        </p:spPr>
        <p:txBody>
          <a:bodyPr vert="eaVert">
            <a:spAutoFit/>
          </a:bodyPr>
          <a:lstStyle>
            <a:defPPr>
              <a:defRPr lang="zh-TW"/>
            </a:defPPr>
            <a:lvl1pPr algn="ctr" eaLnBrk="1" fontAlgn="auto" hangingPunct="1">
              <a:lnSpc>
                <a:spcPct val="80000"/>
              </a:lnSpc>
              <a:spcBef>
                <a:spcPct val="10000"/>
              </a:spcBef>
              <a:spcAft>
                <a:spcPts val="0"/>
              </a:spcAft>
              <a:defRPr sz="2000" kern="0">
                <a:solidFill>
                  <a:schemeClr val="bg2"/>
                </a:solidFill>
                <a:ea typeface="標楷體" pitchFamily="65" charset="-120"/>
              </a:defRPr>
            </a:lvl1pPr>
            <a:lvl2pPr marL="742950" indent="-285750" eaLnBrk="0" hangingPunct="0">
              <a:defRPr>
                <a:solidFill>
                  <a:srgbClr val="FF3300"/>
                </a:solidFill>
                <a:ea typeface="標楷體" pitchFamily="65" charset="-120"/>
              </a:defRPr>
            </a:lvl2pPr>
            <a:lvl3pPr marL="1143000" indent="-228600" eaLnBrk="0" hangingPunct="0">
              <a:defRPr>
                <a:solidFill>
                  <a:srgbClr val="FF3300"/>
                </a:solidFill>
                <a:ea typeface="標楷體" pitchFamily="65" charset="-120"/>
              </a:defRPr>
            </a:lvl3pPr>
            <a:lvl4pPr marL="1600200" indent="-228600" eaLnBrk="0" hangingPunct="0">
              <a:defRPr>
                <a:solidFill>
                  <a:srgbClr val="FF3300"/>
                </a:solidFill>
                <a:ea typeface="標楷體" pitchFamily="65" charset="-120"/>
              </a:defRPr>
            </a:lvl4pPr>
            <a:lvl5pPr marL="2057400" indent="-228600" eaLnBrk="0" hangingPunct="0">
              <a:defRPr>
                <a:solidFill>
                  <a:srgbClr val="FF3300"/>
                </a:solidFill>
                <a:ea typeface="標楷體" pitchFamily="65" charset="-120"/>
              </a:defRPr>
            </a:lvl5pPr>
            <a:lvl6pPr marL="2514600" indent="-228600" eaLnBrk="0" fontAlgn="base" hangingPunct="0">
              <a:spcBef>
                <a:spcPct val="0"/>
              </a:spcBef>
              <a:spcAft>
                <a:spcPct val="0"/>
              </a:spcAft>
              <a:defRPr>
                <a:solidFill>
                  <a:srgbClr val="FF3300"/>
                </a:solidFill>
                <a:ea typeface="標楷體" pitchFamily="65" charset="-120"/>
              </a:defRPr>
            </a:lvl6pPr>
            <a:lvl7pPr marL="2971800" indent="-228600" eaLnBrk="0" fontAlgn="base" hangingPunct="0">
              <a:spcBef>
                <a:spcPct val="0"/>
              </a:spcBef>
              <a:spcAft>
                <a:spcPct val="0"/>
              </a:spcAft>
              <a:defRPr>
                <a:solidFill>
                  <a:srgbClr val="FF3300"/>
                </a:solidFill>
                <a:ea typeface="標楷體" pitchFamily="65" charset="-120"/>
              </a:defRPr>
            </a:lvl7pPr>
            <a:lvl8pPr marL="3429000" indent="-228600" eaLnBrk="0" fontAlgn="base" hangingPunct="0">
              <a:spcBef>
                <a:spcPct val="0"/>
              </a:spcBef>
              <a:spcAft>
                <a:spcPct val="0"/>
              </a:spcAft>
              <a:defRPr>
                <a:solidFill>
                  <a:srgbClr val="FF3300"/>
                </a:solidFill>
                <a:ea typeface="標楷體" pitchFamily="65" charset="-120"/>
              </a:defRPr>
            </a:lvl8pPr>
            <a:lvl9pPr marL="3886200" indent="-228600" eaLnBrk="0" fontAlgn="base" hangingPunct="0">
              <a:spcBef>
                <a:spcPct val="0"/>
              </a:spcBef>
              <a:spcAft>
                <a:spcPct val="0"/>
              </a:spcAft>
              <a:defRPr>
                <a:solidFill>
                  <a:srgbClr val="FF3300"/>
                </a:solidFill>
                <a:ea typeface="標楷體" pitchFamily="65" charset="-120"/>
              </a:defRPr>
            </a:lvl9pPr>
          </a:lstStyle>
          <a:p>
            <a:pPr>
              <a:defRPr/>
            </a:pPr>
            <a:r>
              <a:rPr lang="zh-TW" altLang="en-US" sz="1800" dirty="0">
                <a:solidFill>
                  <a:srgbClr val="002060"/>
                </a:solidFill>
              </a:rPr>
              <a:t>存檔備查</a:t>
            </a:r>
          </a:p>
        </p:txBody>
      </p:sp>
      <p:sp>
        <p:nvSpPr>
          <p:cNvPr id="14" name="Text Box 36">
            <a:extLst>
              <a:ext uri="{FF2B5EF4-FFF2-40B4-BE49-F238E27FC236}">
                <a16:creationId xmlns:a16="http://schemas.microsoft.com/office/drawing/2014/main" id="{8B57E740-B923-4119-31AA-70984D7DE2BC}"/>
              </a:ext>
            </a:extLst>
          </p:cNvPr>
          <p:cNvSpPr txBox="1">
            <a:spLocks noChangeArrowheads="1"/>
          </p:cNvSpPr>
          <p:nvPr/>
        </p:nvSpPr>
        <p:spPr bwMode="auto">
          <a:xfrm>
            <a:off x="5730986" y="3530600"/>
            <a:ext cx="844062" cy="338554"/>
          </a:xfrm>
          <a:prstGeom prst="rect">
            <a:avLst/>
          </a:prstGeom>
          <a:noFill/>
          <a:ln>
            <a:noFill/>
          </a:ln>
        </p:spPr>
        <p:txBody>
          <a:bodyPr>
            <a:spAutoFit/>
          </a:bodyPr>
          <a:lstStyle>
            <a:lvl1pPr eaLnBrk="0" hangingPunct="0">
              <a:defRPr kumimoji="1">
                <a:solidFill>
                  <a:srgbClr val="FF3300"/>
                </a:solidFill>
                <a:latin typeface="Times New Roman" pitchFamily="18" charset="0"/>
                <a:ea typeface="標楷體" pitchFamily="65" charset="-120"/>
              </a:defRPr>
            </a:lvl1pPr>
            <a:lvl2pPr marL="742950" indent="-285750" eaLnBrk="0" hangingPunct="0">
              <a:defRPr kumimoji="1">
                <a:solidFill>
                  <a:srgbClr val="FF3300"/>
                </a:solidFill>
                <a:latin typeface="Times New Roman" pitchFamily="18" charset="0"/>
                <a:ea typeface="標楷體" pitchFamily="65" charset="-120"/>
              </a:defRPr>
            </a:lvl2pPr>
            <a:lvl3pPr marL="1143000" indent="-228600" eaLnBrk="0" hangingPunct="0">
              <a:defRPr kumimoji="1">
                <a:solidFill>
                  <a:srgbClr val="FF3300"/>
                </a:solidFill>
                <a:latin typeface="Times New Roman" pitchFamily="18" charset="0"/>
                <a:ea typeface="標楷體" pitchFamily="65" charset="-120"/>
              </a:defRPr>
            </a:lvl3pPr>
            <a:lvl4pPr marL="1600200" indent="-228600" eaLnBrk="0" hangingPunct="0">
              <a:defRPr kumimoji="1">
                <a:solidFill>
                  <a:srgbClr val="FF3300"/>
                </a:solidFill>
                <a:latin typeface="Times New Roman" pitchFamily="18" charset="0"/>
                <a:ea typeface="標楷體" pitchFamily="65" charset="-120"/>
              </a:defRPr>
            </a:lvl4pPr>
            <a:lvl5pPr marL="2057400" indent="-228600" eaLnBrk="0" hangingPunct="0">
              <a:defRPr kumimoji="1">
                <a:solidFill>
                  <a:srgbClr val="FF3300"/>
                </a:solidFill>
                <a:latin typeface="Times New Roman" pitchFamily="18" charset="0"/>
                <a:ea typeface="標楷體" pitchFamily="65" charset="-120"/>
              </a:defRPr>
            </a:lvl5pPr>
            <a:lvl6pPr marL="2514600" indent="-228600" eaLnBrk="0" fontAlgn="base" hangingPunct="0">
              <a:spcBef>
                <a:spcPct val="0"/>
              </a:spcBef>
              <a:spcAft>
                <a:spcPct val="0"/>
              </a:spcAft>
              <a:defRPr kumimoji="1">
                <a:solidFill>
                  <a:srgbClr val="FF3300"/>
                </a:solidFill>
                <a:latin typeface="Times New Roman" pitchFamily="18" charset="0"/>
                <a:ea typeface="標楷體" pitchFamily="65" charset="-120"/>
              </a:defRPr>
            </a:lvl6pPr>
            <a:lvl7pPr marL="2971800" indent="-228600" eaLnBrk="0" fontAlgn="base" hangingPunct="0">
              <a:spcBef>
                <a:spcPct val="0"/>
              </a:spcBef>
              <a:spcAft>
                <a:spcPct val="0"/>
              </a:spcAft>
              <a:defRPr kumimoji="1">
                <a:solidFill>
                  <a:srgbClr val="FF3300"/>
                </a:solidFill>
                <a:latin typeface="Times New Roman" pitchFamily="18" charset="0"/>
                <a:ea typeface="標楷體" pitchFamily="65" charset="-120"/>
              </a:defRPr>
            </a:lvl7pPr>
            <a:lvl8pPr marL="3429000" indent="-228600" eaLnBrk="0" fontAlgn="base" hangingPunct="0">
              <a:spcBef>
                <a:spcPct val="0"/>
              </a:spcBef>
              <a:spcAft>
                <a:spcPct val="0"/>
              </a:spcAft>
              <a:defRPr kumimoji="1">
                <a:solidFill>
                  <a:srgbClr val="FF3300"/>
                </a:solidFill>
                <a:latin typeface="Times New Roman" pitchFamily="18" charset="0"/>
                <a:ea typeface="標楷體" pitchFamily="65" charset="-120"/>
              </a:defRPr>
            </a:lvl8pPr>
            <a:lvl9pPr marL="3886200" indent="-228600" eaLnBrk="0" fontAlgn="base" hangingPunct="0">
              <a:spcBef>
                <a:spcPct val="0"/>
              </a:spcBef>
              <a:spcAft>
                <a:spcPct val="0"/>
              </a:spcAft>
              <a:defRPr kumimoji="1">
                <a:solidFill>
                  <a:srgbClr val="FF3300"/>
                </a:solidFill>
                <a:latin typeface="Times New Roman" pitchFamily="18" charset="0"/>
                <a:ea typeface="標楷體" pitchFamily="65" charset="-120"/>
              </a:defRPr>
            </a:lvl9pPr>
          </a:lstStyle>
          <a:p>
            <a:pPr eaLnBrk="1" fontAlgn="auto" hangingPunct="1">
              <a:spcBef>
                <a:spcPct val="50000"/>
              </a:spcBef>
              <a:spcAft>
                <a:spcPts val="0"/>
              </a:spcAft>
              <a:defRPr/>
            </a:pPr>
            <a:r>
              <a:rPr lang="zh-TW" altLang="en-US" sz="1600" kern="0" dirty="0">
                <a:solidFill>
                  <a:schemeClr val="tx1"/>
                </a:solidFill>
              </a:rPr>
              <a:t>異常</a:t>
            </a:r>
          </a:p>
        </p:txBody>
      </p:sp>
      <p:sp>
        <p:nvSpPr>
          <p:cNvPr id="15" name="圓角矩形 3">
            <a:extLst>
              <a:ext uri="{FF2B5EF4-FFF2-40B4-BE49-F238E27FC236}">
                <a16:creationId xmlns:a16="http://schemas.microsoft.com/office/drawing/2014/main" id="{BE3992BA-0639-759C-2A12-19A4388A7857}"/>
              </a:ext>
            </a:extLst>
          </p:cNvPr>
          <p:cNvSpPr/>
          <p:nvPr/>
        </p:nvSpPr>
        <p:spPr bwMode="auto">
          <a:xfrm>
            <a:off x="124693" y="2776707"/>
            <a:ext cx="1453336" cy="1202531"/>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wrap="none"/>
          <a:lstStyle/>
          <a:p>
            <a:pPr algn="ctr">
              <a:defRPr/>
            </a:pPr>
            <a:r>
              <a:rPr lang="zh-TW" altLang="en-US" b="1" kern="0"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上</a:t>
            </a:r>
            <a:r>
              <a:rPr lang="en-US" altLang="zh-TW" b="1" kern="0"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kern="0"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興</a:t>
            </a:r>
            <a:r>
              <a:rPr lang="en-US" altLang="zh-TW" b="1" kern="0"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kern="0"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櫃公</a:t>
            </a:r>
            <a:endParaRPr lang="en-US" altLang="zh-TW" b="1" kern="0"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ctr">
              <a:defRPr/>
            </a:pPr>
            <a:r>
              <a:rPr lang="zh-TW" altLang="en-US" b="1" kern="0"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司內部人申</a:t>
            </a:r>
            <a:endParaRPr lang="en-US" altLang="zh-TW" b="1" kern="0"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ctr">
              <a:defRPr/>
            </a:pPr>
            <a:r>
              <a:rPr lang="zh-TW" altLang="en-US" b="1" kern="0"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報持股情形</a:t>
            </a:r>
          </a:p>
          <a:p>
            <a:pPr>
              <a:defRPr/>
            </a:pPr>
            <a:endParaRPr lang="zh-TW" altLang="en-US" sz="2000" b="1"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cxnSp>
        <p:nvCxnSpPr>
          <p:cNvPr id="16" name="直線接點 29">
            <a:extLst>
              <a:ext uri="{FF2B5EF4-FFF2-40B4-BE49-F238E27FC236}">
                <a16:creationId xmlns:a16="http://schemas.microsoft.com/office/drawing/2014/main" id="{949DA901-CB02-5620-903B-E9EBFABE0E6E}"/>
              </a:ext>
            </a:extLst>
          </p:cNvPr>
          <p:cNvCxnSpPr>
            <a:cxnSpLocks noChangeShapeType="1"/>
          </p:cNvCxnSpPr>
          <p:nvPr/>
        </p:nvCxnSpPr>
        <p:spPr bwMode="auto">
          <a:xfrm flipH="1">
            <a:off x="1954599" y="2266660"/>
            <a:ext cx="369276" cy="0"/>
          </a:xfrm>
          <a:prstGeom prst="line">
            <a:avLst/>
          </a:prstGeom>
          <a:noFill/>
          <a:ln w="38100" cap="rnd" algn="ctr">
            <a:solidFill>
              <a:schemeClr val="tx1"/>
            </a:solidFill>
            <a:round/>
            <a:headEnd/>
            <a:tailEnd/>
          </a:ln>
          <a:extLst>
            <a:ext uri="{909E8E84-426E-40DD-AFC4-6F175D3DCCD1}">
              <a14:hiddenFill xmlns:a14="http://schemas.microsoft.com/office/drawing/2010/main">
                <a:noFill/>
              </a14:hiddenFill>
            </a:ext>
          </a:extLst>
        </p:spPr>
      </p:cxnSp>
      <p:cxnSp>
        <p:nvCxnSpPr>
          <p:cNvPr id="17" name="直線接點 32">
            <a:extLst>
              <a:ext uri="{FF2B5EF4-FFF2-40B4-BE49-F238E27FC236}">
                <a16:creationId xmlns:a16="http://schemas.microsoft.com/office/drawing/2014/main" id="{AB38DCAE-4506-B645-B432-858BB16B0D4B}"/>
              </a:ext>
            </a:extLst>
          </p:cNvPr>
          <p:cNvCxnSpPr>
            <a:cxnSpLocks noChangeShapeType="1"/>
          </p:cNvCxnSpPr>
          <p:nvPr/>
        </p:nvCxnSpPr>
        <p:spPr bwMode="auto">
          <a:xfrm flipH="1">
            <a:off x="1954599" y="4662198"/>
            <a:ext cx="369276" cy="0"/>
          </a:xfrm>
          <a:prstGeom prst="line">
            <a:avLst/>
          </a:prstGeom>
          <a:noFill/>
          <a:ln w="38100" cap="rnd" algn="ctr">
            <a:solidFill>
              <a:schemeClr val="tx1"/>
            </a:solidFill>
            <a:round/>
            <a:headEnd/>
            <a:tailEnd/>
          </a:ln>
          <a:extLst>
            <a:ext uri="{909E8E84-426E-40DD-AFC4-6F175D3DCCD1}">
              <a14:hiddenFill xmlns:a14="http://schemas.microsoft.com/office/drawing/2010/main">
                <a:noFill/>
              </a14:hiddenFill>
            </a:ext>
          </a:extLst>
        </p:spPr>
      </p:cxnSp>
      <p:cxnSp>
        <p:nvCxnSpPr>
          <p:cNvPr id="18" name="直線接點 31">
            <a:extLst>
              <a:ext uri="{FF2B5EF4-FFF2-40B4-BE49-F238E27FC236}">
                <a16:creationId xmlns:a16="http://schemas.microsoft.com/office/drawing/2014/main" id="{3F146DED-8594-12D9-2F47-9F6D056058F8}"/>
              </a:ext>
            </a:extLst>
          </p:cNvPr>
          <p:cNvCxnSpPr>
            <a:cxnSpLocks noChangeShapeType="1"/>
          </p:cNvCxnSpPr>
          <p:nvPr/>
        </p:nvCxnSpPr>
        <p:spPr bwMode="auto">
          <a:xfrm>
            <a:off x="1954598" y="2266661"/>
            <a:ext cx="0" cy="2373313"/>
          </a:xfrm>
          <a:prstGeom prst="line">
            <a:avLst/>
          </a:prstGeom>
          <a:noFill/>
          <a:ln w="38100" cap="rnd" algn="ctr">
            <a:solidFill>
              <a:schemeClr val="tx1"/>
            </a:solidFill>
            <a:round/>
            <a:headEnd/>
            <a:tailEnd/>
          </a:ln>
          <a:extLst>
            <a:ext uri="{909E8E84-426E-40DD-AFC4-6F175D3DCCD1}">
              <a14:hiddenFill xmlns:a14="http://schemas.microsoft.com/office/drawing/2010/main">
                <a:noFill/>
              </a14:hiddenFill>
            </a:ext>
          </a:extLst>
        </p:spPr>
      </p:cxnSp>
      <p:cxnSp>
        <p:nvCxnSpPr>
          <p:cNvPr id="19" name="直線接點 35">
            <a:extLst>
              <a:ext uri="{FF2B5EF4-FFF2-40B4-BE49-F238E27FC236}">
                <a16:creationId xmlns:a16="http://schemas.microsoft.com/office/drawing/2014/main" id="{8893D840-2B62-94A8-0705-72B710093F9C}"/>
              </a:ext>
            </a:extLst>
          </p:cNvPr>
          <p:cNvCxnSpPr>
            <a:cxnSpLocks noChangeShapeType="1"/>
          </p:cNvCxnSpPr>
          <p:nvPr/>
        </p:nvCxnSpPr>
        <p:spPr bwMode="auto">
          <a:xfrm flipH="1">
            <a:off x="1600951" y="3438235"/>
            <a:ext cx="367323"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0" name="直線單箭頭接點 37">
            <a:extLst>
              <a:ext uri="{FF2B5EF4-FFF2-40B4-BE49-F238E27FC236}">
                <a16:creationId xmlns:a16="http://schemas.microsoft.com/office/drawing/2014/main" id="{D9F401E8-71B7-4AA4-04D9-E06E9505F12E}"/>
              </a:ext>
            </a:extLst>
          </p:cNvPr>
          <p:cNvCxnSpPr>
            <a:cxnSpLocks noChangeShapeType="1"/>
          </p:cNvCxnSpPr>
          <p:nvPr/>
        </p:nvCxnSpPr>
        <p:spPr bwMode="auto">
          <a:xfrm>
            <a:off x="3036632" y="2341128"/>
            <a:ext cx="890954"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直線接點 42">
            <a:extLst>
              <a:ext uri="{FF2B5EF4-FFF2-40B4-BE49-F238E27FC236}">
                <a16:creationId xmlns:a16="http://schemas.microsoft.com/office/drawing/2014/main" id="{5D77A288-F52A-4CEA-7379-4405B332B468}"/>
              </a:ext>
            </a:extLst>
          </p:cNvPr>
          <p:cNvCxnSpPr>
            <a:cxnSpLocks noChangeShapeType="1"/>
          </p:cNvCxnSpPr>
          <p:nvPr/>
        </p:nvCxnSpPr>
        <p:spPr bwMode="auto">
          <a:xfrm flipH="1">
            <a:off x="3528332" y="3925453"/>
            <a:ext cx="369276" cy="0"/>
          </a:xfrm>
          <a:prstGeom prst="line">
            <a:avLst/>
          </a:prstGeom>
          <a:noFill/>
          <a:ln w="38100" cap="rnd"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2" name="直線接點 43">
            <a:extLst>
              <a:ext uri="{FF2B5EF4-FFF2-40B4-BE49-F238E27FC236}">
                <a16:creationId xmlns:a16="http://schemas.microsoft.com/office/drawing/2014/main" id="{7CFF9C54-699F-BA2F-60F6-EC9864EC0D90}"/>
              </a:ext>
            </a:extLst>
          </p:cNvPr>
          <p:cNvCxnSpPr>
            <a:cxnSpLocks noChangeShapeType="1"/>
          </p:cNvCxnSpPr>
          <p:nvPr/>
        </p:nvCxnSpPr>
        <p:spPr bwMode="auto">
          <a:xfrm flipH="1">
            <a:off x="3542007" y="5509778"/>
            <a:ext cx="369278" cy="0"/>
          </a:xfrm>
          <a:prstGeom prst="line">
            <a:avLst/>
          </a:prstGeom>
          <a:noFill/>
          <a:ln w="38100" cap="rnd"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3" name="直線接點 41">
            <a:extLst>
              <a:ext uri="{FF2B5EF4-FFF2-40B4-BE49-F238E27FC236}">
                <a16:creationId xmlns:a16="http://schemas.microsoft.com/office/drawing/2014/main" id="{74451F39-BCB7-80EF-1B06-D18B450B82E3}"/>
              </a:ext>
            </a:extLst>
          </p:cNvPr>
          <p:cNvCxnSpPr>
            <a:cxnSpLocks noChangeShapeType="1"/>
          </p:cNvCxnSpPr>
          <p:nvPr/>
        </p:nvCxnSpPr>
        <p:spPr bwMode="auto">
          <a:xfrm>
            <a:off x="3528331" y="3925454"/>
            <a:ext cx="0" cy="15843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4" name="直線接點 46">
            <a:extLst>
              <a:ext uri="{FF2B5EF4-FFF2-40B4-BE49-F238E27FC236}">
                <a16:creationId xmlns:a16="http://schemas.microsoft.com/office/drawing/2014/main" id="{044FFEAC-1A04-50C1-CB31-F42FBE5FE5BA}"/>
              </a:ext>
            </a:extLst>
          </p:cNvPr>
          <p:cNvCxnSpPr>
            <a:cxnSpLocks noChangeShapeType="1"/>
          </p:cNvCxnSpPr>
          <p:nvPr/>
        </p:nvCxnSpPr>
        <p:spPr bwMode="auto">
          <a:xfrm flipH="1">
            <a:off x="3010562" y="4717616"/>
            <a:ext cx="531446"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5" name="直線接點 48">
            <a:extLst>
              <a:ext uri="{FF2B5EF4-FFF2-40B4-BE49-F238E27FC236}">
                <a16:creationId xmlns:a16="http://schemas.microsoft.com/office/drawing/2014/main" id="{7E7D54A5-811E-CD14-25E2-D23670A0BD91}"/>
              </a:ext>
            </a:extLst>
          </p:cNvPr>
          <p:cNvCxnSpPr>
            <a:cxnSpLocks noChangeShapeType="1"/>
          </p:cNvCxnSpPr>
          <p:nvPr/>
        </p:nvCxnSpPr>
        <p:spPr bwMode="auto">
          <a:xfrm flipH="1">
            <a:off x="4625918" y="2341128"/>
            <a:ext cx="369276" cy="0"/>
          </a:xfrm>
          <a:prstGeom prst="line">
            <a:avLst/>
          </a:prstGeom>
          <a:noFill/>
          <a:ln w="38100" cap="rnd" algn="ctr">
            <a:solidFill>
              <a:schemeClr val="tx1"/>
            </a:solidFill>
            <a:round/>
            <a:headEnd/>
            <a:tailEnd/>
          </a:ln>
          <a:extLst>
            <a:ext uri="{909E8E84-426E-40DD-AFC4-6F175D3DCCD1}">
              <a14:hiddenFill xmlns:a14="http://schemas.microsoft.com/office/drawing/2010/main">
                <a:noFill/>
              </a14:hiddenFill>
            </a:ext>
          </a:extLst>
        </p:spPr>
      </p:cxnSp>
      <p:cxnSp>
        <p:nvCxnSpPr>
          <p:cNvPr id="26" name="直線接點 49">
            <a:extLst>
              <a:ext uri="{FF2B5EF4-FFF2-40B4-BE49-F238E27FC236}">
                <a16:creationId xmlns:a16="http://schemas.microsoft.com/office/drawing/2014/main" id="{91238704-0997-1972-4E2E-1D6FF6A93F6C}"/>
              </a:ext>
            </a:extLst>
          </p:cNvPr>
          <p:cNvCxnSpPr>
            <a:cxnSpLocks noChangeShapeType="1"/>
          </p:cNvCxnSpPr>
          <p:nvPr/>
        </p:nvCxnSpPr>
        <p:spPr bwMode="auto">
          <a:xfrm flipH="1">
            <a:off x="4625110" y="3897312"/>
            <a:ext cx="2006599" cy="0"/>
          </a:xfrm>
          <a:prstGeom prst="line">
            <a:avLst/>
          </a:prstGeom>
          <a:noFill/>
          <a:ln w="3810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7" name="直線接點 50">
            <a:extLst>
              <a:ext uri="{FF2B5EF4-FFF2-40B4-BE49-F238E27FC236}">
                <a16:creationId xmlns:a16="http://schemas.microsoft.com/office/drawing/2014/main" id="{40BCA7BC-FD88-C6C0-9723-D861D51CEBAF}"/>
              </a:ext>
            </a:extLst>
          </p:cNvPr>
          <p:cNvCxnSpPr>
            <a:cxnSpLocks noChangeShapeType="1"/>
          </p:cNvCxnSpPr>
          <p:nvPr/>
        </p:nvCxnSpPr>
        <p:spPr bwMode="auto">
          <a:xfrm flipH="1">
            <a:off x="4615874" y="5472834"/>
            <a:ext cx="369276" cy="0"/>
          </a:xfrm>
          <a:prstGeom prst="line">
            <a:avLst/>
          </a:prstGeom>
          <a:noFill/>
          <a:ln w="38100" cap="rnd" algn="ctr">
            <a:solidFill>
              <a:schemeClr val="tx1"/>
            </a:solidFill>
            <a:round/>
            <a:headEnd/>
            <a:tailEnd/>
          </a:ln>
          <a:extLst>
            <a:ext uri="{909E8E84-426E-40DD-AFC4-6F175D3DCCD1}">
              <a14:hiddenFill xmlns:a14="http://schemas.microsoft.com/office/drawing/2010/main">
                <a:noFill/>
              </a14:hiddenFill>
            </a:ext>
          </a:extLst>
        </p:spPr>
      </p:cxnSp>
      <p:cxnSp>
        <p:nvCxnSpPr>
          <p:cNvPr id="28" name="直線接點 56">
            <a:extLst>
              <a:ext uri="{FF2B5EF4-FFF2-40B4-BE49-F238E27FC236}">
                <a16:creationId xmlns:a16="http://schemas.microsoft.com/office/drawing/2014/main" id="{2F1B216C-DCF9-583A-A6AE-30B5E3C13F0A}"/>
              </a:ext>
            </a:extLst>
          </p:cNvPr>
          <p:cNvCxnSpPr>
            <a:cxnSpLocks noChangeShapeType="1"/>
          </p:cNvCxnSpPr>
          <p:nvPr/>
        </p:nvCxnSpPr>
        <p:spPr bwMode="auto">
          <a:xfrm>
            <a:off x="5022095" y="2331892"/>
            <a:ext cx="0" cy="316865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 name="直線接點 58">
            <a:extLst>
              <a:ext uri="{FF2B5EF4-FFF2-40B4-BE49-F238E27FC236}">
                <a16:creationId xmlns:a16="http://schemas.microsoft.com/office/drawing/2014/main" id="{8CB79AFA-EAC4-3400-7242-30B9F004A6CF}"/>
              </a:ext>
            </a:extLst>
          </p:cNvPr>
          <p:cNvCxnSpPr>
            <a:cxnSpLocks noChangeShapeType="1"/>
          </p:cNvCxnSpPr>
          <p:nvPr/>
        </p:nvCxnSpPr>
        <p:spPr bwMode="auto">
          <a:xfrm>
            <a:off x="5334355" y="3890962"/>
            <a:ext cx="0" cy="1871662"/>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0" name="直線單箭頭接點 60">
            <a:extLst>
              <a:ext uri="{FF2B5EF4-FFF2-40B4-BE49-F238E27FC236}">
                <a16:creationId xmlns:a16="http://schemas.microsoft.com/office/drawing/2014/main" id="{9F672C26-23AF-19AF-1406-ACDCBAA1BC9B}"/>
              </a:ext>
            </a:extLst>
          </p:cNvPr>
          <p:cNvCxnSpPr>
            <a:cxnSpLocks noChangeShapeType="1"/>
          </p:cNvCxnSpPr>
          <p:nvPr/>
        </p:nvCxnSpPr>
        <p:spPr bwMode="auto">
          <a:xfrm>
            <a:off x="5334355" y="5762624"/>
            <a:ext cx="1334300" cy="867"/>
          </a:xfrm>
          <a:prstGeom prst="straightConnector1">
            <a:avLst/>
          </a:prstGeom>
          <a:noFill/>
          <a:ln w="38100" cap="rnd"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 name="直線接點 63">
            <a:extLst>
              <a:ext uri="{FF2B5EF4-FFF2-40B4-BE49-F238E27FC236}">
                <a16:creationId xmlns:a16="http://schemas.microsoft.com/office/drawing/2014/main" id="{CCAD569E-0ADE-6906-8D56-3E3C22A8F0BA}"/>
              </a:ext>
            </a:extLst>
          </p:cNvPr>
          <p:cNvCxnSpPr>
            <a:cxnSpLocks noChangeShapeType="1"/>
          </p:cNvCxnSpPr>
          <p:nvPr/>
        </p:nvCxnSpPr>
        <p:spPr bwMode="auto">
          <a:xfrm flipH="1" flipV="1">
            <a:off x="7374881" y="3890962"/>
            <a:ext cx="629837" cy="6350"/>
          </a:xfrm>
          <a:prstGeom prst="line">
            <a:avLst/>
          </a:prstGeom>
          <a:noFill/>
          <a:ln w="3810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2" name="直線接點 66">
            <a:extLst>
              <a:ext uri="{FF2B5EF4-FFF2-40B4-BE49-F238E27FC236}">
                <a16:creationId xmlns:a16="http://schemas.microsoft.com/office/drawing/2014/main" id="{0A832319-811B-9D7E-1FDB-3C73C356AFDC}"/>
              </a:ext>
            </a:extLst>
          </p:cNvPr>
          <p:cNvCxnSpPr>
            <a:cxnSpLocks noChangeShapeType="1"/>
          </p:cNvCxnSpPr>
          <p:nvPr/>
        </p:nvCxnSpPr>
        <p:spPr bwMode="auto">
          <a:xfrm>
            <a:off x="4644648" y="3386137"/>
            <a:ext cx="984738" cy="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33" name="直線接點 68">
            <a:extLst>
              <a:ext uri="{FF2B5EF4-FFF2-40B4-BE49-F238E27FC236}">
                <a16:creationId xmlns:a16="http://schemas.microsoft.com/office/drawing/2014/main" id="{3B5562F1-86F3-8A51-4447-EAB5A8DB67E4}"/>
              </a:ext>
            </a:extLst>
          </p:cNvPr>
          <p:cNvCxnSpPr>
            <a:cxnSpLocks noChangeShapeType="1"/>
          </p:cNvCxnSpPr>
          <p:nvPr/>
        </p:nvCxnSpPr>
        <p:spPr bwMode="auto">
          <a:xfrm flipV="1">
            <a:off x="5629387" y="2293937"/>
            <a:ext cx="0" cy="1092200"/>
          </a:xfrm>
          <a:prstGeom prst="line">
            <a:avLst/>
          </a:prstGeom>
          <a:noFill/>
          <a:ln w="38100" cap="rnd" algn="ctr">
            <a:solidFill>
              <a:srgbClr val="FF0000"/>
            </a:solidFill>
            <a:round/>
            <a:headEnd/>
            <a:tailEnd/>
          </a:ln>
          <a:extLst>
            <a:ext uri="{909E8E84-426E-40DD-AFC4-6F175D3DCCD1}">
              <a14:hiddenFill xmlns:a14="http://schemas.microsoft.com/office/drawing/2010/main">
                <a:noFill/>
              </a14:hiddenFill>
            </a:ext>
          </a:extLst>
        </p:spPr>
      </p:cxnSp>
      <p:cxnSp>
        <p:nvCxnSpPr>
          <p:cNvPr id="34" name="直線單箭頭接點 70">
            <a:extLst>
              <a:ext uri="{FF2B5EF4-FFF2-40B4-BE49-F238E27FC236}">
                <a16:creationId xmlns:a16="http://schemas.microsoft.com/office/drawing/2014/main" id="{88F8B243-6F55-C93A-21BF-DDC89BB5F435}"/>
              </a:ext>
            </a:extLst>
          </p:cNvPr>
          <p:cNvCxnSpPr>
            <a:cxnSpLocks noChangeShapeType="1"/>
          </p:cNvCxnSpPr>
          <p:nvPr/>
        </p:nvCxnSpPr>
        <p:spPr bwMode="auto">
          <a:xfrm>
            <a:off x="5629387" y="2306637"/>
            <a:ext cx="1002322" cy="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5" name="直線接點 73">
            <a:extLst>
              <a:ext uri="{FF2B5EF4-FFF2-40B4-BE49-F238E27FC236}">
                <a16:creationId xmlns:a16="http://schemas.microsoft.com/office/drawing/2014/main" id="{D0D45627-277E-8B94-F7EB-0112DBBC45CB}"/>
              </a:ext>
            </a:extLst>
          </p:cNvPr>
          <p:cNvCxnSpPr>
            <a:cxnSpLocks noChangeShapeType="1"/>
          </p:cNvCxnSpPr>
          <p:nvPr/>
        </p:nvCxnSpPr>
        <p:spPr bwMode="auto">
          <a:xfrm>
            <a:off x="7392466" y="2162174"/>
            <a:ext cx="864843" cy="8371"/>
          </a:xfrm>
          <a:prstGeom prst="line">
            <a:avLst/>
          </a:prstGeom>
          <a:noFill/>
          <a:ln w="38100" cap="rnd" algn="ctr">
            <a:solidFill>
              <a:srgbClr val="FF0000"/>
            </a:solidFill>
            <a:round/>
            <a:headEnd/>
            <a:tailEnd/>
          </a:ln>
          <a:extLst>
            <a:ext uri="{909E8E84-426E-40DD-AFC4-6F175D3DCCD1}">
              <a14:hiddenFill xmlns:a14="http://schemas.microsoft.com/office/drawing/2010/main">
                <a:noFill/>
              </a14:hiddenFill>
            </a:ext>
          </a:extLst>
        </p:spPr>
      </p:cxnSp>
      <p:cxnSp>
        <p:nvCxnSpPr>
          <p:cNvPr id="36" name="直線單箭頭接點 74">
            <a:extLst>
              <a:ext uri="{FF2B5EF4-FFF2-40B4-BE49-F238E27FC236}">
                <a16:creationId xmlns:a16="http://schemas.microsoft.com/office/drawing/2014/main" id="{6A329B92-24D0-A08E-517F-B3F083661FC7}"/>
              </a:ext>
            </a:extLst>
          </p:cNvPr>
          <p:cNvCxnSpPr>
            <a:cxnSpLocks noChangeShapeType="1"/>
          </p:cNvCxnSpPr>
          <p:nvPr/>
        </p:nvCxnSpPr>
        <p:spPr bwMode="auto">
          <a:xfrm>
            <a:off x="8277203" y="2180648"/>
            <a:ext cx="0" cy="288925"/>
          </a:xfrm>
          <a:prstGeom prst="straightConnector1">
            <a:avLst/>
          </a:prstGeom>
          <a:noFill/>
          <a:ln w="38100" cap="rnd"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4731522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196A3A-4002-EBF7-7633-C75CBED72AF2}"/>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七、理財及網紅節目側錄檢視作業</a:t>
            </a:r>
            <a:endParaRPr lang="zh-TW" altLang="en-US" dirty="0">
              <a:solidFill>
                <a:schemeClr val="accent1">
                  <a:lumMod val="75000"/>
                </a:schemeClr>
              </a:solidFill>
              <a:effectLst>
                <a:outerShdw blurRad="38100" dist="38100" dir="2700000" algn="tl">
                  <a:srgbClr val="000000">
                    <a:alpha val="43137"/>
                  </a:srgbClr>
                </a:outerShdw>
              </a:effectLst>
            </a:endParaRPr>
          </a:p>
        </p:txBody>
      </p:sp>
      <p:sp>
        <p:nvSpPr>
          <p:cNvPr id="3" name="文字版面配置區 2">
            <a:extLst>
              <a:ext uri="{FF2B5EF4-FFF2-40B4-BE49-F238E27FC236}">
                <a16:creationId xmlns:a16="http://schemas.microsoft.com/office/drawing/2014/main" id="{ECC896E5-31CF-F8D2-C835-E6B923880214}"/>
              </a:ext>
            </a:extLst>
          </p:cNvPr>
          <p:cNvSpPr>
            <a:spLocks noGrp="1"/>
          </p:cNvSpPr>
          <p:nvPr>
            <p:ph type="body" idx="1"/>
          </p:nvPr>
        </p:nvSpPr>
        <p:spPr/>
        <p:txBody>
          <a:bodyPr/>
          <a:lstStyle/>
          <a:p>
            <a:pPr lvl="0">
              <a:defRPr/>
            </a:pPr>
            <a:r>
              <a:rPr lang="zh-TW" altLang="en-US" sz="2800" b="1" dirty="0">
                <a:solidFill>
                  <a:srgbClr val="002060"/>
                </a:solidFill>
                <a:effectLst/>
                <a:latin typeface="標楷體" panose="03000509000000000000" pitchFamily="65" charset="-120"/>
                <a:ea typeface="標楷體" panose="03000509000000000000" pitchFamily="65" charset="-120"/>
              </a:rPr>
              <a:t>每年與證交所進行分工側錄檢視，由本中心負責三分之一頻道，證交所負責三分之二頻道。</a:t>
            </a:r>
            <a:endParaRPr lang="zh-TW" altLang="zh-TW" sz="2800" b="1" dirty="0">
              <a:solidFill>
                <a:srgbClr val="002060"/>
              </a:solidFill>
              <a:effectLst/>
              <a:latin typeface="標楷體" panose="03000509000000000000" pitchFamily="65" charset="-120"/>
              <a:ea typeface="標楷體" panose="03000509000000000000" pitchFamily="65" charset="-120"/>
            </a:endParaRPr>
          </a:p>
          <a:p>
            <a:pPr marL="361950" lvl="0" indent="-361950">
              <a:defRPr/>
            </a:pPr>
            <a:r>
              <a:rPr lang="zh-TW" altLang="en-US" sz="2800" b="1" dirty="0">
                <a:solidFill>
                  <a:srgbClr val="002060"/>
                </a:solidFill>
                <a:effectLst/>
                <a:latin typeface="標楷體" panose="03000509000000000000" pitchFamily="65" charset="-120"/>
                <a:ea typeface="標楷體" panose="03000509000000000000" pitchFamily="65" charset="-120"/>
              </a:rPr>
              <a:t>檢視類型：</a:t>
            </a:r>
            <a:endParaRPr lang="en-US" altLang="zh-TW" sz="2800" b="1" dirty="0">
              <a:solidFill>
                <a:srgbClr val="002060"/>
              </a:solidFill>
              <a:effectLst/>
              <a:latin typeface="標楷體" panose="03000509000000000000" pitchFamily="65" charset="-120"/>
              <a:ea typeface="標楷體" panose="03000509000000000000" pitchFamily="65" charset="-120"/>
            </a:endParaRPr>
          </a:p>
          <a:p>
            <a:pPr marL="2779713" lvl="0" indent="-2779713">
              <a:buNone/>
              <a:tabLst>
                <a:tab pos="803275" algn="l"/>
                <a:tab pos="2779713" algn="l"/>
              </a:tabLst>
              <a:defRPr/>
            </a:pPr>
            <a:r>
              <a:rPr lang="zh-TW" altLang="en-US" sz="2800" b="1" dirty="0">
                <a:solidFill>
                  <a:schemeClr val="accent3"/>
                </a:solidFill>
                <a:effectLst/>
                <a:latin typeface="標楷體" panose="03000509000000000000" pitchFamily="65" charset="-120"/>
                <a:ea typeface="標楷體" panose="03000509000000000000" pitchFamily="65" charset="-120"/>
              </a:rPr>
              <a:t>　▪ 例行性檢視：每日選定盤中即時及盤後播出之節目及網紅節目進行檢視。</a:t>
            </a:r>
            <a:endParaRPr lang="zh-TW" altLang="zh-TW" sz="2800" b="1" dirty="0">
              <a:solidFill>
                <a:schemeClr val="accent3"/>
              </a:solidFill>
              <a:effectLst/>
              <a:latin typeface="標楷體" panose="03000509000000000000" pitchFamily="65" charset="-120"/>
              <a:ea typeface="標楷體" panose="03000509000000000000" pitchFamily="65" charset="-120"/>
            </a:endParaRPr>
          </a:p>
          <a:p>
            <a:pPr marL="2868613" lvl="0" indent="-2868613">
              <a:buNone/>
              <a:defRPr/>
            </a:pPr>
            <a:r>
              <a:rPr lang="zh-TW" altLang="en-US" sz="2800" b="1" dirty="0">
                <a:solidFill>
                  <a:schemeClr val="accent3"/>
                </a:solidFill>
                <a:latin typeface="標楷體" panose="03000509000000000000" pitchFamily="65" charset="-120"/>
                <a:ea typeface="標楷體" panose="03000509000000000000" pitchFamily="65" charset="-120"/>
              </a:rPr>
              <a:t>　▪ </a:t>
            </a:r>
            <a:r>
              <a:rPr lang="zh-TW" altLang="en-US" sz="2800" b="1" dirty="0">
                <a:solidFill>
                  <a:schemeClr val="accent3"/>
                </a:solidFill>
                <a:effectLst/>
                <a:latin typeface="標楷體" panose="03000509000000000000" pitchFamily="65" charset="-120"/>
                <a:ea typeface="標楷體" panose="03000509000000000000" pitchFamily="65" charset="-120"/>
              </a:rPr>
              <a:t>專案性檢視：投資人檢舉、監視業務督導會報或主管機關指示加強檢視之節目。</a:t>
            </a:r>
            <a:endParaRPr lang="en-US" altLang="zh-TW" sz="2800" b="1" dirty="0">
              <a:solidFill>
                <a:schemeClr val="accent3"/>
              </a:solidFill>
              <a:effectLst/>
              <a:latin typeface="標楷體" panose="03000509000000000000" pitchFamily="65" charset="-120"/>
              <a:ea typeface="標楷體" panose="03000509000000000000" pitchFamily="65" charset="-120"/>
            </a:endParaRPr>
          </a:p>
          <a:p>
            <a:pPr>
              <a:defRPr/>
            </a:pPr>
            <a:r>
              <a:rPr lang="zh-TW" altLang="en-US" sz="2800" b="1" dirty="0">
                <a:solidFill>
                  <a:srgbClr val="002060"/>
                </a:solidFill>
                <a:effectLst/>
                <a:latin typeface="標楷體" panose="03000509000000000000" pitchFamily="65" charset="-120"/>
                <a:ea typeface="標楷體" panose="03000509000000000000" pitchFamily="65" charset="-120"/>
              </a:rPr>
              <a:t>理財節目類型：投顧業者製播與非投顧業者製播</a:t>
            </a:r>
            <a:r>
              <a:rPr lang="en-US" altLang="zh-TW" sz="2800" b="1" dirty="0">
                <a:solidFill>
                  <a:srgbClr val="002060"/>
                </a:solidFill>
                <a:effectLst/>
                <a:latin typeface="標楷體" panose="03000509000000000000" pitchFamily="65" charset="-120"/>
                <a:ea typeface="標楷體" panose="03000509000000000000" pitchFamily="65" charset="-120"/>
              </a:rPr>
              <a:t>(</a:t>
            </a:r>
            <a:r>
              <a:rPr lang="zh-TW" altLang="en-US" sz="2800" b="1" dirty="0">
                <a:solidFill>
                  <a:srgbClr val="002060"/>
                </a:solidFill>
                <a:effectLst/>
                <a:latin typeface="標楷體" panose="03000509000000000000" pitchFamily="65" charset="-120"/>
                <a:ea typeface="標楷體" panose="03000509000000000000" pitchFamily="65" charset="-120"/>
              </a:rPr>
              <a:t>如</a:t>
            </a:r>
            <a:r>
              <a:rPr lang="en-US" altLang="zh-TW" sz="2800" b="1" dirty="0">
                <a:solidFill>
                  <a:srgbClr val="002060"/>
                </a:solidFill>
                <a:effectLst/>
                <a:latin typeface="標楷體" panose="03000509000000000000" pitchFamily="65" charset="-120"/>
                <a:ea typeface="標楷體" panose="03000509000000000000" pitchFamily="65" charset="-120"/>
              </a:rPr>
              <a:t>:</a:t>
            </a:r>
            <a:r>
              <a:rPr lang="zh-TW" altLang="en-US" sz="2800" b="1" dirty="0">
                <a:solidFill>
                  <a:srgbClr val="002060"/>
                </a:solidFill>
                <a:effectLst/>
                <a:latin typeface="標楷體" panose="03000509000000000000" pitchFamily="65" charset="-120"/>
                <a:ea typeface="標楷體" panose="03000509000000000000" pitchFamily="65" charset="-120"/>
              </a:rPr>
              <a:t>資訊公司、一般財經新聞</a:t>
            </a:r>
            <a:r>
              <a:rPr lang="en-US" altLang="zh-TW" sz="2800" b="1" dirty="0">
                <a:solidFill>
                  <a:srgbClr val="002060"/>
                </a:solidFill>
                <a:effectLst/>
                <a:latin typeface="標楷體" panose="03000509000000000000" pitchFamily="65" charset="-120"/>
                <a:ea typeface="標楷體" panose="03000509000000000000" pitchFamily="65" charset="-120"/>
              </a:rPr>
              <a:t>)</a:t>
            </a:r>
            <a:r>
              <a:rPr lang="zh-TW" altLang="en-US" sz="2800" b="1" dirty="0">
                <a:solidFill>
                  <a:srgbClr val="002060"/>
                </a:solidFill>
                <a:effectLst/>
                <a:latin typeface="標楷體" panose="03000509000000000000" pitchFamily="65" charset="-120"/>
                <a:ea typeface="標楷體" panose="03000509000000000000" pitchFamily="65" charset="-120"/>
              </a:rPr>
              <a:t>。</a:t>
            </a:r>
            <a:endParaRPr lang="en-US" altLang="zh-TW" sz="2800" b="1" dirty="0">
              <a:solidFill>
                <a:srgbClr val="002060"/>
              </a:solidFill>
              <a:effectLst/>
              <a:latin typeface="標楷體" panose="03000509000000000000" pitchFamily="65" charset="-120"/>
              <a:ea typeface="標楷體" panose="03000509000000000000" pitchFamily="65" charset="-120"/>
            </a:endParaRPr>
          </a:p>
          <a:p>
            <a:pPr lvl="0">
              <a:defRPr/>
            </a:pPr>
            <a:r>
              <a:rPr lang="zh-TW" altLang="en-US" sz="2800" b="1" dirty="0">
                <a:solidFill>
                  <a:srgbClr val="002060"/>
                </a:solidFill>
                <a:effectLst/>
                <a:latin typeface="標楷體" panose="03000509000000000000" pitchFamily="65" charset="-120"/>
                <a:ea typeface="標楷體" panose="03000509000000000000" pitchFamily="65" charset="-120"/>
              </a:rPr>
              <a:t>每月將檢視結果呈報證期局卓處，並提報監視業務督導會報。</a:t>
            </a:r>
            <a:endParaRPr lang="zh-TW" altLang="en-US" dirty="0"/>
          </a:p>
        </p:txBody>
      </p:sp>
    </p:spTree>
    <p:extLst>
      <p:ext uri="{BB962C8B-B14F-4D97-AF65-F5344CB8AC3E}">
        <p14:creationId xmlns:p14="http://schemas.microsoft.com/office/powerpoint/2010/main" val="146474305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3EA1C021-C460-2F78-A3E1-35B0AC6A86CB}"/>
              </a:ext>
            </a:extLst>
          </p:cNvPr>
          <p:cNvSpPr>
            <a:spLocks noGrp="1"/>
          </p:cNvSpPr>
          <p:nvPr>
            <p:ph type="title"/>
          </p:nvPr>
        </p:nvSpPr>
        <p:spPr>
          <a:xfrm>
            <a:off x="457200" y="92075"/>
            <a:ext cx="8229600" cy="1508125"/>
          </a:xfrm>
        </p:spPr>
        <p:txBody>
          <a:bodyPr/>
          <a:lstStyle/>
          <a:p>
            <a:pPr marL="1524000" indent="-1524000" algn="l"/>
            <a:r>
              <a:rPr lang="zh-TW" altLang="en-US" sz="3200"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八、與其他部門或單位有關之重要作業</a:t>
            </a:r>
            <a:endParaRPr lang="en-US" altLang="zh-TW" sz="3200"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graphicFrame>
        <p:nvGraphicFramePr>
          <p:cNvPr id="5" name="表格 4">
            <a:extLst>
              <a:ext uri="{FF2B5EF4-FFF2-40B4-BE49-F238E27FC236}">
                <a16:creationId xmlns:a16="http://schemas.microsoft.com/office/drawing/2014/main" id="{E5604784-640C-AD1C-B85E-11AB338D0FB1}"/>
              </a:ext>
            </a:extLst>
          </p:cNvPr>
          <p:cNvGraphicFramePr>
            <a:graphicFrameLocks noGrp="1"/>
          </p:cNvGraphicFramePr>
          <p:nvPr>
            <p:extLst>
              <p:ext uri="{D42A27DB-BD31-4B8C-83A1-F6EECF244321}">
                <p14:modId xmlns:p14="http://schemas.microsoft.com/office/powerpoint/2010/main" val="3792642756"/>
              </p:ext>
            </p:extLst>
          </p:nvPr>
        </p:nvGraphicFramePr>
        <p:xfrm>
          <a:off x="198582" y="1514734"/>
          <a:ext cx="8548254" cy="5123238"/>
        </p:xfrm>
        <a:graphic>
          <a:graphicData uri="http://schemas.openxmlformats.org/drawingml/2006/table">
            <a:tbl>
              <a:tblPr firstRow="1" bandRow="1">
                <a:tableStyleId>{5C22544A-7EE6-4342-B048-85BDC9FD1C3A}</a:tableStyleId>
              </a:tblPr>
              <a:tblGrid>
                <a:gridCol w="2794128">
                  <a:extLst>
                    <a:ext uri="{9D8B030D-6E8A-4147-A177-3AD203B41FA5}">
                      <a16:colId xmlns:a16="http://schemas.microsoft.com/office/drawing/2014/main" val="20000"/>
                    </a:ext>
                  </a:extLst>
                </a:gridCol>
                <a:gridCol w="1671654">
                  <a:extLst>
                    <a:ext uri="{9D8B030D-6E8A-4147-A177-3AD203B41FA5}">
                      <a16:colId xmlns:a16="http://schemas.microsoft.com/office/drawing/2014/main" val="20001"/>
                    </a:ext>
                  </a:extLst>
                </a:gridCol>
                <a:gridCol w="4082472">
                  <a:extLst>
                    <a:ext uri="{9D8B030D-6E8A-4147-A177-3AD203B41FA5}">
                      <a16:colId xmlns:a16="http://schemas.microsoft.com/office/drawing/2014/main" val="20002"/>
                    </a:ext>
                  </a:extLst>
                </a:gridCol>
              </a:tblGrid>
              <a:tr h="396297">
                <a:tc>
                  <a:txBody>
                    <a:bodyPr/>
                    <a:lstStyle/>
                    <a:p>
                      <a:pPr algn="ctr"/>
                      <a:r>
                        <a:rPr lang="zh-TW" altLang="en-US" sz="2000" b="1" dirty="0">
                          <a:solidFill>
                            <a:srgbClr val="002060"/>
                          </a:solidFill>
                          <a:latin typeface="標楷體" panose="03000509000000000000" pitchFamily="65" charset="-120"/>
                          <a:ea typeface="標楷體" panose="03000509000000000000" pitchFamily="65" charset="-120"/>
                        </a:rPr>
                        <a:t>作業名稱</a:t>
                      </a:r>
                    </a:p>
                  </a:txBody>
                  <a:tcPr marL="112538" marR="112538" marT="45726" marB="45726"/>
                </a:tc>
                <a:tc>
                  <a:txBody>
                    <a:bodyPr/>
                    <a:lstStyle/>
                    <a:p>
                      <a:pPr algn="ctr"/>
                      <a:r>
                        <a:rPr lang="zh-TW" altLang="en-US" sz="2000" b="1" dirty="0">
                          <a:solidFill>
                            <a:srgbClr val="002060"/>
                          </a:solidFill>
                          <a:latin typeface="標楷體" panose="03000509000000000000" pitchFamily="65" charset="-120"/>
                          <a:ea typeface="標楷體" panose="03000509000000000000" pitchFamily="65" charset="-120"/>
                        </a:rPr>
                        <a:t>工作頻率</a:t>
                      </a:r>
                    </a:p>
                  </a:txBody>
                  <a:tcPr marL="112538" marR="112538" marT="45726" marB="45726"/>
                </a:tc>
                <a:tc>
                  <a:txBody>
                    <a:bodyPr/>
                    <a:lstStyle/>
                    <a:p>
                      <a:r>
                        <a:rPr lang="zh-TW" altLang="en-US" sz="2000" b="1" dirty="0">
                          <a:solidFill>
                            <a:srgbClr val="FF0000"/>
                          </a:solidFill>
                          <a:latin typeface="標楷體" panose="03000509000000000000" pitchFamily="65" charset="-120"/>
                          <a:ea typeface="標楷體" panose="03000509000000000000" pitchFamily="65" charset="-120"/>
                        </a:rPr>
                        <a:t>監視部</a:t>
                      </a:r>
                      <a:r>
                        <a:rPr lang="zh-TW" altLang="en-US" sz="2000" b="1" dirty="0">
                          <a:solidFill>
                            <a:srgbClr val="002060"/>
                          </a:solidFill>
                          <a:latin typeface="標楷體" panose="03000509000000000000" pitchFamily="65" charset="-120"/>
                          <a:ea typeface="標楷體" panose="03000509000000000000" pitchFamily="65" charset="-120"/>
                        </a:rPr>
                        <a:t>及其他相關部門</a:t>
                      </a:r>
                      <a:r>
                        <a:rPr lang="en-US" altLang="zh-TW" sz="2000" b="1" dirty="0">
                          <a:solidFill>
                            <a:srgbClr val="002060"/>
                          </a:solidFill>
                          <a:latin typeface="標楷體" panose="03000509000000000000" pitchFamily="65" charset="-120"/>
                          <a:ea typeface="標楷體" panose="03000509000000000000" pitchFamily="65" charset="-120"/>
                        </a:rPr>
                        <a:t>(</a:t>
                      </a:r>
                      <a:r>
                        <a:rPr lang="zh-TW" altLang="en-US" sz="2000" b="1" dirty="0">
                          <a:solidFill>
                            <a:srgbClr val="002060"/>
                          </a:solidFill>
                          <a:latin typeface="標楷體" panose="03000509000000000000" pitchFamily="65" charset="-120"/>
                          <a:ea typeface="標楷體" panose="03000509000000000000" pitchFamily="65" charset="-120"/>
                        </a:rPr>
                        <a:t>單位</a:t>
                      </a:r>
                      <a:r>
                        <a:rPr lang="en-US" altLang="zh-TW" sz="2000" b="1" dirty="0">
                          <a:solidFill>
                            <a:srgbClr val="002060"/>
                          </a:solidFill>
                          <a:latin typeface="標楷體" panose="03000509000000000000" pitchFamily="65" charset="-120"/>
                          <a:ea typeface="標楷體" panose="03000509000000000000" pitchFamily="65" charset="-120"/>
                        </a:rPr>
                        <a:t>)</a:t>
                      </a:r>
                      <a:endParaRPr lang="zh-TW" altLang="en-US" sz="2000" b="1" dirty="0">
                        <a:solidFill>
                          <a:srgbClr val="002060"/>
                        </a:solidFill>
                        <a:latin typeface="標楷體" panose="03000509000000000000" pitchFamily="65" charset="-120"/>
                        <a:ea typeface="標楷體" panose="03000509000000000000" pitchFamily="65" charset="-120"/>
                      </a:endParaRPr>
                    </a:p>
                  </a:txBody>
                  <a:tcPr marL="112538" marR="112538" marT="45726" marB="45726"/>
                </a:tc>
                <a:extLst>
                  <a:ext uri="{0D108BD9-81ED-4DB2-BD59-A6C34878D82A}">
                    <a16:rowId xmlns:a16="http://schemas.microsoft.com/office/drawing/2014/main" val="10000"/>
                  </a:ext>
                </a:extLst>
              </a:tr>
              <a:tr h="370893">
                <a:tc>
                  <a:txBody>
                    <a:bodyPr/>
                    <a:lstStyle/>
                    <a:p>
                      <a:pPr algn="ct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防範</a:t>
                      </a:r>
                      <a:r>
                        <a:rPr lang="zh-TW" altLang="en-US" sz="1800" b="1" kern="1200" dirty="0">
                          <a:solidFill>
                            <a:srgbClr val="002060"/>
                          </a:solidFill>
                          <a:effectLst/>
                          <a:latin typeface="標楷體" panose="03000509000000000000" pitchFamily="65" charset="-120"/>
                          <a:ea typeface="標楷體" panose="03000509000000000000" pitchFamily="65" charset="-120"/>
                          <a:cs typeface="+mn-cs"/>
                        </a:rPr>
                        <a:t>鉅</a:t>
                      </a: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額違約作業</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tc>
                  <a:txBody>
                    <a:bodyPr/>
                    <a:lstStyle/>
                    <a:p>
                      <a:pPr algn="ct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每日</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tc>
                  <a:txBody>
                    <a:bodyPr/>
                    <a:lstStyle/>
                    <a:p>
                      <a:pPr algn="l"/>
                      <a:r>
                        <a:rPr lang="zh-TW" altLang="en-US" sz="1800" b="1" kern="1200" dirty="0">
                          <a:solidFill>
                            <a:srgbClr val="002060"/>
                          </a:solidFill>
                          <a:effectLst/>
                          <a:latin typeface="標楷體" panose="03000509000000000000" pitchFamily="65" charset="-120"/>
                          <a:ea typeface="標楷體" panose="03000509000000000000" pitchFamily="65" charset="-120"/>
                          <a:cs typeface="+mn-cs"/>
                        </a:rPr>
                        <a:t>券商輔導部</a:t>
                      </a: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、監理部、</a:t>
                      </a:r>
                      <a:r>
                        <a:rPr lang="zh-TW" altLang="en-US" sz="1800" b="1" kern="1200" dirty="0">
                          <a:solidFill>
                            <a:srgbClr val="002060"/>
                          </a:solidFill>
                          <a:effectLst/>
                          <a:latin typeface="標楷體" panose="03000509000000000000" pitchFamily="65" charset="-120"/>
                          <a:ea typeface="標楷體" panose="03000509000000000000" pitchFamily="65" charset="-120"/>
                          <a:cs typeface="+mn-cs"/>
                        </a:rPr>
                        <a:t>審查部</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extLst>
                  <a:ext uri="{0D108BD9-81ED-4DB2-BD59-A6C34878D82A}">
                    <a16:rowId xmlns:a16="http://schemas.microsoft.com/office/drawing/2014/main" val="10001"/>
                  </a:ext>
                </a:extLst>
              </a:tr>
              <a:tr h="370893">
                <a:tc>
                  <a:txBody>
                    <a:bodyPr/>
                    <a:lstStyle/>
                    <a:p>
                      <a:pPr algn="ct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重大訊息查證處理作業</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每日</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b="1" kern="1200" dirty="0">
                          <a:solidFill>
                            <a:srgbClr val="002060"/>
                          </a:solidFill>
                          <a:effectLst/>
                          <a:latin typeface="標楷體" panose="03000509000000000000" pitchFamily="65" charset="-120"/>
                          <a:ea typeface="標楷體" panose="03000509000000000000" pitchFamily="65" charset="-120"/>
                          <a:cs typeface="+mn-cs"/>
                        </a:rPr>
                        <a:t>審查部</a:t>
                      </a: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、監理部</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extLst>
                  <a:ext uri="{0D108BD9-81ED-4DB2-BD59-A6C34878D82A}">
                    <a16:rowId xmlns:a16="http://schemas.microsoft.com/office/drawing/2014/main" val="10002"/>
                  </a:ext>
                </a:extLst>
              </a:tr>
              <a:tr h="370893">
                <a:tc>
                  <a:txBody>
                    <a:bodyPr/>
                    <a:lstStyle/>
                    <a:p>
                      <a:pPr algn="ctr"/>
                      <a:r>
                        <a:rPr lang="zh-TW" altLang="en-US" sz="1800" b="1" kern="1200" dirty="0">
                          <a:solidFill>
                            <a:srgbClr val="002060"/>
                          </a:solidFill>
                          <a:effectLst/>
                          <a:latin typeface="標楷體" panose="03000509000000000000" pitchFamily="65" charset="-120"/>
                          <a:ea typeface="標楷體" panose="03000509000000000000" pitchFamily="65" charset="-120"/>
                          <a:cs typeface="+mn-cs"/>
                        </a:rPr>
                        <a:t>公司</a:t>
                      </a: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財務業務預警作業</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tc>
                  <a:txBody>
                    <a:bodyPr/>
                    <a:lstStyle/>
                    <a:p>
                      <a:pPr algn="ctr"/>
                      <a:r>
                        <a:rPr lang="zh-TW" altLang="en-US" sz="1800" b="1" dirty="0">
                          <a:solidFill>
                            <a:srgbClr val="002060"/>
                          </a:solidFill>
                          <a:latin typeface="標楷體" panose="03000509000000000000" pitchFamily="65" charset="-120"/>
                          <a:ea typeface="標楷體" panose="03000509000000000000" pitchFamily="65" charset="-120"/>
                        </a:rPr>
                        <a:t>不定時</a:t>
                      </a:r>
                    </a:p>
                  </a:txBody>
                  <a:tcPr marL="112538" marR="112538"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b="1" kern="1200" dirty="0">
                          <a:solidFill>
                            <a:srgbClr val="002060"/>
                          </a:solidFill>
                          <a:effectLst/>
                          <a:latin typeface="標楷體" panose="03000509000000000000" pitchFamily="65" charset="-120"/>
                          <a:ea typeface="標楷體" panose="03000509000000000000" pitchFamily="65" charset="-120"/>
                          <a:cs typeface="+mn-cs"/>
                        </a:rPr>
                        <a:t>審查部</a:t>
                      </a: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、監理部</a:t>
                      </a:r>
                      <a:r>
                        <a:rPr lang="zh-TW" altLang="en-US" sz="1800" b="1" kern="1200" dirty="0">
                          <a:solidFill>
                            <a:srgbClr val="002060"/>
                          </a:solidFill>
                          <a:effectLst/>
                          <a:latin typeface="標楷體" panose="03000509000000000000" pitchFamily="65" charset="-120"/>
                          <a:ea typeface="標楷體" panose="03000509000000000000" pitchFamily="65" charset="-120"/>
                          <a:cs typeface="+mn-cs"/>
                        </a:rPr>
                        <a:t>、債券部</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extLst>
                  <a:ext uri="{0D108BD9-81ED-4DB2-BD59-A6C34878D82A}">
                    <a16:rowId xmlns:a16="http://schemas.microsoft.com/office/drawing/2014/main" val="10003"/>
                  </a:ext>
                </a:extLst>
              </a:tr>
              <a:tr h="370893">
                <a:tc>
                  <a:txBody>
                    <a:bodyPr/>
                    <a:lstStyle/>
                    <a:p>
                      <a:pPr algn="ctr"/>
                      <a:r>
                        <a:rPr lang="zh-TW" altLang="en-US" sz="1800" b="1" dirty="0">
                          <a:solidFill>
                            <a:srgbClr val="002060"/>
                          </a:solidFill>
                          <a:latin typeface="標楷體" panose="03000509000000000000" pitchFamily="65" charset="-120"/>
                          <a:ea typeface="標楷體" panose="03000509000000000000" pitchFamily="65" charset="-120"/>
                        </a:rPr>
                        <a:t>庫藏股查核作業</a:t>
                      </a:r>
                    </a:p>
                  </a:txBody>
                  <a:tcPr marL="112538" marR="112538" marT="45726" marB="45726" anchor="ctr"/>
                </a:tc>
                <a:tc>
                  <a:txBody>
                    <a:bodyPr/>
                    <a:lstStyle/>
                    <a:p>
                      <a:pPr algn="ctr"/>
                      <a:r>
                        <a:rPr lang="zh-TW" altLang="en-US" sz="1800" b="1" dirty="0">
                          <a:solidFill>
                            <a:srgbClr val="002060"/>
                          </a:solidFill>
                          <a:latin typeface="標楷體" panose="03000509000000000000" pitchFamily="65" charset="-120"/>
                          <a:ea typeface="標楷體" panose="03000509000000000000" pitchFamily="65" charset="-120"/>
                        </a:rPr>
                        <a:t>每月</a:t>
                      </a:r>
                    </a:p>
                  </a:txBody>
                  <a:tcPr marL="112538" marR="112538"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監理部</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extLst>
                  <a:ext uri="{0D108BD9-81ED-4DB2-BD59-A6C34878D82A}">
                    <a16:rowId xmlns:a16="http://schemas.microsoft.com/office/drawing/2014/main" val="10004"/>
                  </a:ext>
                </a:extLst>
              </a:tr>
              <a:tr h="914529">
                <a:tc>
                  <a:txBody>
                    <a:bodyPr/>
                    <a:lstStyle/>
                    <a:p>
                      <a:pPr algn="ct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監視業務督導會報</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tc>
                  <a:txBody>
                    <a:bodyPr/>
                    <a:lstStyle/>
                    <a:p>
                      <a:pPr algn="ctr"/>
                      <a:r>
                        <a:rPr lang="zh-TW" altLang="en-US" sz="1800" b="1" dirty="0">
                          <a:solidFill>
                            <a:srgbClr val="002060"/>
                          </a:solidFill>
                          <a:latin typeface="標楷體" panose="03000509000000000000" pitchFamily="65" charset="-120"/>
                          <a:ea typeface="標楷體" panose="03000509000000000000" pitchFamily="65" charset="-120"/>
                        </a:rPr>
                        <a:t>每月</a:t>
                      </a:r>
                      <a:r>
                        <a:rPr lang="en-US" altLang="zh-TW" sz="1800" b="1" dirty="0">
                          <a:solidFill>
                            <a:srgbClr val="002060"/>
                          </a:solidFill>
                          <a:latin typeface="標楷體" panose="03000509000000000000" pitchFamily="65" charset="-120"/>
                          <a:ea typeface="標楷體" panose="03000509000000000000" pitchFamily="65" charset="-120"/>
                        </a:rPr>
                        <a:t>/</a:t>
                      </a:r>
                      <a:r>
                        <a:rPr lang="zh-TW" altLang="en-US" sz="1800" b="1" dirty="0">
                          <a:solidFill>
                            <a:srgbClr val="002060"/>
                          </a:solidFill>
                          <a:latin typeface="標楷體" panose="03000509000000000000" pitchFamily="65" charset="-120"/>
                          <a:ea typeface="標楷體" panose="03000509000000000000" pitchFamily="65" charset="-120"/>
                        </a:rPr>
                        <a:t>不定時</a:t>
                      </a:r>
                    </a:p>
                  </a:txBody>
                  <a:tcPr marL="112538" marR="112538" marT="45726" marB="45726" anchor="ctr"/>
                </a:tc>
                <a:tc>
                  <a:txBody>
                    <a:bodyPr/>
                    <a:lstStyle/>
                    <a:p>
                      <a:pPr algn="l"/>
                      <a:r>
                        <a:rPr lang="zh-TW" altLang="en-US" sz="1800" b="1" kern="1200" dirty="0">
                          <a:solidFill>
                            <a:srgbClr val="002060"/>
                          </a:solidFill>
                          <a:effectLst/>
                          <a:latin typeface="標楷體" panose="03000509000000000000" pitchFamily="65" charset="-120"/>
                          <a:ea typeface="標楷體" panose="03000509000000000000" pitchFamily="65" charset="-120"/>
                          <a:cs typeface="+mn-cs"/>
                        </a:rPr>
                        <a:t>交易部、</a:t>
                      </a: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審查部、監理部、</a:t>
                      </a:r>
                      <a:r>
                        <a:rPr lang="zh-TW" altLang="en-US" sz="1800" b="1" kern="1200" dirty="0">
                          <a:solidFill>
                            <a:srgbClr val="002060"/>
                          </a:solidFill>
                          <a:effectLst/>
                          <a:latin typeface="標楷體" panose="03000509000000000000" pitchFamily="65" charset="-120"/>
                          <a:ea typeface="標楷體" panose="03000509000000000000" pitchFamily="65" charset="-120"/>
                          <a:cs typeface="+mn-cs"/>
                        </a:rPr>
                        <a:t>券商輔導部</a:t>
                      </a: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、資訊部、債券部、經指定之其他單位或人員有關</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extLst>
                  <a:ext uri="{0D108BD9-81ED-4DB2-BD59-A6C34878D82A}">
                    <a16:rowId xmlns:a16="http://schemas.microsoft.com/office/drawing/2014/main" val="10005"/>
                  </a:ext>
                </a:extLst>
              </a:tr>
              <a:tr h="403364">
                <a:tc>
                  <a:txBody>
                    <a:bodyPr/>
                    <a:lstStyle/>
                    <a:p>
                      <a:pPr algn="ct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證券商違規之查核</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1800" b="1" dirty="0">
                          <a:solidFill>
                            <a:srgbClr val="002060"/>
                          </a:solidFill>
                          <a:latin typeface="標楷體" panose="03000509000000000000" pitchFamily="65" charset="-120"/>
                          <a:ea typeface="標楷體" panose="03000509000000000000" pitchFamily="65" charset="-120"/>
                        </a:rPr>
                        <a:t>不定時</a:t>
                      </a:r>
                    </a:p>
                  </a:txBody>
                  <a:tcPr marL="112538" marR="112538" marT="45726" marB="45726"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800" b="1" kern="1200" dirty="0">
                          <a:solidFill>
                            <a:srgbClr val="002060"/>
                          </a:solidFill>
                          <a:effectLst/>
                          <a:latin typeface="標楷體" panose="03000509000000000000" pitchFamily="65" charset="-120"/>
                          <a:ea typeface="標楷體" panose="03000509000000000000" pitchFamily="65" charset="-120"/>
                          <a:cs typeface="+mn-cs"/>
                        </a:rPr>
                        <a:t>券商輔導部</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extLst>
                  <a:ext uri="{0D108BD9-81ED-4DB2-BD59-A6C34878D82A}">
                    <a16:rowId xmlns:a16="http://schemas.microsoft.com/office/drawing/2014/main" val="10006"/>
                  </a:ext>
                </a:extLst>
              </a:tr>
              <a:tr h="370893">
                <a:tc>
                  <a:txBody>
                    <a:bodyPr/>
                    <a:lstStyle/>
                    <a:p>
                      <a:pPr marL="0" algn="ctr" defTabSz="457200" rtl="0" eaLnBrk="1" latinLnBrk="0" hangingPunct="1"/>
                      <a:r>
                        <a:rPr lang="zh-TW" altLang="en-US" sz="1800" b="1" kern="1200" dirty="0">
                          <a:solidFill>
                            <a:srgbClr val="002060"/>
                          </a:solidFill>
                          <a:effectLst/>
                          <a:latin typeface="標楷體" panose="03000509000000000000" pitchFamily="65" charset="-120"/>
                          <a:ea typeface="標楷體" panose="03000509000000000000" pitchFamily="65" charset="-120"/>
                          <a:cs typeface="+mn-cs"/>
                        </a:rPr>
                        <a:t>監視系統開發維護</a:t>
                      </a:r>
                    </a:p>
                  </a:txBody>
                  <a:tcPr marL="112538" marR="112538" marT="45726" marB="457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1" dirty="0">
                          <a:solidFill>
                            <a:srgbClr val="002060"/>
                          </a:solidFill>
                          <a:latin typeface="標楷體" panose="03000509000000000000" pitchFamily="65" charset="-120"/>
                          <a:ea typeface="標楷體" panose="03000509000000000000" pitchFamily="65" charset="-120"/>
                        </a:rPr>
                        <a:t>不定時</a:t>
                      </a:r>
                    </a:p>
                  </a:txBody>
                  <a:tcPr marL="112538" marR="112538" marT="45726" marB="45726" anchor="ctr"/>
                </a:tc>
                <a:tc>
                  <a:txBody>
                    <a:bodyPr/>
                    <a:lstStyle/>
                    <a:p>
                      <a:pPr algn="l"/>
                      <a:r>
                        <a:rPr lang="zh-TW" altLang="en-US" sz="1800" b="1" kern="1200">
                          <a:solidFill>
                            <a:srgbClr val="002060"/>
                          </a:solidFill>
                          <a:effectLst/>
                          <a:latin typeface="標楷體" panose="03000509000000000000" pitchFamily="65" charset="-120"/>
                          <a:ea typeface="標楷體" panose="03000509000000000000" pitchFamily="65" charset="-120"/>
                          <a:cs typeface="+mn-cs"/>
                        </a:rPr>
                        <a:t>資訊部</a:t>
                      </a:r>
                      <a:endParaRPr lang="en-US" altLang="zh-TW" sz="1800" b="1" kern="1200">
                        <a:solidFill>
                          <a:srgbClr val="002060"/>
                        </a:solidFill>
                        <a:effectLst/>
                        <a:latin typeface="標楷體" panose="03000509000000000000" pitchFamily="65" charset="-120"/>
                        <a:ea typeface="標楷體" panose="03000509000000000000" pitchFamily="65" charset="-120"/>
                        <a:cs typeface="+mn-cs"/>
                      </a:endParaRPr>
                    </a:p>
                  </a:txBody>
                  <a:tcPr marL="112538" marR="112538" marT="45726" marB="45726" anchor="ctr"/>
                </a:tc>
                <a:extLst>
                  <a:ext uri="{0D108BD9-81ED-4DB2-BD59-A6C34878D82A}">
                    <a16:rowId xmlns:a16="http://schemas.microsoft.com/office/drawing/2014/main" val="10007"/>
                  </a:ext>
                </a:extLst>
              </a:tr>
              <a:tr h="762447">
                <a:tc>
                  <a:txBody>
                    <a:bodyPr/>
                    <a:lstStyle/>
                    <a:p>
                      <a:pPr algn="ctr"/>
                      <a:r>
                        <a:rPr lang="zh-TW" altLang="en-US" sz="1800" b="1" dirty="0">
                          <a:solidFill>
                            <a:srgbClr val="002060"/>
                          </a:solidFill>
                          <a:latin typeface="標楷體" panose="03000509000000000000" pitchFamily="65" charset="-120"/>
                          <a:ea typeface="標楷體" panose="03000509000000000000" pitchFamily="65" charset="-120"/>
                        </a:rPr>
                        <a:t>加強防範鉅額違約通報共責制結算基金管理委員會作業</a:t>
                      </a:r>
                    </a:p>
                  </a:txBody>
                  <a:tcPr marL="112538" marR="112538" marT="45726" marB="457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1" kern="1200" dirty="0">
                          <a:solidFill>
                            <a:srgbClr val="002060"/>
                          </a:solidFill>
                          <a:latin typeface="標楷體" panose="03000509000000000000" pitchFamily="65" charset="-120"/>
                          <a:ea typeface="標楷體" panose="03000509000000000000" pitchFamily="65" charset="-120"/>
                          <a:cs typeface="+mn-cs"/>
                        </a:rPr>
                        <a:t>每月</a:t>
                      </a:r>
                      <a:r>
                        <a:rPr lang="en-US" altLang="zh-TW" sz="1800" b="1" kern="1200" dirty="0">
                          <a:solidFill>
                            <a:srgbClr val="002060"/>
                          </a:solidFill>
                          <a:latin typeface="標楷體" panose="03000509000000000000" pitchFamily="65" charset="-120"/>
                          <a:ea typeface="標楷體" panose="03000509000000000000" pitchFamily="65" charset="-120"/>
                          <a:cs typeface="+mn-cs"/>
                        </a:rPr>
                        <a:t>/</a:t>
                      </a:r>
                      <a:r>
                        <a:rPr lang="zh-TW" altLang="en-US" sz="1800" b="1" kern="1200" dirty="0">
                          <a:solidFill>
                            <a:srgbClr val="002060"/>
                          </a:solidFill>
                          <a:latin typeface="標楷體" panose="03000509000000000000" pitchFamily="65" charset="-120"/>
                          <a:ea typeface="標楷體" panose="03000509000000000000" pitchFamily="65" charset="-120"/>
                          <a:cs typeface="+mn-cs"/>
                        </a:rPr>
                        <a:t>不定時</a:t>
                      </a:r>
                    </a:p>
                  </a:txBody>
                  <a:tcPr marL="112538" marR="112538" marT="45726" marB="45726" anchor="ctr"/>
                </a:tc>
                <a:tc>
                  <a:txBody>
                    <a:bodyPr/>
                    <a:lstStyle/>
                    <a:p>
                      <a:pPr algn="l"/>
                      <a:r>
                        <a:rPr lang="zh-TW" altLang="en-US" sz="1800" b="1" dirty="0">
                          <a:solidFill>
                            <a:srgbClr val="002060"/>
                          </a:solidFill>
                          <a:latin typeface="標楷體" panose="03000509000000000000" pitchFamily="65" charset="-120"/>
                          <a:ea typeface="標楷體" panose="03000509000000000000" pitchFamily="65" charset="-120"/>
                        </a:rPr>
                        <a:t>共同責任制給付結算基金管理委員會</a:t>
                      </a:r>
                    </a:p>
                  </a:txBody>
                  <a:tcPr marL="112538" marR="112538" marT="45726" marB="45726" anchor="ctr"/>
                </a:tc>
                <a:extLst>
                  <a:ext uri="{0D108BD9-81ED-4DB2-BD59-A6C34878D82A}">
                    <a16:rowId xmlns:a16="http://schemas.microsoft.com/office/drawing/2014/main" val="10008"/>
                  </a:ext>
                </a:extLst>
              </a:tr>
              <a:tr h="640171">
                <a:tc>
                  <a:txBody>
                    <a:bodyPr/>
                    <a:lstStyle/>
                    <a:p>
                      <a:pPr algn="ctr"/>
                      <a:r>
                        <a:rPr lang="zh-TW" altLang="zh-TW" sz="1800" b="1" kern="1200" dirty="0">
                          <a:solidFill>
                            <a:srgbClr val="002060"/>
                          </a:solidFill>
                          <a:effectLst/>
                          <a:latin typeface="標楷體" panose="03000509000000000000" pitchFamily="65" charset="-120"/>
                          <a:ea typeface="標楷體" panose="03000509000000000000" pitchFamily="65" charset="-120"/>
                          <a:cs typeface="+mn-cs"/>
                        </a:rPr>
                        <a:t>跨市場監視作業</a:t>
                      </a: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1" dirty="0">
                          <a:solidFill>
                            <a:srgbClr val="002060"/>
                          </a:solidFill>
                          <a:latin typeface="標楷體" panose="03000509000000000000" pitchFamily="65" charset="-120"/>
                          <a:ea typeface="標楷體" panose="03000509000000000000" pitchFamily="65" charset="-120"/>
                        </a:rPr>
                        <a:t>每月</a:t>
                      </a:r>
                      <a:r>
                        <a:rPr lang="en-US" altLang="zh-TW" sz="1800" b="1" dirty="0">
                          <a:solidFill>
                            <a:srgbClr val="002060"/>
                          </a:solidFill>
                          <a:latin typeface="標楷體" panose="03000509000000000000" pitchFamily="65" charset="-120"/>
                          <a:ea typeface="標楷體" panose="03000509000000000000" pitchFamily="65" charset="-120"/>
                        </a:rPr>
                        <a:t>/</a:t>
                      </a:r>
                      <a:r>
                        <a:rPr lang="zh-TW" altLang="en-US" sz="1800" b="1" dirty="0">
                          <a:solidFill>
                            <a:srgbClr val="002060"/>
                          </a:solidFill>
                          <a:latin typeface="標楷體" panose="03000509000000000000" pitchFamily="65" charset="-120"/>
                          <a:ea typeface="標楷體" panose="03000509000000000000" pitchFamily="65" charset="-120"/>
                        </a:rPr>
                        <a:t>不定時</a:t>
                      </a:r>
                    </a:p>
                    <a:p>
                      <a:pPr algn="ctr"/>
                      <a:endParaRPr lang="zh-TW" altLang="en-US"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tc>
                  <a:txBody>
                    <a:bodyPr/>
                    <a:lstStyle/>
                    <a:p>
                      <a:pPr algn="l"/>
                      <a:r>
                        <a:rPr lang="zh-TW" altLang="en-US" sz="1800" b="1" dirty="0">
                          <a:solidFill>
                            <a:srgbClr val="002060"/>
                          </a:solidFill>
                          <a:latin typeface="標楷體" panose="03000509000000000000" pitchFamily="65" charset="-120"/>
                          <a:ea typeface="標楷體" panose="03000509000000000000" pitchFamily="65" charset="-120"/>
                        </a:rPr>
                        <a:t>證交所、期交所、集保結算所</a:t>
                      </a:r>
                      <a:endParaRPr lang="en-US" altLang="zh-TW" sz="1800" b="1" dirty="0">
                        <a:solidFill>
                          <a:srgbClr val="002060"/>
                        </a:solidFill>
                        <a:latin typeface="標楷體" panose="03000509000000000000" pitchFamily="65" charset="-120"/>
                        <a:ea typeface="標楷體" panose="03000509000000000000" pitchFamily="65" charset="-120"/>
                      </a:endParaRPr>
                    </a:p>
                  </a:txBody>
                  <a:tcPr marL="112538" marR="112538" marT="45726" marB="45726"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1019892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感謝聆聽 • 敬請指教"/>
          <p:cNvSpPr txBox="1">
            <a:spLocks noGrp="1"/>
          </p:cNvSpPr>
          <p:nvPr>
            <p:ph type="title"/>
          </p:nvPr>
        </p:nvSpPr>
        <p:spPr>
          <a:prstGeom prst="rect">
            <a:avLst/>
          </a:prstGeom>
        </p:spPr>
        <p:txBody>
          <a:bodyPr/>
          <a:lstStyle>
            <a:lvl1pPr>
              <a:defRPr sz="2800"/>
            </a:lvl1pPr>
          </a:lstStyle>
          <a:p>
            <a:r>
              <a:rPr lang="zh-TW" altLang="en-US" sz="4400" dirty="0">
                <a:latin typeface="標楷體" panose="03000509000000000000" pitchFamily="65" charset="-120"/>
                <a:ea typeface="標楷體" panose="03000509000000000000" pitchFamily="65" charset="-120"/>
              </a:rPr>
              <a:t>感謝聆聽 </a:t>
            </a:r>
            <a:r>
              <a:rPr lang="en-US" altLang="zh-TW" sz="4400" dirty="0">
                <a:latin typeface="標楷體" panose="03000509000000000000" pitchFamily="65" charset="-120"/>
                <a:ea typeface="標楷體" panose="03000509000000000000" pitchFamily="65" charset="-120"/>
              </a:rPr>
              <a:t>• </a:t>
            </a:r>
            <a:r>
              <a:rPr lang="zh-TW" altLang="en-US" sz="4400" dirty="0">
                <a:latin typeface="標楷體" panose="03000509000000000000" pitchFamily="65" charset="-120"/>
                <a:ea typeface="標楷體" panose="03000509000000000000" pitchFamily="65" charset="-120"/>
              </a:rPr>
              <a:t>敬請指教</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9EDF6AE-49EF-3BC4-774C-1761467DE516}"/>
              </a:ext>
            </a:extLst>
          </p:cNvPr>
          <p:cNvSpPr>
            <a:spLocks noGrp="1"/>
          </p:cNvSpPr>
          <p:nvPr>
            <p:ph type="title"/>
          </p:nvPr>
        </p:nvSpPr>
        <p:spPr>
          <a:xfrm>
            <a:off x="457200" y="729383"/>
            <a:ext cx="8229600" cy="1508126"/>
          </a:xfrm>
        </p:spPr>
        <p:txBody>
          <a:bodyPr/>
          <a:lstStyle/>
          <a:p>
            <a:pPr algn="l"/>
            <a:r>
              <a:rPr lang="zh-TW" altLang="en-US" sz="4800"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壹、目的及依據</a:t>
            </a:r>
            <a:endParaRPr lang="zh-TW" altLang="en-US" sz="4800" dirty="0">
              <a:solidFill>
                <a:schemeClr val="accent1">
                  <a:lumMod val="75000"/>
                </a:schemeClr>
              </a:solidFill>
            </a:endParaRPr>
          </a:p>
        </p:txBody>
      </p:sp>
      <p:sp>
        <p:nvSpPr>
          <p:cNvPr id="5" name="內容版面配置區 1">
            <a:extLst>
              <a:ext uri="{FF2B5EF4-FFF2-40B4-BE49-F238E27FC236}">
                <a16:creationId xmlns:a16="http://schemas.microsoft.com/office/drawing/2014/main" id="{DFDD1F62-DAB4-FE08-96C3-E305C0206D42}"/>
              </a:ext>
            </a:extLst>
          </p:cNvPr>
          <p:cNvSpPr txBox="1">
            <a:spLocks/>
          </p:cNvSpPr>
          <p:nvPr/>
        </p:nvSpPr>
        <p:spPr>
          <a:xfrm>
            <a:off x="457200" y="2482134"/>
            <a:ext cx="8564499" cy="4114800"/>
          </a:xfrm>
          <a:prstGeom prst="rect">
            <a:avLst/>
          </a:prstGeom>
        </p:spPr>
        <p:txBody>
          <a:bodyPr vert="horz" lIns="91440" tIns="45720" rIns="91440" bIns="45720" rtlCol="0" anchor="t">
            <a:normAutofit/>
          </a:bodyPr>
          <a:lstStyle>
            <a:lvl1pPr marL="514350" indent="-514350" algn="l" defTabSz="457200" rtl="0" eaLnBrk="1" latinLnBrk="0" hangingPunct="1">
              <a:spcBef>
                <a:spcPts val="1000"/>
              </a:spcBef>
              <a:spcAft>
                <a:spcPts val="0"/>
              </a:spcAft>
              <a:buClrTx/>
              <a:buFont typeface="+mj-ea"/>
              <a:buAutoNum type="ea1ChtPeriod"/>
              <a:defRPr sz="3200" b="1" kern="1200">
                <a:solidFill>
                  <a:schemeClr val="tx1"/>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marL="0" indent="0">
              <a:buFont typeface="Wingdings" pitchFamily="2" charset="2"/>
              <a:buNone/>
              <a:defRPr/>
            </a:pPr>
            <a:r>
              <a:rPr lang="zh-TW" altLang="en-US" sz="4000" dirty="0">
                <a:latin typeface="標楷體" panose="03000509000000000000" pitchFamily="65" charset="-120"/>
                <a:ea typeface="標楷體" panose="03000509000000000000" pitchFamily="65" charset="-120"/>
              </a:rPr>
              <a:t>為維持櫃檯買賣交易之公平性，防止違法操縱股價，由本中心設置監視單位，負責市場交易之監視及調查。</a:t>
            </a:r>
            <a:r>
              <a:rPr lang="zh-TW" altLang="en-US" sz="4000" dirty="0">
                <a:solidFill>
                  <a:srgbClr val="0070C0"/>
                </a:solidFill>
                <a:latin typeface="標楷體" panose="03000509000000000000" pitchFamily="65" charset="-120"/>
                <a:ea typeface="標楷體" panose="03000509000000000000" pitchFamily="65" charset="-120"/>
              </a:rPr>
              <a:t>（業務規則第</a:t>
            </a:r>
            <a:r>
              <a:rPr lang="en-US" altLang="zh-TW" sz="4000" dirty="0">
                <a:solidFill>
                  <a:srgbClr val="0070C0"/>
                </a:solidFill>
                <a:latin typeface="標楷體" panose="03000509000000000000" pitchFamily="65" charset="-120"/>
                <a:ea typeface="標楷體" panose="03000509000000000000" pitchFamily="65" charset="-120"/>
              </a:rPr>
              <a:t>92</a:t>
            </a:r>
            <a:r>
              <a:rPr lang="zh-TW" altLang="en-US" sz="4000" dirty="0">
                <a:solidFill>
                  <a:srgbClr val="0070C0"/>
                </a:solidFill>
                <a:latin typeface="標楷體" panose="03000509000000000000" pitchFamily="65" charset="-120"/>
                <a:ea typeface="標楷體" panose="03000509000000000000" pitchFamily="65" charset="-120"/>
              </a:rPr>
              <a:t>條）</a:t>
            </a:r>
            <a:endParaRPr lang="en-US" altLang="zh-TW" sz="4000" dirty="0">
              <a:solidFill>
                <a:srgbClr val="0070C0"/>
              </a:solidFill>
              <a:latin typeface="標楷體" panose="03000509000000000000" pitchFamily="65" charset="-120"/>
              <a:ea typeface="標楷體" panose="03000509000000000000" pitchFamily="65" charset="-120"/>
            </a:endParaRPr>
          </a:p>
          <a:p>
            <a:pPr>
              <a:defRPr/>
            </a:pPr>
            <a:endParaRPr lang="zh-TW" altLang="en-US" sz="4000"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9ED4C7-DA4C-7358-1E3F-3E9E172E87D1}"/>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貳、主要監視及查核項目</a:t>
            </a:r>
            <a:endParaRPr lang="zh-TW" altLang="en-US" dirty="0">
              <a:solidFill>
                <a:schemeClr val="accent1">
                  <a:lumMod val="75000"/>
                </a:schemeClr>
              </a:solidFill>
            </a:endParaRPr>
          </a:p>
        </p:txBody>
      </p:sp>
      <p:sp>
        <p:nvSpPr>
          <p:cNvPr id="3" name="文字版面配置區 2">
            <a:extLst>
              <a:ext uri="{FF2B5EF4-FFF2-40B4-BE49-F238E27FC236}">
                <a16:creationId xmlns:a16="http://schemas.microsoft.com/office/drawing/2014/main" id="{27009603-6D59-681B-A8B0-8460D099AED0}"/>
              </a:ext>
            </a:extLst>
          </p:cNvPr>
          <p:cNvSpPr>
            <a:spLocks noGrp="1"/>
          </p:cNvSpPr>
          <p:nvPr>
            <p:ph type="body" idx="1"/>
          </p:nvPr>
        </p:nvSpPr>
        <p:spPr>
          <a:xfrm>
            <a:off x="457200" y="1600199"/>
            <a:ext cx="8437418" cy="4717473"/>
          </a:xfrm>
        </p:spPr>
        <p:txBody>
          <a:bodyPr/>
          <a:lstStyle/>
          <a:p>
            <a:pPr>
              <a:defRPr/>
            </a:pPr>
            <a:r>
              <a:rPr lang="zh-TW" altLang="en-US" sz="3600" dirty="0">
                <a:latin typeface="標楷體" panose="03000509000000000000" pitchFamily="65" charset="-120"/>
                <a:ea typeface="標楷體" panose="03000509000000000000" pitchFamily="65" charset="-120"/>
              </a:rPr>
              <a:t>操縱股價</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證券交易法第</a:t>
            </a:r>
            <a:r>
              <a:rPr lang="en-US" altLang="zh-TW" sz="3600" dirty="0">
                <a:latin typeface="標楷體" panose="03000509000000000000" pitchFamily="65" charset="-120"/>
                <a:ea typeface="標楷體" panose="03000509000000000000" pitchFamily="65" charset="-120"/>
              </a:rPr>
              <a:t>155</a:t>
            </a:r>
            <a:r>
              <a:rPr lang="zh-TW" altLang="en-US" sz="3600" dirty="0">
                <a:latin typeface="標楷體" panose="03000509000000000000" pitchFamily="65" charset="-120"/>
                <a:ea typeface="標楷體" panose="03000509000000000000" pitchFamily="65" charset="-120"/>
              </a:rPr>
              <a:t>條</a:t>
            </a:r>
            <a:r>
              <a:rPr lang="en-US" altLang="zh-TW" sz="3600" dirty="0">
                <a:latin typeface="標楷體" panose="03000509000000000000" pitchFamily="65" charset="-120"/>
                <a:ea typeface="標楷體" panose="03000509000000000000" pitchFamily="65" charset="-120"/>
              </a:rPr>
              <a:t>)</a:t>
            </a:r>
          </a:p>
          <a:p>
            <a:pPr>
              <a:defRPr/>
            </a:pPr>
            <a:r>
              <a:rPr lang="zh-TW" altLang="en-US" sz="3600" dirty="0">
                <a:latin typeface="標楷體" panose="03000509000000000000" pitchFamily="65" charset="-120"/>
                <a:ea typeface="標楷體" panose="03000509000000000000" pitchFamily="65" charset="-120"/>
              </a:rPr>
              <a:t>內線交易</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證券交易法第</a:t>
            </a:r>
            <a:r>
              <a:rPr lang="en-US" altLang="zh-TW" sz="3600" dirty="0">
                <a:latin typeface="標楷體" panose="03000509000000000000" pitchFamily="65" charset="-120"/>
                <a:ea typeface="標楷體" panose="03000509000000000000" pitchFamily="65" charset="-120"/>
              </a:rPr>
              <a:t>157</a:t>
            </a:r>
            <a:r>
              <a:rPr lang="zh-TW" altLang="en-US" sz="3600" dirty="0">
                <a:latin typeface="標楷體" panose="03000509000000000000" pitchFamily="65" charset="-120"/>
                <a:ea typeface="標楷體" panose="03000509000000000000" pitchFamily="65" charset="-120"/>
              </a:rPr>
              <a:t>條之</a:t>
            </a:r>
            <a:r>
              <a:rPr lang="en-US" altLang="zh-TW" sz="3600" dirty="0">
                <a:latin typeface="標楷體" panose="03000509000000000000" pitchFamily="65" charset="-120"/>
                <a:ea typeface="標楷體" panose="03000509000000000000" pitchFamily="65" charset="-120"/>
              </a:rPr>
              <a:t>1)</a:t>
            </a:r>
          </a:p>
          <a:p>
            <a:pPr>
              <a:defRPr/>
            </a:pPr>
            <a:r>
              <a:rPr lang="zh-TW" altLang="en-US" sz="3600" dirty="0">
                <a:latin typeface="標楷體" panose="03000509000000000000" pitchFamily="65" charset="-120"/>
                <a:ea typeface="標楷體" panose="03000509000000000000" pitchFamily="65" charset="-120"/>
              </a:rPr>
              <a:t>短線交易</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證券交易法第</a:t>
            </a:r>
            <a:r>
              <a:rPr lang="en-US" altLang="zh-TW" sz="3600" dirty="0">
                <a:latin typeface="標楷體" panose="03000509000000000000" pitchFamily="65" charset="-120"/>
                <a:ea typeface="標楷體" panose="03000509000000000000" pitchFamily="65" charset="-120"/>
              </a:rPr>
              <a:t>157</a:t>
            </a:r>
            <a:r>
              <a:rPr lang="zh-TW" altLang="en-US" sz="3600" dirty="0">
                <a:latin typeface="標楷體" panose="03000509000000000000" pitchFamily="65" charset="-120"/>
                <a:ea typeface="標楷體" panose="03000509000000000000" pitchFamily="65" charset="-120"/>
              </a:rPr>
              <a:t>條</a:t>
            </a:r>
            <a:r>
              <a:rPr lang="en-US" altLang="zh-TW" sz="3600" dirty="0">
                <a:latin typeface="標楷體" panose="03000509000000000000" pitchFamily="65" charset="-120"/>
                <a:ea typeface="標楷體" panose="03000509000000000000" pitchFamily="65" charset="-120"/>
              </a:rPr>
              <a:t>)</a:t>
            </a:r>
          </a:p>
          <a:p>
            <a:pPr>
              <a:defRPr/>
            </a:pPr>
            <a:r>
              <a:rPr lang="zh-TW" altLang="en-US" sz="3600" dirty="0">
                <a:latin typeface="標楷體" panose="03000509000000000000" pitchFamily="65" charset="-120"/>
                <a:ea typeface="標楷體" panose="03000509000000000000" pitchFamily="65" charset="-120"/>
              </a:rPr>
              <a:t>內部人股權事前申報</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證券交易法第</a:t>
            </a:r>
            <a:r>
              <a:rPr lang="en-US" altLang="zh-TW" sz="3600" dirty="0">
                <a:latin typeface="標楷體" panose="03000509000000000000" pitchFamily="65" charset="-120"/>
                <a:ea typeface="標楷體" panose="03000509000000000000" pitchFamily="65" charset="-120"/>
              </a:rPr>
              <a:t>22</a:t>
            </a:r>
            <a:r>
              <a:rPr lang="zh-TW" altLang="en-US" sz="3600" dirty="0">
                <a:latin typeface="標楷體" panose="03000509000000000000" pitchFamily="65" charset="-120"/>
                <a:ea typeface="標楷體" panose="03000509000000000000" pitchFamily="65" charset="-120"/>
              </a:rPr>
              <a:t>條之</a:t>
            </a:r>
            <a:r>
              <a:rPr lang="en-US" altLang="zh-TW" sz="3600" dirty="0">
                <a:latin typeface="標楷體" panose="03000509000000000000" pitchFamily="65" charset="-120"/>
                <a:ea typeface="標楷體" panose="03000509000000000000" pitchFamily="65" charset="-120"/>
              </a:rPr>
              <a:t>2)</a:t>
            </a:r>
          </a:p>
          <a:p>
            <a:pPr>
              <a:defRPr/>
            </a:pPr>
            <a:r>
              <a:rPr lang="zh-TW" altLang="en-US" sz="3600" dirty="0">
                <a:latin typeface="標楷體" panose="03000509000000000000" pitchFamily="65" charset="-120"/>
                <a:ea typeface="標楷體" panose="03000509000000000000" pitchFamily="65" charset="-120"/>
              </a:rPr>
              <a:t>內部人股權事後申報</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證券交易法第</a:t>
            </a:r>
            <a:r>
              <a:rPr lang="en-US" altLang="zh-TW" sz="3600" dirty="0">
                <a:latin typeface="標楷體" panose="03000509000000000000" pitchFamily="65" charset="-120"/>
                <a:ea typeface="標楷體" panose="03000509000000000000" pitchFamily="65" charset="-120"/>
              </a:rPr>
              <a:t>25</a:t>
            </a:r>
            <a:r>
              <a:rPr lang="zh-TW" altLang="en-US" sz="3600" dirty="0">
                <a:latin typeface="標楷體" panose="03000509000000000000" pitchFamily="65" charset="-120"/>
                <a:ea typeface="標楷體" panose="03000509000000000000" pitchFamily="65" charset="-120"/>
              </a:rPr>
              <a:t>條</a:t>
            </a:r>
            <a:r>
              <a:rPr lang="en-US" altLang="zh-TW" sz="3600" dirty="0">
                <a:latin typeface="標楷體" panose="03000509000000000000" pitchFamily="65" charset="-120"/>
                <a:ea typeface="標楷體" panose="03000509000000000000" pitchFamily="65" charset="-120"/>
              </a:rPr>
              <a:t>)</a:t>
            </a:r>
            <a:endParaRPr lang="zh-TW" altLang="en-US" sz="3600" dirty="0"/>
          </a:p>
        </p:txBody>
      </p:sp>
    </p:spTree>
    <p:extLst>
      <p:ext uri="{BB962C8B-B14F-4D97-AF65-F5344CB8AC3E}">
        <p14:creationId xmlns:p14="http://schemas.microsoft.com/office/powerpoint/2010/main" val="332510448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EFC4F8-46BD-8865-A02F-39935F791380}"/>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參、主要作業規定</a:t>
            </a:r>
            <a:endParaRPr lang="zh-TW" altLang="en-US" dirty="0">
              <a:solidFill>
                <a:schemeClr val="accent1">
                  <a:lumMod val="75000"/>
                </a:schemeClr>
              </a:solidFill>
            </a:endParaRPr>
          </a:p>
        </p:txBody>
      </p:sp>
      <p:sp>
        <p:nvSpPr>
          <p:cNvPr id="3" name="文字版面配置區 2">
            <a:extLst>
              <a:ext uri="{FF2B5EF4-FFF2-40B4-BE49-F238E27FC236}">
                <a16:creationId xmlns:a16="http://schemas.microsoft.com/office/drawing/2014/main" id="{233A7747-2E20-8290-4AA9-86E070A6FD8C}"/>
              </a:ext>
            </a:extLst>
          </p:cNvPr>
          <p:cNvSpPr>
            <a:spLocks noGrp="1"/>
          </p:cNvSpPr>
          <p:nvPr>
            <p:ph type="body" idx="1"/>
          </p:nvPr>
        </p:nvSpPr>
        <p:spPr>
          <a:xfrm>
            <a:off x="457200" y="1600200"/>
            <a:ext cx="8229600" cy="4846782"/>
          </a:xfrm>
        </p:spPr>
        <p:txBody>
          <a:bodyPr/>
          <a:lstStyle/>
          <a:p>
            <a:pPr>
              <a:lnSpc>
                <a:spcPct val="150000"/>
              </a:lnSpc>
              <a:defRPr/>
            </a:pPr>
            <a:r>
              <a:rPr lang="zh-TW" altLang="en-US" b="1" dirty="0">
                <a:effectLst/>
                <a:latin typeface="標楷體" panose="03000509000000000000" pitchFamily="65" charset="-120"/>
                <a:ea typeface="標楷體" panose="03000509000000000000" pitchFamily="65" charset="-120"/>
              </a:rPr>
              <a:t>櫃檯買賣有價證券監視制度辦法</a:t>
            </a:r>
            <a:endParaRPr lang="en-US" altLang="zh-TW" b="1" dirty="0">
              <a:effectLst/>
              <a:latin typeface="標楷體" panose="03000509000000000000" pitchFamily="65" charset="-120"/>
              <a:ea typeface="標楷體" panose="03000509000000000000" pitchFamily="65" charset="-120"/>
            </a:endParaRPr>
          </a:p>
          <a:p>
            <a:pPr>
              <a:lnSpc>
                <a:spcPct val="150000"/>
              </a:lnSpc>
              <a:defRPr/>
            </a:pPr>
            <a:r>
              <a:rPr lang="zh-TW" altLang="en-US" b="1" dirty="0">
                <a:effectLst/>
                <a:latin typeface="標楷體" panose="03000509000000000000" pitchFamily="65" charset="-120"/>
                <a:ea typeface="標楷體" panose="03000509000000000000" pitchFamily="65" charset="-120"/>
              </a:rPr>
              <a:t>櫃檯買賣公布或通知注意交易資訊暨處置作業要點</a:t>
            </a:r>
            <a:endParaRPr lang="en-US" altLang="zh-TW" b="1" dirty="0">
              <a:effectLst/>
              <a:latin typeface="標楷體" panose="03000509000000000000" pitchFamily="65" charset="-120"/>
              <a:ea typeface="標楷體" panose="03000509000000000000" pitchFamily="65" charset="-120"/>
            </a:endParaRPr>
          </a:p>
          <a:p>
            <a:pPr>
              <a:lnSpc>
                <a:spcPct val="150000"/>
              </a:lnSpc>
              <a:defRPr/>
            </a:pPr>
            <a:r>
              <a:rPr lang="zh-TW" altLang="en-US" b="1" dirty="0">
                <a:effectLst/>
                <a:latin typeface="標楷體" panose="03000509000000000000" pitchFamily="65" charset="-120"/>
                <a:ea typeface="標楷體" panose="03000509000000000000" pitchFamily="65" charset="-120"/>
              </a:rPr>
              <a:t>作業要點第四點異常標準之詳細數據及除外情形</a:t>
            </a:r>
            <a:endParaRPr lang="en-US" altLang="zh-TW" b="1" dirty="0">
              <a:effectLst/>
              <a:latin typeface="標楷體" panose="03000509000000000000" pitchFamily="65" charset="-120"/>
              <a:ea typeface="標楷體" panose="03000509000000000000" pitchFamily="65" charset="-120"/>
            </a:endParaRPr>
          </a:p>
          <a:p>
            <a:pPr>
              <a:lnSpc>
                <a:spcPct val="150000"/>
              </a:lnSpc>
              <a:defRPr/>
            </a:pPr>
            <a:r>
              <a:rPr lang="zh-TW" altLang="en-US" b="1" dirty="0">
                <a:effectLst/>
                <a:latin typeface="標楷體" panose="03000509000000000000" pitchFamily="65" charset="-120"/>
                <a:ea typeface="標楷體" panose="03000509000000000000" pitchFamily="65" charset="-120"/>
              </a:rPr>
              <a:t>興櫃股票公布或通知注意交易資訊暨處置作業要點</a:t>
            </a:r>
            <a:endParaRPr lang="en-US" altLang="zh-TW" sz="2400" b="1" dirty="0">
              <a:solidFill>
                <a:srgbClr val="0070C0"/>
              </a:solidFill>
              <a:effectLst/>
              <a:latin typeface="標楷體" panose="03000509000000000000" pitchFamily="65" charset="-120"/>
              <a:ea typeface="標楷體" panose="03000509000000000000" pitchFamily="65" charset="-120"/>
            </a:endParaRPr>
          </a:p>
          <a:p>
            <a:pPr>
              <a:lnSpc>
                <a:spcPct val="150000"/>
              </a:lnSpc>
              <a:defRPr/>
            </a:pPr>
            <a:r>
              <a:rPr lang="zh-TW" altLang="en-US" b="1" dirty="0">
                <a:effectLst/>
                <a:latin typeface="標楷體" panose="03000509000000000000" pitchFamily="65" charset="-120"/>
                <a:ea typeface="標楷體" panose="03000509000000000000" pitchFamily="65" charset="-120"/>
              </a:rPr>
              <a:t>其他規定</a:t>
            </a:r>
            <a:endParaRPr lang="en-US" altLang="zh-TW"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21663093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9B60FC-389A-18E5-9876-D3D2CFD6A5C3}"/>
              </a:ext>
            </a:extLst>
          </p:cNvPr>
          <p:cNvSpPr>
            <a:spLocks noGrp="1"/>
          </p:cNvSpPr>
          <p:nvPr>
            <p:ph type="title"/>
          </p:nvPr>
        </p:nvSpPr>
        <p:spPr>
          <a:xfrm>
            <a:off x="457200" y="92074"/>
            <a:ext cx="8229600" cy="1508126"/>
          </a:xfrm>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肆、組織與設備</a:t>
            </a:r>
            <a:endParaRPr lang="zh-TW" altLang="en-US" dirty="0">
              <a:solidFill>
                <a:schemeClr val="accent1">
                  <a:lumMod val="75000"/>
                </a:schemeClr>
              </a:solidFill>
            </a:endParaRPr>
          </a:p>
        </p:txBody>
      </p:sp>
      <p:grpSp>
        <p:nvGrpSpPr>
          <p:cNvPr id="24" name="群組 23">
            <a:extLst>
              <a:ext uri="{FF2B5EF4-FFF2-40B4-BE49-F238E27FC236}">
                <a16:creationId xmlns:a16="http://schemas.microsoft.com/office/drawing/2014/main" id="{A8096C57-C453-3C10-0C2B-46F37351FEC1}"/>
              </a:ext>
            </a:extLst>
          </p:cNvPr>
          <p:cNvGrpSpPr/>
          <p:nvPr/>
        </p:nvGrpSpPr>
        <p:grpSpPr>
          <a:xfrm>
            <a:off x="3211299" y="1663791"/>
            <a:ext cx="3182119" cy="1170696"/>
            <a:chOff x="3988087" y="836712"/>
            <a:chExt cx="2225432" cy="676970"/>
          </a:xfrm>
        </p:grpSpPr>
        <p:sp>
          <p:nvSpPr>
            <p:cNvPr id="25" name="圓角矩形 6">
              <a:extLst>
                <a:ext uri="{FF2B5EF4-FFF2-40B4-BE49-F238E27FC236}">
                  <a16:creationId xmlns:a16="http://schemas.microsoft.com/office/drawing/2014/main" id="{BBE6FA1E-1997-A1E1-26C1-C53F667F567E}"/>
                </a:ext>
              </a:extLst>
            </p:cNvPr>
            <p:cNvSpPr/>
            <p:nvPr/>
          </p:nvSpPr>
          <p:spPr bwMode="auto">
            <a:xfrm>
              <a:off x="3988087" y="836712"/>
              <a:ext cx="216024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p:txBody>
        </p:sp>
        <p:sp>
          <p:nvSpPr>
            <p:cNvPr id="26" name="圓角矩形 8">
              <a:extLst>
                <a:ext uri="{FF2B5EF4-FFF2-40B4-BE49-F238E27FC236}">
                  <a16:creationId xmlns:a16="http://schemas.microsoft.com/office/drawing/2014/main" id="{C519C1B9-4F58-194E-E790-70762E6C8FA7}"/>
                </a:ext>
              </a:extLst>
            </p:cNvPr>
            <p:cNvSpPr/>
            <p:nvPr/>
          </p:nvSpPr>
          <p:spPr bwMode="auto">
            <a:xfrm>
              <a:off x="4053279" y="873095"/>
              <a:ext cx="2160240" cy="57606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p:txBody>
        </p:sp>
        <p:sp>
          <p:nvSpPr>
            <p:cNvPr id="27" name="文字方塊 26">
              <a:extLst>
                <a:ext uri="{FF2B5EF4-FFF2-40B4-BE49-F238E27FC236}">
                  <a16:creationId xmlns:a16="http://schemas.microsoft.com/office/drawing/2014/main" id="{EE6F31B5-5AB7-547C-EACE-DDDC30927164}"/>
                </a:ext>
              </a:extLst>
            </p:cNvPr>
            <p:cNvSpPr txBox="1"/>
            <p:nvPr/>
          </p:nvSpPr>
          <p:spPr>
            <a:xfrm>
              <a:off x="4070841" y="924582"/>
              <a:ext cx="2034855" cy="589100"/>
            </a:xfrm>
            <a:prstGeom prst="rect">
              <a:avLst/>
            </a:prstGeom>
            <a:noFill/>
            <a:ln>
              <a:noFill/>
            </a:ln>
            <a:effectLst>
              <a:softEdge rad="12700"/>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lvl="0" algn="ctr" defTabSz="800100">
                <a:lnSpc>
                  <a:spcPct val="90000"/>
                </a:lnSpc>
                <a:spcAft>
                  <a:spcPct val="35000"/>
                </a:spcAft>
              </a:pPr>
              <a:r>
                <a:rPr lang="zh-TW" altLang="en-US" sz="2800" dirty="0">
                  <a:latin typeface="標楷體" panose="03000509000000000000" pitchFamily="65" charset="-120"/>
                  <a:ea typeface="標楷體" panose="03000509000000000000" pitchFamily="65" charset="-120"/>
                </a:rPr>
                <a:t>監視部 </a:t>
              </a:r>
              <a:endParaRPr lang="en-US" altLang="zh-TW" sz="2800" dirty="0">
                <a:latin typeface="標楷體" panose="03000509000000000000" pitchFamily="65" charset="-120"/>
                <a:ea typeface="標楷體" panose="03000509000000000000" pitchFamily="65" charset="-120"/>
              </a:endParaRPr>
            </a:p>
            <a:p>
              <a:pPr lvl="0" algn="ctr" defTabSz="800100">
                <a:lnSpc>
                  <a:spcPct val="90000"/>
                </a:lnSpc>
                <a:spcAft>
                  <a:spcPct val="35000"/>
                </a:spcAft>
              </a:pP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計</a:t>
              </a:r>
              <a:r>
                <a:rPr lang="en-US" altLang="zh-TW" sz="2800" dirty="0">
                  <a:latin typeface="標楷體" panose="03000509000000000000" pitchFamily="65" charset="-120"/>
                  <a:ea typeface="標楷體" panose="03000509000000000000" pitchFamily="65" charset="-120"/>
                </a:rPr>
                <a:t>23</a:t>
              </a:r>
              <a:r>
                <a:rPr lang="zh-TW" altLang="en-US" sz="2800" dirty="0">
                  <a:latin typeface="標楷體" panose="03000509000000000000" pitchFamily="65" charset="-120"/>
                  <a:ea typeface="標楷體" panose="03000509000000000000" pitchFamily="65" charset="-120"/>
                </a:rPr>
                <a:t>人</a:t>
              </a:r>
              <a:r>
                <a:rPr lang="en-US" altLang="zh-TW" sz="2800" dirty="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p:txBody>
        </p:sp>
      </p:grpSp>
      <p:grpSp>
        <p:nvGrpSpPr>
          <p:cNvPr id="28" name="群組 27">
            <a:extLst>
              <a:ext uri="{FF2B5EF4-FFF2-40B4-BE49-F238E27FC236}">
                <a16:creationId xmlns:a16="http://schemas.microsoft.com/office/drawing/2014/main" id="{64356106-2F53-956A-6013-940A7A36B59F}"/>
              </a:ext>
            </a:extLst>
          </p:cNvPr>
          <p:cNvGrpSpPr/>
          <p:nvPr/>
        </p:nvGrpSpPr>
        <p:grpSpPr>
          <a:xfrm>
            <a:off x="739697" y="3940698"/>
            <a:ext cx="2188230" cy="1013772"/>
            <a:chOff x="3988087" y="836712"/>
            <a:chExt cx="2225432" cy="612447"/>
          </a:xfrm>
        </p:grpSpPr>
        <p:sp>
          <p:nvSpPr>
            <p:cNvPr id="29" name="圓角矩形 11">
              <a:extLst>
                <a:ext uri="{FF2B5EF4-FFF2-40B4-BE49-F238E27FC236}">
                  <a16:creationId xmlns:a16="http://schemas.microsoft.com/office/drawing/2014/main" id="{7068D526-0374-8BB0-6AA3-21F7C7F7CB52}"/>
                </a:ext>
              </a:extLst>
            </p:cNvPr>
            <p:cNvSpPr/>
            <p:nvPr/>
          </p:nvSpPr>
          <p:spPr bwMode="auto">
            <a:xfrm>
              <a:off x="3988087" y="836712"/>
              <a:ext cx="216024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p:txBody>
        </p:sp>
        <p:sp>
          <p:nvSpPr>
            <p:cNvPr id="30" name="圓角矩形 12">
              <a:extLst>
                <a:ext uri="{FF2B5EF4-FFF2-40B4-BE49-F238E27FC236}">
                  <a16:creationId xmlns:a16="http://schemas.microsoft.com/office/drawing/2014/main" id="{3BFBB5E4-3786-BADC-6527-59A6C694E0C7}"/>
                </a:ext>
              </a:extLst>
            </p:cNvPr>
            <p:cNvSpPr/>
            <p:nvPr/>
          </p:nvSpPr>
          <p:spPr bwMode="auto">
            <a:xfrm>
              <a:off x="4053279" y="873095"/>
              <a:ext cx="2160240" cy="57606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p:txBody>
        </p:sp>
        <p:sp>
          <p:nvSpPr>
            <p:cNvPr id="31" name="文字方塊 30">
              <a:extLst>
                <a:ext uri="{FF2B5EF4-FFF2-40B4-BE49-F238E27FC236}">
                  <a16:creationId xmlns:a16="http://schemas.microsoft.com/office/drawing/2014/main" id="{AE02C9D1-0712-CA68-7413-2927B3BA86B8}"/>
                </a:ext>
              </a:extLst>
            </p:cNvPr>
            <p:cNvSpPr txBox="1"/>
            <p:nvPr/>
          </p:nvSpPr>
          <p:spPr>
            <a:xfrm>
              <a:off x="4112459" y="940038"/>
              <a:ext cx="2057327" cy="457402"/>
            </a:xfrm>
            <a:prstGeom prst="rect">
              <a:avLst/>
            </a:prstGeom>
            <a:noFill/>
            <a:ln>
              <a:noFill/>
            </a:ln>
            <a:effectLst>
              <a:softEdge rad="12700"/>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lvl="0" algn="ctr" defTabSz="800100">
                <a:lnSpc>
                  <a:spcPct val="90000"/>
                </a:lnSpc>
                <a:spcAft>
                  <a:spcPts val="0"/>
                </a:spcAft>
              </a:pPr>
              <a:r>
                <a:rPr lang="zh-TW" altLang="en-US" sz="2400" dirty="0">
                  <a:latin typeface="標楷體" panose="03000509000000000000" pitchFamily="65" charset="-120"/>
                  <a:ea typeface="標楷體" panose="03000509000000000000" pitchFamily="65" charset="-120"/>
                </a:rPr>
                <a:t>線上監視組</a:t>
              </a:r>
              <a:endParaRPr lang="en-US" altLang="zh-TW" sz="2400" dirty="0">
                <a:latin typeface="標楷體" panose="03000509000000000000" pitchFamily="65" charset="-120"/>
                <a:ea typeface="標楷體" panose="03000509000000000000" pitchFamily="65" charset="-120"/>
              </a:endParaRPr>
            </a:p>
            <a:p>
              <a:pPr lvl="0" algn="ctr" defTabSz="800100">
                <a:lnSpc>
                  <a:spcPct val="90000"/>
                </a:lnSpc>
                <a:spcAft>
                  <a:spcPts val="0"/>
                </a:spcAft>
              </a:pP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計</a:t>
              </a:r>
              <a:r>
                <a:rPr lang="en-US" altLang="zh-TW" sz="2400" dirty="0">
                  <a:latin typeface="標楷體" panose="03000509000000000000" pitchFamily="65" charset="-120"/>
                  <a:ea typeface="標楷體" panose="03000509000000000000" pitchFamily="65" charset="-120"/>
                </a:rPr>
                <a:t>6</a:t>
              </a:r>
              <a:r>
                <a:rPr lang="zh-TW" altLang="en-US" sz="2400" dirty="0">
                  <a:latin typeface="標楷體" panose="03000509000000000000" pitchFamily="65" charset="-120"/>
                  <a:ea typeface="標楷體" panose="03000509000000000000" pitchFamily="65" charset="-120"/>
                </a:rPr>
                <a:t>人</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grpSp>
      <p:grpSp>
        <p:nvGrpSpPr>
          <p:cNvPr id="32" name="群組 31">
            <a:extLst>
              <a:ext uri="{FF2B5EF4-FFF2-40B4-BE49-F238E27FC236}">
                <a16:creationId xmlns:a16="http://schemas.microsoft.com/office/drawing/2014/main" id="{7FB37F1B-C1F5-C9B5-3B06-57B8411B0216}"/>
              </a:ext>
            </a:extLst>
          </p:cNvPr>
          <p:cNvGrpSpPr/>
          <p:nvPr/>
        </p:nvGrpSpPr>
        <p:grpSpPr>
          <a:xfrm>
            <a:off x="3678151" y="3907946"/>
            <a:ext cx="2200071" cy="1099390"/>
            <a:chOff x="4053279" y="2962754"/>
            <a:chExt cx="2168977" cy="612447"/>
          </a:xfrm>
        </p:grpSpPr>
        <p:sp>
          <p:nvSpPr>
            <p:cNvPr id="33" name="圓角矩形 15">
              <a:extLst>
                <a:ext uri="{FF2B5EF4-FFF2-40B4-BE49-F238E27FC236}">
                  <a16:creationId xmlns:a16="http://schemas.microsoft.com/office/drawing/2014/main" id="{8E74B013-BFB9-B126-D618-A0C0ACED8336}"/>
                </a:ext>
              </a:extLst>
            </p:cNvPr>
            <p:cNvSpPr/>
            <p:nvPr/>
          </p:nvSpPr>
          <p:spPr bwMode="auto">
            <a:xfrm>
              <a:off x="4062016" y="2962754"/>
              <a:ext cx="216024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p:txBody>
        </p:sp>
        <p:sp>
          <p:nvSpPr>
            <p:cNvPr id="34" name="圓角矩形 16">
              <a:extLst>
                <a:ext uri="{FF2B5EF4-FFF2-40B4-BE49-F238E27FC236}">
                  <a16:creationId xmlns:a16="http://schemas.microsoft.com/office/drawing/2014/main" id="{BDFECB6B-8F1F-55CD-0E37-5370190A200E}"/>
                </a:ext>
              </a:extLst>
            </p:cNvPr>
            <p:cNvSpPr/>
            <p:nvPr/>
          </p:nvSpPr>
          <p:spPr bwMode="auto">
            <a:xfrm>
              <a:off x="4053279" y="2999137"/>
              <a:ext cx="2160240" cy="57606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p:txBody>
        </p:sp>
        <p:sp>
          <p:nvSpPr>
            <p:cNvPr id="35" name="文字方塊 34">
              <a:extLst>
                <a:ext uri="{FF2B5EF4-FFF2-40B4-BE49-F238E27FC236}">
                  <a16:creationId xmlns:a16="http://schemas.microsoft.com/office/drawing/2014/main" id="{47BBABB9-A22D-0DB2-9CCD-E97F3965B598}"/>
                </a:ext>
              </a:extLst>
            </p:cNvPr>
            <p:cNvSpPr txBox="1"/>
            <p:nvPr/>
          </p:nvSpPr>
          <p:spPr>
            <a:xfrm>
              <a:off x="4082818" y="3076278"/>
              <a:ext cx="2057327" cy="421781"/>
            </a:xfrm>
            <a:prstGeom prst="rect">
              <a:avLst/>
            </a:prstGeom>
            <a:noFill/>
            <a:ln>
              <a:noFill/>
            </a:ln>
            <a:effectLst>
              <a:softEdge rad="12700"/>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lvl="0" algn="ctr" defTabSz="800100">
                <a:lnSpc>
                  <a:spcPct val="90000"/>
                </a:lnSpc>
                <a:spcAft>
                  <a:spcPts val="0"/>
                </a:spcAft>
              </a:pPr>
              <a:r>
                <a:rPr lang="zh-TW" altLang="en-US" sz="2400" dirty="0">
                  <a:latin typeface="標楷體" panose="03000509000000000000" pitchFamily="65" charset="-120"/>
                  <a:ea typeface="標楷體" panose="03000509000000000000" pitchFamily="65" charset="-120"/>
                </a:rPr>
                <a:t>查核一組</a:t>
              </a:r>
              <a:endParaRPr lang="en-US" altLang="zh-TW" sz="2400" dirty="0">
                <a:latin typeface="標楷體" panose="03000509000000000000" pitchFamily="65" charset="-120"/>
                <a:ea typeface="標楷體" panose="03000509000000000000" pitchFamily="65" charset="-120"/>
              </a:endParaRPr>
            </a:p>
            <a:p>
              <a:pPr lvl="0" algn="ctr" defTabSz="800100">
                <a:lnSpc>
                  <a:spcPct val="90000"/>
                </a:lnSpc>
                <a:spcAft>
                  <a:spcPts val="0"/>
                </a:spcAft>
              </a:pP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計</a:t>
              </a:r>
              <a:r>
                <a:rPr lang="en-US" altLang="zh-TW" sz="2400" dirty="0">
                  <a:latin typeface="標楷體" panose="03000509000000000000" pitchFamily="65" charset="-120"/>
                  <a:ea typeface="標楷體" panose="03000509000000000000" pitchFamily="65" charset="-120"/>
                </a:rPr>
                <a:t>8</a:t>
              </a:r>
              <a:r>
                <a:rPr lang="zh-TW" altLang="en-US" sz="2400" dirty="0">
                  <a:latin typeface="標楷體" panose="03000509000000000000" pitchFamily="65" charset="-120"/>
                  <a:ea typeface="標楷體" panose="03000509000000000000" pitchFamily="65" charset="-120"/>
                </a:rPr>
                <a:t>人</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grpSp>
      <p:grpSp>
        <p:nvGrpSpPr>
          <p:cNvPr id="36" name="群組 35">
            <a:extLst>
              <a:ext uri="{FF2B5EF4-FFF2-40B4-BE49-F238E27FC236}">
                <a16:creationId xmlns:a16="http://schemas.microsoft.com/office/drawing/2014/main" id="{DD2D1A9A-D493-CF04-1B4D-F15665EBB49D}"/>
              </a:ext>
            </a:extLst>
          </p:cNvPr>
          <p:cNvGrpSpPr/>
          <p:nvPr/>
        </p:nvGrpSpPr>
        <p:grpSpPr>
          <a:xfrm>
            <a:off x="6572402" y="3973256"/>
            <a:ext cx="2032806" cy="1083322"/>
            <a:chOff x="3988087" y="836712"/>
            <a:chExt cx="2225432" cy="612447"/>
          </a:xfrm>
        </p:grpSpPr>
        <p:sp>
          <p:nvSpPr>
            <p:cNvPr id="37" name="圓角矩形 19">
              <a:extLst>
                <a:ext uri="{FF2B5EF4-FFF2-40B4-BE49-F238E27FC236}">
                  <a16:creationId xmlns:a16="http://schemas.microsoft.com/office/drawing/2014/main" id="{F1896A7D-B1C3-CCA0-75A4-C4C304E73A90}"/>
                </a:ext>
              </a:extLst>
            </p:cNvPr>
            <p:cNvSpPr/>
            <p:nvPr/>
          </p:nvSpPr>
          <p:spPr bwMode="auto">
            <a:xfrm>
              <a:off x="3988087" y="836712"/>
              <a:ext cx="216024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p:txBody>
        </p:sp>
        <p:sp>
          <p:nvSpPr>
            <p:cNvPr id="38" name="圓角矩形 20">
              <a:extLst>
                <a:ext uri="{FF2B5EF4-FFF2-40B4-BE49-F238E27FC236}">
                  <a16:creationId xmlns:a16="http://schemas.microsoft.com/office/drawing/2014/main" id="{60F8968B-499E-9F5C-BC59-87A4CEDF7D8C}"/>
                </a:ext>
              </a:extLst>
            </p:cNvPr>
            <p:cNvSpPr/>
            <p:nvPr/>
          </p:nvSpPr>
          <p:spPr bwMode="auto">
            <a:xfrm>
              <a:off x="4053279" y="873095"/>
              <a:ext cx="2160240" cy="57606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p:txBody>
        </p:sp>
        <p:sp>
          <p:nvSpPr>
            <p:cNvPr id="39" name="文字方塊 38">
              <a:extLst>
                <a:ext uri="{FF2B5EF4-FFF2-40B4-BE49-F238E27FC236}">
                  <a16:creationId xmlns:a16="http://schemas.microsoft.com/office/drawing/2014/main" id="{5FECC92E-93B4-3A6B-4658-8727DF12CE7B}"/>
                </a:ext>
              </a:extLst>
            </p:cNvPr>
            <p:cNvSpPr txBox="1"/>
            <p:nvPr/>
          </p:nvSpPr>
          <p:spPr>
            <a:xfrm>
              <a:off x="4104734" y="927470"/>
              <a:ext cx="2057327" cy="428037"/>
            </a:xfrm>
            <a:prstGeom prst="rect">
              <a:avLst/>
            </a:prstGeom>
            <a:noFill/>
            <a:ln>
              <a:noFill/>
            </a:ln>
            <a:effectLst>
              <a:softEdge rad="12700"/>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lvl="0" algn="ctr" defTabSz="800100">
                <a:lnSpc>
                  <a:spcPct val="90000"/>
                </a:lnSpc>
                <a:spcAft>
                  <a:spcPts val="0"/>
                </a:spcAft>
              </a:pPr>
              <a:r>
                <a:rPr lang="zh-TW" altLang="en-US" sz="2400" dirty="0">
                  <a:latin typeface="標楷體" panose="03000509000000000000" pitchFamily="65" charset="-120"/>
                  <a:ea typeface="標楷體" panose="03000509000000000000" pitchFamily="65" charset="-120"/>
                </a:rPr>
                <a:t>查核二組</a:t>
              </a:r>
              <a:endParaRPr lang="en-US" altLang="zh-TW" sz="2400" dirty="0">
                <a:latin typeface="標楷體" panose="03000509000000000000" pitchFamily="65" charset="-120"/>
                <a:ea typeface="標楷體" panose="03000509000000000000" pitchFamily="65" charset="-120"/>
              </a:endParaRPr>
            </a:p>
            <a:p>
              <a:pPr lvl="0" algn="ctr" defTabSz="800100">
                <a:lnSpc>
                  <a:spcPct val="90000"/>
                </a:lnSpc>
                <a:spcAft>
                  <a:spcPts val="0"/>
                </a:spcAft>
              </a:pP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計</a:t>
              </a:r>
              <a:r>
                <a:rPr lang="en-US" altLang="zh-TW" sz="2400" dirty="0">
                  <a:latin typeface="標楷體" panose="03000509000000000000" pitchFamily="65" charset="-120"/>
                  <a:ea typeface="標楷體" panose="03000509000000000000" pitchFamily="65" charset="-120"/>
                </a:rPr>
                <a:t>7</a:t>
              </a:r>
              <a:r>
                <a:rPr lang="zh-TW" altLang="en-US" sz="2400" dirty="0">
                  <a:latin typeface="標楷體" panose="03000509000000000000" pitchFamily="65" charset="-120"/>
                  <a:ea typeface="標楷體" panose="03000509000000000000" pitchFamily="65" charset="-120"/>
                </a:rPr>
                <a:t>人</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grpSp>
      <p:cxnSp>
        <p:nvCxnSpPr>
          <p:cNvPr id="40" name="直線接點 39">
            <a:extLst>
              <a:ext uri="{FF2B5EF4-FFF2-40B4-BE49-F238E27FC236}">
                <a16:creationId xmlns:a16="http://schemas.microsoft.com/office/drawing/2014/main" id="{3595FFC6-87CF-154D-56B8-8BA0BA4113F6}"/>
              </a:ext>
            </a:extLst>
          </p:cNvPr>
          <p:cNvCxnSpPr>
            <a:cxnSpLocks/>
          </p:cNvCxnSpPr>
          <p:nvPr/>
        </p:nvCxnSpPr>
        <p:spPr bwMode="auto">
          <a:xfrm>
            <a:off x="4763710" y="2744550"/>
            <a:ext cx="20726" cy="1180905"/>
          </a:xfrm>
          <a:prstGeom prst="line">
            <a:avLst/>
          </a:prstGeom>
          <a:solidFill>
            <a:schemeClr val="accent1"/>
          </a:solidFill>
          <a:ln w="57150" cap="flat" cmpd="sng" algn="ctr">
            <a:solidFill>
              <a:schemeClr val="accent5">
                <a:lumMod val="75000"/>
              </a:schemeClr>
            </a:solidFill>
            <a:prstDash val="solid"/>
            <a:round/>
            <a:headEnd type="none" w="med" len="med"/>
            <a:tailEnd type="none" w="med" len="med"/>
          </a:ln>
          <a:effectLst/>
        </p:spPr>
      </p:cxnSp>
      <p:cxnSp>
        <p:nvCxnSpPr>
          <p:cNvPr id="41" name="直線接點 40">
            <a:extLst>
              <a:ext uri="{FF2B5EF4-FFF2-40B4-BE49-F238E27FC236}">
                <a16:creationId xmlns:a16="http://schemas.microsoft.com/office/drawing/2014/main" id="{F6426D67-7CB4-9117-F784-12B2498D76C2}"/>
              </a:ext>
            </a:extLst>
          </p:cNvPr>
          <p:cNvCxnSpPr>
            <a:cxnSpLocks/>
          </p:cNvCxnSpPr>
          <p:nvPr/>
        </p:nvCxnSpPr>
        <p:spPr bwMode="auto">
          <a:xfrm flipV="1">
            <a:off x="1450109" y="3506822"/>
            <a:ext cx="6245006" cy="2996"/>
          </a:xfrm>
          <a:prstGeom prst="line">
            <a:avLst/>
          </a:prstGeom>
          <a:solidFill>
            <a:schemeClr val="accent1"/>
          </a:solidFill>
          <a:ln w="57150" cap="flat" cmpd="sng" algn="ctr">
            <a:solidFill>
              <a:schemeClr val="accent5">
                <a:lumMod val="75000"/>
              </a:schemeClr>
            </a:solidFill>
            <a:prstDash val="solid"/>
            <a:round/>
            <a:headEnd type="none" w="med" len="med"/>
            <a:tailEnd type="none" w="med" len="med"/>
          </a:ln>
          <a:effectLst/>
        </p:spPr>
      </p:cxnSp>
      <p:cxnSp>
        <p:nvCxnSpPr>
          <p:cNvPr id="42" name="直線接點 41">
            <a:extLst>
              <a:ext uri="{FF2B5EF4-FFF2-40B4-BE49-F238E27FC236}">
                <a16:creationId xmlns:a16="http://schemas.microsoft.com/office/drawing/2014/main" id="{2E443A49-EC92-41F0-D5B4-4B8288B46C7F}"/>
              </a:ext>
            </a:extLst>
          </p:cNvPr>
          <p:cNvCxnSpPr>
            <a:cxnSpLocks/>
          </p:cNvCxnSpPr>
          <p:nvPr/>
        </p:nvCxnSpPr>
        <p:spPr bwMode="auto">
          <a:xfrm>
            <a:off x="1463001" y="3508320"/>
            <a:ext cx="5581" cy="426371"/>
          </a:xfrm>
          <a:prstGeom prst="line">
            <a:avLst/>
          </a:prstGeom>
          <a:solidFill>
            <a:schemeClr val="accent1"/>
          </a:solidFill>
          <a:ln w="57150" cap="flat" cmpd="sng" algn="ctr">
            <a:solidFill>
              <a:schemeClr val="accent5">
                <a:lumMod val="75000"/>
              </a:schemeClr>
            </a:solidFill>
            <a:prstDash val="solid"/>
            <a:round/>
            <a:headEnd type="none" w="med" len="med"/>
            <a:tailEnd type="none" w="med" len="med"/>
          </a:ln>
          <a:effectLst/>
        </p:spPr>
      </p:cxnSp>
      <p:cxnSp>
        <p:nvCxnSpPr>
          <p:cNvPr id="46" name="直線接點 45">
            <a:extLst>
              <a:ext uri="{FF2B5EF4-FFF2-40B4-BE49-F238E27FC236}">
                <a16:creationId xmlns:a16="http://schemas.microsoft.com/office/drawing/2014/main" id="{1911FBFA-FC0C-F182-47DA-2E2EFAC92FD4}"/>
              </a:ext>
            </a:extLst>
          </p:cNvPr>
          <p:cNvCxnSpPr>
            <a:cxnSpLocks/>
          </p:cNvCxnSpPr>
          <p:nvPr/>
        </p:nvCxnSpPr>
        <p:spPr bwMode="auto">
          <a:xfrm>
            <a:off x="7683692" y="3503811"/>
            <a:ext cx="10199" cy="467825"/>
          </a:xfrm>
          <a:prstGeom prst="line">
            <a:avLst/>
          </a:prstGeom>
          <a:solidFill>
            <a:schemeClr val="accent1"/>
          </a:solidFill>
          <a:ln w="57150" cap="flat" cmpd="sng" algn="ctr">
            <a:solidFill>
              <a:schemeClr val="accent5">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289311214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B926FD-8C8B-E021-9388-9A17D30B59BB}"/>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肆、組織與設備</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續</a:t>
            </a:r>
            <a:r>
              <a:rPr lang="en-US" altLang="zh-TW"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dirty="0">
              <a:solidFill>
                <a:schemeClr val="accent1">
                  <a:lumMod val="75000"/>
                </a:schemeClr>
              </a:solidFill>
            </a:endParaRPr>
          </a:p>
        </p:txBody>
      </p:sp>
      <p:sp>
        <p:nvSpPr>
          <p:cNvPr id="3" name="文字版面配置區 2">
            <a:extLst>
              <a:ext uri="{FF2B5EF4-FFF2-40B4-BE49-F238E27FC236}">
                <a16:creationId xmlns:a16="http://schemas.microsoft.com/office/drawing/2014/main" id="{552CD3C6-2DAA-C8D1-4618-599ACC7343BD}"/>
              </a:ext>
            </a:extLst>
          </p:cNvPr>
          <p:cNvSpPr>
            <a:spLocks noGrp="1"/>
          </p:cNvSpPr>
          <p:nvPr>
            <p:ph type="body" idx="1"/>
          </p:nvPr>
        </p:nvSpPr>
        <p:spPr>
          <a:xfrm>
            <a:off x="457200" y="1600200"/>
            <a:ext cx="8229600" cy="3461327"/>
          </a:xfrm>
        </p:spPr>
        <p:txBody>
          <a:bodyPr/>
          <a:lstStyle/>
          <a:p>
            <a:pPr>
              <a:lnSpc>
                <a:spcPct val="150000"/>
              </a:lnSpc>
              <a:defRPr/>
            </a:pPr>
            <a:r>
              <a:rPr lang="zh-TW" altLang="en-US" b="1" dirty="0">
                <a:solidFill>
                  <a:schemeClr val="tx1"/>
                </a:solidFill>
                <a:effectLst/>
                <a:latin typeface="標楷體" panose="03000509000000000000" pitchFamily="65" charset="-120"/>
                <a:ea typeface="標楷體" panose="03000509000000000000" pitchFamily="65" charset="-120"/>
              </a:rPr>
              <a:t>監視業務督導會報</a:t>
            </a:r>
            <a:endParaRPr lang="en-US" altLang="zh-TW" b="1" dirty="0">
              <a:solidFill>
                <a:schemeClr val="tx1"/>
              </a:solidFill>
              <a:effectLst/>
              <a:latin typeface="標楷體" panose="03000509000000000000" pitchFamily="65" charset="-120"/>
              <a:ea typeface="標楷體" panose="03000509000000000000" pitchFamily="65" charset="-120"/>
            </a:endParaRPr>
          </a:p>
          <a:p>
            <a:pPr>
              <a:lnSpc>
                <a:spcPct val="150000"/>
              </a:lnSpc>
              <a:defRPr/>
            </a:pPr>
            <a:r>
              <a:rPr lang="zh-TW" altLang="en-US" b="1" dirty="0">
                <a:solidFill>
                  <a:schemeClr val="tx1"/>
                </a:solidFill>
                <a:effectLst/>
                <a:latin typeface="標楷體" panose="03000509000000000000" pitchFamily="65" charset="-120"/>
                <a:ea typeface="標楷體" panose="03000509000000000000" pitchFamily="65" charset="-120"/>
              </a:rPr>
              <a:t>監視部</a:t>
            </a:r>
            <a:endParaRPr lang="en-US" altLang="zh-TW" b="1" dirty="0">
              <a:solidFill>
                <a:schemeClr val="tx1"/>
              </a:solidFill>
              <a:effectLst/>
              <a:latin typeface="標楷體" panose="03000509000000000000" pitchFamily="65" charset="-120"/>
              <a:ea typeface="標楷體" panose="03000509000000000000" pitchFamily="65" charset="-120"/>
            </a:endParaRPr>
          </a:p>
          <a:p>
            <a:pPr>
              <a:lnSpc>
                <a:spcPct val="150000"/>
              </a:lnSpc>
              <a:defRPr/>
            </a:pPr>
            <a:r>
              <a:rPr lang="zh-TW" altLang="en-US" b="1" dirty="0">
                <a:solidFill>
                  <a:schemeClr val="tx1"/>
                </a:solidFill>
                <a:effectLst/>
                <a:latin typeface="標楷體" panose="03000509000000000000" pitchFamily="65" charset="-120"/>
                <a:ea typeface="標楷體" panose="03000509000000000000" pitchFamily="65" charset="-120"/>
              </a:rPr>
              <a:t>線上監視室</a:t>
            </a:r>
            <a:endParaRPr lang="en-US" altLang="zh-TW" b="1" dirty="0">
              <a:solidFill>
                <a:schemeClr val="tx1"/>
              </a:solidFill>
              <a:effectLst/>
              <a:latin typeface="標楷體" panose="03000509000000000000" pitchFamily="65" charset="-120"/>
              <a:ea typeface="標楷體" panose="03000509000000000000" pitchFamily="65" charset="-120"/>
            </a:endParaRPr>
          </a:p>
          <a:p>
            <a:pPr>
              <a:lnSpc>
                <a:spcPct val="150000"/>
              </a:lnSpc>
              <a:defRPr/>
            </a:pPr>
            <a:r>
              <a:rPr lang="zh-TW" altLang="en-US" b="1" dirty="0">
                <a:solidFill>
                  <a:schemeClr val="tx1"/>
                </a:solidFill>
                <a:effectLst/>
                <a:latin typeface="標楷體" panose="03000509000000000000" pitchFamily="65" charset="-120"/>
                <a:ea typeface="標楷體" panose="03000509000000000000" pitchFamily="65" charset="-120"/>
              </a:rPr>
              <a:t>離線監視室</a:t>
            </a:r>
            <a:endParaRPr lang="en-US" altLang="zh-TW" dirty="0">
              <a:solidFill>
                <a:schemeClr val="tx1"/>
              </a:solidFill>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371918948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AF9BA3-1BA1-D76B-F47C-4220E0AF8E17}"/>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伍、資料管制</a:t>
            </a:r>
            <a:endParaRPr lang="zh-TW" altLang="en-US" dirty="0">
              <a:solidFill>
                <a:schemeClr val="accent1">
                  <a:lumMod val="75000"/>
                </a:schemeClr>
              </a:solidFill>
            </a:endParaRPr>
          </a:p>
        </p:txBody>
      </p:sp>
      <p:sp>
        <p:nvSpPr>
          <p:cNvPr id="3" name="文字版面配置區 2">
            <a:extLst>
              <a:ext uri="{FF2B5EF4-FFF2-40B4-BE49-F238E27FC236}">
                <a16:creationId xmlns:a16="http://schemas.microsoft.com/office/drawing/2014/main" id="{4C95532F-2A2D-BD35-C6FA-0E78AB869E75}"/>
              </a:ext>
            </a:extLst>
          </p:cNvPr>
          <p:cNvSpPr>
            <a:spLocks noGrp="1"/>
          </p:cNvSpPr>
          <p:nvPr>
            <p:ph type="body" idx="1"/>
          </p:nvPr>
        </p:nvSpPr>
        <p:spPr/>
        <p:txBody>
          <a:bodyPr/>
          <a:lstStyle/>
          <a:p>
            <a:pPr>
              <a:spcBef>
                <a:spcPts val="500"/>
              </a:spcBef>
              <a:defRPr/>
            </a:pPr>
            <a:r>
              <a:rPr lang="zh-TW" altLang="en-US" b="1" dirty="0">
                <a:effectLst/>
                <a:latin typeface="標楷體" panose="03000509000000000000" pitchFamily="65" charset="-120"/>
                <a:ea typeface="標楷體" panose="03000509000000000000" pitchFamily="65" charset="-120"/>
              </a:rPr>
              <a:t>保密切結</a:t>
            </a:r>
            <a:endParaRPr lang="en-US" altLang="zh-TW" b="1" dirty="0">
              <a:effectLst/>
              <a:latin typeface="標楷體" panose="03000509000000000000" pitchFamily="65" charset="-120"/>
              <a:ea typeface="標楷體" panose="03000509000000000000" pitchFamily="65" charset="-120"/>
            </a:endParaRPr>
          </a:p>
          <a:p>
            <a:pPr>
              <a:spcBef>
                <a:spcPts val="500"/>
              </a:spcBef>
              <a:defRPr/>
            </a:pPr>
            <a:r>
              <a:rPr lang="zh-TW" altLang="en-US" b="1" dirty="0">
                <a:effectLst/>
                <a:latin typeface="標楷體" panose="03000509000000000000" pitchFamily="65" charset="-120"/>
                <a:ea typeface="標楷體" panose="03000509000000000000" pitchFamily="65" charset="-120"/>
              </a:rPr>
              <a:t>資料及檔案存取權限設定</a:t>
            </a:r>
            <a:endParaRPr lang="en-US" altLang="zh-TW" b="1" dirty="0">
              <a:effectLst/>
              <a:latin typeface="標楷體" panose="03000509000000000000" pitchFamily="65" charset="-120"/>
              <a:ea typeface="標楷體" panose="03000509000000000000" pitchFamily="65" charset="-120"/>
            </a:endParaRPr>
          </a:p>
          <a:p>
            <a:pPr>
              <a:spcBef>
                <a:spcPts val="500"/>
              </a:spcBef>
              <a:defRPr/>
            </a:pPr>
            <a:r>
              <a:rPr lang="zh-TW" altLang="en-US" b="1" dirty="0">
                <a:effectLst/>
                <a:latin typeface="標楷體" panose="03000509000000000000" pitchFamily="65" charset="-120"/>
                <a:ea typeface="標楷體" panose="03000509000000000000" pitchFamily="65" charset="-120"/>
              </a:rPr>
              <a:t>電腦執行記錄檔</a:t>
            </a:r>
            <a:r>
              <a:rPr lang="en-US" altLang="zh-TW" b="1" dirty="0">
                <a:effectLst/>
                <a:latin typeface="標楷體" panose="03000509000000000000" pitchFamily="65" charset="-120"/>
                <a:ea typeface="標楷體" panose="03000509000000000000" pitchFamily="65" charset="-120"/>
              </a:rPr>
              <a:t>(</a:t>
            </a:r>
            <a:r>
              <a:rPr lang="zh-TW" altLang="en-US" b="1" dirty="0">
                <a:effectLst/>
                <a:latin typeface="標楷體" panose="03000509000000000000" pitchFamily="65" charset="-120"/>
                <a:ea typeface="標楷體" panose="03000509000000000000" pitchFamily="65" charset="-120"/>
              </a:rPr>
              <a:t>留存軌跡</a:t>
            </a:r>
            <a:r>
              <a:rPr lang="en-US" altLang="zh-TW" b="1" dirty="0">
                <a:effectLst/>
                <a:latin typeface="標楷體" panose="03000509000000000000" pitchFamily="65" charset="-120"/>
                <a:ea typeface="標楷體" panose="03000509000000000000" pitchFamily="65" charset="-120"/>
              </a:rPr>
              <a:t>)</a:t>
            </a:r>
          </a:p>
          <a:p>
            <a:pPr>
              <a:spcBef>
                <a:spcPts val="500"/>
              </a:spcBef>
              <a:defRPr/>
            </a:pPr>
            <a:r>
              <a:rPr lang="zh-TW" altLang="en-US" b="1" dirty="0">
                <a:effectLst/>
                <a:latin typeface="標楷體" panose="03000509000000000000" pitchFamily="65" charset="-120"/>
                <a:ea typeface="標楷體" panose="03000509000000000000" pitchFamily="65" charset="-120"/>
              </a:rPr>
              <a:t>密件以浮水印輸出</a:t>
            </a:r>
            <a:endParaRPr lang="en-US" altLang="zh-TW" b="1" dirty="0">
              <a:effectLst/>
              <a:latin typeface="標楷體" panose="03000509000000000000" pitchFamily="65" charset="-120"/>
              <a:ea typeface="標楷體" panose="03000509000000000000" pitchFamily="65" charset="-120"/>
            </a:endParaRPr>
          </a:p>
          <a:p>
            <a:pPr>
              <a:spcBef>
                <a:spcPts val="500"/>
              </a:spcBef>
              <a:defRPr/>
            </a:pPr>
            <a:r>
              <a:rPr lang="zh-TW" altLang="en-US" b="1" dirty="0">
                <a:effectLst/>
                <a:latin typeface="標楷體" panose="03000509000000000000" pitchFamily="65" charset="-120"/>
                <a:ea typeface="標楷體" panose="03000509000000000000" pitchFamily="65" charset="-120"/>
              </a:rPr>
              <a:t>工作底稿</a:t>
            </a:r>
            <a:endParaRPr lang="en-US" altLang="zh-TW" b="1" dirty="0">
              <a:effectLst/>
              <a:latin typeface="標楷體" panose="03000509000000000000" pitchFamily="65" charset="-120"/>
              <a:ea typeface="標楷體" panose="03000509000000000000" pitchFamily="65" charset="-120"/>
            </a:endParaRPr>
          </a:p>
          <a:p>
            <a:pPr>
              <a:spcBef>
                <a:spcPts val="500"/>
              </a:spcBef>
              <a:defRPr/>
            </a:pPr>
            <a:r>
              <a:rPr lang="zh-TW" altLang="en-US" b="1" dirty="0">
                <a:effectLst/>
                <a:latin typeface="標楷體" panose="03000509000000000000" pitchFamily="65" charset="-120"/>
                <a:ea typeface="標楷體" panose="03000509000000000000" pitchFamily="65" charset="-120"/>
              </a:rPr>
              <a:t>工作日誌</a:t>
            </a:r>
            <a:endParaRPr lang="en-US" altLang="zh-TW" b="1" dirty="0">
              <a:effectLst/>
              <a:latin typeface="標楷體" panose="03000509000000000000" pitchFamily="65" charset="-120"/>
              <a:ea typeface="標楷體" panose="03000509000000000000" pitchFamily="65" charset="-120"/>
            </a:endParaRPr>
          </a:p>
          <a:p>
            <a:pPr>
              <a:spcBef>
                <a:spcPts val="500"/>
              </a:spcBef>
              <a:defRPr/>
            </a:pPr>
            <a:r>
              <a:rPr lang="zh-TW" altLang="en-US" b="1" dirty="0">
                <a:effectLst/>
                <a:latin typeface="標楷體" panose="03000509000000000000" pitchFamily="65" charset="-120"/>
                <a:ea typeface="標楷體" panose="03000509000000000000" pitchFamily="65" charset="-120"/>
              </a:rPr>
              <a:t>公文系統管制軌跡</a:t>
            </a:r>
            <a:endParaRPr lang="en-US" altLang="zh-TW" b="1" dirty="0">
              <a:effectLst/>
              <a:latin typeface="標楷體" panose="03000509000000000000" pitchFamily="65" charset="-120"/>
              <a:ea typeface="標楷體" panose="03000509000000000000" pitchFamily="65" charset="-120"/>
            </a:endParaRPr>
          </a:p>
          <a:p>
            <a:pPr>
              <a:spcBef>
                <a:spcPts val="500"/>
              </a:spcBef>
              <a:defRPr/>
            </a:pPr>
            <a:r>
              <a:rPr lang="zh-TW" altLang="en-US" b="1" dirty="0">
                <a:effectLst/>
                <a:latin typeface="標楷體" panose="03000509000000000000" pitchFamily="65" charset="-120"/>
                <a:ea typeface="標楷體" panose="03000509000000000000" pitchFamily="65" charset="-120"/>
              </a:rPr>
              <a:t>監視室裝設錄影及電話錄音設備</a:t>
            </a:r>
            <a:endParaRPr lang="en-US" altLang="zh-TW" b="1" dirty="0">
              <a:effectLst/>
              <a:latin typeface="標楷體" panose="03000509000000000000" pitchFamily="65" charset="-120"/>
              <a:ea typeface="標楷體" panose="03000509000000000000" pitchFamily="65" charset="-120"/>
            </a:endParaRPr>
          </a:p>
          <a:p>
            <a:pPr>
              <a:spcBef>
                <a:spcPts val="500"/>
              </a:spcBef>
              <a:defRPr/>
            </a:pPr>
            <a:r>
              <a:rPr lang="zh-TW" altLang="en-US" b="1" dirty="0">
                <a:effectLst/>
                <a:latin typeface="標楷體" panose="03000509000000000000" pitchFamily="65" charset="-120"/>
                <a:ea typeface="標楷體" panose="03000509000000000000" pitchFamily="65" charset="-120"/>
              </a:rPr>
              <a:t>監視業務人員管理辦法</a:t>
            </a:r>
            <a:endParaRPr lang="en-US" altLang="zh-TW" b="1" dirty="0">
              <a:effectLst/>
              <a:latin typeface="標楷體" panose="03000509000000000000" pitchFamily="65" charset="-120"/>
              <a:ea typeface="標楷體" panose="03000509000000000000" pitchFamily="65" charset="-120"/>
            </a:endParaRPr>
          </a:p>
          <a:p>
            <a:pPr>
              <a:spcBef>
                <a:spcPts val="500"/>
              </a:spcBef>
              <a:defRPr/>
            </a:pPr>
            <a:r>
              <a:rPr lang="zh-TW" altLang="en-US" b="1" dirty="0">
                <a:effectLst/>
                <a:latin typeface="標楷體" panose="03000509000000000000" pitchFamily="65" charset="-120"/>
                <a:ea typeface="標楷體" panose="03000509000000000000" pitchFamily="65" charset="-120"/>
              </a:rPr>
              <a:t>其他</a:t>
            </a:r>
            <a:endParaRPr lang="en-US" altLang="zh-TW" b="1" dirty="0">
              <a:effectLst/>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204921949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8ABF6C-05DA-DA50-335E-C67082BC02B5}"/>
              </a:ext>
            </a:extLst>
          </p:cNvPr>
          <p:cNvSpPr>
            <a:spLocks noGrp="1"/>
          </p:cNvSpPr>
          <p:nvPr>
            <p:ph type="title"/>
          </p:nvPr>
        </p:nvSpPr>
        <p:spPr/>
        <p:txBody>
          <a:bodyPr/>
          <a:lstStyle/>
          <a:p>
            <a:pPr algn="l"/>
            <a:r>
              <a:rPr lang="zh-TW" altLang="en-US" dirty="0">
                <a:solidFill>
                  <a:schemeClr val="accent1">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陸、作業內容</a:t>
            </a:r>
            <a:endParaRPr lang="zh-TW" altLang="en-US" dirty="0">
              <a:solidFill>
                <a:schemeClr val="accent1">
                  <a:lumMod val="75000"/>
                </a:schemeClr>
              </a:solidFill>
            </a:endParaRPr>
          </a:p>
        </p:txBody>
      </p:sp>
      <p:sp>
        <p:nvSpPr>
          <p:cNvPr id="3" name="文字版面配置區 2">
            <a:extLst>
              <a:ext uri="{FF2B5EF4-FFF2-40B4-BE49-F238E27FC236}">
                <a16:creationId xmlns:a16="http://schemas.microsoft.com/office/drawing/2014/main" id="{616BB537-8E0D-8DD3-9C02-3476F718B878}"/>
              </a:ext>
            </a:extLst>
          </p:cNvPr>
          <p:cNvSpPr>
            <a:spLocks noGrp="1"/>
          </p:cNvSpPr>
          <p:nvPr>
            <p:ph type="body" idx="1"/>
          </p:nvPr>
        </p:nvSpPr>
        <p:spPr/>
        <p:txBody>
          <a:bodyPr/>
          <a:lstStyle/>
          <a:p>
            <a:pPr>
              <a:defRPr/>
            </a:pPr>
            <a:r>
              <a:rPr lang="zh-TW" altLang="en-US" b="1" dirty="0">
                <a:effectLst/>
                <a:latin typeface="標楷體" panose="03000509000000000000" pitchFamily="65" charset="-120"/>
                <a:ea typeface="標楷體" panose="03000509000000000000" pitchFamily="65" charset="-120"/>
              </a:rPr>
              <a:t>線上監視作業</a:t>
            </a:r>
            <a:endParaRPr lang="en-US" altLang="zh-TW" b="1" dirty="0">
              <a:effectLst/>
              <a:latin typeface="標楷體" panose="03000509000000000000" pitchFamily="65" charset="-120"/>
              <a:ea typeface="標楷體" panose="03000509000000000000" pitchFamily="65" charset="-120"/>
            </a:endParaRPr>
          </a:p>
          <a:p>
            <a:pPr>
              <a:defRPr/>
            </a:pPr>
            <a:r>
              <a:rPr lang="zh-TW" altLang="en-US" b="1" dirty="0">
                <a:effectLst/>
                <a:latin typeface="標楷體" panose="03000509000000000000" pitchFamily="65" charset="-120"/>
                <a:ea typeface="標楷體" panose="03000509000000000000" pitchFamily="65" charset="-120"/>
              </a:rPr>
              <a:t>離線監視作業</a:t>
            </a:r>
            <a:endParaRPr lang="en-US" altLang="zh-TW" b="1" dirty="0">
              <a:effectLst/>
              <a:latin typeface="標楷體" panose="03000509000000000000" pitchFamily="65" charset="-120"/>
              <a:ea typeface="標楷體" panose="03000509000000000000" pitchFamily="65" charset="-120"/>
            </a:endParaRPr>
          </a:p>
          <a:p>
            <a:pPr>
              <a:defRPr/>
            </a:pPr>
            <a:r>
              <a:rPr lang="zh-TW" altLang="en-US" b="1" dirty="0">
                <a:effectLst/>
                <a:latin typeface="標楷體" panose="03000509000000000000" pitchFamily="65" charset="-120"/>
                <a:ea typeface="標楷體" panose="03000509000000000000" pitchFamily="65" charset="-120"/>
              </a:rPr>
              <a:t>不法交易查核作業</a:t>
            </a:r>
            <a:endParaRPr lang="en-US" altLang="zh-TW" b="1" dirty="0">
              <a:effectLst/>
              <a:latin typeface="標楷體" panose="03000509000000000000" pitchFamily="65" charset="-120"/>
              <a:ea typeface="標楷體" panose="03000509000000000000" pitchFamily="65" charset="-120"/>
            </a:endParaRPr>
          </a:p>
          <a:p>
            <a:pPr>
              <a:defRPr/>
            </a:pPr>
            <a:r>
              <a:rPr lang="zh-TW" altLang="en-US" b="1" dirty="0">
                <a:effectLst/>
                <a:latin typeface="標楷體" panose="03000509000000000000" pitchFamily="65" charset="-120"/>
                <a:ea typeface="標楷體" panose="03000509000000000000" pitchFamily="65" charset="-120"/>
              </a:rPr>
              <a:t>短線交易歸入權作業</a:t>
            </a:r>
          </a:p>
          <a:p>
            <a:pPr>
              <a:defRPr/>
            </a:pPr>
            <a:r>
              <a:rPr lang="zh-TW" altLang="en-US" b="1" dirty="0">
                <a:effectLst/>
                <a:latin typeface="標楷體" panose="03000509000000000000" pitchFamily="65" charset="-120"/>
                <a:ea typeface="標楷體" panose="03000509000000000000" pitchFamily="65" charset="-120"/>
              </a:rPr>
              <a:t>內部人股權管理作業</a:t>
            </a:r>
            <a:endParaRPr lang="en-US" altLang="zh-TW" b="1" dirty="0">
              <a:effectLst/>
              <a:latin typeface="標楷體" panose="03000509000000000000" pitchFamily="65" charset="-120"/>
              <a:ea typeface="標楷體" panose="03000509000000000000" pitchFamily="65" charset="-120"/>
            </a:endParaRPr>
          </a:p>
          <a:p>
            <a:pPr>
              <a:defRPr/>
            </a:pPr>
            <a:r>
              <a:rPr lang="zh-TW" altLang="en-US" b="1" dirty="0">
                <a:effectLst/>
                <a:latin typeface="標楷體" panose="03000509000000000000" pitchFamily="65" charset="-120"/>
                <a:ea typeface="標楷體" panose="03000509000000000000" pitchFamily="65" charset="-120"/>
              </a:rPr>
              <a:t>理財節目側錄檢視作業</a:t>
            </a:r>
            <a:endParaRPr lang="en-US" altLang="zh-TW" b="1" dirty="0">
              <a:effectLst/>
              <a:latin typeface="標楷體" panose="03000509000000000000" pitchFamily="65" charset="-120"/>
              <a:ea typeface="標楷體" panose="03000509000000000000" pitchFamily="65" charset="-120"/>
            </a:endParaRPr>
          </a:p>
          <a:p>
            <a:pPr>
              <a:defRPr/>
            </a:pPr>
            <a:r>
              <a:rPr lang="zh-TW" altLang="en-US" b="1" dirty="0">
                <a:effectLst/>
                <a:latin typeface="標楷體" panose="03000509000000000000" pitchFamily="65" charset="-120"/>
                <a:ea typeface="標楷體" panose="03000509000000000000" pitchFamily="65" charset="-120"/>
              </a:rPr>
              <a:t>與其他部門或單位有關之重要作業</a:t>
            </a:r>
            <a:endParaRPr lang="en-US" altLang="zh-TW" b="1" dirty="0">
              <a:effectLst/>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748430107"/>
      </p:ext>
    </p:extLst>
  </p:cSld>
  <p:clrMapOvr>
    <a:masterClrMapping/>
  </p:clrMapOvr>
  <p:transition spd="med"/>
</p:sld>
</file>

<file path=ppt/theme/theme1.xml><?xml version="1.0" encoding="utf-8"?>
<a:theme xmlns:a="http://schemas.openxmlformats.org/drawingml/2006/main" name="01_基本設計">
  <a:themeElements>
    <a:clrScheme name="01_基本設計">
      <a:dk1>
        <a:srgbClr val="000000"/>
      </a:dk1>
      <a:lt1>
        <a:srgbClr val="FFFFFF"/>
      </a:lt1>
      <a:dk2>
        <a:srgbClr val="A7A7A7"/>
      </a:dk2>
      <a:lt2>
        <a:srgbClr val="535353"/>
      </a:lt2>
      <a:accent1>
        <a:srgbClr val="F0A22E"/>
      </a:accent1>
      <a:accent2>
        <a:srgbClr val="A5644E"/>
      </a:accent2>
      <a:accent3>
        <a:srgbClr val="9BBB59"/>
      </a:accent3>
      <a:accent4>
        <a:srgbClr val="8064A2"/>
      </a:accent4>
      <a:accent5>
        <a:srgbClr val="4BACC6"/>
      </a:accent5>
      <a:accent6>
        <a:srgbClr val="F79646"/>
      </a:accent6>
      <a:hlink>
        <a:srgbClr val="0000FF"/>
      </a:hlink>
      <a:folHlink>
        <a:srgbClr val="FF00FF"/>
      </a:folHlink>
    </a:clrScheme>
    <a:fontScheme name="01_基本設計">
      <a:majorFont>
        <a:latin typeface="Gulim"/>
        <a:ea typeface="Gulim"/>
        <a:cs typeface="Gulim"/>
      </a:majorFont>
      <a:minorFont>
        <a:latin typeface="Helvetica"/>
        <a:ea typeface="Helvetica"/>
        <a:cs typeface="Helvetica"/>
      </a:minorFont>
    </a:fontScheme>
    <a:fmtScheme name="01_基本設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01_基本設計">
  <a:themeElements>
    <a:clrScheme name="01_基本設計">
      <a:dk1>
        <a:srgbClr val="000000"/>
      </a:dk1>
      <a:lt1>
        <a:srgbClr val="FFFFFF"/>
      </a:lt1>
      <a:dk2>
        <a:srgbClr val="A7A7A7"/>
      </a:dk2>
      <a:lt2>
        <a:srgbClr val="535353"/>
      </a:lt2>
      <a:accent1>
        <a:srgbClr val="F0A22E"/>
      </a:accent1>
      <a:accent2>
        <a:srgbClr val="A5644E"/>
      </a:accent2>
      <a:accent3>
        <a:srgbClr val="9BBB59"/>
      </a:accent3>
      <a:accent4>
        <a:srgbClr val="8064A2"/>
      </a:accent4>
      <a:accent5>
        <a:srgbClr val="4BACC6"/>
      </a:accent5>
      <a:accent6>
        <a:srgbClr val="F79646"/>
      </a:accent6>
      <a:hlink>
        <a:srgbClr val="0000FF"/>
      </a:hlink>
      <a:folHlink>
        <a:srgbClr val="FF00FF"/>
      </a:folHlink>
    </a:clrScheme>
    <a:fontScheme name="01_基本設計">
      <a:majorFont>
        <a:latin typeface="Gulim"/>
        <a:ea typeface="Gulim"/>
        <a:cs typeface="Gulim"/>
      </a:majorFont>
      <a:minorFont>
        <a:latin typeface="Helvetica"/>
        <a:ea typeface="Helvetica"/>
        <a:cs typeface="Helvetica"/>
      </a:minorFont>
    </a:fontScheme>
    <a:fmtScheme name="01_基本設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686BA09C4815ED4C914E01F0E9799D34" ma:contentTypeVersion="2" ma:contentTypeDescription="建立新的文件。" ma:contentTypeScope="" ma:versionID="a3312d4f4b2afcbedd0e234caba8ffb3">
  <xsd:schema xmlns:xsd="http://www.w3.org/2001/XMLSchema" xmlns:xs="http://www.w3.org/2001/XMLSchema" xmlns:p="http://schemas.microsoft.com/office/2006/metadata/properties" xmlns:ns2="001eb3cf-4009-4739-a537-ba71a8cc747e" targetNamespace="http://schemas.microsoft.com/office/2006/metadata/properties" ma:root="true" ma:fieldsID="6e874200f64f76fd1f571e2130425a8f" ns2:_="">
    <xsd:import namespace="001eb3cf-4009-4739-a537-ba71a8cc747e"/>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eb3cf-4009-4739-a537-ba71a8cc747e" elementFormDefault="qualified">
    <xsd:import namespace="http://schemas.microsoft.com/office/2006/documentManagement/types"/>
    <xsd:import namespace="http://schemas.microsoft.com/office/infopath/2007/PartnerControls"/>
    <xsd:element name="SharedWithUsers" ma:index="8" nillable="true" ma:displayName="共用對象:"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CAD582-6105-4563-BDCA-41F236BB7F6A}"/>
</file>

<file path=customXml/itemProps2.xml><?xml version="1.0" encoding="utf-8"?>
<ds:datastoreItem xmlns:ds="http://schemas.openxmlformats.org/officeDocument/2006/customXml" ds:itemID="{169AAA40-7834-49F4-8D0C-EF645256E41A}">
  <ds:schemaRefs>
    <ds:schemaRef ds:uri="http://schemas.microsoft.com/sharepoint/v3/contenttype/forms"/>
  </ds:schemaRefs>
</ds:datastoreItem>
</file>

<file path=customXml/itemProps3.xml><?xml version="1.0" encoding="utf-8"?>
<ds:datastoreItem xmlns:ds="http://schemas.openxmlformats.org/officeDocument/2006/customXml" ds:itemID="{0A54A414-3437-42AF-BD46-A850975EA89A}">
  <ds:schemaRefs>
    <ds:schemaRef ds:uri="http://purl.org/dc/dcmitype/"/>
    <ds:schemaRef ds:uri="http://schemas.microsoft.com/office/infopath/2007/PartnerControls"/>
    <ds:schemaRef ds:uri="4eefd01f-fa6b-45f8-a4d8-ab198de72ff9"/>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1212</TotalTime>
  <Words>1813</Words>
  <Application>Microsoft Office PowerPoint</Application>
  <PresentationFormat>如螢幕大小 (4:3)</PresentationFormat>
  <Paragraphs>264</Paragraphs>
  <Slides>25</Slides>
  <Notes>25</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25</vt:i4>
      </vt:variant>
    </vt:vector>
  </HeadingPairs>
  <TitlesOfParts>
    <vt:vector size="37" baseType="lpstr">
      <vt:lpstr>Gulim</vt:lpstr>
      <vt:lpstr>PingFang TC Regular</vt:lpstr>
      <vt:lpstr>PingFang TC Semibold</vt:lpstr>
      <vt:lpstr>微軟正黑體</vt:lpstr>
      <vt:lpstr>新細明體</vt:lpstr>
      <vt:lpstr>標楷體</vt:lpstr>
      <vt:lpstr>Arial</vt:lpstr>
      <vt:lpstr>Calibri</vt:lpstr>
      <vt:lpstr>Helvetica</vt:lpstr>
      <vt:lpstr>Times New Roman</vt:lpstr>
      <vt:lpstr>Wingdings</vt:lpstr>
      <vt:lpstr>01_基本設計</vt:lpstr>
      <vt:lpstr>監視部業務簡介</vt:lpstr>
      <vt:lpstr>簡報大綱</vt:lpstr>
      <vt:lpstr>壹、目的及依據</vt:lpstr>
      <vt:lpstr>貳、主要監視及查核項目</vt:lpstr>
      <vt:lpstr>參、主要作業規定</vt:lpstr>
      <vt:lpstr>肆、組織與設備</vt:lpstr>
      <vt:lpstr>肆、組織與設備(續)</vt:lpstr>
      <vt:lpstr>伍、資料管制</vt:lpstr>
      <vt:lpstr>陸、作業內容</vt:lpstr>
      <vt:lpstr>一、線上監視作業</vt:lpstr>
      <vt:lpstr>一、線上監視作業(續)</vt:lpstr>
      <vt:lpstr>二、離線監視作業</vt:lpstr>
      <vt:lpstr>二、離線監視作業(續)</vt:lpstr>
      <vt:lpstr>二、離線監視作業(續)</vt:lpstr>
      <vt:lpstr>二、離線監視作業(續)</vt:lpstr>
      <vt:lpstr>二、離線監視作業(續)</vt:lpstr>
      <vt:lpstr>PowerPoint 簡報</vt:lpstr>
      <vt:lpstr>四、不法交易查核作業</vt:lpstr>
      <vt:lpstr>五、短線交易查核作業</vt:lpstr>
      <vt:lpstr>PowerPoint 簡報</vt:lpstr>
      <vt:lpstr>六、內部人股權管理作業</vt:lpstr>
      <vt:lpstr>六、內部人股權管理作業(續)</vt:lpstr>
      <vt:lpstr>七、理財及網紅節目側錄檢視作業</vt:lpstr>
      <vt:lpstr>八、與其他部門或單位有關之重要作業</vt:lpstr>
      <vt:lpstr>感謝聆聽 • 敬請指教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自行設計規則 - 使用建議顏色 - 編排單純簡單不要添加太多元素</dc:title>
  <dc:creator>翁家玫</dc:creator>
  <cp:lastModifiedBy>林美吟</cp:lastModifiedBy>
  <cp:revision>69</cp:revision>
  <cp:lastPrinted>2023-12-15T06:17:35Z</cp:lastPrinted>
  <dcterms:modified xsi:type="dcterms:W3CDTF">2024-09-26T02:44:51Z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0x010100686BA09C4815ED4C914E01F0E9799D34</vt:lpwstr>
  </property>
</Properties>
</file>