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4"/>
  </p:sldMasterIdLst>
  <p:notesMasterIdLst>
    <p:notesMasterId r:id="rId41"/>
  </p:notesMasterIdLst>
  <p:handoutMasterIdLst>
    <p:handoutMasterId r:id="rId42"/>
  </p:handoutMasterIdLst>
  <p:sldIdLst>
    <p:sldId id="2054" r:id="rId5"/>
    <p:sldId id="257" r:id="rId6"/>
    <p:sldId id="3014" r:id="rId7"/>
    <p:sldId id="3489" r:id="rId8"/>
    <p:sldId id="3313" r:id="rId9"/>
    <p:sldId id="1278" r:id="rId10"/>
    <p:sldId id="1305" r:id="rId11"/>
    <p:sldId id="3316" r:id="rId12"/>
    <p:sldId id="3493" r:id="rId13"/>
    <p:sldId id="3490" r:id="rId14"/>
    <p:sldId id="3491" r:id="rId15"/>
    <p:sldId id="3494" r:id="rId16"/>
    <p:sldId id="3495" r:id="rId17"/>
    <p:sldId id="1312" r:id="rId18"/>
    <p:sldId id="1421" r:id="rId19"/>
    <p:sldId id="1316" r:id="rId20"/>
    <p:sldId id="1317" r:id="rId21"/>
    <p:sldId id="471" r:id="rId22"/>
    <p:sldId id="1429" r:id="rId23"/>
    <p:sldId id="3318" r:id="rId24"/>
    <p:sldId id="3321" r:id="rId25"/>
    <p:sldId id="3322" r:id="rId26"/>
    <p:sldId id="2955" r:id="rId27"/>
    <p:sldId id="1419" r:id="rId28"/>
    <p:sldId id="3492" r:id="rId29"/>
    <p:sldId id="459" r:id="rId30"/>
    <p:sldId id="1969" r:id="rId31"/>
    <p:sldId id="3173" r:id="rId32"/>
    <p:sldId id="3299" r:id="rId33"/>
    <p:sldId id="1356" r:id="rId34"/>
    <p:sldId id="461" r:id="rId35"/>
    <p:sldId id="3034" r:id="rId36"/>
    <p:sldId id="3015" r:id="rId37"/>
    <p:sldId id="3019" r:id="rId38"/>
    <p:sldId id="3020" r:id="rId39"/>
    <p:sldId id="3030" r:id="rId40"/>
  </p:sldIdLst>
  <p:sldSz cx="9144000" cy="6858000" type="screen4x3"/>
  <p:notesSz cx="6797675" cy="992981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32D2E"/>
    <a:srgbClr val="731D1B"/>
    <a:srgbClr val="8595C1"/>
    <a:srgbClr val="9EA4B9"/>
    <a:srgbClr val="8292AE"/>
    <a:srgbClr val="8295B2"/>
    <a:srgbClr val="8595B2"/>
    <a:srgbClr val="8595B7"/>
    <a:srgbClr val="9EABCE"/>
    <a:srgbClr val="758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77400" autoAdjust="0"/>
  </p:normalViewPr>
  <p:slideViewPr>
    <p:cSldViewPr>
      <p:cViewPr varScale="1">
        <p:scale>
          <a:sx n="86" d="100"/>
          <a:sy n="86" d="100"/>
        </p:scale>
        <p:origin x="1908" y="84"/>
      </p:cViewPr>
      <p:guideLst>
        <p:guide orient="horz" pos="2160"/>
        <p:guide pos="2880"/>
      </p:guideLst>
    </p:cSldViewPr>
  </p:slideViewPr>
  <p:outlineViewPr>
    <p:cViewPr>
      <p:scale>
        <a:sx n="33" d="100"/>
        <a:sy n="33" d="100"/>
      </p:scale>
      <p:origin x="0" y="21012"/>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61" d="100"/>
          <a:sy n="61" d="100"/>
        </p:scale>
        <p:origin x="-2922"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283E8-39B8-496A-9013-EB8237DA384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88CB5500-C153-4316-8898-5054604027F5}">
      <dgm:prSet custT="1"/>
      <dgm:spPr/>
      <dgm:t>
        <a:bodyPr/>
        <a:lstStyle/>
        <a:p>
          <a:pPr rtl="0"/>
          <a:r>
            <a:rPr lang="zh-TW" altLang="en-US" sz="2800" dirty="0">
              <a:latin typeface="微軟正黑體" panose="020B0604030504040204" pitchFamily="34" charset="-120"/>
              <a:ea typeface="微軟正黑體" panose="020B0604030504040204" pitchFamily="34" charset="-120"/>
            </a:rPr>
            <a:t>財務面</a:t>
          </a:r>
          <a:endParaRPr lang="en-US" sz="2800" dirty="0">
            <a:latin typeface="微軟正黑體" panose="020B0604030504040204" pitchFamily="34" charset="-120"/>
            <a:ea typeface="微軟正黑體" panose="020B0604030504040204" pitchFamily="34" charset="-120"/>
          </a:endParaRPr>
        </a:p>
      </dgm:t>
    </dgm:pt>
    <dgm:pt modelId="{24B44ACD-ADCF-4698-ADB6-909207C7CAD1}" type="parTrans" cxnId="{EC217455-314C-42DE-9D90-6891955BF78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F825E5B-6790-4A44-A6AA-A13570F9C107}" type="sibTrans" cxnId="{EC217455-314C-42DE-9D90-6891955BF78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9CBAB7B-0310-4A5F-A7EE-CE67EE653592}">
      <dgm:prSet custT="1"/>
      <dgm:spPr/>
      <dgm:t>
        <a:bodyPr/>
        <a:lstStyle/>
        <a:p>
          <a:pPr marL="360363" indent="-360363" rtl="0"/>
          <a:r>
            <a:rPr lang="zh-TW" sz="1800" dirty="0"/>
            <a:t>存款不足之退票、拒絕往來或其他喪失債信情事者</a:t>
          </a:r>
          <a:endParaRPr lang="en-US" sz="1800" b="1" dirty="0">
            <a:solidFill>
              <a:srgbClr val="7030A0"/>
            </a:solidFill>
            <a:latin typeface="微軟正黑體" panose="020B0604030504040204" pitchFamily="34" charset="-120"/>
            <a:ea typeface="微軟正黑體" panose="020B0604030504040204" pitchFamily="34" charset="-120"/>
          </a:endParaRPr>
        </a:p>
      </dgm:t>
    </dgm:pt>
    <dgm:pt modelId="{B1DF936E-1138-4568-9BD3-C7E9A69126C3}" type="parTrans" cxnId="{96A1CBD2-0F44-4E52-988B-E66B3E94925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60A7E6C-EAB7-4D1A-BA78-15F154509C81}" type="sibTrans" cxnId="{96A1CBD2-0F44-4E52-988B-E66B3E94925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AFCF5E5-98D2-4076-91D9-F1EE70AFA428}">
      <dgm:prSet custT="1"/>
      <dgm:spPr/>
      <dgm:t>
        <a:bodyPr/>
        <a:lstStyle/>
        <a:p>
          <a:pPr rtl="0"/>
          <a:r>
            <a:rPr lang="zh-TW" altLang="en-US" sz="2800" dirty="0">
              <a:latin typeface="微軟正黑體" panose="020B0604030504040204" pitchFamily="34" charset="-120"/>
              <a:ea typeface="微軟正黑體" panose="020B0604030504040204" pitchFamily="34" charset="-120"/>
            </a:rPr>
            <a:t>業務面</a:t>
          </a:r>
          <a:endParaRPr lang="en-US" sz="2800" dirty="0">
            <a:latin typeface="微軟正黑體" panose="020B0604030504040204" pitchFamily="34" charset="-120"/>
            <a:ea typeface="微軟正黑體" panose="020B0604030504040204" pitchFamily="34" charset="-120"/>
          </a:endParaRPr>
        </a:p>
      </dgm:t>
    </dgm:pt>
    <dgm:pt modelId="{32B50F86-D4E7-4DFE-84B2-A00E17AEF740}" type="parTrans" cxnId="{8DA8AAD7-D632-4F1E-97CC-9A171CD0812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D726722-0EC7-475D-A733-1B4C116AC78D}" type="sibTrans" cxnId="{8DA8AAD7-D632-4F1E-97CC-9A171CD0812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6902A26-4FCE-4080-B6B3-752378E910F6}">
      <dgm:prSet custT="1"/>
      <dgm:spPr/>
      <dgm:t>
        <a:bodyPr/>
        <a:lstStyle/>
        <a:p>
          <a:pPr marL="360363" indent="-360363" rtl="0"/>
          <a:r>
            <a:rPr lang="zh-TW" sz="1800" dirty="0"/>
            <a:t>嚴重減產或全部或部分停工、公司廠房或主要設備出租、全部或主要部分資產質押，對公司營業有影響者。</a:t>
          </a:r>
          <a:endParaRPr lang="en-US" sz="1800" b="1" dirty="0">
            <a:solidFill>
              <a:srgbClr val="7030A0"/>
            </a:solidFill>
            <a:latin typeface="微軟正黑體" panose="020B0604030504040204" pitchFamily="34" charset="-120"/>
            <a:ea typeface="微軟正黑體" panose="020B0604030504040204" pitchFamily="34" charset="-120"/>
          </a:endParaRPr>
        </a:p>
      </dgm:t>
    </dgm:pt>
    <dgm:pt modelId="{E1B5FB51-6ADF-45C8-B7BA-AE330EA7A8C9}" type="parTrans" cxnId="{0F816BB4-9B42-4383-93A8-6B206BF6345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A523C57-6C8B-4F44-A781-FDFCEB4168F3}" type="sibTrans" cxnId="{0F816BB4-9B42-4383-93A8-6B206BF6345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18FDA5E-DD83-4292-9576-C5B2EB396913}">
      <dgm:prSet custT="1"/>
      <dgm:spPr/>
      <dgm:t>
        <a:bodyPr/>
        <a:lstStyle/>
        <a:p>
          <a:pPr marL="360363" indent="-360363" rtl="0"/>
          <a:r>
            <a:rPr lang="zh-TW" sz="1800" dirty="0"/>
            <a:t>被他人公開收購或收購他人企業，對公司財務業務造成不利影響。</a:t>
          </a:r>
          <a:endParaRPr lang="en-US" sz="1800" b="1" dirty="0">
            <a:solidFill>
              <a:srgbClr val="7030A0"/>
            </a:solidFill>
            <a:latin typeface="微軟正黑體" panose="020B0604030504040204" pitchFamily="34" charset="-120"/>
            <a:ea typeface="微軟正黑體" panose="020B0604030504040204" pitchFamily="34" charset="-120"/>
          </a:endParaRPr>
        </a:p>
      </dgm:t>
    </dgm:pt>
    <dgm:pt modelId="{6E13D347-3E82-41AB-89EA-09773E3BE7D5}" type="parTrans" cxnId="{B1B146B2-222D-4B7C-931C-1745DF0E0697}">
      <dgm:prSet/>
      <dgm:spPr/>
      <dgm:t>
        <a:bodyPr/>
        <a:lstStyle/>
        <a:p>
          <a:endParaRPr lang="zh-TW" altLang="en-US"/>
        </a:p>
      </dgm:t>
    </dgm:pt>
    <dgm:pt modelId="{75C06554-50A8-4894-852A-BD2B698C881F}" type="sibTrans" cxnId="{B1B146B2-222D-4B7C-931C-1745DF0E0697}">
      <dgm:prSet/>
      <dgm:spPr/>
      <dgm:t>
        <a:bodyPr/>
        <a:lstStyle/>
        <a:p>
          <a:endParaRPr lang="zh-TW" altLang="en-US"/>
        </a:p>
      </dgm:t>
    </dgm:pt>
    <dgm:pt modelId="{E9FF2860-5398-4728-B9DD-8C7B8DFCCCBB}">
      <dgm:prSet custT="1"/>
      <dgm:spPr/>
      <dgm:t>
        <a:bodyPr/>
        <a:lstStyle/>
        <a:p>
          <a:pPr marL="360363" indent="-360363" rtl="0"/>
          <a:r>
            <a:rPr lang="zh-TW" sz="1800" dirty="0"/>
            <a:t>當月以交易為目的之衍生性商品，其未沖銷契約金額較上月增加達財務報告所列示股本百分之十以上，或已實現及未實現損失金額較上月增加達新台幣一億元以上。</a:t>
          </a:r>
          <a:endParaRPr lang="en-US" sz="1800" b="1" dirty="0">
            <a:solidFill>
              <a:srgbClr val="7030A0"/>
            </a:solidFill>
            <a:latin typeface="微軟正黑體" panose="020B0604030504040204" pitchFamily="34" charset="-120"/>
            <a:ea typeface="微軟正黑體" panose="020B0604030504040204" pitchFamily="34" charset="-120"/>
          </a:endParaRPr>
        </a:p>
      </dgm:t>
    </dgm:pt>
    <dgm:pt modelId="{488FD0D2-4B53-4E34-B42C-610D8CFEA72B}" type="parTrans" cxnId="{BFED26F2-DB23-40BD-87BB-6AA8269D3CD0}">
      <dgm:prSet/>
      <dgm:spPr/>
      <dgm:t>
        <a:bodyPr/>
        <a:lstStyle/>
        <a:p>
          <a:endParaRPr lang="zh-TW" altLang="en-US"/>
        </a:p>
      </dgm:t>
    </dgm:pt>
    <dgm:pt modelId="{E18B1A7A-C892-47C0-8976-AAB52FCAC5CE}" type="sibTrans" cxnId="{BFED26F2-DB23-40BD-87BB-6AA8269D3CD0}">
      <dgm:prSet/>
      <dgm:spPr/>
      <dgm:t>
        <a:bodyPr/>
        <a:lstStyle/>
        <a:p>
          <a:endParaRPr lang="zh-TW" altLang="en-US"/>
        </a:p>
      </dgm:t>
    </dgm:pt>
    <dgm:pt modelId="{D5AC03C7-316A-4628-9C3D-B115EED29400}">
      <dgm:prSet custT="1"/>
      <dgm:spPr/>
      <dgm:t>
        <a:bodyPr/>
        <a:lstStyle/>
        <a:p>
          <a:pPr marL="360363" indent="-360363" rtl="0"/>
          <a:r>
            <a:rPr lang="zh-TW" sz="1800" dirty="0"/>
            <a:t>有公司法第一百八十五條第一項所定各款情事之一者。</a:t>
          </a:r>
          <a:endParaRPr lang="en-US" sz="1800" b="1" dirty="0">
            <a:solidFill>
              <a:srgbClr val="7030A0"/>
            </a:solidFill>
            <a:latin typeface="微軟正黑體" panose="020B0604030504040204" pitchFamily="34" charset="-120"/>
            <a:ea typeface="微軟正黑體" panose="020B0604030504040204" pitchFamily="34" charset="-120"/>
          </a:endParaRPr>
        </a:p>
      </dgm:t>
    </dgm:pt>
    <dgm:pt modelId="{C62BB123-C66D-4B4D-A0E3-B42BA728B718}" type="parTrans" cxnId="{102E18C4-5F92-47EA-86C0-B749D64A943E}">
      <dgm:prSet/>
      <dgm:spPr/>
      <dgm:t>
        <a:bodyPr/>
        <a:lstStyle/>
        <a:p>
          <a:endParaRPr lang="zh-TW" altLang="en-US"/>
        </a:p>
      </dgm:t>
    </dgm:pt>
    <dgm:pt modelId="{C1C1BDF0-D782-4D9A-BEFA-1ACF8CDC287B}" type="sibTrans" cxnId="{102E18C4-5F92-47EA-86C0-B749D64A943E}">
      <dgm:prSet/>
      <dgm:spPr/>
      <dgm:t>
        <a:bodyPr/>
        <a:lstStyle/>
        <a:p>
          <a:endParaRPr lang="zh-TW" altLang="en-US"/>
        </a:p>
      </dgm:t>
    </dgm:pt>
    <dgm:pt modelId="{71A1C9DE-0E38-4BBC-8F88-932042570EEF}">
      <dgm:prSet custT="1"/>
      <dgm:spPr/>
      <dgm:t>
        <a:bodyPr/>
        <a:lstStyle/>
        <a:p>
          <a:pPr marL="360363" indent="-360363" rtl="0"/>
          <a:r>
            <a:rPr lang="zh-TW" sz="1800" dirty="0"/>
            <a:t>發生經營權之爭、無法如期改選董事或監察人，或原選任董事或監察人二分之一以上無法執行職權</a:t>
          </a:r>
          <a:endParaRPr lang="en-US" sz="1800" b="1" dirty="0">
            <a:solidFill>
              <a:srgbClr val="7030A0"/>
            </a:solidFill>
            <a:latin typeface="微軟正黑體" panose="020B0604030504040204" pitchFamily="34" charset="-120"/>
            <a:ea typeface="微軟正黑體" panose="020B0604030504040204" pitchFamily="34" charset="-120"/>
          </a:endParaRPr>
        </a:p>
      </dgm:t>
    </dgm:pt>
    <dgm:pt modelId="{A2292852-26E1-4052-95DA-66BF481FCD04}" type="parTrans" cxnId="{0DB036B4-68BF-4047-8448-3AC47FDFF535}">
      <dgm:prSet/>
      <dgm:spPr/>
      <dgm:t>
        <a:bodyPr/>
        <a:lstStyle/>
        <a:p>
          <a:endParaRPr lang="zh-TW" altLang="en-US"/>
        </a:p>
      </dgm:t>
    </dgm:pt>
    <dgm:pt modelId="{AE2288BD-C474-427D-9019-10B1A41FD2DA}" type="sibTrans" cxnId="{0DB036B4-68BF-4047-8448-3AC47FDFF535}">
      <dgm:prSet/>
      <dgm:spPr/>
      <dgm:t>
        <a:bodyPr/>
        <a:lstStyle/>
        <a:p>
          <a:endParaRPr lang="zh-TW" altLang="en-US"/>
        </a:p>
      </dgm:t>
    </dgm:pt>
    <dgm:pt modelId="{D5C3EF08-8B36-4E1F-AA65-C365045AF29F}" type="pres">
      <dgm:prSet presAssocID="{FB4283E8-39B8-496A-9013-EB8237DA3842}" presName="Name0" presStyleCnt="0">
        <dgm:presLayoutVars>
          <dgm:dir/>
          <dgm:animLvl val="lvl"/>
          <dgm:resizeHandles val="exact"/>
        </dgm:presLayoutVars>
      </dgm:prSet>
      <dgm:spPr/>
    </dgm:pt>
    <dgm:pt modelId="{9E94590A-4015-4899-A368-9C77965FF770}" type="pres">
      <dgm:prSet presAssocID="{88CB5500-C153-4316-8898-5054604027F5}" presName="linNode" presStyleCnt="0"/>
      <dgm:spPr/>
    </dgm:pt>
    <dgm:pt modelId="{AD4B1491-F37D-49C4-85F1-79CE77B2892A}" type="pres">
      <dgm:prSet presAssocID="{88CB5500-C153-4316-8898-5054604027F5}" presName="parentText" presStyleLbl="node1" presStyleIdx="0" presStyleCnt="2" custScaleX="137931" custScaleY="78233">
        <dgm:presLayoutVars>
          <dgm:chMax val="1"/>
          <dgm:bulletEnabled val="1"/>
        </dgm:presLayoutVars>
      </dgm:prSet>
      <dgm:spPr/>
    </dgm:pt>
    <dgm:pt modelId="{5821B6AB-8BC6-4436-B6D3-0BC7A558D6A5}" type="pres">
      <dgm:prSet presAssocID="{88CB5500-C153-4316-8898-5054604027F5}" presName="descendantText" presStyleLbl="alignAccFollowNode1" presStyleIdx="0" presStyleCnt="2" custScaleX="512052" custScaleY="103753">
        <dgm:presLayoutVars>
          <dgm:bulletEnabled val="1"/>
        </dgm:presLayoutVars>
      </dgm:prSet>
      <dgm:spPr/>
    </dgm:pt>
    <dgm:pt modelId="{5A0A2F4F-59A3-43EB-B433-133587F8341F}" type="pres">
      <dgm:prSet presAssocID="{5F825E5B-6790-4A44-A6AA-A13570F9C107}" presName="sp" presStyleCnt="0"/>
      <dgm:spPr/>
    </dgm:pt>
    <dgm:pt modelId="{C0DFE72F-3ACB-4552-8D74-2EF68F8D092D}" type="pres">
      <dgm:prSet presAssocID="{8AFCF5E5-98D2-4076-91D9-F1EE70AFA428}" presName="linNode" presStyleCnt="0"/>
      <dgm:spPr/>
    </dgm:pt>
    <dgm:pt modelId="{8556F0ED-4ABF-427B-B529-875EE7C4E5C6}" type="pres">
      <dgm:prSet presAssocID="{8AFCF5E5-98D2-4076-91D9-F1EE70AFA428}" presName="parentText" presStyleLbl="node1" presStyleIdx="1" presStyleCnt="2" custScaleX="76256" custScaleY="76856">
        <dgm:presLayoutVars>
          <dgm:chMax val="1"/>
          <dgm:bulletEnabled val="1"/>
        </dgm:presLayoutVars>
      </dgm:prSet>
      <dgm:spPr/>
    </dgm:pt>
    <dgm:pt modelId="{3CA6E780-322C-4805-9C4A-2797A7CC1170}" type="pres">
      <dgm:prSet presAssocID="{8AFCF5E5-98D2-4076-91D9-F1EE70AFA428}" presName="descendantText" presStyleLbl="alignAccFollowNode1" presStyleIdx="1" presStyleCnt="2" custScaleX="267889" custScaleY="90444">
        <dgm:presLayoutVars>
          <dgm:bulletEnabled val="1"/>
        </dgm:presLayoutVars>
      </dgm:prSet>
      <dgm:spPr/>
    </dgm:pt>
  </dgm:ptLst>
  <dgm:cxnLst>
    <dgm:cxn modelId="{CB5A301F-83B0-43AC-99F8-792D85A58650}" type="presOf" srcId="{518FDA5E-DD83-4292-9576-C5B2EB396913}" destId="{5821B6AB-8BC6-4436-B6D3-0BC7A558D6A5}" srcOrd="0" destOrd="1" presId="urn:microsoft.com/office/officeart/2005/8/layout/vList5"/>
    <dgm:cxn modelId="{51CE1764-CDDE-405B-9E25-2A638AA5507A}" type="presOf" srcId="{E9FF2860-5398-4728-B9DD-8C7B8DFCCCBB}" destId="{5821B6AB-8BC6-4436-B6D3-0BC7A558D6A5}" srcOrd="0" destOrd="2" presId="urn:microsoft.com/office/officeart/2005/8/layout/vList5"/>
    <dgm:cxn modelId="{8DA1B045-9BEB-40F5-A525-FD91F50EAF51}" type="presOf" srcId="{79CBAB7B-0310-4A5F-A7EE-CE67EE653592}" destId="{5821B6AB-8BC6-4436-B6D3-0BC7A558D6A5}" srcOrd="0" destOrd="0" presId="urn:microsoft.com/office/officeart/2005/8/layout/vList5"/>
    <dgm:cxn modelId="{1437F045-0C49-47A0-9549-5282697C5929}" type="presOf" srcId="{96902A26-4FCE-4080-B6B3-752378E910F6}" destId="{3CA6E780-322C-4805-9C4A-2797A7CC1170}" srcOrd="0" destOrd="0" presId="urn:microsoft.com/office/officeart/2005/8/layout/vList5"/>
    <dgm:cxn modelId="{5F393E74-993E-4010-BE06-0350EDC775C0}" type="presOf" srcId="{71A1C9DE-0E38-4BBC-8F88-932042570EEF}" destId="{3CA6E780-322C-4805-9C4A-2797A7CC1170}" srcOrd="0" destOrd="2" presId="urn:microsoft.com/office/officeart/2005/8/layout/vList5"/>
    <dgm:cxn modelId="{EC217455-314C-42DE-9D90-6891955BF788}" srcId="{FB4283E8-39B8-496A-9013-EB8237DA3842}" destId="{88CB5500-C153-4316-8898-5054604027F5}" srcOrd="0" destOrd="0" parTransId="{24B44ACD-ADCF-4698-ADB6-909207C7CAD1}" sibTransId="{5F825E5B-6790-4A44-A6AA-A13570F9C107}"/>
    <dgm:cxn modelId="{B86F3DA0-D332-4239-B79D-79C010AF8EBA}" type="presOf" srcId="{D5AC03C7-316A-4628-9C3D-B115EED29400}" destId="{3CA6E780-322C-4805-9C4A-2797A7CC1170}" srcOrd="0" destOrd="1" presId="urn:microsoft.com/office/officeart/2005/8/layout/vList5"/>
    <dgm:cxn modelId="{B1B146B2-222D-4B7C-931C-1745DF0E0697}" srcId="{88CB5500-C153-4316-8898-5054604027F5}" destId="{518FDA5E-DD83-4292-9576-C5B2EB396913}" srcOrd="1" destOrd="0" parTransId="{6E13D347-3E82-41AB-89EA-09773E3BE7D5}" sibTransId="{75C06554-50A8-4894-852A-BD2B698C881F}"/>
    <dgm:cxn modelId="{0DB036B4-68BF-4047-8448-3AC47FDFF535}" srcId="{8AFCF5E5-98D2-4076-91D9-F1EE70AFA428}" destId="{71A1C9DE-0E38-4BBC-8F88-932042570EEF}" srcOrd="2" destOrd="0" parTransId="{A2292852-26E1-4052-95DA-66BF481FCD04}" sibTransId="{AE2288BD-C474-427D-9019-10B1A41FD2DA}"/>
    <dgm:cxn modelId="{0F816BB4-9B42-4383-93A8-6B206BF6345E}" srcId="{8AFCF5E5-98D2-4076-91D9-F1EE70AFA428}" destId="{96902A26-4FCE-4080-B6B3-752378E910F6}" srcOrd="0" destOrd="0" parTransId="{E1B5FB51-6ADF-45C8-B7BA-AE330EA7A8C9}" sibTransId="{CA523C57-6C8B-4F44-A781-FDFCEB4168F3}"/>
    <dgm:cxn modelId="{102E18C4-5F92-47EA-86C0-B749D64A943E}" srcId="{8AFCF5E5-98D2-4076-91D9-F1EE70AFA428}" destId="{D5AC03C7-316A-4628-9C3D-B115EED29400}" srcOrd="1" destOrd="0" parTransId="{C62BB123-C66D-4B4D-A0E3-B42BA728B718}" sibTransId="{C1C1BDF0-D782-4D9A-BEFA-1ACF8CDC287B}"/>
    <dgm:cxn modelId="{695566C5-9C92-4C6E-8BD1-C6FB9187DFAB}" type="presOf" srcId="{88CB5500-C153-4316-8898-5054604027F5}" destId="{AD4B1491-F37D-49C4-85F1-79CE77B2892A}" srcOrd="0" destOrd="0" presId="urn:microsoft.com/office/officeart/2005/8/layout/vList5"/>
    <dgm:cxn modelId="{0DA51ED0-84D2-42F8-91AC-0478F75F1107}" type="presOf" srcId="{FB4283E8-39B8-496A-9013-EB8237DA3842}" destId="{D5C3EF08-8B36-4E1F-AA65-C365045AF29F}" srcOrd="0" destOrd="0" presId="urn:microsoft.com/office/officeart/2005/8/layout/vList5"/>
    <dgm:cxn modelId="{96A1CBD2-0F44-4E52-988B-E66B3E949256}" srcId="{88CB5500-C153-4316-8898-5054604027F5}" destId="{79CBAB7B-0310-4A5F-A7EE-CE67EE653592}" srcOrd="0" destOrd="0" parTransId="{B1DF936E-1138-4568-9BD3-C7E9A69126C3}" sibTransId="{960A7E6C-EAB7-4D1A-BA78-15F154509C81}"/>
    <dgm:cxn modelId="{8DA8AAD7-D632-4F1E-97CC-9A171CD0812B}" srcId="{FB4283E8-39B8-496A-9013-EB8237DA3842}" destId="{8AFCF5E5-98D2-4076-91D9-F1EE70AFA428}" srcOrd="1" destOrd="0" parTransId="{32B50F86-D4E7-4DFE-84B2-A00E17AEF740}" sibTransId="{4D726722-0EC7-475D-A733-1B4C116AC78D}"/>
    <dgm:cxn modelId="{BFED26F2-DB23-40BD-87BB-6AA8269D3CD0}" srcId="{88CB5500-C153-4316-8898-5054604027F5}" destId="{E9FF2860-5398-4728-B9DD-8C7B8DFCCCBB}" srcOrd="2" destOrd="0" parTransId="{488FD0D2-4B53-4E34-B42C-610D8CFEA72B}" sibTransId="{E18B1A7A-C892-47C0-8976-AAB52FCAC5CE}"/>
    <dgm:cxn modelId="{40C995F8-4E88-4609-AAD0-07753FD782FE}" type="presOf" srcId="{8AFCF5E5-98D2-4076-91D9-F1EE70AFA428}" destId="{8556F0ED-4ABF-427B-B529-875EE7C4E5C6}" srcOrd="0" destOrd="0" presId="urn:microsoft.com/office/officeart/2005/8/layout/vList5"/>
    <dgm:cxn modelId="{25A88166-176A-4643-BDAB-4D859CD286CE}" type="presParOf" srcId="{D5C3EF08-8B36-4E1F-AA65-C365045AF29F}" destId="{9E94590A-4015-4899-A368-9C77965FF770}" srcOrd="0" destOrd="0" presId="urn:microsoft.com/office/officeart/2005/8/layout/vList5"/>
    <dgm:cxn modelId="{30388F5F-C7A6-489E-AD5A-0FE0682D8CB0}" type="presParOf" srcId="{9E94590A-4015-4899-A368-9C77965FF770}" destId="{AD4B1491-F37D-49C4-85F1-79CE77B2892A}" srcOrd="0" destOrd="0" presId="urn:microsoft.com/office/officeart/2005/8/layout/vList5"/>
    <dgm:cxn modelId="{BAF78112-1841-472F-8567-22C7B40951DF}" type="presParOf" srcId="{9E94590A-4015-4899-A368-9C77965FF770}" destId="{5821B6AB-8BC6-4436-B6D3-0BC7A558D6A5}" srcOrd="1" destOrd="0" presId="urn:microsoft.com/office/officeart/2005/8/layout/vList5"/>
    <dgm:cxn modelId="{F743F6C8-1E69-41BA-BC0C-500BB0C847E9}" type="presParOf" srcId="{D5C3EF08-8B36-4E1F-AA65-C365045AF29F}" destId="{5A0A2F4F-59A3-43EB-B433-133587F8341F}" srcOrd="1" destOrd="0" presId="urn:microsoft.com/office/officeart/2005/8/layout/vList5"/>
    <dgm:cxn modelId="{62DC83AA-2DB5-4763-95D1-AD74BA32C2B2}" type="presParOf" srcId="{D5C3EF08-8B36-4E1F-AA65-C365045AF29F}" destId="{C0DFE72F-3ACB-4552-8D74-2EF68F8D092D}" srcOrd="2" destOrd="0" presId="urn:microsoft.com/office/officeart/2005/8/layout/vList5"/>
    <dgm:cxn modelId="{08935CAD-4FDC-4314-9652-5F4E4B96B99C}" type="presParOf" srcId="{C0DFE72F-3ACB-4552-8D74-2EF68F8D092D}" destId="{8556F0ED-4ABF-427B-B529-875EE7C4E5C6}" srcOrd="0" destOrd="0" presId="urn:microsoft.com/office/officeart/2005/8/layout/vList5"/>
    <dgm:cxn modelId="{F61A2EE8-5121-4CF2-BC6D-B50CCDE691E0}" type="presParOf" srcId="{C0DFE72F-3ACB-4552-8D74-2EF68F8D092D}" destId="{3CA6E780-322C-4805-9C4A-2797A7CC117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4283E8-39B8-496A-9013-EB8237DA384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8AFCF5E5-98D2-4076-91D9-F1EE70AFA428}">
      <dgm:prSet custT="1"/>
      <dgm:spPr/>
      <dgm:t>
        <a:bodyPr/>
        <a:lstStyle/>
        <a:p>
          <a:pPr rtl="0"/>
          <a:r>
            <a:rPr lang="zh-TW" altLang="en-US" sz="2800" dirty="0">
              <a:latin typeface="微軟正黑體" panose="020B0604030504040204" pitchFamily="34" charset="-120"/>
              <a:ea typeface="微軟正黑體" panose="020B0604030504040204" pitchFamily="34" charset="-120"/>
            </a:rPr>
            <a:t>其他</a:t>
          </a:r>
          <a:endParaRPr lang="en-US" sz="2800" dirty="0">
            <a:latin typeface="微軟正黑體" panose="020B0604030504040204" pitchFamily="34" charset="-120"/>
            <a:ea typeface="微軟正黑體" panose="020B0604030504040204" pitchFamily="34" charset="-120"/>
          </a:endParaRPr>
        </a:p>
      </dgm:t>
    </dgm:pt>
    <dgm:pt modelId="{32B50F86-D4E7-4DFE-84B2-A00E17AEF740}" type="parTrans" cxnId="{8DA8AAD7-D632-4F1E-97CC-9A171CD0812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D726722-0EC7-475D-A733-1B4C116AC78D}" type="sibTrans" cxnId="{8DA8AAD7-D632-4F1E-97CC-9A171CD0812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F1A2567-BEA0-42C5-9BBA-A833D2B2E4D8}">
      <dgm:prSet/>
      <dgm:spPr/>
      <dgm:t>
        <a:bodyPr/>
        <a:lstStyle/>
        <a:p>
          <a:pPr marL="360363" indent="-360363" rtl="0"/>
          <a:r>
            <a:rPr lang="zh-TW" altLang="en-US" b="1" dirty="0">
              <a:solidFill>
                <a:schemeClr val="tx1"/>
              </a:solidFill>
              <a:latin typeface="微軟正黑體" panose="020B0604030504040204" pitchFamily="34" charset="-120"/>
              <a:ea typeface="微軟正黑體" panose="020B0604030504040204" pitchFamily="34" charset="-120"/>
            </a:rPr>
            <a:t>請推薦證券商函報財務業務重大事件檢查表，本部填具重大事件分析表，分析後發現有重大異常</a:t>
          </a:r>
          <a:r>
            <a:rPr lang="zh-TW" altLang="en-US" b="1" dirty="0">
              <a:solidFill>
                <a:srgbClr val="C32D2E"/>
              </a:solidFill>
              <a:latin typeface="微軟正黑體" panose="020B0604030504040204" pitchFamily="34" charset="-120"/>
              <a:ea typeface="微軟正黑體" panose="020B0604030504040204" pitchFamily="34" charset="-120"/>
            </a:rPr>
            <a:t>，應執行實地查核。</a:t>
          </a:r>
          <a:endParaRPr lang="en-US" b="1" dirty="0">
            <a:solidFill>
              <a:srgbClr val="C32D2E"/>
            </a:solidFill>
            <a:latin typeface="微軟正黑體" panose="020B0604030504040204" pitchFamily="34" charset="-120"/>
            <a:ea typeface="微軟正黑體" panose="020B0604030504040204" pitchFamily="34" charset="-120"/>
          </a:endParaRPr>
        </a:p>
      </dgm:t>
    </dgm:pt>
    <dgm:pt modelId="{6E68B636-51FD-4FFB-ACAE-F599A744E3B4}" type="parTrans" cxnId="{582ECCDA-D37E-4B7E-A73A-16B72698B31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BAA7601-6270-4DD0-B303-683A2F1D57D9}" type="sibTrans" cxnId="{582ECCDA-D37E-4B7E-A73A-16B72698B31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6902A26-4FCE-4080-B6B3-752378E910F6}">
      <dgm:prSet custT="1"/>
      <dgm:spPr/>
      <dgm:t>
        <a:bodyPr/>
        <a:lstStyle/>
        <a:p>
          <a:pPr marL="360363" indent="-360363" algn="l" rtl="0">
            <a:spcAft>
              <a:spcPts val="0"/>
            </a:spcAft>
            <a:buFont typeface="Arial" panose="020B0604020202020204" pitchFamily="34" charset="0"/>
            <a:buChar char="•"/>
          </a:pPr>
          <a:r>
            <a:rPr lang="zh-TW" sz="1600" dirty="0"/>
            <a:t>該公司或其負責人因訴訟、非訟、行政處分</a:t>
          </a:r>
          <a:r>
            <a:rPr lang="zh-TW" altLang="en-US" sz="1600" dirty="0"/>
            <a:t>等</a:t>
          </a:r>
          <a:r>
            <a:rPr lang="zh-TW" sz="1600" dirty="0"/>
            <a:t>事件，對公司財務或業務有重大影響者。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CA523C57-6C8B-4F44-A781-FDFCEB4168F3}" type="sibTrans" cxnId="{0F816BB4-9B42-4383-93A8-6B206BF6345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1B5FB51-6ADF-45C8-B7BA-AE330EA7A8C9}" type="parTrans" cxnId="{0F816BB4-9B42-4383-93A8-6B206BF6345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6760890-0E77-48D0-9D25-CAF348F25DFA}">
      <dgm:prSet custT="1"/>
      <dgm:spPr/>
      <dgm:t>
        <a:bodyPr/>
        <a:lstStyle/>
        <a:p>
          <a:pPr marL="360363" indent="-360363" algn="l" rtl="0">
            <a:spcAft>
              <a:spcPts val="0"/>
            </a:spcAft>
            <a:buFont typeface="Arial" panose="020B0604020202020204" pitchFamily="34" charset="0"/>
            <a:buChar char="•"/>
          </a:pPr>
          <a:r>
            <a:rPr lang="zh-TW" sz="1600" dirty="0"/>
            <a:t>股票</a:t>
          </a:r>
          <a:r>
            <a:rPr lang="zh-TW" altLang="zh-TW" sz="1600" dirty="0"/>
            <a:t>經法院</a:t>
          </a:r>
          <a:r>
            <a:rPr lang="zh-TW" sz="1600" dirty="0"/>
            <a:t>為禁止轉讓之裁定者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C1C5B6C7-82FF-4D1A-993B-AC057A03E2FF}" type="sibTrans" cxnId="{CB56C0D1-0420-4A06-A390-67FD9DEE7CAD}">
      <dgm:prSet/>
      <dgm:spPr/>
      <dgm:t>
        <a:bodyPr/>
        <a:lstStyle/>
        <a:p>
          <a:endParaRPr lang="zh-TW" altLang="en-US"/>
        </a:p>
      </dgm:t>
    </dgm:pt>
    <dgm:pt modelId="{9D187A91-1AB5-4871-B03E-C51902021C04}" type="parTrans" cxnId="{CB56C0D1-0420-4A06-A390-67FD9DEE7CAD}">
      <dgm:prSet/>
      <dgm:spPr/>
      <dgm:t>
        <a:bodyPr/>
        <a:lstStyle/>
        <a:p>
          <a:endParaRPr lang="zh-TW" altLang="en-US"/>
        </a:p>
      </dgm:t>
    </dgm:pt>
    <dgm:pt modelId="{4B0BD2DF-B1D6-4881-B7E5-A87357CD240B}">
      <dgm:prSet custT="1"/>
      <dgm:spPr/>
      <dgm:t>
        <a:bodyPr/>
        <a:lstStyle/>
        <a:p>
          <a:pPr marL="360363" indent="-360363" algn="l" rtl="0">
            <a:spcAft>
              <a:spcPts val="0"/>
            </a:spcAft>
            <a:buFont typeface="Arial" panose="020B0604020202020204" pitchFamily="34" charset="0"/>
            <a:buChar char="•"/>
          </a:pPr>
          <a:r>
            <a:rPr lang="zh-TW" sz="1600" dirty="0"/>
            <a:t>該公司或其負責人有遭限制出境或遭檢調單位調查、偵查、起訴之情事者。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978FB216-8D70-46E4-8788-7C3F76FDFA6B}" type="sibTrans" cxnId="{CE1666FF-9CD7-4504-BB73-8BCD982219C7}">
      <dgm:prSet/>
      <dgm:spPr/>
      <dgm:t>
        <a:bodyPr/>
        <a:lstStyle/>
        <a:p>
          <a:endParaRPr lang="zh-TW" altLang="en-US"/>
        </a:p>
      </dgm:t>
    </dgm:pt>
    <dgm:pt modelId="{732E6F95-2910-4407-8C61-6DC445D58681}" type="parTrans" cxnId="{CE1666FF-9CD7-4504-BB73-8BCD982219C7}">
      <dgm:prSet/>
      <dgm:spPr/>
      <dgm:t>
        <a:bodyPr/>
        <a:lstStyle/>
        <a:p>
          <a:endParaRPr lang="zh-TW" altLang="en-US"/>
        </a:p>
      </dgm:t>
    </dgm:pt>
    <dgm:pt modelId="{E8FF8B20-DFD2-4507-BE75-118336B28DA5}">
      <dgm:prSet custT="1"/>
      <dgm:spPr/>
      <dgm:t>
        <a:bodyPr/>
        <a:lstStyle/>
        <a:p>
          <a:pPr marL="360363" indent="-360363" algn="l" rtl="0">
            <a:spcAft>
              <a:spcPts val="0"/>
            </a:spcAft>
            <a:buFont typeface="Arial" panose="020B0604020202020204" pitchFamily="34" charset="0"/>
            <a:buChar char="•"/>
          </a:pPr>
          <a:r>
            <a:rPr lang="zh-TW" sz="1600" dirty="0"/>
            <a:t>最近一年內非屬會計師事務所內部調整之更換會計師達二次（含）以上者。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B6171C7C-4C62-4224-AAA8-1EF20B8962BF}" type="sibTrans" cxnId="{4C15E9BB-042C-4AC9-9C3E-133771077ECA}">
      <dgm:prSet/>
      <dgm:spPr/>
      <dgm:t>
        <a:bodyPr/>
        <a:lstStyle/>
        <a:p>
          <a:endParaRPr lang="zh-TW" altLang="en-US"/>
        </a:p>
      </dgm:t>
    </dgm:pt>
    <dgm:pt modelId="{76C5E0D2-EF97-4645-877A-08E6C36B3CCC}" type="parTrans" cxnId="{4C15E9BB-042C-4AC9-9C3E-133771077ECA}">
      <dgm:prSet/>
      <dgm:spPr/>
      <dgm:t>
        <a:bodyPr/>
        <a:lstStyle/>
        <a:p>
          <a:endParaRPr lang="zh-TW" altLang="en-US"/>
        </a:p>
      </dgm:t>
    </dgm:pt>
    <dgm:pt modelId="{ABD1BD07-E582-4309-A38A-56CEB65E7425}">
      <dgm:prSet custT="1"/>
      <dgm:spPr/>
      <dgm:t>
        <a:bodyPr/>
        <a:lstStyle/>
        <a:p>
          <a:pPr marL="360363" indent="-360363" algn="l" rtl="0">
            <a:spcAft>
              <a:spcPts val="0"/>
            </a:spcAft>
            <a:buFont typeface="Arial" panose="020B0604020202020204" pitchFamily="34" charset="0"/>
            <a:buChar char="•"/>
          </a:pPr>
          <a:r>
            <a:rPr lang="zh-TW" sz="1600" dirty="0"/>
            <a:t>無主辦輔導推薦證券商或僅餘一家輔導推薦證券商者。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C3C748CE-B016-421C-9F9D-0DB01F833491}" type="sibTrans" cxnId="{AAADDE9F-F433-41F4-AF21-D8C6001BEFEC}">
      <dgm:prSet/>
      <dgm:spPr/>
      <dgm:t>
        <a:bodyPr/>
        <a:lstStyle/>
        <a:p>
          <a:endParaRPr lang="zh-TW" altLang="en-US"/>
        </a:p>
      </dgm:t>
    </dgm:pt>
    <dgm:pt modelId="{DE2AB924-C08A-4DC7-8B83-785D30CB40A9}" type="parTrans" cxnId="{AAADDE9F-F433-41F4-AF21-D8C6001BEFEC}">
      <dgm:prSet/>
      <dgm:spPr/>
      <dgm:t>
        <a:bodyPr/>
        <a:lstStyle/>
        <a:p>
          <a:endParaRPr lang="zh-TW" altLang="en-US"/>
        </a:p>
      </dgm:t>
    </dgm:pt>
    <dgm:pt modelId="{C838CC93-3238-44AD-AB60-E347BA11DDC4}">
      <dgm:prSet custT="1"/>
      <dgm:spPr/>
      <dgm:t>
        <a:bodyPr/>
        <a:lstStyle/>
        <a:p>
          <a:pPr marL="360363" indent="-360363" algn="l" rtl="0">
            <a:spcAft>
              <a:spcPts val="0"/>
            </a:spcAft>
            <a:buFont typeface="Arial" panose="020B0604020202020204" pitchFamily="34" charset="0"/>
            <a:buChar char="•"/>
          </a:pPr>
          <a:r>
            <a:rPr lang="zh-TW" sz="1600" dirty="0"/>
            <a:t>推薦證券商向本中心申報「財務業務重大事件檢查表」係有重大事件或其查核結論係有重大異常情事者。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13DE42BF-016A-4D4F-BDF0-C27C19D9F2E3}" type="sibTrans" cxnId="{C80DD9B5-42F5-49F1-9933-70D3F6F364AB}">
      <dgm:prSet/>
      <dgm:spPr/>
      <dgm:t>
        <a:bodyPr/>
        <a:lstStyle/>
        <a:p>
          <a:endParaRPr lang="zh-TW" altLang="en-US"/>
        </a:p>
      </dgm:t>
    </dgm:pt>
    <dgm:pt modelId="{672EA2DC-2BA0-411F-9DE6-F3505C29DA6C}" type="parTrans" cxnId="{C80DD9B5-42F5-49F1-9933-70D3F6F364AB}">
      <dgm:prSet/>
      <dgm:spPr/>
      <dgm:t>
        <a:bodyPr/>
        <a:lstStyle/>
        <a:p>
          <a:endParaRPr lang="zh-TW" altLang="en-US"/>
        </a:p>
      </dgm:t>
    </dgm:pt>
    <dgm:pt modelId="{DABAA903-DB47-4933-92D6-2F9650E5EF4C}">
      <dgm:prSet custT="1"/>
      <dgm:spPr/>
      <dgm:t>
        <a:bodyPr/>
        <a:lstStyle/>
        <a:p>
          <a:pPr marL="360363" indent="-360363" algn="l" rtl="0">
            <a:spcAft>
              <a:spcPts val="0"/>
            </a:spcAft>
            <a:buFont typeface="Arial" panose="020B0604020202020204" pitchFamily="34" charset="0"/>
            <a:buChar char="•"/>
          </a:pPr>
          <a:r>
            <a:rPr lang="zh-TW" sz="1600" dirty="0"/>
            <a:t>外國興櫃公司已無在我國境內有住所或居所之訴訟及非訴訟代理人者。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790C3DAF-9AB0-4EFE-B7B1-E12DD1BC894A}" type="sibTrans" cxnId="{D7F36C53-EA41-4FFC-8102-532D3FED4D6B}">
      <dgm:prSet/>
      <dgm:spPr/>
      <dgm:t>
        <a:bodyPr/>
        <a:lstStyle/>
        <a:p>
          <a:endParaRPr lang="zh-TW" altLang="en-US"/>
        </a:p>
      </dgm:t>
    </dgm:pt>
    <dgm:pt modelId="{5CAF4D49-18F6-454A-9054-0BF58826306B}" type="parTrans" cxnId="{D7F36C53-EA41-4FFC-8102-532D3FED4D6B}">
      <dgm:prSet/>
      <dgm:spPr/>
      <dgm:t>
        <a:bodyPr/>
        <a:lstStyle/>
        <a:p>
          <a:endParaRPr lang="zh-TW" altLang="en-US"/>
        </a:p>
      </dgm:t>
    </dgm:pt>
    <dgm:pt modelId="{0EAC050D-5B66-4502-B4CD-7D6C8FCD1CE7}">
      <dgm:prSet custT="1"/>
      <dgm:spPr/>
      <dgm:t>
        <a:bodyPr/>
        <a:lstStyle/>
        <a:p>
          <a:pPr marL="360363" indent="-360363" algn="l" rtl="0">
            <a:spcAft>
              <a:spcPts val="0"/>
            </a:spcAft>
            <a:buFont typeface="Arial" panose="020B0604020202020204" pitchFamily="34" charset="0"/>
            <a:buChar char="•"/>
          </a:pPr>
          <a:r>
            <a:rPr lang="zh-TW" sz="1600" dirty="0"/>
            <a:t>重大訊息內容有前後大幅修正情事。</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ACE21221-9DB7-477F-B516-F4F67B1CB0BB}" type="sibTrans" cxnId="{EED8AF1D-FA0F-4FC6-90A4-0F22CCCBEA9C}">
      <dgm:prSet/>
      <dgm:spPr/>
      <dgm:t>
        <a:bodyPr/>
        <a:lstStyle/>
        <a:p>
          <a:endParaRPr lang="zh-TW" altLang="en-US"/>
        </a:p>
      </dgm:t>
    </dgm:pt>
    <dgm:pt modelId="{D1A2D265-B929-46D7-AE13-247F885FE8E9}" type="parTrans" cxnId="{EED8AF1D-FA0F-4FC6-90A4-0F22CCCBEA9C}">
      <dgm:prSet/>
      <dgm:spPr/>
      <dgm:t>
        <a:bodyPr/>
        <a:lstStyle/>
        <a:p>
          <a:endParaRPr lang="zh-TW" altLang="en-US"/>
        </a:p>
      </dgm:t>
    </dgm:pt>
    <dgm:pt modelId="{B0A1ACB0-7872-4696-8BD3-9E67FAABE922}">
      <dgm:prSet custT="1"/>
      <dgm:spPr/>
      <dgm:t>
        <a:bodyPr/>
        <a:lstStyle/>
        <a:p>
          <a:pPr marL="360363" indent="-360363" algn="l" rtl="0">
            <a:spcAft>
              <a:spcPts val="0"/>
            </a:spcAft>
            <a:buFont typeface="Arial" panose="020B0604020202020204" pitchFamily="34" charset="0"/>
            <a:buChar char="•"/>
          </a:pPr>
          <a:r>
            <a:rPr lang="zh-TW" sz="1600" dirty="0"/>
            <a:t>主管機關或本中心基於其他原因認為有必要者。</a:t>
          </a:r>
          <a:endParaRPr lang="en-US" sz="1600" b="1" dirty="0">
            <a:solidFill>
              <a:srgbClr val="7030A0"/>
            </a:solidFill>
            <a:latin typeface="微軟正黑體" panose="020B0604030504040204" pitchFamily="34" charset="-120"/>
            <a:ea typeface="微軟正黑體" panose="020B0604030504040204" pitchFamily="34" charset="-120"/>
          </a:endParaRPr>
        </a:p>
      </dgm:t>
    </dgm:pt>
    <dgm:pt modelId="{32E30BCC-2E56-4DA6-B307-96A6D8B195A7}" type="sibTrans" cxnId="{3D587CA9-DCB9-4AAA-B9A8-8165FDC0BA5C}">
      <dgm:prSet/>
      <dgm:spPr/>
      <dgm:t>
        <a:bodyPr/>
        <a:lstStyle/>
        <a:p>
          <a:endParaRPr lang="zh-TW" altLang="en-US"/>
        </a:p>
      </dgm:t>
    </dgm:pt>
    <dgm:pt modelId="{38D46DD1-3439-4CEB-9A9E-FFDC7A496952}" type="parTrans" cxnId="{3D587CA9-DCB9-4AAA-B9A8-8165FDC0BA5C}">
      <dgm:prSet/>
      <dgm:spPr/>
      <dgm:t>
        <a:bodyPr/>
        <a:lstStyle/>
        <a:p>
          <a:endParaRPr lang="zh-TW" altLang="en-US"/>
        </a:p>
      </dgm:t>
    </dgm:pt>
    <dgm:pt modelId="{105C9AD7-1F0C-4331-A44E-9E4F455638E7}">
      <dgm:prSet custT="1"/>
      <dgm:spPr/>
      <dgm:t>
        <a:bodyPr/>
        <a:lstStyle/>
        <a:p>
          <a:pPr rtl="0"/>
          <a:r>
            <a:rPr lang="zh-TW" altLang="en-US" sz="2000" b="1" dirty="0">
              <a:latin typeface="微軟正黑體" panose="020B0604030504040204" pitchFamily="34" charset="-120"/>
              <a:ea typeface="微軟正黑體" panose="020B0604030504040204" pitchFamily="34" charset="-120"/>
            </a:rPr>
            <a:t>執行程序</a:t>
          </a:r>
          <a:endParaRPr lang="en-US" sz="2000" b="1" dirty="0">
            <a:latin typeface="微軟正黑體" panose="020B0604030504040204" pitchFamily="34" charset="-120"/>
            <a:ea typeface="微軟正黑體" panose="020B0604030504040204" pitchFamily="34" charset="-120"/>
          </a:endParaRPr>
        </a:p>
      </dgm:t>
    </dgm:pt>
    <dgm:pt modelId="{43F5F791-C453-485C-9115-93A95863EEBF}" type="sibTrans" cxnId="{D0C48762-02D6-4187-9A98-2E72C2909BC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D9B900A-0121-4DA9-AAF1-849F41188B0D}" type="parTrans" cxnId="{D0C48762-02D6-4187-9A98-2E72C2909BC0}">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B6ED181-0EB6-4951-A8CE-67F2691D08DC}">
      <dgm:prSet/>
      <dgm:spPr/>
      <dgm:t>
        <a:bodyPr/>
        <a:lstStyle/>
        <a:p>
          <a:pPr marL="360363" indent="-360363" rtl="0"/>
          <a:r>
            <a:rPr lang="zh-TW" altLang="en-US" b="1" dirty="0">
              <a:solidFill>
                <a:srgbClr val="C32D2E"/>
              </a:solidFill>
              <a:latin typeface="微軟正黑體" panose="020B0604030504040204" pitchFamily="34" charset="-120"/>
              <a:ea typeface="微軟正黑體" panose="020B0604030504040204" pitchFamily="34" charset="-120"/>
            </a:rPr>
            <a:t>查核結果有重大異常，陳報主管機關</a:t>
          </a:r>
          <a:endParaRPr lang="en-US" b="1" dirty="0">
            <a:solidFill>
              <a:srgbClr val="C32D2E"/>
            </a:solidFill>
            <a:latin typeface="微軟正黑體" panose="020B0604030504040204" pitchFamily="34" charset="-120"/>
            <a:ea typeface="微軟正黑體" panose="020B0604030504040204" pitchFamily="34" charset="-120"/>
          </a:endParaRPr>
        </a:p>
      </dgm:t>
    </dgm:pt>
    <dgm:pt modelId="{B2D51FAF-FDFD-415D-8660-3154261A4E97}" type="parTrans" cxnId="{7220A9B4-D346-407E-853B-F36F82575256}">
      <dgm:prSet/>
      <dgm:spPr/>
      <dgm:t>
        <a:bodyPr/>
        <a:lstStyle/>
        <a:p>
          <a:endParaRPr lang="zh-TW" altLang="en-US"/>
        </a:p>
      </dgm:t>
    </dgm:pt>
    <dgm:pt modelId="{A696AB2A-B75C-4B71-9CB7-BE3988D7AA29}" type="sibTrans" cxnId="{7220A9B4-D346-407E-853B-F36F82575256}">
      <dgm:prSet/>
      <dgm:spPr/>
      <dgm:t>
        <a:bodyPr/>
        <a:lstStyle/>
        <a:p>
          <a:endParaRPr lang="zh-TW" altLang="en-US"/>
        </a:p>
      </dgm:t>
    </dgm:pt>
    <dgm:pt modelId="{D5C3EF08-8B36-4E1F-AA65-C365045AF29F}" type="pres">
      <dgm:prSet presAssocID="{FB4283E8-39B8-496A-9013-EB8237DA3842}" presName="Name0" presStyleCnt="0">
        <dgm:presLayoutVars>
          <dgm:dir/>
          <dgm:animLvl val="lvl"/>
          <dgm:resizeHandles val="exact"/>
        </dgm:presLayoutVars>
      </dgm:prSet>
      <dgm:spPr/>
    </dgm:pt>
    <dgm:pt modelId="{C0DFE72F-3ACB-4552-8D74-2EF68F8D092D}" type="pres">
      <dgm:prSet presAssocID="{8AFCF5E5-98D2-4076-91D9-F1EE70AFA428}" presName="linNode" presStyleCnt="0"/>
      <dgm:spPr/>
    </dgm:pt>
    <dgm:pt modelId="{8556F0ED-4ABF-427B-B529-875EE7C4E5C6}" type="pres">
      <dgm:prSet presAssocID="{8AFCF5E5-98D2-4076-91D9-F1EE70AFA428}" presName="parentText" presStyleLbl="node1" presStyleIdx="0" presStyleCnt="2" custScaleX="37289" custScaleY="252964">
        <dgm:presLayoutVars>
          <dgm:chMax val="1"/>
          <dgm:bulletEnabled val="1"/>
        </dgm:presLayoutVars>
      </dgm:prSet>
      <dgm:spPr/>
    </dgm:pt>
    <dgm:pt modelId="{3CA6E780-322C-4805-9C4A-2797A7CC1170}" type="pres">
      <dgm:prSet presAssocID="{8AFCF5E5-98D2-4076-91D9-F1EE70AFA428}" presName="descendantText" presStyleLbl="alignAccFollowNode1" presStyleIdx="0" presStyleCnt="2" custScaleX="178522" custScaleY="330506" custLinFactNeighborX="561" custLinFactNeighborY="-2049">
        <dgm:presLayoutVars>
          <dgm:bulletEnabled val="1"/>
        </dgm:presLayoutVars>
      </dgm:prSet>
      <dgm:spPr/>
    </dgm:pt>
    <dgm:pt modelId="{0BA88F5F-8EDF-41E0-BC91-91D39B1B6191}" type="pres">
      <dgm:prSet presAssocID="{4D726722-0EC7-475D-A733-1B4C116AC78D}" presName="sp" presStyleCnt="0"/>
      <dgm:spPr/>
    </dgm:pt>
    <dgm:pt modelId="{BDB4790D-592A-4D2F-A388-B8B4C58B5E5C}" type="pres">
      <dgm:prSet presAssocID="{105C9AD7-1F0C-4331-A44E-9E4F455638E7}" presName="linNode" presStyleCnt="0"/>
      <dgm:spPr/>
    </dgm:pt>
    <dgm:pt modelId="{D42699E2-F09B-4A7D-843D-40DBC7D2BDE1}" type="pres">
      <dgm:prSet presAssocID="{105C9AD7-1F0C-4331-A44E-9E4F455638E7}" presName="parentText" presStyleLbl="node1" presStyleIdx="1" presStyleCnt="2" custScaleX="41567" custScaleY="80060" custLinFactNeighborX="-3285" custLinFactNeighborY="20339">
        <dgm:presLayoutVars>
          <dgm:chMax val="1"/>
          <dgm:bulletEnabled val="1"/>
        </dgm:presLayoutVars>
      </dgm:prSet>
      <dgm:spPr/>
    </dgm:pt>
    <dgm:pt modelId="{A9CFF87C-B632-43AA-9D1F-EDA949D10AD7}" type="pres">
      <dgm:prSet presAssocID="{105C9AD7-1F0C-4331-A44E-9E4F455638E7}" presName="descendantText" presStyleLbl="alignAccFollowNode1" presStyleIdx="1" presStyleCnt="2" custAng="10800000" custFlipHor="1" custScaleX="214002" custScaleY="101402" custLinFactNeighborX="828" custLinFactNeighborY="-1543">
        <dgm:presLayoutVars>
          <dgm:bulletEnabled val="1"/>
        </dgm:presLayoutVars>
      </dgm:prSet>
      <dgm:spPr/>
    </dgm:pt>
  </dgm:ptLst>
  <dgm:cxnLst>
    <dgm:cxn modelId="{EED8AF1D-FA0F-4FC6-90A4-0F22CCCBEA9C}" srcId="{8AFCF5E5-98D2-4076-91D9-F1EE70AFA428}" destId="{0EAC050D-5B66-4502-B4CD-7D6C8FCD1CE7}" srcOrd="7" destOrd="0" parTransId="{D1A2D265-B929-46D7-AE13-247F885FE8E9}" sibTransId="{ACE21221-9DB7-477F-B516-F4F67B1CB0BB}"/>
    <dgm:cxn modelId="{0F22DD1E-035F-4831-A62C-130150490D1B}" type="presOf" srcId="{DABAA903-DB47-4933-92D6-2F9650E5EF4C}" destId="{3CA6E780-322C-4805-9C4A-2797A7CC1170}" srcOrd="0" destOrd="6" presId="urn:microsoft.com/office/officeart/2005/8/layout/vList5"/>
    <dgm:cxn modelId="{D0C48762-02D6-4187-9A98-2E72C2909BC0}" srcId="{FB4283E8-39B8-496A-9013-EB8237DA3842}" destId="{105C9AD7-1F0C-4331-A44E-9E4F455638E7}" srcOrd="1" destOrd="0" parTransId="{9D9B900A-0121-4DA9-AAF1-849F41188B0D}" sibTransId="{43F5F791-C453-485C-9115-93A95863EEBF}"/>
    <dgm:cxn modelId="{1437F045-0C49-47A0-9549-5282697C5929}" type="presOf" srcId="{96902A26-4FCE-4080-B6B3-752378E910F6}" destId="{3CA6E780-322C-4805-9C4A-2797A7CC1170}" srcOrd="0" destOrd="0" presId="urn:microsoft.com/office/officeart/2005/8/layout/vList5"/>
    <dgm:cxn modelId="{A92EC44D-665A-4370-972D-A6BF3E925005}" type="presOf" srcId="{4B0BD2DF-B1D6-4881-B7E5-A87357CD240B}" destId="{3CA6E780-322C-4805-9C4A-2797A7CC1170}" srcOrd="0" destOrd="2" presId="urn:microsoft.com/office/officeart/2005/8/layout/vList5"/>
    <dgm:cxn modelId="{D7F36C53-EA41-4FFC-8102-532D3FED4D6B}" srcId="{8AFCF5E5-98D2-4076-91D9-F1EE70AFA428}" destId="{DABAA903-DB47-4933-92D6-2F9650E5EF4C}" srcOrd="6" destOrd="0" parTransId="{5CAF4D49-18F6-454A-9054-0BF58826306B}" sibTransId="{790C3DAF-9AB0-4EFE-B7B1-E12DD1BC894A}"/>
    <dgm:cxn modelId="{55E4AC81-9BCF-4F12-A5DE-680135FC25F7}" type="presOf" srcId="{56760890-0E77-48D0-9D25-CAF348F25DFA}" destId="{3CA6E780-322C-4805-9C4A-2797A7CC1170}" srcOrd="0" destOrd="1" presId="urn:microsoft.com/office/officeart/2005/8/layout/vList5"/>
    <dgm:cxn modelId="{B0CDC784-DAAE-459D-98FE-E340894AD234}" type="presOf" srcId="{C838CC93-3238-44AD-AB60-E347BA11DDC4}" destId="{3CA6E780-322C-4805-9C4A-2797A7CC1170}" srcOrd="0" destOrd="5" presId="urn:microsoft.com/office/officeart/2005/8/layout/vList5"/>
    <dgm:cxn modelId="{936DC28D-60EC-47F2-8D3C-CEC7B35511F4}" type="presOf" srcId="{105C9AD7-1F0C-4331-A44E-9E4F455638E7}" destId="{D42699E2-F09B-4A7D-843D-40DBC7D2BDE1}" srcOrd="0" destOrd="0" presId="urn:microsoft.com/office/officeart/2005/8/layout/vList5"/>
    <dgm:cxn modelId="{AAADDE9F-F433-41F4-AF21-D8C6001BEFEC}" srcId="{8AFCF5E5-98D2-4076-91D9-F1EE70AFA428}" destId="{ABD1BD07-E582-4309-A38A-56CEB65E7425}" srcOrd="4" destOrd="0" parTransId="{DE2AB924-C08A-4DC7-8B83-785D30CB40A9}" sibTransId="{C3C748CE-B016-421C-9F9D-0DB01F833491}"/>
    <dgm:cxn modelId="{3D587CA9-DCB9-4AAA-B9A8-8165FDC0BA5C}" srcId="{8AFCF5E5-98D2-4076-91D9-F1EE70AFA428}" destId="{B0A1ACB0-7872-4696-8BD3-9E67FAABE922}" srcOrd="8" destOrd="0" parTransId="{38D46DD1-3439-4CEB-9A9E-FFDC7A496952}" sibTransId="{32E30BCC-2E56-4DA6-B307-96A6D8B195A7}"/>
    <dgm:cxn modelId="{0F816BB4-9B42-4383-93A8-6B206BF6345E}" srcId="{8AFCF5E5-98D2-4076-91D9-F1EE70AFA428}" destId="{96902A26-4FCE-4080-B6B3-752378E910F6}" srcOrd="0" destOrd="0" parTransId="{E1B5FB51-6ADF-45C8-B7BA-AE330EA7A8C9}" sibTransId="{CA523C57-6C8B-4F44-A781-FDFCEB4168F3}"/>
    <dgm:cxn modelId="{7220A9B4-D346-407E-853B-F36F82575256}" srcId="{105C9AD7-1F0C-4331-A44E-9E4F455638E7}" destId="{1B6ED181-0EB6-4951-A8CE-67F2691D08DC}" srcOrd="1" destOrd="0" parTransId="{B2D51FAF-FDFD-415D-8660-3154261A4E97}" sibTransId="{A696AB2A-B75C-4B71-9CB7-BE3988D7AA29}"/>
    <dgm:cxn modelId="{C80DD9B5-42F5-49F1-9933-70D3F6F364AB}" srcId="{8AFCF5E5-98D2-4076-91D9-F1EE70AFA428}" destId="{C838CC93-3238-44AD-AB60-E347BA11DDC4}" srcOrd="5" destOrd="0" parTransId="{672EA2DC-2BA0-411F-9DE6-F3505C29DA6C}" sibTransId="{13DE42BF-016A-4D4F-BDF0-C27C19D9F2E3}"/>
    <dgm:cxn modelId="{4C15E9BB-042C-4AC9-9C3E-133771077ECA}" srcId="{8AFCF5E5-98D2-4076-91D9-F1EE70AFA428}" destId="{E8FF8B20-DFD2-4507-BE75-118336B28DA5}" srcOrd="3" destOrd="0" parTransId="{76C5E0D2-EF97-4645-877A-08E6C36B3CCC}" sibTransId="{B6171C7C-4C62-4224-AAA8-1EF20B8962BF}"/>
    <dgm:cxn modelId="{D3E4B4C7-4552-4418-AC45-1186CCEEB448}" type="presOf" srcId="{E8FF8B20-DFD2-4507-BE75-118336B28DA5}" destId="{3CA6E780-322C-4805-9C4A-2797A7CC1170}" srcOrd="0" destOrd="3" presId="urn:microsoft.com/office/officeart/2005/8/layout/vList5"/>
    <dgm:cxn modelId="{0DA51ED0-84D2-42F8-91AC-0478F75F1107}" type="presOf" srcId="{FB4283E8-39B8-496A-9013-EB8237DA3842}" destId="{D5C3EF08-8B36-4E1F-AA65-C365045AF29F}" srcOrd="0" destOrd="0" presId="urn:microsoft.com/office/officeart/2005/8/layout/vList5"/>
    <dgm:cxn modelId="{77C95BD0-6751-4B25-A366-3385E429E30A}" type="presOf" srcId="{ABD1BD07-E582-4309-A38A-56CEB65E7425}" destId="{3CA6E780-322C-4805-9C4A-2797A7CC1170}" srcOrd="0" destOrd="4" presId="urn:microsoft.com/office/officeart/2005/8/layout/vList5"/>
    <dgm:cxn modelId="{CB56C0D1-0420-4A06-A390-67FD9DEE7CAD}" srcId="{8AFCF5E5-98D2-4076-91D9-F1EE70AFA428}" destId="{56760890-0E77-48D0-9D25-CAF348F25DFA}" srcOrd="1" destOrd="0" parTransId="{9D187A91-1AB5-4871-B03E-C51902021C04}" sibTransId="{C1C5B6C7-82FF-4D1A-993B-AC057A03E2FF}"/>
    <dgm:cxn modelId="{8DA8AAD7-D632-4F1E-97CC-9A171CD0812B}" srcId="{FB4283E8-39B8-496A-9013-EB8237DA3842}" destId="{8AFCF5E5-98D2-4076-91D9-F1EE70AFA428}" srcOrd="0" destOrd="0" parTransId="{32B50F86-D4E7-4DFE-84B2-A00E17AEF740}" sibTransId="{4D726722-0EC7-475D-A733-1B4C116AC78D}"/>
    <dgm:cxn modelId="{06B69DDA-907A-4712-AEC1-DD4EC9D92652}" type="presOf" srcId="{B0A1ACB0-7872-4696-8BD3-9E67FAABE922}" destId="{3CA6E780-322C-4805-9C4A-2797A7CC1170}" srcOrd="0" destOrd="8" presId="urn:microsoft.com/office/officeart/2005/8/layout/vList5"/>
    <dgm:cxn modelId="{582ECCDA-D37E-4B7E-A73A-16B72698B310}" srcId="{105C9AD7-1F0C-4331-A44E-9E4F455638E7}" destId="{FF1A2567-BEA0-42C5-9BBA-A833D2B2E4D8}" srcOrd="0" destOrd="0" parTransId="{6E68B636-51FD-4FFB-ACAE-F599A744E3B4}" sibTransId="{CBAA7601-6270-4DD0-B303-683A2F1D57D9}"/>
    <dgm:cxn modelId="{1C34B6ED-08D2-4B16-BD2B-3CDA458DF59E}" type="presOf" srcId="{0EAC050D-5B66-4502-B4CD-7D6C8FCD1CE7}" destId="{3CA6E780-322C-4805-9C4A-2797A7CC1170}" srcOrd="0" destOrd="7" presId="urn:microsoft.com/office/officeart/2005/8/layout/vList5"/>
    <dgm:cxn modelId="{88F340F1-DA41-4C5E-BD62-0B1AEC69AD9A}" type="presOf" srcId="{1B6ED181-0EB6-4951-A8CE-67F2691D08DC}" destId="{A9CFF87C-B632-43AA-9D1F-EDA949D10AD7}" srcOrd="0" destOrd="1" presId="urn:microsoft.com/office/officeart/2005/8/layout/vList5"/>
    <dgm:cxn modelId="{D59F59F2-CF06-42CF-A675-EC49C7BD0C9A}" type="presOf" srcId="{FF1A2567-BEA0-42C5-9BBA-A833D2B2E4D8}" destId="{A9CFF87C-B632-43AA-9D1F-EDA949D10AD7}" srcOrd="0" destOrd="0" presId="urn:microsoft.com/office/officeart/2005/8/layout/vList5"/>
    <dgm:cxn modelId="{40C995F8-4E88-4609-AAD0-07753FD782FE}" type="presOf" srcId="{8AFCF5E5-98D2-4076-91D9-F1EE70AFA428}" destId="{8556F0ED-4ABF-427B-B529-875EE7C4E5C6}" srcOrd="0" destOrd="0" presId="urn:microsoft.com/office/officeart/2005/8/layout/vList5"/>
    <dgm:cxn modelId="{CE1666FF-9CD7-4504-BB73-8BCD982219C7}" srcId="{8AFCF5E5-98D2-4076-91D9-F1EE70AFA428}" destId="{4B0BD2DF-B1D6-4881-B7E5-A87357CD240B}" srcOrd="2" destOrd="0" parTransId="{732E6F95-2910-4407-8C61-6DC445D58681}" sibTransId="{978FB216-8D70-46E4-8788-7C3F76FDFA6B}"/>
    <dgm:cxn modelId="{62DC83AA-2DB5-4763-95D1-AD74BA32C2B2}" type="presParOf" srcId="{D5C3EF08-8B36-4E1F-AA65-C365045AF29F}" destId="{C0DFE72F-3ACB-4552-8D74-2EF68F8D092D}" srcOrd="0" destOrd="0" presId="urn:microsoft.com/office/officeart/2005/8/layout/vList5"/>
    <dgm:cxn modelId="{08935CAD-4FDC-4314-9652-5F4E4B96B99C}" type="presParOf" srcId="{C0DFE72F-3ACB-4552-8D74-2EF68F8D092D}" destId="{8556F0ED-4ABF-427B-B529-875EE7C4E5C6}" srcOrd="0" destOrd="0" presId="urn:microsoft.com/office/officeart/2005/8/layout/vList5"/>
    <dgm:cxn modelId="{F61A2EE8-5121-4CF2-BC6D-B50CCDE691E0}" type="presParOf" srcId="{C0DFE72F-3ACB-4552-8D74-2EF68F8D092D}" destId="{3CA6E780-322C-4805-9C4A-2797A7CC1170}" srcOrd="1" destOrd="0" presId="urn:microsoft.com/office/officeart/2005/8/layout/vList5"/>
    <dgm:cxn modelId="{0E5022E4-813A-4A19-84C5-3A799A3CCEEB}" type="presParOf" srcId="{D5C3EF08-8B36-4E1F-AA65-C365045AF29F}" destId="{0BA88F5F-8EDF-41E0-BC91-91D39B1B6191}" srcOrd="1" destOrd="0" presId="urn:microsoft.com/office/officeart/2005/8/layout/vList5"/>
    <dgm:cxn modelId="{2F580DE7-F5B8-4521-A007-AC255F9648E2}" type="presParOf" srcId="{D5C3EF08-8B36-4E1F-AA65-C365045AF29F}" destId="{BDB4790D-592A-4D2F-A388-B8B4C58B5E5C}" srcOrd="2" destOrd="0" presId="urn:microsoft.com/office/officeart/2005/8/layout/vList5"/>
    <dgm:cxn modelId="{668A2031-F2D3-4BED-BAE8-60094F17BD90}" type="presParOf" srcId="{BDB4790D-592A-4D2F-A388-B8B4C58B5E5C}" destId="{D42699E2-F09B-4A7D-843D-40DBC7D2BDE1}" srcOrd="0" destOrd="0" presId="urn:microsoft.com/office/officeart/2005/8/layout/vList5"/>
    <dgm:cxn modelId="{3B34263E-9E23-4369-B389-6DEB26E24CB8}" type="presParOf" srcId="{BDB4790D-592A-4D2F-A388-B8B4C58B5E5C}" destId="{A9CFF87C-B632-43AA-9D1F-EDA949D10AD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440C6-EF23-49F6-8BD1-0F392CBB497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TW" altLang="en-US"/>
        </a:p>
      </dgm:t>
    </dgm:pt>
    <dgm:pt modelId="{D5C95754-8EFF-4A3C-8010-5C132E36C68C}">
      <dgm:prSet phldrT="[文字]" custT="1"/>
      <dgm:spPr>
        <a:scene3d>
          <a:camera prst="orthographicFront">
            <a:rot lat="0" lon="0" rev="0"/>
          </a:camera>
          <a:lightRig rig="contrasting" dir="t">
            <a:rot lat="0" lon="0" rev="1500000"/>
          </a:lightRig>
        </a:scene3d>
        <a:sp3d prstMaterial="metal">
          <a:bevelT w="88900" h="88900"/>
        </a:sp3d>
      </dgm:spPr>
      <dgm:t>
        <a:bodyPr/>
        <a:lstStyle/>
        <a:p>
          <a:pPr algn="dist">
            <a:lnSpc>
              <a:spcPct val="100000"/>
            </a:lnSpc>
          </a:pPr>
          <a:r>
            <a:rPr lang="zh-TW" altLang="en-US" sz="2400" b="1"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財務面</a:t>
          </a:r>
        </a:p>
      </dgm:t>
    </dgm:pt>
    <dgm:pt modelId="{77F47A9C-E2CD-44AC-BB33-8B431876AD88}" type="parTrans" cxnId="{0BD7DC28-B2F4-4AAA-AC84-DCD4E8650D44}">
      <dgm:prSet/>
      <dgm:spPr/>
      <dgm:t>
        <a:bodyPr/>
        <a:lstStyle/>
        <a:p>
          <a:pPr>
            <a:lnSpc>
              <a:spcPts val="2100"/>
            </a:lnSpc>
          </a:pPr>
          <a:endParaRPr lang="zh-TW" altLang="en-US" sz="1600"/>
        </a:p>
      </dgm:t>
    </dgm:pt>
    <dgm:pt modelId="{3C6C3679-0214-42EF-9CFA-AF16087FAA91}" type="sibTrans" cxnId="{0BD7DC28-B2F4-4AAA-AC84-DCD4E8650D44}">
      <dgm:prSet/>
      <dgm:spPr/>
      <dgm:t>
        <a:bodyPr/>
        <a:lstStyle/>
        <a:p>
          <a:pPr>
            <a:lnSpc>
              <a:spcPts val="2100"/>
            </a:lnSpc>
          </a:pPr>
          <a:endParaRPr lang="zh-TW" altLang="en-US" sz="1600"/>
        </a:p>
      </dgm:t>
    </dgm:pt>
    <dgm:pt modelId="{6E320616-CB0A-4CDE-B1D6-885FCAA7F8C0}">
      <dgm:prSet phldrT="[文字]" custT="1"/>
      <dgm:spPr/>
      <dgm:t>
        <a:bodyPr/>
        <a:lstStyle/>
        <a:p>
          <a:pPr algn="just">
            <a:lnSpc>
              <a:spcPts val="2600"/>
            </a:lnSpc>
            <a:spcBef>
              <a:spcPts val="1200"/>
            </a:spcBef>
            <a:spcAft>
              <a:spcPts val="0"/>
            </a:spcAft>
            <a:buSzPct val="90000"/>
          </a:pPr>
          <a:r>
            <a:rPr kumimoji="0" lang="zh-TW" altLang="en-US" sz="2000" b="1" dirty="0">
              <a:effectLst/>
              <a:latin typeface="微軟正黑體" panose="020B0604030504040204" pitchFamily="34" charset="-120"/>
              <a:ea typeface="微軟正黑體" panose="020B0604030504040204" pitchFamily="34" charset="-120"/>
            </a:rPr>
            <a:t>最近二年度及申請年度最近期業績變化合理性及未來發展性</a:t>
          </a:r>
          <a:r>
            <a:rPr lang="zh-TW" altLang="en-US" sz="2000" b="1" dirty="0">
              <a:effectLst/>
              <a:latin typeface="微軟正黑體" panose="020B0604030504040204" pitchFamily="34" charset="-120"/>
              <a:ea typeface="微軟正黑體" panose="020B0604030504040204" pitchFamily="34" charset="-120"/>
            </a:rPr>
            <a:t>。</a:t>
          </a:r>
          <a:endParaRPr lang="zh-TW" altLang="en-US" sz="2000" b="1" dirty="0">
            <a:effectLst/>
          </a:endParaRPr>
        </a:p>
      </dgm:t>
    </dgm:pt>
    <dgm:pt modelId="{1E8D6576-3A25-4363-B595-6E00B367996F}" type="parTrans" cxnId="{BE2A2FCD-7C22-46EC-B3EB-3DEDCF944BB4}">
      <dgm:prSet/>
      <dgm:spPr/>
      <dgm:t>
        <a:bodyPr/>
        <a:lstStyle/>
        <a:p>
          <a:pPr>
            <a:lnSpc>
              <a:spcPts val="2100"/>
            </a:lnSpc>
          </a:pPr>
          <a:endParaRPr lang="zh-TW" altLang="en-US" sz="1600"/>
        </a:p>
      </dgm:t>
    </dgm:pt>
    <dgm:pt modelId="{FEC85AAE-5316-4727-BCF1-50D8BE741668}" type="sibTrans" cxnId="{BE2A2FCD-7C22-46EC-B3EB-3DEDCF944BB4}">
      <dgm:prSet/>
      <dgm:spPr/>
      <dgm:t>
        <a:bodyPr/>
        <a:lstStyle/>
        <a:p>
          <a:pPr>
            <a:lnSpc>
              <a:spcPts val="2100"/>
            </a:lnSpc>
          </a:pPr>
          <a:endParaRPr lang="zh-TW" altLang="en-US" sz="1600"/>
        </a:p>
      </dgm:t>
    </dgm:pt>
    <dgm:pt modelId="{6F436141-66A1-45EC-937C-0A5DE1BDB664}">
      <dgm:prSet phldrT="[文字]" custT="1"/>
      <dgm:spPr/>
      <dgm:t>
        <a:bodyPr/>
        <a:lstStyle/>
        <a:p>
          <a:pPr algn="just">
            <a:lnSpc>
              <a:spcPts val="26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損益趨勢分析</a:t>
          </a:r>
          <a:r>
            <a:rPr lang="en-US" altLang="zh-TW"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包含與同業分析比較</a:t>
          </a:r>
          <a:r>
            <a:rPr lang="en-US" altLang="zh-TW"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、產品別營收及毛利率分析、各項財務比率分析等。</a:t>
          </a:r>
        </a:p>
      </dgm:t>
    </dgm:pt>
    <dgm:pt modelId="{F1ED0F68-F27B-4B2A-B852-1BD340DFE2C0}" type="parTrans" cxnId="{B4E5C128-B797-46B7-A130-5C4C414E7B06}">
      <dgm:prSet/>
      <dgm:spPr/>
      <dgm:t>
        <a:bodyPr/>
        <a:lstStyle/>
        <a:p>
          <a:pPr>
            <a:lnSpc>
              <a:spcPts val="2100"/>
            </a:lnSpc>
          </a:pPr>
          <a:endParaRPr lang="zh-TW" altLang="en-US" sz="1600"/>
        </a:p>
      </dgm:t>
    </dgm:pt>
    <dgm:pt modelId="{30A49137-66A9-4F5E-9412-CD6DD5A8BE14}" type="sibTrans" cxnId="{B4E5C128-B797-46B7-A130-5C4C414E7B06}">
      <dgm:prSet/>
      <dgm:spPr/>
      <dgm:t>
        <a:bodyPr/>
        <a:lstStyle/>
        <a:p>
          <a:pPr>
            <a:lnSpc>
              <a:spcPts val="2100"/>
            </a:lnSpc>
          </a:pPr>
          <a:endParaRPr lang="zh-TW" altLang="en-US" sz="1600"/>
        </a:p>
      </dgm:t>
    </dgm:pt>
    <dgm:pt modelId="{4D4F8635-D118-4BE8-8282-83B4A9BF598F}">
      <dgm:prSet phldrT="[文字]" custT="1"/>
      <dgm:spPr/>
      <dgm:t>
        <a:bodyPr/>
        <a:lstStyle/>
        <a:p>
          <a:pPr algn="dist">
            <a:lnSpc>
              <a:spcPct val="100000"/>
            </a:lnSpc>
          </a:pPr>
          <a:r>
            <a:rPr lang="zh-TW" altLang="en-US" sz="2400" b="1"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業務面</a:t>
          </a:r>
        </a:p>
      </dgm:t>
    </dgm:pt>
    <dgm:pt modelId="{0AAE0FAB-FB62-4E77-85D6-59328EE139F7}" type="parTrans" cxnId="{6B95D1A1-19CE-47C0-966E-C24F55F046E1}">
      <dgm:prSet/>
      <dgm:spPr/>
      <dgm:t>
        <a:bodyPr/>
        <a:lstStyle/>
        <a:p>
          <a:pPr>
            <a:lnSpc>
              <a:spcPts val="2100"/>
            </a:lnSpc>
          </a:pPr>
          <a:endParaRPr lang="zh-TW" altLang="en-US" sz="1600"/>
        </a:p>
      </dgm:t>
    </dgm:pt>
    <dgm:pt modelId="{36BCEF4D-A1CB-4F08-8979-72D476359566}" type="sibTrans" cxnId="{6B95D1A1-19CE-47C0-966E-C24F55F046E1}">
      <dgm:prSet/>
      <dgm:spPr/>
      <dgm:t>
        <a:bodyPr/>
        <a:lstStyle/>
        <a:p>
          <a:pPr>
            <a:lnSpc>
              <a:spcPts val="2100"/>
            </a:lnSpc>
          </a:pPr>
          <a:endParaRPr lang="zh-TW" altLang="en-US" sz="1600"/>
        </a:p>
      </dgm:t>
    </dgm:pt>
    <dgm:pt modelId="{DE9AD599-A03A-42E0-BACF-717DB6BE96B3}">
      <dgm:prSet phldrT="[文字]" custT="1"/>
      <dgm:spPr/>
      <dgm:t>
        <a:bodyPr/>
        <a:lstStyle/>
        <a:p>
          <a:pPr>
            <a:lnSpc>
              <a:spcPts val="2800"/>
            </a:lnSpc>
            <a:spcAft>
              <a:spcPts val="0"/>
            </a:spcAft>
            <a:buSzPct val="90000"/>
          </a:pPr>
          <a:r>
            <a:rPr kumimoji="0" lang="zh-TW" altLang="en-US" sz="2000" b="1" dirty="0">
              <a:effectLst/>
              <a:latin typeface="微軟正黑體" panose="020B0604030504040204" pitchFamily="34" charset="-120"/>
              <a:ea typeface="微軟正黑體" panose="020B0604030504040204" pitchFamily="34" charset="-120"/>
            </a:rPr>
            <a:t>瞭解產業特性、營運模式</a:t>
          </a:r>
          <a:r>
            <a:rPr kumimoji="0" lang="en-US" altLang="zh-TW" sz="2000" b="1" dirty="0">
              <a:effectLst/>
              <a:latin typeface="微軟正黑體" panose="020B0604030504040204" pitchFamily="34" charset="-120"/>
              <a:ea typeface="微軟正黑體" panose="020B0604030504040204" pitchFamily="34" charset="-120"/>
            </a:rPr>
            <a:t>/</a:t>
          </a:r>
          <a:r>
            <a:rPr kumimoji="0" lang="zh-TW" altLang="en-US" sz="2000" b="1" dirty="0">
              <a:effectLst/>
              <a:latin typeface="微軟正黑體" panose="020B0604030504040204" pitchFamily="34" charset="-120"/>
              <a:ea typeface="微軟正黑體" panose="020B0604030504040204" pitchFamily="34" charset="-120"/>
            </a:rPr>
            <a:t>風險、公司核心競爭力及與同業相較之優劣勢等</a:t>
          </a:r>
          <a:r>
            <a:rPr lang="zh-TW" altLang="en-US" sz="2000" b="1" dirty="0">
              <a:effectLst/>
              <a:latin typeface="微軟正黑體" panose="020B0604030504040204" pitchFamily="34" charset="-120"/>
              <a:ea typeface="微軟正黑體" panose="020B0604030504040204" pitchFamily="34" charset="-120"/>
            </a:rPr>
            <a:t>。</a:t>
          </a:r>
        </a:p>
      </dgm:t>
    </dgm:pt>
    <dgm:pt modelId="{AEF98853-AE89-40BD-B8C9-E9B8D87DB8A6}" type="parTrans" cxnId="{CF986A8D-40E5-4B76-B2D0-9CA04D30237A}">
      <dgm:prSet/>
      <dgm:spPr/>
      <dgm:t>
        <a:bodyPr/>
        <a:lstStyle/>
        <a:p>
          <a:pPr>
            <a:lnSpc>
              <a:spcPts val="2100"/>
            </a:lnSpc>
          </a:pPr>
          <a:endParaRPr lang="zh-TW" altLang="en-US" sz="1600"/>
        </a:p>
      </dgm:t>
    </dgm:pt>
    <dgm:pt modelId="{80FA7406-A99E-4E2B-AABE-566552DBCD11}" type="sibTrans" cxnId="{CF986A8D-40E5-4B76-B2D0-9CA04D30237A}">
      <dgm:prSet/>
      <dgm:spPr/>
      <dgm:t>
        <a:bodyPr/>
        <a:lstStyle/>
        <a:p>
          <a:pPr>
            <a:lnSpc>
              <a:spcPts val="2100"/>
            </a:lnSpc>
          </a:pPr>
          <a:endParaRPr lang="zh-TW" altLang="en-US" sz="1600"/>
        </a:p>
      </dgm:t>
    </dgm:pt>
    <dgm:pt modelId="{8A30CAEA-ED7E-4A27-88E3-6A4058F8AAEE}">
      <dgm:prSet phldrT="[文字]" custT="1"/>
      <dgm:spPr>
        <a:scene3d>
          <a:camera prst="orthographicFront">
            <a:rot lat="0" lon="0" rev="0"/>
          </a:camera>
          <a:lightRig rig="contrasting" dir="t">
            <a:rot lat="0" lon="0" rev="1500000"/>
          </a:lightRig>
        </a:scene3d>
        <a:sp3d prstMaterial="metal">
          <a:bevelT w="88900" h="88900"/>
        </a:sp3d>
      </dgm:spPr>
      <dgm:t>
        <a:bodyPr/>
        <a:lstStyle/>
        <a:p>
          <a:pPr algn="dist">
            <a:lnSpc>
              <a:spcPct val="100000"/>
            </a:lnSpc>
          </a:pPr>
          <a:r>
            <a:rPr lang="zh-TW" altLang="en-US" sz="2400" b="1"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公司治理</a:t>
          </a:r>
        </a:p>
      </dgm:t>
    </dgm:pt>
    <dgm:pt modelId="{543F40B2-1872-4534-9866-EE3BB61CAA96}" type="parTrans" cxnId="{60F418E0-90A2-4484-96CB-E36256CE516C}">
      <dgm:prSet/>
      <dgm:spPr/>
      <dgm:t>
        <a:bodyPr/>
        <a:lstStyle/>
        <a:p>
          <a:pPr>
            <a:lnSpc>
              <a:spcPts val="2100"/>
            </a:lnSpc>
          </a:pPr>
          <a:endParaRPr lang="zh-TW" altLang="en-US" sz="1600"/>
        </a:p>
      </dgm:t>
    </dgm:pt>
    <dgm:pt modelId="{19716954-65B9-498C-A78B-35B2F13AB658}" type="sibTrans" cxnId="{60F418E0-90A2-4484-96CB-E36256CE516C}">
      <dgm:prSet/>
      <dgm:spPr/>
      <dgm:t>
        <a:bodyPr/>
        <a:lstStyle/>
        <a:p>
          <a:pPr>
            <a:lnSpc>
              <a:spcPts val="2100"/>
            </a:lnSpc>
          </a:pPr>
          <a:endParaRPr lang="zh-TW" altLang="en-US" sz="1600"/>
        </a:p>
      </dgm:t>
    </dgm:pt>
    <dgm:pt modelId="{8ACB0743-4345-4FE8-A4CE-A56050E58499}">
      <dgm:prSet phldrT="[文字]" custT="1"/>
      <dgm:spPr/>
      <dgm:t>
        <a:bodyPr/>
        <a:lstStyle/>
        <a:p>
          <a:pPr>
            <a:lnSpc>
              <a:spcPts val="2800"/>
            </a:lnSpc>
            <a:spcAft>
              <a:spcPts val="0"/>
            </a:spcAft>
          </a:pPr>
          <a:r>
            <a:rPr lang="zh-TW" altLang="en-US" sz="2000" b="1" dirty="0">
              <a:effectLst/>
              <a:latin typeface="微軟正黑體" panose="020B0604030504040204" pitchFamily="34" charset="-120"/>
              <a:ea typeface="微軟正黑體" panose="020B0604030504040204" pitchFamily="34" charset="-120"/>
            </a:rPr>
            <a:t>董事結構、背景與誠信，及董事會</a:t>
          </a:r>
          <a:r>
            <a:rPr lang="en-US" altLang="zh-TW"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功能性委員會運作情形等。</a:t>
          </a:r>
        </a:p>
      </dgm:t>
    </dgm:pt>
    <dgm:pt modelId="{B87B7C17-76F1-468A-AB85-8ACC52C98400}" type="parTrans" cxnId="{591D5691-E5B1-40A4-8830-3B758E893CDD}">
      <dgm:prSet/>
      <dgm:spPr/>
      <dgm:t>
        <a:bodyPr/>
        <a:lstStyle/>
        <a:p>
          <a:pPr>
            <a:lnSpc>
              <a:spcPts val="2100"/>
            </a:lnSpc>
          </a:pPr>
          <a:endParaRPr lang="zh-TW" altLang="en-US" sz="1600"/>
        </a:p>
      </dgm:t>
    </dgm:pt>
    <dgm:pt modelId="{AE67E68C-13C4-4ED8-806D-279BAED800E9}" type="sibTrans" cxnId="{591D5691-E5B1-40A4-8830-3B758E893CDD}">
      <dgm:prSet/>
      <dgm:spPr/>
      <dgm:t>
        <a:bodyPr/>
        <a:lstStyle/>
        <a:p>
          <a:pPr>
            <a:lnSpc>
              <a:spcPts val="2100"/>
            </a:lnSpc>
          </a:pPr>
          <a:endParaRPr lang="zh-TW" altLang="en-US" sz="1600"/>
        </a:p>
      </dgm:t>
    </dgm:pt>
    <dgm:pt modelId="{7CAD7755-B38A-4AEF-97DF-EADE7423EEAE}">
      <dgm:prSet phldrT="[文字]" custT="1"/>
      <dgm:spPr/>
      <dgm:t>
        <a:bodyPr/>
        <a:lstStyle/>
        <a:p>
          <a:pPr>
            <a:lnSpc>
              <a:spcPts val="2800"/>
            </a:lnSpc>
            <a:spcAft>
              <a:spcPts val="0"/>
            </a:spcAft>
            <a:buSzPct val="90000"/>
          </a:pPr>
          <a:r>
            <a:rPr kumimoji="0" lang="zh-TW" altLang="en-US" sz="2000" b="1" dirty="0">
              <a:effectLst/>
              <a:latin typeface="微軟正黑體" panose="020B0604030504040204" pitchFamily="34" charset="-120"/>
              <a:ea typeface="微軟正黑體" panose="020B0604030504040204" pitchFamily="34" charset="-120"/>
            </a:rPr>
            <a:t>未來營運計畫及相關資本支出規劃，維持營運穩定性之能力</a:t>
          </a:r>
          <a:r>
            <a:rPr lang="zh-TW" altLang="en-US" sz="2000" b="1" dirty="0">
              <a:effectLst/>
              <a:latin typeface="微軟正黑體" panose="020B0604030504040204" pitchFamily="34" charset="-120"/>
              <a:ea typeface="微軟正黑體" panose="020B0604030504040204" pitchFamily="34" charset="-120"/>
            </a:rPr>
            <a:t>。</a:t>
          </a:r>
        </a:p>
      </dgm:t>
    </dgm:pt>
    <dgm:pt modelId="{CDB9D010-6E26-48E4-B930-00F5088C3887}" type="parTrans" cxnId="{C8CC3CF1-0825-4CE2-8F53-BBA09B89E0A5}">
      <dgm:prSet/>
      <dgm:spPr/>
      <dgm:t>
        <a:bodyPr/>
        <a:lstStyle/>
        <a:p>
          <a:pPr>
            <a:lnSpc>
              <a:spcPts val="2100"/>
            </a:lnSpc>
          </a:pPr>
          <a:endParaRPr lang="zh-TW" altLang="en-US" sz="1600"/>
        </a:p>
      </dgm:t>
    </dgm:pt>
    <dgm:pt modelId="{F0657D96-099C-4F3B-8892-236FA7AE6828}" type="sibTrans" cxnId="{C8CC3CF1-0825-4CE2-8F53-BBA09B89E0A5}">
      <dgm:prSet/>
      <dgm:spPr/>
      <dgm:t>
        <a:bodyPr/>
        <a:lstStyle/>
        <a:p>
          <a:pPr>
            <a:lnSpc>
              <a:spcPts val="2100"/>
            </a:lnSpc>
          </a:pPr>
          <a:endParaRPr lang="zh-TW" altLang="en-US" sz="1600"/>
        </a:p>
      </dgm:t>
    </dgm:pt>
    <dgm:pt modelId="{9DD80530-40E9-4D51-877C-E6B36AF09774}">
      <dgm:prSet phldrT="[文字]" custT="1"/>
      <dgm:spPr/>
      <dgm:t>
        <a:bodyPr/>
        <a:lstStyle/>
        <a:p>
          <a:pPr>
            <a:lnSpc>
              <a:spcPts val="2800"/>
            </a:lnSpc>
            <a:spcAft>
              <a:spcPts val="0"/>
            </a:spcAft>
            <a:buSzPct val="90000"/>
          </a:pPr>
          <a:r>
            <a:rPr kumimoji="0" lang="zh-TW" altLang="en-US" sz="2000" b="1" dirty="0">
              <a:effectLst/>
              <a:latin typeface="微軟正黑體" panose="020B0604030504040204" pitchFamily="34" charset="-120"/>
              <a:ea typeface="微軟正黑體" panose="020B0604030504040204" pitchFamily="34" charset="-120"/>
            </a:rPr>
            <a:t>瞭解</a:t>
          </a:r>
          <a:r>
            <a:rPr lang="zh-TW" altLang="en-US" sz="2000" b="1" dirty="0">
              <a:effectLst/>
              <a:latin typeface="微軟正黑體" panose="020B0604030504040204" pitchFamily="34" charset="-120"/>
              <a:ea typeface="微軟正黑體" panose="020B0604030504040204" pitchFamily="34" charset="-120"/>
            </a:rPr>
            <a:t>研發能量、產品開發計劃、專利布局策略等。</a:t>
          </a:r>
        </a:p>
      </dgm:t>
    </dgm:pt>
    <dgm:pt modelId="{CF8B3984-A47A-44E8-8BE9-46284183EEA4}" type="parTrans" cxnId="{AF77F16F-D3E8-4D92-AF1D-AD787B264BE0}">
      <dgm:prSet/>
      <dgm:spPr/>
      <dgm:t>
        <a:bodyPr/>
        <a:lstStyle/>
        <a:p>
          <a:pPr>
            <a:lnSpc>
              <a:spcPts val="2100"/>
            </a:lnSpc>
          </a:pPr>
          <a:endParaRPr lang="zh-TW" altLang="en-US" sz="1600"/>
        </a:p>
      </dgm:t>
    </dgm:pt>
    <dgm:pt modelId="{AE405EEA-74EE-4FCB-B52F-95BEE29344EB}" type="sibTrans" cxnId="{AF77F16F-D3E8-4D92-AF1D-AD787B264BE0}">
      <dgm:prSet/>
      <dgm:spPr/>
      <dgm:t>
        <a:bodyPr/>
        <a:lstStyle/>
        <a:p>
          <a:pPr>
            <a:lnSpc>
              <a:spcPts val="2100"/>
            </a:lnSpc>
          </a:pPr>
          <a:endParaRPr lang="zh-TW" altLang="en-US" sz="1600"/>
        </a:p>
      </dgm:t>
    </dgm:pt>
    <dgm:pt modelId="{89FFEEEB-AB22-41F2-9AA6-735C9C3BB6EB}">
      <dgm:prSet phldrT="[文字]" custT="1"/>
      <dgm:spPr/>
      <dgm:t>
        <a:bodyPr/>
        <a:lstStyle/>
        <a:p>
          <a:pPr>
            <a:lnSpc>
              <a:spcPts val="2800"/>
            </a:lnSpc>
            <a:spcAft>
              <a:spcPts val="0"/>
            </a:spcAft>
          </a:pPr>
          <a:r>
            <a:rPr lang="zh-TW" altLang="en-US" sz="2000" b="1" dirty="0">
              <a:effectLst/>
              <a:latin typeface="微軟正黑體" panose="020B0604030504040204" pitchFamily="34" charset="-120"/>
              <a:ea typeface="微軟正黑體" panose="020B0604030504040204" pitchFamily="34" charset="-120"/>
            </a:rPr>
            <a:t>董事、大股東於申請上櫃前之重大股權變動。</a:t>
          </a:r>
        </a:p>
      </dgm:t>
    </dgm:pt>
    <dgm:pt modelId="{63A0F3AD-E8A8-4EED-A72E-8591908E303E}" type="parTrans" cxnId="{76A95ACF-1CEA-41E1-B36E-B701CB6F7E07}">
      <dgm:prSet/>
      <dgm:spPr/>
      <dgm:t>
        <a:bodyPr/>
        <a:lstStyle/>
        <a:p>
          <a:pPr>
            <a:lnSpc>
              <a:spcPts val="2100"/>
            </a:lnSpc>
          </a:pPr>
          <a:endParaRPr lang="zh-TW" altLang="en-US" sz="1600"/>
        </a:p>
      </dgm:t>
    </dgm:pt>
    <dgm:pt modelId="{C3B5FF95-174A-49F7-910D-A1B6DC1CD416}" type="sibTrans" cxnId="{76A95ACF-1CEA-41E1-B36E-B701CB6F7E07}">
      <dgm:prSet/>
      <dgm:spPr/>
      <dgm:t>
        <a:bodyPr/>
        <a:lstStyle/>
        <a:p>
          <a:pPr>
            <a:lnSpc>
              <a:spcPts val="2100"/>
            </a:lnSpc>
          </a:pPr>
          <a:endParaRPr lang="zh-TW" altLang="en-US" sz="1600"/>
        </a:p>
      </dgm:t>
    </dgm:pt>
    <dgm:pt modelId="{92078AD2-5424-41DC-971E-4E76782F85B2}">
      <dgm:prSet phldrT="[文字]" custT="1"/>
      <dgm:spPr/>
      <dgm:t>
        <a:bodyPr/>
        <a:lstStyle/>
        <a:p>
          <a:pPr algn="just">
            <a:lnSpc>
              <a:spcPts val="26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轉投資事業之目的與效益、關係人交易之必要性與合理性。</a:t>
          </a:r>
        </a:p>
      </dgm:t>
    </dgm:pt>
    <dgm:pt modelId="{BB877B72-C02C-484B-B2FC-EEF9D44FE066}" type="parTrans" cxnId="{8143AF88-8AEE-446F-9A5C-084169C6232C}">
      <dgm:prSet/>
      <dgm:spPr/>
      <dgm:t>
        <a:bodyPr/>
        <a:lstStyle/>
        <a:p>
          <a:pPr>
            <a:lnSpc>
              <a:spcPts val="2100"/>
            </a:lnSpc>
          </a:pPr>
          <a:endParaRPr lang="zh-TW" altLang="en-US" sz="1600"/>
        </a:p>
      </dgm:t>
    </dgm:pt>
    <dgm:pt modelId="{45A57DBD-095B-41CD-AECA-EDFFE28C5BB8}" type="sibTrans" cxnId="{8143AF88-8AEE-446F-9A5C-084169C6232C}">
      <dgm:prSet/>
      <dgm:spPr/>
      <dgm:t>
        <a:bodyPr/>
        <a:lstStyle/>
        <a:p>
          <a:pPr>
            <a:lnSpc>
              <a:spcPts val="2100"/>
            </a:lnSpc>
          </a:pPr>
          <a:endParaRPr lang="zh-TW" altLang="en-US" sz="1600"/>
        </a:p>
      </dgm:t>
    </dgm:pt>
    <dgm:pt modelId="{C286832A-3E3D-488A-900F-0BDCE7BDC91F}">
      <dgm:prSet phldrT="[文字]" custT="1"/>
      <dgm:spPr/>
      <dgm:t>
        <a:bodyPr/>
        <a:lstStyle/>
        <a:p>
          <a:pPr>
            <a:lnSpc>
              <a:spcPts val="2800"/>
            </a:lnSpc>
            <a:spcAft>
              <a:spcPts val="0"/>
            </a:spcAft>
          </a:pPr>
          <a:r>
            <a:rPr lang="zh-TW" altLang="en-US" sz="2000" b="1" dirty="0">
              <a:effectLst/>
              <a:latin typeface="微軟正黑體" panose="020B0604030504040204" pitchFamily="34" charset="-120"/>
              <a:ea typeface="微軟正黑體" panose="020B0604030504040204" pitchFamily="34" charset="-120"/>
            </a:rPr>
            <a:t>股東結構、主要控制股東家族擔任董事或公司經營階層情形。</a:t>
          </a:r>
        </a:p>
      </dgm:t>
    </dgm:pt>
    <dgm:pt modelId="{9E9D78DE-E087-413A-8F41-56BF47CFFB82}" type="parTrans" cxnId="{F1BAF96C-2ACA-4BD0-8B48-814F5AA43420}">
      <dgm:prSet/>
      <dgm:spPr/>
      <dgm:t>
        <a:bodyPr/>
        <a:lstStyle/>
        <a:p>
          <a:pPr>
            <a:lnSpc>
              <a:spcPts val="2100"/>
            </a:lnSpc>
          </a:pPr>
          <a:endParaRPr lang="zh-TW" altLang="en-US" sz="1600"/>
        </a:p>
      </dgm:t>
    </dgm:pt>
    <dgm:pt modelId="{9D62F001-452B-4FE9-9503-39D7780B45A1}" type="sibTrans" cxnId="{F1BAF96C-2ACA-4BD0-8B48-814F5AA43420}">
      <dgm:prSet/>
      <dgm:spPr/>
      <dgm:t>
        <a:bodyPr/>
        <a:lstStyle/>
        <a:p>
          <a:pPr>
            <a:lnSpc>
              <a:spcPts val="2100"/>
            </a:lnSpc>
          </a:pPr>
          <a:endParaRPr lang="zh-TW" altLang="en-US" sz="1600"/>
        </a:p>
      </dgm:t>
    </dgm:pt>
    <dgm:pt modelId="{F3C679B1-B5F6-4457-80BF-0B1CD6359B79}">
      <dgm:prSet phldrT="[文字]" custT="1"/>
      <dgm:spPr/>
      <dgm:t>
        <a:bodyPr/>
        <a:lstStyle/>
        <a:p>
          <a:pPr algn="just">
            <a:lnSpc>
              <a:spcPts val="26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重大業外收支性質及產生原因之合理性。</a:t>
          </a:r>
        </a:p>
      </dgm:t>
    </dgm:pt>
    <dgm:pt modelId="{582A0D27-505B-485C-841D-FB6B5543725D}" type="parTrans" cxnId="{460FD4AF-7855-4DA3-B424-14D080423A0B}">
      <dgm:prSet/>
      <dgm:spPr/>
      <dgm:t>
        <a:bodyPr/>
        <a:lstStyle/>
        <a:p>
          <a:endParaRPr lang="zh-TW" altLang="en-US"/>
        </a:p>
      </dgm:t>
    </dgm:pt>
    <dgm:pt modelId="{D6FFD573-E5C3-4782-A1A8-050EBB410C63}" type="sibTrans" cxnId="{460FD4AF-7855-4DA3-B424-14D080423A0B}">
      <dgm:prSet/>
      <dgm:spPr/>
      <dgm:t>
        <a:bodyPr/>
        <a:lstStyle/>
        <a:p>
          <a:endParaRPr lang="zh-TW" altLang="en-US"/>
        </a:p>
      </dgm:t>
    </dgm:pt>
    <dgm:pt modelId="{C8D7BF05-6317-4443-BBB1-813550AAC802}" type="pres">
      <dgm:prSet presAssocID="{8D9440C6-EF23-49F6-8BD1-0F392CBB4970}" presName="Name0" presStyleCnt="0">
        <dgm:presLayoutVars>
          <dgm:dir/>
          <dgm:animLvl val="lvl"/>
          <dgm:resizeHandles val="exact"/>
        </dgm:presLayoutVars>
      </dgm:prSet>
      <dgm:spPr/>
    </dgm:pt>
    <dgm:pt modelId="{FB103F32-C4D1-41EF-8658-81D15644DC60}" type="pres">
      <dgm:prSet presAssocID="{D5C95754-8EFF-4A3C-8010-5C132E36C68C}" presName="linNode" presStyleCnt="0"/>
      <dgm:spPr/>
    </dgm:pt>
    <dgm:pt modelId="{6099F9FC-2948-476C-8FFA-469A500F3CC8}" type="pres">
      <dgm:prSet presAssocID="{D5C95754-8EFF-4A3C-8010-5C132E36C68C}" presName="parentText" presStyleLbl="node1" presStyleIdx="0" presStyleCnt="3" custScaleX="54520" custScaleY="117772">
        <dgm:presLayoutVars>
          <dgm:chMax val="1"/>
          <dgm:bulletEnabled val="1"/>
        </dgm:presLayoutVars>
      </dgm:prSet>
      <dgm:spPr/>
    </dgm:pt>
    <dgm:pt modelId="{E1BA105E-B9F2-4618-951A-F4D2002D5F09}" type="pres">
      <dgm:prSet presAssocID="{D5C95754-8EFF-4A3C-8010-5C132E36C68C}" presName="descendantText" presStyleLbl="alignAccFollowNode1" presStyleIdx="0" presStyleCnt="3" custScaleX="205651" custScaleY="147082">
        <dgm:presLayoutVars>
          <dgm:bulletEnabled val="1"/>
        </dgm:presLayoutVars>
      </dgm:prSet>
      <dgm:spPr/>
    </dgm:pt>
    <dgm:pt modelId="{B2B89278-C538-4DEB-B0F2-44A8E51CDBBC}" type="pres">
      <dgm:prSet presAssocID="{3C6C3679-0214-42EF-9CFA-AF16087FAA91}" presName="sp" presStyleCnt="0"/>
      <dgm:spPr/>
    </dgm:pt>
    <dgm:pt modelId="{9B091603-87E9-4000-A8BE-6CE583D7B230}" type="pres">
      <dgm:prSet presAssocID="{4D4F8635-D118-4BE8-8282-83B4A9BF598F}" presName="linNode" presStyleCnt="0"/>
      <dgm:spPr/>
    </dgm:pt>
    <dgm:pt modelId="{B024A5A4-587D-4C19-9B0D-7B686BB10D7D}" type="pres">
      <dgm:prSet presAssocID="{4D4F8635-D118-4BE8-8282-83B4A9BF598F}" presName="parentText" presStyleLbl="node1" presStyleIdx="1" presStyleCnt="3" custScaleX="53402" custScaleY="77149">
        <dgm:presLayoutVars>
          <dgm:chMax val="1"/>
          <dgm:bulletEnabled val="1"/>
        </dgm:presLayoutVars>
      </dgm:prSet>
      <dgm:spPr/>
    </dgm:pt>
    <dgm:pt modelId="{DC45287B-C4C4-4633-B400-80C7294B496F}" type="pres">
      <dgm:prSet presAssocID="{4D4F8635-D118-4BE8-8282-83B4A9BF598F}" presName="descendantText" presStyleLbl="alignAccFollowNode1" presStyleIdx="1" presStyleCnt="3" custScaleX="198202" custScaleY="94722">
        <dgm:presLayoutVars>
          <dgm:bulletEnabled val="1"/>
        </dgm:presLayoutVars>
      </dgm:prSet>
      <dgm:spPr/>
    </dgm:pt>
    <dgm:pt modelId="{F661F85F-F36B-4BDE-B5CC-2DAE5F0C32F1}" type="pres">
      <dgm:prSet presAssocID="{36BCEF4D-A1CB-4F08-8979-72D476359566}" presName="sp" presStyleCnt="0"/>
      <dgm:spPr/>
    </dgm:pt>
    <dgm:pt modelId="{CEBAF029-9885-4CC7-A533-DF9F517AF8E5}" type="pres">
      <dgm:prSet presAssocID="{8A30CAEA-ED7E-4A27-88E3-6A4058F8AAEE}" presName="linNode" presStyleCnt="0"/>
      <dgm:spPr/>
    </dgm:pt>
    <dgm:pt modelId="{1B6AD551-C11F-4A7C-B3DA-8FF0BDFC5DEB}" type="pres">
      <dgm:prSet presAssocID="{8A30CAEA-ED7E-4A27-88E3-6A4058F8AAEE}" presName="parentText" presStyleLbl="node1" presStyleIdx="2" presStyleCnt="3" custScaleX="53402" custScaleY="76785">
        <dgm:presLayoutVars>
          <dgm:chMax val="1"/>
          <dgm:bulletEnabled val="1"/>
        </dgm:presLayoutVars>
      </dgm:prSet>
      <dgm:spPr/>
    </dgm:pt>
    <dgm:pt modelId="{CCB706A0-5BEC-47DC-AD87-0838EB605A2F}" type="pres">
      <dgm:prSet presAssocID="{8A30CAEA-ED7E-4A27-88E3-6A4058F8AAEE}" presName="descendantText" presStyleLbl="alignAccFollowNode1" presStyleIdx="2" presStyleCnt="3" custScaleX="187920" custScaleY="95258" custLinFactNeighborY="0">
        <dgm:presLayoutVars>
          <dgm:bulletEnabled val="1"/>
        </dgm:presLayoutVars>
      </dgm:prSet>
      <dgm:spPr/>
    </dgm:pt>
  </dgm:ptLst>
  <dgm:cxnLst>
    <dgm:cxn modelId="{9D75F113-3225-4DDF-9936-AACE40306784}" type="presOf" srcId="{8A30CAEA-ED7E-4A27-88E3-6A4058F8AAEE}" destId="{1B6AD551-C11F-4A7C-B3DA-8FF0BDFC5DEB}" srcOrd="0" destOrd="0" presId="urn:microsoft.com/office/officeart/2005/8/layout/vList5"/>
    <dgm:cxn modelId="{B4E5C128-B797-46B7-A130-5C4C414E7B06}" srcId="{D5C95754-8EFF-4A3C-8010-5C132E36C68C}" destId="{6F436141-66A1-45EC-937C-0A5DE1BDB664}" srcOrd="1" destOrd="0" parTransId="{F1ED0F68-F27B-4B2A-B852-1BD340DFE2C0}" sibTransId="{30A49137-66A9-4F5E-9412-CD6DD5A8BE14}"/>
    <dgm:cxn modelId="{0BD7DC28-B2F4-4AAA-AC84-DCD4E8650D44}" srcId="{8D9440C6-EF23-49F6-8BD1-0F392CBB4970}" destId="{D5C95754-8EFF-4A3C-8010-5C132E36C68C}" srcOrd="0" destOrd="0" parTransId="{77F47A9C-E2CD-44AC-BB33-8B431876AD88}" sibTransId="{3C6C3679-0214-42EF-9CFA-AF16087FAA91}"/>
    <dgm:cxn modelId="{8837A566-992C-483E-8863-5DE30E9A509A}" type="presOf" srcId="{7CAD7755-B38A-4AEF-97DF-EADE7423EEAE}" destId="{DC45287B-C4C4-4633-B400-80C7294B496F}" srcOrd="0" destOrd="2" presId="urn:microsoft.com/office/officeart/2005/8/layout/vList5"/>
    <dgm:cxn modelId="{51AE004A-8766-4FE8-AF57-5B2270C1F9EB}" type="presOf" srcId="{4D4F8635-D118-4BE8-8282-83B4A9BF598F}" destId="{B024A5A4-587D-4C19-9B0D-7B686BB10D7D}" srcOrd="0" destOrd="0" presId="urn:microsoft.com/office/officeart/2005/8/layout/vList5"/>
    <dgm:cxn modelId="{F1BAF96C-2ACA-4BD0-8B48-814F5AA43420}" srcId="{8A30CAEA-ED7E-4A27-88E3-6A4058F8AAEE}" destId="{C286832A-3E3D-488A-900F-0BDCE7BDC91F}" srcOrd="2" destOrd="0" parTransId="{9E9D78DE-E087-413A-8F41-56BF47CFFB82}" sibTransId="{9D62F001-452B-4FE9-9503-39D7780B45A1}"/>
    <dgm:cxn modelId="{EB86FB6D-FE6D-4C5D-88F7-52075DA0C360}" type="presOf" srcId="{6F436141-66A1-45EC-937C-0A5DE1BDB664}" destId="{E1BA105E-B9F2-4618-951A-F4D2002D5F09}" srcOrd="0" destOrd="1" presId="urn:microsoft.com/office/officeart/2005/8/layout/vList5"/>
    <dgm:cxn modelId="{258A1B6F-3E85-4AF6-8E81-916D7DF8450F}" type="presOf" srcId="{C286832A-3E3D-488A-900F-0BDCE7BDC91F}" destId="{CCB706A0-5BEC-47DC-AD87-0838EB605A2F}" srcOrd="0" destOrd="2" presId="urn:microsoft.com/office/officeart/2005/8/layout/vList5"/>
    <dgm:cxn modelId="{AF77F16F-D3E8-4D92-AF1D-AD787B264BE0}" srcId="{4D4F8635-D118-4BE8-8282-83B4A9BF598F}" destId="{9DD80530-40E9-4D51-877C-E6B36AF09774}" srcOrd="1" destOrd="0" parTransId="{CF8B3984-A47A-44E8-8BE9-46284183EEA4}" sibTransId="{AE405EEA-74EE-4FCB-B52F-95BEE29344EB}"/>
    <dgm:cxn modelId="{FAEC6271-66B0-4DF7-9220-54D0E21A177E}" type="presOf" srcId="{8ACB0743-4345-4FE8-A4CE-A56050E58499}" destId="{CCB706A0-5BEC-47DC-AD87-0838EB605A2F}" srcOrd="0" destOrd="0" presId="urn:microsoft.com/office/officeart/2005/8/layout/vList5"/>
    <dgm:cxn modelId="{11ECB654-7E3D-4A24-919E-AACD321EBD71}" type="presOf" srcId="{D5C95754-8EFF-4A3C-8010-5C132E36C68C}" destId="{6099F9FC-2948-476C-8FFA-469A500F3CC8}" srcOrd="0" destOrd="0" presId="urn:microsoft.com/office/officeart/2005/8/layout/vList5"/>
    <dgm:cxn modelId="{8143AF88-8AEE-446F-9A5C-084169C6232C}" srcId="{D5C95754-8EFF-4A3C-8010-5C132E36C68C}" destId="{92078AD2-5424-41DC-971E-4E76782F85B2}" srcOrd="2" destOrd="0" parTransId="{BB877B72-C02C-484B-B2FC-EEF9D44FE066}" sibTransId="{45A57DBD-095B-41CD-AECA-EDFFE28C5BB8}"/>
    <dgm:cxn modelId="{CF986A8D-40E5-4B76-B2D0-9CA04D30237A}" srcId="{4D4F8635-D118-4BE8-8282-83B4A9BF598F}" destId="{DE9AD599-A03A-42E0-BACF-717DB6BE96B3}" srcOrd="0" destOrd="0" parTransId="{AEF98853-AE89-40BD-B8C9-E9B8D87DB8A6}" sibTransId="{80FA7406-A99E-4E2B-AABE-566552DBCD11}"/>
    <dgm:cxn modelId="{591D5691-E5B1-40A4-8830-3B758E893CDD}" srcId="{8A30CAEA-ED7E-4A27-88E3-6A4058F8AAEE}" destId="{8ACB0743-4345-4FE8-A4CE-A56050E58499}" srcOrd="0" destOrd="0" parTransId="{B87B7C17-76F1-468A-AB85-8ACC52C98400}" sibTransId="{AE67E68C-13C4-4ED8-806D-279BAED800E9}"/>
    <dgm:cxn modelId="{9E07BF99-889E-4635-8341-693E6F7D1C6C}" type="presOf" srcId="{8D9440C6-EF23-49F6-8BD1-0F392CBB4970}" destId="{C8D7BF05-6317-4443-BBB1-813550AAC802}" srcOrd="0" destOrd="0" presId="urn:microsoft.com/office/officeart/2005/8/layout/vList5"/>
    <dgm:cxn modelId="{F49E4FA1-DA89-40C9-AF57-73E8B38B2419}" type="presOf" srcId="{89FFEEEB-AB22-41F2-9AA6-735C9C3BB6EB}" destId="{CCB706A0-5BEC-47DC-AD87-0838EB605A2F}" srcOrd="0" destOrd="1" presId="urn:microsoft.com/office/officeart/2005/8/layout/vList5"/>
    <dgm:cxn modelId="{6B95D1A1-19CE-47C0-966E-C24F55F046E1}" srcId="{8D9440C6-EF23-49F6-8BD1-0F392CBB4970}" destId="{4D4F8635-D118-4BE8-8282-83B4A9BF598F}" srcOrd="1" destOrd="0" parTransId="{0AAE0FAB-FB62-4E77-85D6-59328EE139F7}" sibTransId="{36BCEF4D-A1CB-4F08-8979-72D476359566}"/>
    <dgm:cxn modelId="{682828AC-9EE7-4B75-AAC2-F6784CE1D13A}" type="presOf" srcId="{F3C679B1-B5F6-4457-80BF-0B1CD6359B79}" destId="{E1BA105E-B9F2-4618-951A-F4D2002D5F09}" srcOrd="0" destOrd="3" presId="urn:microsoft.com/office/officeart/2005/8/layout/vList5"/>
    <dgm:cxn modelId="{460FD4AF-7855-4DA3-B424-14D080423A0B}" srcId="{D5C95754-8EFF-4A3C-8010-5C132E36C68C}" destId="{F3C679B1-B5F6-4457-80BF-0B1CD6359B79}" srcOrd="3" destOrd="0" parTransId="{582A0D27-505B-485C-841D-FB6B5543725D}" sibTransId="{D6FFD573-E5C3-4782-A1A8-050EBB410C63}"/>
    <dgm:cxn modelId="{67D219BA-4481-455C-97A7-D5564799C8C9}" type="presOf" srcId="{6E320616-CB0A-4CDE-B1D6-885FCAA7F8C0}" destId="{E1BA105E-B9F2-4618-951A-F4D2002D5F09}" srcOrd="0" destOrd="0" presId="urn:microsoft.com/office/officeart/2005/8/layout/vList5"/>
    <dgm:cxn modelId="{BE2A2FCD-7C22-46EC-B3EB-3DEDCF944BB4}" srcId="{D5C95754-8EFF-4A3C-8010-5C132E36C68C}" destId="{6E320616-CB0A-4CDE-B1D6-885FCAA7F8C0}" srcOrd="0" destOrd="0" parTransId="{1E8D6576-3A25-4363-B595-6E00B367996F}" sibTransId="{FEC85AAE-5316-4727-BCF1-50D8BE741668}"/>
    <dgm:cxn modelId="{76A95ACF-1CEA-41E1-B36E-B701CB6F7E07}" srcId="{8A30CAEA-ED7E-4A27-88E3-6A4058F8AAEE}" destId="{89FFEEEB-AB22-41F2-9AA6-735C9C3BB6EB}" srcOrd="1" destOrd="0" parTransId="{63A0F3AD-E8A8-4EED-A72E-8591908E303E}" sibTransId="{C3B5FF95-174A-49F7-910D-A1B6DC1CD416}"/>
    <dgm:cxn modelId="{90107CCF-4AB3-4674-B543-E874EFDFFD60}" type="presOf" srcId="{9DD80530-40E9-4D51-877C-E6B36AF09774}" destId="{DC45287B-C4C4-4633-B400-80C7294B496F}" srcOrd="0" destOrd="1" presId="urn:microsoft.com/office/officeart/2005/8/layout/vList5"/>
    <dgm:cxn modelId="{60F418E0-90A2-4484-96CB-E36256CE516C}" srcId="{8D9440C6-EF23-49F6-8BD1-0F392CBB4970}" destId="{8A30CAEA-ED7E-4A27-88E3-6A4058F8AAEE}" srcOrd="2" destOrd="0" parTransId="{543F40B2-1872-4534-9866-EE3BB61CAA96}" sibTransId="{19716954-65B9-498C-A78B-35B2F13AB658}"/>
    <dgm:cxn modelId="{1A6E46E8-3AE3-47C4-B14A-12859DE8D0B4}" type="presOf" srcId="{92078AD2-5424-41DC-971E-4E76782F85B2}" destId="{E1BA105E-B9F2-4618-951A-F4D2002D5F09}" srcOrd="0" destOrd="2" presId="urn:microsoft.com/office/officeart/2005/8/layout/vList5"/>
    <dgm:cxn modelId="{C8CC3CF1-0825-4CE2-8F53-BBA09B89E0A5}" srcId="{4D4F8635-D118-4BE8-8282-83B4A9BF598F}" destId="{7CAD7755-B38A-4AEF-97DF-EADE7423EEAE}" srcOrd="2" destOrd="0" parTransId="{CDB9D010-6E26-48E4-B930-00F5088C3887}" sibTransId="{F0657D96-099C-4F3B-8892-236FA7AE6828}"/>
    <dgm:cxn modelId="{23CE72F4-2F7B-4920-B560-187B80FF9EBC}" type="presOf" srcId="{DE9AD599-A03A-42E0-BACF-717DB6BE96B3}" destId="{DC45287B-C4C4-4633-B400-80C7294B496F}" srcOrd="0" destOrd="0" presId="urn:microsoft.com/office/officeart/2005/8/layout/vList5"/>
    <dgm:cxn modelId="{19D75F63-181B-4659-9F72-795F56F1693F}" type="presParOf" srcId="{C8D7BF05-6317-4443-BBB1-813550AAC802}" destId="{FB103F32-C4D1-41EF-8658-81D15644DC60}" srcOrd="0" destOrd="0" presId="urn:microsoft.com/office/officeart/2005/8/layout/vList5"/>
    <dgm:cxn modelId="{6B803CD0-6101-488F-81A2-970923FD6216}" type="presParOf" srcId="{FB103F32-C4D1-41EF-8658-81D15644DC60}" destId="{6099F9FC-2948-476C-8FFA-469A500F3CC8}" srcOrd="0" destOrd="0" presId="urn:microsoft.com/office/officeart/2005/8/layout/vList5"/>
    <dgm:cxn modelId="{5422F3F2-120A-4CA9-B159-44D6301B29D1}" type="presParOf" srcId="{FB103F32-C4D1-41EF-8658-81D15644DC60}" destId="{E1BA105E-B9F2-4618-951A-F4D2002D5F09}" srcOrd="1" destOrd="0" presId="urn:microsoft.com/office/officeart/2005/8/layout/vList5"/>
    <dgm:cxn modelId="{9F0842CC-5454-456A-9B53-FE9702220CC2}" type="presParOf" srcId="{C8D7BF05-6317-4443-BBB1-813550AAC802}" destId="{B2B89278-C538-4DEB-B0F2-44A8E51CDBBC}" srcOrd="1" destOrd="0" presId="urn:microsoft.com/office/officeart/2005/8/layout/vList5"/>
    <dgm:cxn modelId="{424B5075-88B7-4389-ACEF-89E2883A278E}" type="presParOf" srcId="{C8D7BF05-6317-4443-BBB1-813550AAC802}" destId="{9B091603-87E9-4000-A8BE-6CE583D7B230}" srcOrd="2" destOrd="0" presId="urn:microsoft.com/office/officeart/2005/8/layout/vList5"/>
    <dgm:cxn modelId="{EC519F23-C514-44C3-B5CA-7CDCBB3E4D8F}" type="presParOf" srcId="{9B091603-87E9-4000-A8BE-6CE583D7B230}" destId="{B024A5A4-587D-4C19-9B0D-7B686BB10D7D}" srcOrd="0" destOrd="0" presId="urn:microsoft.com/office/officeart/2005/8/layout/vList5"/>
    <dgm:cxn modelId="{F9273F86-E529-4922-BF9D-F7FFCB05C259}" type="presParOf" srcId="{9B091603-87E9-4000-A8BE-6CE583D7B230}" destId="{DC45287B-C4C4-4633-B400-80C7294B496F}" srcOrd="1" destOrd="0" presId="urn:microsoft.com/office/officeart/2005/8/layout/vList5"/>
    <dgm:cxn modelId="{6AF2B1A3-18D6-45A1-B2E2-E09D6E53A13D}" type="presParOf" srcId="{C8D7BF05-6317-4443-BBB1-813550AAC802}" destId="{F661F85F-F36B-4BDE-B5CC-2DAE5F0C32F1}" srcOrd="3" destOrd="0" presId="urn:microsoft.com/office/officeart/2005/8/layout/vList5"/>
    <dgm:cxn modelId="{0963EFAD-0FA5-4BD1-AE0D-5585AC7CF06A}" type="presParOf" srcId="{C8D7BF05-6317-4443-BBB1-813550AAC802}" destId="{CEBAF029-9885-4CC7-A533-DF9F517AF8E5}" srcOrd="4" destOrd="0" presId="urn:microsoft.com/office/officeart/2005/8/layout/vList5"/>
    <dgm:cxn modelId="{C40EAE03-0F90-4831-ABFD-9A51F7554A1A}" type="presParOf" srcId="{CEBAF029-9885-4CC7-A533-DF9F517AF8E5}" destId="{1B6AD551-C11F-4A7C-B3DA-8FF0BDFC5DEB}" srcOrd="0" destOrd="0" presId="urn:microsoft.com/office/officeart/2005/8/layout/vList5"/>
    <dgm:cxn modelId="{7D6FF6C2-6169-473D-9051-6DFBF0F95EB8}" type="presParOf" srcId="{CEBAF029-9885-4CC7-A533-DF9F517AF8E5}" destId="{CCB706A0-5BEC-47DC-AD87-0838EB605A2F}" srcOrd="1" destOrd="0" presId="urn:microsoft.com/office/officeart/2005/8/layout/vList5"/>
  </dgm:cxnLst>
  <dgm:bg/>
  <dgm:whole>
    <a:ln w="19050"/>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9440C6-EF23-49F6-8BD1-0F392CBB497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TW" altLang="en-US"/>
        </a:p>
      </dgm:t>
    </dgm:pt>
    <dgm:pt modelId="{1E0FDC55-DA4D-47C5-8622-3D6CF8E6874C}">
      <dgm:prSet phldrT="[文字]" custT="1"/>
      <dgm:spPr>
        <a:scene3d>
          <a:camera prst="orthographicFront">
            <a:rot lat="0" lon="0" rev="0"/>
          </a:camera>
          <a:lightRig rig="contrasting" dir="t">
            <a:rot lat="0" lon="0" rev="1500000"/>
          </a:lightRig>
        </a:scene3d>
        <a:sp3d prstMaterial="metal">
          <a:bevelT w="88900" h="88900"/>
        </a:sp3d>
      </dgm:spPr>
      <dgm:t>
        <a:bodyPr/>
        <a:lstStyle/>
        <a:p>
          <a:pPr algn="dist">
            <a:lnSpc>
              <a:spcPct val="100000"/>
            </a:lnSpc>
          </a:pPr>
          <a:r>
            <a:rPr lang="zh-TW" altLang="en-US" sz="2400" b="1"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法令遵循</a:t>
          </a:r>
        </a:p>
      </dgm:t>
    </dgm:pt>
    <dgm:pt modelId="{1DA93C66-E5AB-4CD1-87E1-A95B637E0D70}" type="parTrans" cxnId="{9BACF069-3012-4CCE-AAAB-7064E4CED197}">
      <dgm:prSet/>
      <dgm:spPr/>
      <dgm:t>
        <a:bodyPr/>
        <a:lstStyle/>
        <a:p>
          <a:pPr>
            <a:lnSpc>
              <a:spcPts val="2100"/>
            </a:lnSpc>
          </a:pPr>
          <a:endParaRPr lang="zh-TW" altLang="en-US" sz="1600"/>
        </a:p>
      </dgm:t>
    </dgm:pt>
    <dgm:pt modelId="{AF1ABC3D-DFEF-49BD-A25F-1F6F592A7DF3}" type="sibTrans" cxnId="{9BACF069-3012-4CCE-AAAB-7064E4CED197}">
      <dgm:prSet/>
      <dgm:spPr/>
      <dgm:t>
        <a:bodyPr/>
        <a:lstStyle/>
        <a:p>
          <a:pPr>
            <a:lnSpc>
              <a:spcPts val="2100"/>
            </a:lnSpc>
          </a:pPr>
          <a:endParaRPr lang="zh-TW" altLang="en-US" sz="1600"/>
        </a:p>
      </dgm:t>
    </dgm:pt>
    <dgm:pt modelId="{A99CB01F-2269-4359-9938-62DB5E29F379}">
      <dgm:prSet phldrT="[文字]" custT="1"/>
      <dgm:spPr/>
      <dgm:t>
        <a:bodyPr/>
        <a:lstStyle/>
        <a:p>
          <a:pPr algn="just">
            <a:lnSpc>
              <a:spcPts val="28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申請公司是否曾因違反法令而受相關單位要求注意改善或處分，或有訴訟</a:t>
          </a:r>
          <a:r>
            <a:rPr lang="en-US" altLang="en-US"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非訟事件→倘有，了解其後續改善狀況。</a:t>
          </a:r>
        </a:p>
      </dgm:t>
    </dgm:pt>
    <dgm:pt modelId="{770BD6B4-0C6F-43CD-8BCE-1CABED449292}" type="parTrans" cxnId="{46387665-9021-4B73-BF9E-6453E5612D2C}">
      <dgm:prSet/>
      <dgm:spPr/>
      <dgm:t>
        <a:bodyPr/>
        <a:lstStyle/>
        <a:p>
          <a:pPr>
            <a:lnSpc>
              <a:spcPts val="2100"/>
            </a:lnSpc>
          </a:pPr>
          <a:endParaRPr lang="zh-TW" altLang="en-US" sz="1600"/>
        </a:p>
      </dgm:t>
    </dgm:pt>
    <dgm:pt modelId="{4E9BDC79-6056-42D3-B335-1D21F870B5C0}" type="sibTrans" cxnId="{46387665-9021-4B73-BF9E-6453E5612D2C}">
      <dgm:prSet/>
      <dgm:spPr/>
      <dgm:t>
        <a:bodyPr/>
        <a:lstStyle/>
        <a:p>
          <a:pPr>
            <a:lnSpc>
              <a:spcPts val="2100"/>
            </a:lnSpc>
          </a:pPr>
          <a:endParaRPr lang="zh-TW" altLang="en-US" sz="1600"/>
        </a:p>
      </dgm:t>
    </dgm:pt>
    <dgm:pt modelId="{7AAE00B9-48A8-4325-8774-88B1F9B23EA5}">
      <dgm:prSet phldrT="[文字]" custT="1"/>
      <dgm:spPr/>
      <dgm:t>
        <a:bodyPr/>
        <a:lstStyle/>
        <a:p>
          <a:pPr>
            <a:lnSpc>
              <a:spcPts val="3000"/>
            </a:lnSpc>
            <a:spcAft>
              <a:spcPts val="0"/>
            </a:spcAft>
          </a:pPr>
          <a:r>
            <a:rPr lang="zh-TW" altLang="en-US" sz="2000" b="1" dirty="0">
              <a:effectLst/>
              <a:latin typeface="微軟正黑體" panose="020B0604030504040204" pitchFamily="34" charset="-120"/>
              <a:ea typeface="微軟正黑體" panose="020B0604030504040204" pitchFamily="34" charset="-120"/>
            </a:rPr>
            <a:t>建立健全之內部控制制度，並確保制度設計及執行持續有效。</a:t>
          </a:r>
        </a:p>
      </dgm:t>
    </dgm:pt>
    <dgm:pt modelId="{EF630A68-2647-44D7-A0EA-B949B795E629}" type="parTrans" cxnId="{EE2695CB-055D-4EC6-825F-F8876723B2DF}">
      <dgm:prSet/>
      <dgm:spPr/>
      <dgm:t>
        <a:bodyPr/>
        <a:lstStyle/>
        <a:p>
          <a:pPr>
            <a:lnSpc>
              <a:spcPts val="2100"/>
            </a:lnSpc>
          </a:pPr>
          <a:endParaRPr lang="zh-TW" altLang="en-US" sz="1600"/>
        </a:p>
      </dgm:t>
    </dgm:pt>
    <dgm:pt modelId="{F1888770-8D4F-4BEF-80F8-F885108D2E0F}" type="sibTrans" cxnId="{EE2695CB-055D-4EC6-825F-F8876723B2DF}">
      <dgm:prSet/>
      <dgm:spPr/>
      <dgm:t>
        <a:bodyPr/>
        <a:lstStyle/>
        <a:p>
          <a:pPr>
            <a:lnSpc>
              <a:spcPts val="2100"/>
            </a:lnSpc>
          </a:pPr>
          <a:endParaRPr lang="zh-TW" altLang="en-US" sz="1600"/>
        </a:p>
      </dgm:t>
    </dgm:pt>
    <dgm:pt modelId="{AE86447F-9F44-4FC8-BA49-83B97B241AC2}">
      <dgm:prSet phldrT="[文字]" custT="1"/>
      <dgm:spPr/>
      <dgm:t>
        <a:bodyPr/>
        <a:lstStyle/>
        <a:p>
          <a:pPr algn="dist">
            <a:lnSpc>
              <a:spcPct val="100000"/>
            </a:lnSpc>
          </a:pPr>
          <a:r>
            <a:rPr lang="zh-TW" altLang="en-US" sz="2400" b="1"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內部控制</a:t>
          </a:r>
        </a:p>
      </dgm:t>
    </dgm:pt>
    <dgm:pt modelId="{74D24235-6003-43C1-9126-26A4B618ED45}" type="parTrans" cxnId="{D062CCBD-1F11-4658-9F7B-00D22368BDA2}">
      <dgm:prSet/>
      <dgm:spPr/>
      <dgm:t>
        <a:bodyPr/>
        <a:lstStyle/>
        <a:p>
          <a:pPr>
            <a:lnSpc>
              <a:spcPts val="2100"/>
            </a:lnSpc>
          </a:pPr>
          <a:endParaRPr lang="zh-TW" altLang="en-US" sz="1600"/>
        </a:p>
      </dgm:t>
    </dgm:pt>
    <dgm:pt modelId="{371B75F4-AF55-41EE-BE4F-DA5E802E829A}" type="sibTrans" cxnId="{D062CCBD-1F11-4658-9F7B-00D22368BDA2}">
      <dgm:prSet/>
      <dgm:spPr/>
      <dgm:t>
        <a:bodyPr/>
        <a:lstStyle/>
        <a:p>
          <a:pPr>
            <a:lnSpc>
              <a:spcPts val="2100"/>
            </a:lnSpc>
          </a:pPr>
          <a:endParaRPr lang="zh-TW" altLang="en-US" sz="1600"/>
        </a:p>
      </dgm:t>
    </dgm:pt>
    <dgm:pt modelId="{352262A5-1A8E-4EE5-9E21-48BD75EAC4F8}">
      <dgm:prSet phldrT="[文字]" custT="1"/>
      <dgm:spPr/>
      <dgm:t>
        <a:bodyPr/>
        <a:lstStyle/>
        <a:p>
          <a:pPr>
            <a:lnSpc>
              <a:spcPts val="3000"/>
            </a:lnSpc>
            <a:spcAft>
              <a:spcPts val="0"/>
            </a:spcAft>
          </a:pPr>
          <a:r>
            <a:rPr lang="zh-TW" altLang="en-US" sz="2000" b="1" dirty="0">
              <a:effectLst/>
              <a:latin typeface="微軟正黑體" panose="020B0604030504040204" pitchFamily="34" charset="-120"/>
              <a:ea typeface="微軟正黑體" panose="020B0604030504040204" pitchFamily="34" charset="-120"/>
            </a:rPr>
            <a:t>內部控制缺失改善情形。</a:t>
          </a:r>
        </a:p>
      </dgm:t>
    </dgm:pt>
    <dgm:pt modelId="{267BBFE3-A10E-4EFE-BC89-651779D4ED2D}" type="parTrans" cxnId="{71A241B5-B62A-4778-899C-F8A5C50FD7C4}">
      <dgm:prSet/>
      <dgm:spPr/>
      <dgm:t>
        <a:bodyPr/>
        <a:lstStyle/>
        <a:p>
          <a:pPr>
            <a:lnSpc>
              <a:spcPts val="2100"/>
            </a:lnSpc>
          </a:pPr>
          <a:endParaRPr lang="zh-TW" altLang="en-US" sz="1600"/>
        </a:p>
      </dgm:t>
    </dgm:pt>
    <dgm:pt modelId="{F6130FC4-2A1B-4BD6-8C32-FCB07F308A72}" type="sibTrans" cxnId="{71A241B5-B62A-4778-899C-F8A5C50FD7C4}">
      <dgm:prSet/>
      <dgm:spPr/>
      <dgm:t>
        <a:bodyPr/>
        <a:lstStyle/>
        <a:p>
          <a:pPr>
            <a:lnSpc>
              <a:spcPts val="2100"/>
            </a:lnSpc>
          </a:pPr>
          <a:endParaRPr lang="zh-TW" altLang="en-US" sz="1600"/>
        </a:p>
      </dgm:t>
    </dgm:pt>
    <dgm:pt modelId="{871C965D-196A-4857-82D5-3B7B594812A8}">
      <dgm:prSet phldrT="[文字]" custT="1"/>
      <dgm:spPr/>
      <dgm:t>
        <a:bodyPr/>
        <a:lstStyle/>
        <a:p>
          <a:pPr algn="just">
            <a:lnSpc>
              <a:spcPts val="28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臺灣地區人民對外投資：是否已依規定向我國投審會申請或申報</a:t>
          </a:r>
          <a:r>
            <a:rPr lang="en-US" altLang="en-US"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尤其是董事、經理人及大股東</a:t>
          </a:r>
          <a:r>
            <a:rPr lang="en-US" altLang="en-US"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 。</a:t>
          </a:r>
        </a:p>
      </dgm:t>
    </dgm:pt>
    <dgm:pt modelId="{C486839A-7497-4802-B415-519377312FD3}" type="parTrans" cxnId="{46D861B6-5F14-407E-9969-13DBC72A2D4F}">
      <dgm:prSet/>
      <dgm:spPr/>
      <dgm:t>
        <a:bodyPr/>
        <a:lstStyle/>
        <a:p>
          <a:endParaRPr lang="zh-TW" altLang="en-US"/>
        </a:p>
      </dgm:t>
    </dgm:pt>
    <dgm:pt modelId="{3E9C776B-1336-46B5-8648-0CD8DF8D1452}" type="sibTrans" cxnId="{46D861B6-5F14-407E-9969-13DBC72A2D4F}">
      <dgm:prSet/>
      <dgm:spPr/>
      <dgm:t>
        <a:bodyPr/>
        <a:lstStyle/>
        <a:p>
          <a:endParaRPr lang="zh-TW" altLang="en-US"/>
        </a:p>
      </dgm:t>
    </dgm:pt>
    <dgm:pt modelId="{229C7FEF-8C56-4390-AB9B-8F4672437988}">
      <dgm:prSet phldrT="[文字]" custT="1"/>
      <dgm:spPr/>
      <dgm:t>
        <a:bodyPr/>
        <a:lstStyle/>
        <a:p>
          <a:pPr algn="just">
            <a:lnSpc>
              <a:spcPts val="28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主要營運地投資限制：東南亞當地投審會</a:t>
          </a:r>
          <a:r>
            <a:rPr lang="en-US" altLang="en-US"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如泰國</a:t>
          </a:r>
          <a:r>
            <a:rPr lang="en-US" altLang="en-US" sz="2000" b="1" dirty="0">
              <a:effectLst/>
              <a:latin typeface="微軟正黑體" panose="020B0604030504040204" pitchFamily="34" charset="-120"/>
              <a:ea typeface="微軟正黑體" panose="020B0604030504040204" pitchFamily="34" charset="-120"/>
            </a:rPr>
            <a:t>BOI</a:t>
          </a:r>
          <a:r>
            <a:rPr lang="zh-TW" altLang="en-US" sz="2000" b="1" dirty="0">
              <a:effectLst/>
              <a:latin typeface="微軟正黑體" panose="020B0604030504040204" pitchFamily="34" charset="-120"/>
              <a:ea typeface="微軟正黑體" panose="020B0604030504040204" pitchFamily="34" charset="-120"/>
            </a:rPr>
            <a:t>、越南</a:t>
          </a:r>
          <a:r>
            <a:rPr lang="en-US" altLang="en-US" sz="2000" b="1" dirty="0">
              <a:effectLst/>
              <a:latin typeface="微軟正黑體" panose="020B0604030504040204" pitchFamily="34" charset="-120"/>
              <a:ea typeface="微軟正黑體" panose="020B0604030504040204" pitchFamily="34" charset="-120"/>
            </a:rPr>
            <a:t>MPI)</a:t>
          </a:r>
          <a:r>
            <a:rPr lang="zh-TW" altLang="en-US" sz="2000" b="1" dirty="0">
              <a:effectLst/>
              <a:latin typeface="微軟正黑體" panose="020B0604030504040204" pitchFamily="34" charset="-120"/>
              <a:ea typeface="微軟正黑體" panose="020B0604030504040204" pitchFamily="34" charset="-120"/>
            </a:rPr>
            <a:t>規定</a:t>
          </a:r>
          <a:r>
            <a:rPr lang="en-US" altLang="en-US"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如當地國籍股東持股比率、擁有土地所有權、享有投資優惠的義務等</a:t>
          </a:r>
          <a:r>
            <a:rPr lang="en-US" altLang="en-US" sz="2000" b="1" dirty="0">
              <a:effectLst/>
              <a:latin typeface="微軟正黑體" panose="020B0604030504040204" pitchFamily="34" charset="-120"/>
              <a:ea typeface="微軟正黑體" panose="020B0604030504040204" pitchFamily="34" charset="-120"/>
            </a:rPr>
            <a:t>)</a:t>
          </a:r>
          <a:r>
            <a:rPr lang="zh-TW" altLang="en-US" sz="2000" b="1" dirty="0">
              <a:effectLst/>
              <a:latin typeface="微軟正黑體" panose="020B0604030504040204" pitchFamily="34" charset="-120"/>
              <a:ea typeface="微軟正黑體" panose="020B0604030504040204" pitchFamily="34" charset="-120"/>
            </a:rPr>
            <a:t> 。</a:t>
          </a:r>
        </a:p>
      </dgm:t>
    </dgm:pt>
    <dgm:pt modelId="{640298D4-1EA5-4D33-86C1-10A73CD11065}" type="parTrans" cxnId="{3F26E99D-27D2-4995-AB1B-201753953BBB}">
      <dgm:prSet/>
      <dgm:spPr/>
      <dgm:t>
        <a:bodyPr/>
        <a:lstStyle/>
        <a:p>
          <a:endParaRPr lang="zh-TW" altLang="en-US"/>
        </a:p>
      </dgm:t>
    </dgm:pt>
    <dgm:pt modelId="{F106F4F9-3E02-468E-9DF7-97527509168B}" type="sibTrans" cxnId="{3F26E99D-27D2-4995-AB1B-201753953BBB}">
      <dgm:prSet/>
      <dgm:spPr/>
      <dgm:t>
        <a:bodyPr/>
        <a:lstStyle/>
        <a:p>
          <a:endParaRPr lang="zh-TW" altLang="en-US"/>
        </a:p>
      </dgm:t>
    </dgm:pt>
    <dgm:pt modelId="{6B514AA1-AE57-4D3B-AFF1-49ED8151393E}">
      <dgm:prSet phldrT="[文字]" custT="1"/>
      <dgm:spPr/>
      <dgm:t>
        <a:bodyPr/>
        <a:lstStyle/>
        <a:p>
          <a:pPr algn="just">
            <a:lnSpc>
              <a:spcPts val="2800"/>
            </a:lnSpc>
            <a:spcBef>
              <a:spcPct val="0"/>
            </a:spcBef>
            <a:spcAft>
              <a:spcPts val="0"/>
            </a:spcAft>
          </a:pPr>
          <a:r>
            <a:rPr lang="zh-TW" altLang="en-US" sz="2000" b="1" dirty="0">
              <a:effectLst/>
              <a:latin typeface="微軟正黑體" panose="020B0604030504040204" pitchFamily="34" charset="-120"/>
              <a:ea typeface="微軟正黑體" panose="020B0604030504040204" pitchFamily="34" charset="-120"/>
            </a:rPr>
            <a:t>主要營運據點合規情形、勞資關係、環保及社會保險辦理情形等。</a:t>
          </a:r>
        </a:p>
      </dgm:t>
    </dgm:pt>
    <dgm:pt modelId="{2DD6663E-1759-4B57-8E8E-68BC8AF05B40}" type="parTrans" cxnId="{67C3B20A-1E30-4D32-9ABB-2221CA85634A}">
      <dgm:prSet/>
      <dgm:spPr/>
      <dgm:t>
        <a:bodyPr/>
        <a:lstStyle/>
        <a:p>
          <a:endParaRPr lang="zh-TW" altLang="en-US"/>
        </a:p>
      </dgm:t>
    </dgm:pt>
    <dgm:pt modelId="{6FEAE5A9-339C-41A3-AEA3-6082923DC029}" type="sibTrans" cxnId="{67C3B20A-1E30-4D32-9ABB-2221CA85634A}">
      <dgm:prSet/>
      <dgm:spPr/>
      <dgm:t>
        <a:bodyPr/>
        <a:lstStyle/>
        <a:p>
          <a:endParaRPr lang="zh-TW" altLang="en-US"/>
        </a:p>
      </dgm:t>
    </dgm:pt>
    <dgm:pt modelId="{B1366FD6-19AD-4917-A9B0-909D15032617}">
      <dgm:prSet phldrT="[文字]" custT="1"/>
      <dgm:spPr/>
      <dgm:t>
        <a:bodyPr/>
        <a:lstStyle/>
        <a:p>
          <a:pPr algn="just">
            <a:lnSpc>
              <a:spcPts val="2800"/>
            </a:lnSpc>
            <a:spcBef>
              <a:spcPts val="2400"/>
            </a:spcBef>
            <a:spcAft>
              <a:spcPts val="0"/>
            </a:spcAft>
            <a:buNone/>
          </a:pPr>
          <a:r>
            <a:rPr lang="zh-TW" altLang="en-US" sz="2000" b="1" dirty="0">
              <a:effectLst/>
              <a:latin typeface="微軟正黑體" panose="020B0604030504040204" pitchFamily="34" charset="-120"/>
              <a:ea typeface="微軟正黑體" panose="020B0604030504040204" pitchFamily="34" charset="-120"/>
            </a:rPr>
            <a:t>外國企業</a:t>
          </a:r>
          <a:r>
            <a:rPr lang="en-US" altLang="zh-TW" sz="2000" b="1" dirty="0">
              <a:effectLst/>
              <a:latin typeface="微軟正黑體" panose="020B0604030504040204" pitchFamily="34" charset="-120"/>
              <a:ea typeface="微軟正黑體" panose="020B0604030504040204" pitchFamily="34" charset="-120"/>
            </a:rPr>
            <a:t>IPO</a:t>
          </a:r>
          <a:r>
            <a:rPr lang="zh-TW" altLang="en-US" sz="2000" b="1" dirty="0">
              <a:effectLst/>
              <a:latin typeface="微軟正黑體" panose="020B0604030504040204" pitchFamily="34" charset="-120"/>
              <a:ea typeface="微軟正黑體" panose="020B0604030504040204" pitchFamily="34" charset="-120"/>
            </a:rPr>
            <a:t>特別注意：</a:t>
          </a:r>
        </a:p>
      </dgm:t>
    </dgm:pt>
    <dgm:pt modelId="{2EBC114F-452D-4038-89F6-CD67490C637C}" type="parTrans" cxnId="{0F30EA24-6056-4D88-A0BB-A1203C7B79B5}">
      <dgm:prSet/>
      <dgm:spPr/>
      <dgm:t>
        <a:bodyPr/>
        <a:lstStyle/>
        <a:p>
          <a:endParaRPr lang="zh-TW" altLang="en-US"/>
        </a:p>
      </dgm:t>
    </dgm:pt>
    <dgm:pt modelId="{907C081E-8404-47D2-AD4A-B044DCE197A3}" type="sibTrans" cxnId="{0F30EA24-6056-4D88-A0BB-A1203C7B79B5}">
      <dgm:prSet/>
      <dgm:spPr/>
      <dgm:t>
        <a:bodyPr/>
        <a:lstStyle/>
        <a:p>
          <a:endParaRPr lang="zh-TW" altLang="en-US"/>
        </a:p>
      </dgm:t>
    </dgm:pt>
    <dgm:pt modelId="{C8D7BF05-6317-4443-BBB1-813550AAC802}" type="pres">
      <dgm:prSet presAssocID="{8D9440C6-EF23-49F6-8BD1-0F392CBB4970}" presName="Name0" presStyleCnt="0">
        <dgm:presLayoutVars>
          <dgm:dir/>
          <dgm:animLvl val="lvl"/>
          <dgm:resizeHandles val="exact"/>
        </dgm:presLayoutVars>
      </dgm:prSet>
      <dgm:spPr/>
    </dgm:pt>
    <dgm:pt modelId="{70DA3BE6-42F8-4ECA-B93C-4189DEF9FF18}" type="pres">
      <dgm:prSet presAssocID="{AE86447F-9F44-4FC8-BA49-83B97B241AC2}" presName="linNode" presStyleCnt="0"/>
      <dgm:spPr/>
    </dgm:pt>
    <dgm:pt modelId="{11BA4E0E-4AB1-4EAA-960E-805BA07BC6F9}" type="pres">
      <dgm:prSet presAssocID="{AE86447F-9F44-4FC8-BA49-83B97B241AC2}" presName="parentText" presStyleLbl="node1" presStyleIdx="0" presStyleCnt="2" custScaleX="53402" custScaleY="38111">
        <dgm:presLayoutVars>
          <dgm:chMax val="1"/>
          <dgm:bulletEnabled val="1"/>
        </dgm:presLayoutVars>
      </dgm:prSet>
      <dgm:spPr/>
    </dgm:pt>
    <dgm:pt modelId="{E62F5B14-EEC5-4120-99D3-17A1AF00962E}" type="pres">
      <dgm:prSet presAssocID="{AE86447F-9F44-4FC8-BA49-83B97B241AC2}" presName="descendantText" presStyleLbl="alignAccFollowNode1" presStyleIdx="0" presStyleCnt="2" custScaleX="195591" custScaleY="42601">
        <dgm:presLayoutVars>
          <dgm:bulletEnabled val="1"/>
        </dgm:presLayoutVars>
      </dgm:prSet>
      <dgm:spPr/>
    </dgm:pt>
    <dgm:pt modelId="{D5A25ED3-27B3-47F5-B6ED-BDC7715B2BBE}" type="pres">
      <dgm:prSet presAssocID="{371B75F4-AF55-41EE-BE4F-DA5E802E829A}" presName="sp" presStyleCnt="0"/>
      <dgm:spPr/>
    </dgm:pt>
    <dgm:pt modelId="{A8E34DEB-2DEB-4942-9F4B-356D3E49DFD9}" type="pres">
      <dgm:prSet presAssocID="{1E0FDC55-DA4D-47C5-8622-3D6CF8E6874C}" presName="linNode" presStyleCnt="0"/>
      <dgm:spPr/>
    </dgm:pt>
    <dgm:pt modelId="{FB057157-B6E4-49DE-8D49-087FF0A44183}" type="pres">
      <dgm:prSet presAssocID="{1E0FDC55-DA4D-47C5-8622-3D6CF8E6874C}" presName="parentText" presStyleLbl="node1" presStyleIdx="1" presStyleCnt="2" custScaleX="53717" custScaleY="107864" custLinFactNeighborX="372" custLinFactNeighborY="-3048">
        <dgm:presLayoutVars>
          <dgm:chMax val="1"/>
          <dgm:bulletEnabled val="1"/>
        </dgm:presLayoutVars>
      </dgm:prSet>
      <dgm:spPr/>
    </dgm:pt>
    <dgm:pt modelId="{EB17127F-49FB-4712-AD40-9FDC6F428656}" type="pres">
      <dgm:prSet presAssocID="{1E0FDC55-DA4D-47C5-8622-3D6CF8E6874C}" presName="descendantText" presStyleLbl="alignAccFollowNode1" presStyleIdx="1" presStyleCnt="2" custScaleX="211474" custScaleY="132766" custLinFactNeighborY="-3810">
        <dgm:presLayoutVars>
          <dgm:bulletEnabled val="1"/>
        </dgm:presLayoutVars>
      </dgm:prSet>
      <dgm:spPr/>
    </dgm:pt>
  </dgm:ptLst>
  <dgm:cxnLst>
    <dgm:cxn modelId="{C310F800-8767-4F65-86FF-CF4E6D8D27E5}" type="presOf" srcId="{AE86447F-9F44-4FC8-BA49-83B97B241AC2}" destId="{11BA4E0E-4AB1-4EAA-960E-805BA07BC6F9}" srcOrd="0" destOrd="0" presId="urn:microsoft.com/office/officeart/2005/8/layout/vList5"/>
    <dgm:cxn modelId="{41D4B401-8456-4E6C-9641-B75DB817593E}" type="presOf" srcId="{1E0FDC55-DA4D-47C5-8622-3D6CF8E6874C}" destId="{FB057157-B6E4-49DE-8D49-087FF0A44183}" srcOrd="0" destOrd="0" presId="urn:microsoft.com/office/officeart/2005/8/layout/vList5"/>
    <dgm:cxn modelId="{67C3B20A-1E30-4D32-9ABB-2221CA85634A}" srcId="{1E0FDC55-DA4D-47C5-8622-3D6CF8E6874C}" destId="{6B514AA1-AE57-4D3B-AFF1-49ED8151393E}" srcOrd="4" destOrd="0" parTransId="{2DD6663E-1759-4B57-8E8E-68BC8AF05B40}" sibTransId="{6FEAE5A9-339C-41A3-AEA3-6082923DC029}"/>
    <dgm:cxn modelId="{0F30EA24-6056-4D88-A0BB-A1203C7B79B5}" srcId="{1E0FDC55-DA4D-47C5-8622-3D6CF8E6874C}" destId="{B1366FD6-19AD-4917-A9B0-909D15032617}" srcOrd="1" destOrd="0" parTransId="{2EBC114F-452D-4038-89F6-CD67490C637C}" sibTransId="{907C081E-8404-47D2-AD4A-B044DCE197A3}"/>
    <dgm:cxn modelId="{46387665-9021-4B73-BF9E-6453E5612D2C}" srcId="{1E0FDC55-DA4D-47C5-8622-3D6CF8E6874C}" destId="{A99CB01F-2269-4359-9938-62DB5E29F379}" srcOrd="0" destOrd="0" parTransId="{770BD6B4-0C6F-43CD-8BCE-1CABED449292}" sibTransId="{4E9BDC79-6056-42D3-B335-1D21F870B5C0}"/>
    <dgm:cxn modelId="{4FCA0868-BB62-4B87-9114-61E041597F84}" type="presOf" srcId="{6B514AA1-AE57-4D3B-AFF1-49ED8151393E}" destId="{EB17127F-49FB-4712-AD40-9FDC6F428656}" srcOrd="0" destOrd="4" presId="urn:microsoft.com/office/officeart/2005/8/layout/vList5"/>
    <dgm:cxn modelId="{9BACF069-3012-4CCE-AAAB-7064E4CED197}" srcId="{8D9440C6-EF23-49F6-8BD1-0F392CBB4970}" destId="{1E0FDC55-DA4D-47C5-8622-3D6CF8E6874C}" srcOrd="1" destOrd="0" parTransId="{1DA93C66-E5AB-4CD1-87E1-A95B637E0D70}" sibTransId="{AF1ABC3D-DFEF-49BD-A25F-1F6F592A7DF3}"/>
    <dgm:cxn modelId="{61BFC656-CBAA-432C-84AC-D32DFBA79270}" type="presOf" srcId="{352262A5-1A8E-4EE5-9E21-48BD75EAC4F8}" destId="{E62F5B14-EEC5-4120-99D3-17A1AF00962E}" srcOrd="0" destOrd="1" presId="urn:microsoft.com/office/officeart/2005/8/layout/vList5"/>
    <dgm:cxn modelId="{2F31037C-F4B1-4AE2-972E-CEACCF3EBE06}" type="presOf" srcId="{B1366FD6-19AD-4917-A9B0-909D15032617}" destId="{EB17127F-49FB-4712-AD40-9FDC6F428656}" srcOrd="0" destOrd="1" presId="urn:microsoft.com/office/officeart/2005/8/layout/vList5"/>
    <dgm:cxn modelId="{70F3077C-3F3E-44A6-BBB0-64A556F4C5F3}" type="presOf" srcId="{7AAE00B9-48A8-4325-8774-88B1F9B23EA5}" destId="{E62F5B14-EEC5-4120-99D3-17A1AF00962E}" srcOrd="0" destOrd="0" presId="urn:microsoft.com/office/officeart/2005/8/layout/vList5"/>
    <dgm:cxn modelId="{9E07BF99-889E-4635-8341-693E6F7D1C6C}" type="presOf" srcId="{8D9440C6-EF23-49F6-8BD1-0F392CBB4970}" destId="{C8D7BF05-6317-4443-BBB1-813550AAC802}" srcOrd="0" destOrd="0" presId="urn:microsoft.com/office/officeart/2005/8/layout/vList5"/>
    <dgm:cxn modelId="{3F26E99D-27D2-4995-AB1B-201753953BBB}" srcId="{1E0FDC55-DA4D-47C5-8622-3D6CF8E6874C}" destId="{229C7FEF-8C56-4390-AB9B-8F4672437988}" srcOrd="3" destOrd="0" parTransId="{640298D4-1EA5-4D33-86C1-10A73CD11065}" sibTransId="{F106F4F9-3E02-468E-9DF7-97527509168B}"/>
    <dgm:cxn modelId="{9F8A66A3-2672-481D-B1D8-FD7A0F7ABC18}" type="presOf" srcId="{A99CB01F-2269-4359-9938-62DB5E29F379}" destId="{EB17127F-49FB-4712-AD40-9FDC6F428656}" srcOrd="0" destOrd="0" presId="urn:microsoft.com/office/officeart/2005/8/layout/vList5"/>
    <dgm:cxn modelId="{71A241B5-B62A-4778-899C-F8A5C50FD7C4}" srcId="{AE86447F-9F44-4FC8-BA49-83B97B241AC2}" destId="{352262A5-1A8E-4EE5-9E21-48BD75EAC4F8}" srcOrd="1" destOrd="0" parTransId="{267BBFE3-A10E-4EFE-BC89-651779D4ED2D}" sibTransId="{F6130FC4-2A1B-4BD6-8C32-FCB07F308A72}"/>
    <dgm:cxn modelId="{46D861B6-5F14-407E-9969-13DBC72A2D4F}" srcId="{1E0FDC55-DA4D-47C5-8622-3D6CF8E6874C}" destId="{871C965D-196A-4857-82D5-3B7B594812A8}" srcOrd="2" destOrd="0" parTransId="{C486839A-7497-4802-B415-519377312FD3}" sibTransId="{3E9C776B-1336-46B5-8648-0CD8DF8D1452}"/>
    <dgm:cxn modelId="{D062CCBD-1F11-4658-9F7B-00D22368BDA2}" srcId="{8D9440C6-EF23-49F6-8BD1-0F392CBB4970}" destId="{AE86447F-9F44-4FC8-BA49-83B97B241AC2}" srcOrd="0" destOrd="0" parTransId="{74D24235-6003-43C1-9126-26A4B618ED45}" sibTransId="{371B75F4-AF55-41EE-BE4F-DA5E802E829A}"/>
    <dgm:cxn modelId="{EE2695CB-055D-4EC6-825F-F8876723B2DF}" srcId="{AE86447F-9F44-4FC8-BA49-83B97B241AC2}" destId="{7AAE00B9-48A8-4325-8774-88B1F9B23EA5}" srcOrd="0" destOrd="0" parTransId="{EF630A68-2647-44D7-A0EA-B949B795E629}" sibTransId="{F1888770-8D4F-4BEF-80F8-F885108D2E0F}"/>
    <dgm:cxn modelId="{CDB17AEE-6992-4112-A1E9-092A25361474}" type="presOf" srcId="{871C965D-196A-4857-82D5-3B7B594812A8}" destId="{EB17127F-49FB-4712-AD40-9FDC6F428656}" srcOrd="0" destOrd="2" presId="urn:microsoft.com/office/officeart/2005/8/layout/vList5"/>
    <dgm:cxn modelId="{C89202F3-C548-49DA-92FA-7FA4618490D0}" type="presOf" srcId="{229C7FEF-8C56-4390-AB9B-8F4672437988}" destId="{EB17127F-49FB-4712-AD40-9FDC6F428656}" srcOrd="0" destOrd="3" presId="urn:microsoft.com/office/officeart/2005/8/layout/vList5"/>
    <dgm:cxn modelId="{CCF340B8-FB41-4800-BE00-95285647DD99}" type="presParOf" srcId="{C8D7BF05-6317-4443-BBB1-813550AAC802}" destId="{70DA3BE6-42F8-4ECA-B93C-4189DEF9FF18}" srcOrd="0" destOrd="0" presId="urn:microsoft.com/office/officeart/2005/8/layout/vList5"/>
    <dgm:cxn modelId="{F97E7995-8E13-4486-90DA-FB7E95427410}" type="presParOf" srcId="{70DA3BE6-42F8-4ECA-B93C-4189DEF9FF18}" destId="{11BA4E0E-4AB1-4EAA-960E-805BA07BC6F9}" srcOrd="0" destOrd="0" presId="urn:microsoft.com/office/officeart/2005/8/layout/vList5"/>
    <dgm:cxn modelId="{B897D6CD-0011-4C94-958D-BA0017B9A029}" type="presParOf" srcId="{70DA3BE6-42F8-4ECA-B93C-4189DEF9FF18}" destId="{E62F5B14-EEC5-4120-99D3-17A1AF00962E}" srcOrd="1" destOrd="0" presId="urn:microsoft.com/office/officeart/2005/8/layout/vList5"/>
    <dgm:cxn modelId="{56D3392A-A4F2-40BD-A74C-8A81AB77357F}" type="presParOf" srcId="{C8D7BF05-6317-4443-BBB1-813550AAC802}" destId="{D5A25ED3-27B3-47F5-B6ED-BDC7715B2BBE}" srcOrd="1" destOrd="0" presId="urn:microsoft.com/office/officeart/2005/8/layout/vList5"/>
    <dgm:cxn modelId="{FDBDD26A-50FB-4A6B-819F-4A99F8E27994}" type="presParOf" srcId="{C8D7BF05-6317-4443-BBB1-813550AAC802}" destId="{A8E34DEB-2DEB-4942-9F4B-356D3E49DFD9}" srcOrd="2" destOrd="0" presId="urn:microsoft.com/office/officeart/2005/8/layout/vList5"/>
    <dgm:cxn modelId="{2FE5043F-DCEC-4733-9BA0-765BAADEED70}" type="presParOf" srcId="{A8E34DEB-2DEB-4942-9F4B-356D3E49DFD9}" destId="{FB057157-B6E4-49DE-8D49-087FF0A44183}" srcOrd="0" destOrd="0" presId="urn:microsoft.com/office/officeart/2005/8/layout/vList5"/>
    <dgm:cxn modelId="{8FEE1100-B9DF-4196-816A-00E21B1B369A}" type="presParOf" srcId="{A8E34DEB-2DEB-4942-9F4B-356D3E49DFD9}" destId="{EB17127F-49FB-4712-AD40-9FDC6F428656}" srcOrd="1" destOrd="0" presId="urn:microsoft.com/office/officeart/2005/8/layout/vList5"/>
  </dgm:cxnLst>
  <dgm:bg/>
  <dgm:whole>
    <a:ln w="1905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1B6AB-8BC6-4436-B6D3-0BC7A558D6A5}">
      <dsp:nvSpPr>
        <dsp:cNvPr id="0" name=""/>
        <dsp:cNvSpPr/>
      </dsp:nvSpPr>
      <dsp:spPr>
        <a:xfrm rot="5400000">
          <a:off x="3134360" y="-2088982"/>
          <a:ext cx="2682222" cy="686138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360363" lvl="1" indent="-360363" algn="l" defTabSz="800100" rtl="0">
            <a:lnSpc>
              <a:spcPct val="90000"/>
            </a:lnSpc>
            <a:spcBef>
              <a:spcPct val="0"/>
            </a:spcBef>
            <a:spcAft>
              <a:spcPct val="15000"/>
            </a:spcAft>
            <a:buChar char="•"/>
          </a:pPr>
          <a:r>
            <a:rPr lang="zh-TW" sz="1800" kern="1200" dirty="0"/>
            <a:t>存款不足之退票、拒絕往來或其他喪失債信情事者</a:t>
          </a:r>
          <a:endParaRPr lang="en-US" sz="18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800100" rtl="0">
            <a:lnSpc>
              <a:spcPct val="90000"/>
            </a:lnSpc>
            <a:spcBef>
              <a:spcPct val="0"/>
            </a:spcBef>
            <a:spcAft>
              <a:spcPct val="15000"/>
            </a:spcAft>
            <a:buChar char="•"/>
          </a:pPr>
          <a:r>
            <a:rPr lang="zh-TW" sz="1800" kern="1200" dirty="0"/>
            <a:t>被他人公開收購或收購他人企業，對公司財務業務造成不利影響。</a:t>
          </a:r>
          <a:endParaRPr lang="en-US" sz="18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800100" rtl="0">
            <a:lnSpc>
              <a:spcPct val="90000"/>
            </a:lnSpc>
            <a:spcBef>
              <a:spcPct val="0"/>
            </a:spcBef>
            <a:spcAft>
              <a:spcPct val="15000"/>
            </a:spcAft>
            <a:buChar char="•"/>
          </a:pPr>
          <a:r>
            <a:rPr lang="zh-TW" sz="1800" kern="1200" dirty="0"/>
            <a:t>當月以交易為目的之衍生性商品，其未沖銷契約金額較上月增加達財務報告所列示股本百分之十以上，或已實現及未實現損失金額較上月增加達新台幣一億元以上。</a:t>
          </a:r>
          <a:endParaRPr lang="en-US" sz="1800" b="1" kern="1200" dirty="0">
            <a:solidFill>
              <a:srgbClr val="7030A0"/>
            </a:solidFill>
            <a:latin typeface="微軟正黑體" panose="020B0604030504040204" pitchFamily="34" charset="-120"/>
            <a:ea typeface="微軟正黑體" panose="020B0604030504040204" pitchFamily="34" charset="-120"/>
          </a:endParaRPr>
        </a:p>
      </dsp:txBody>
      <dsp:txXfrm rot="-5400000">
        <a:off x="1044781" y="131532"/>
        <a:ext cx="6730446" cy="2420352"/>
      </dsp:txXfrm>
    </dsp:sp>
    <dsp:sp modelId="{AD4B1491-F37D-49C4-85F1-79CE77B2892A}">
      <dsp:nvSpPr>
        <dsp:cNvPr id="0" name=""/>
        <dsp:cNvSpPr/>
      </dsp:nvSpPr>
      <dsp:spPr>
        <a:xfrm>
          <a:off x="5143" y="77658"/>
          <a:ext cx="1039637" cy="2528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TW" altLang="en-US" sz="2800" kern="1200" dirty="0">
              <a:latin typeface="微軟正黑體" panose="020B0604030504040204" pitchFamily="34" charset="-120"/>
              <a:ea typeface="微軟正黑體" panose="020B0604030504040204" pitchFamily="34" charset="-120"/>
            </a:rPr>
            <a:t>財務面</a:t>
          </a:r>
          <a:endParaRPr lang="en-US" sz="2800" kern="1200" dirty="0">
            <a:latin typeface="微軟正黑體" panose="020B0604030504040204" pitchFamily="34" charset="-120"/>
            <a:ea typeface="微軟正黑體" panose="020B0604030504040204" pitchFamily="34" charset="-120"/>
          </a:endParaRPr>
        </a:p>
      </dsp:txBody>
      <dsp:txXfrm>
        <a:off x="55894" y="128409"/>
        <a:ext cx="938135" cy="2426597"/>
      </dsp:txXfrm>
    </dsp:sp>
    <dsp:sp modelId="{3CA6E780-322C-4805-9C4A-2797A7CC1170}">
      <dsp:nvSpPr>
        <dsp:cNvPr id="0" name=""/>
        <dsp:cNvSpPr/>
      </dsp:nvSpPr>
      <dsp:spPr>
        <a:xfrm rot="5400000">
          <a:off x="3330427" y="681985"/>
          <a:ext cx="2338158" cy="68084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360363" lvl="1" indent="-360363" algn="l" defTabSz="800100" rtl="0">
            <a:lnSpc>
              <a:spcPct val="90000"/>
            </a:lnSpc>
            <a:spcBef>
              <a:spcPct val="0"/>
            </a:spcBef>
            <a:spcAft>
              <a:spcPct val="15000"/>
            </a:spcAft>
            <a:buChar char="•"/>
          </a:pPr>
          <a:r>
            <a:rPr lang="zh-TW" sz="1800" kern="1200" dirty="0"/>
            <a:t>嚴重減產或全部或部分停工、公司廠房或主要設備出租、全部或主要部分資產質押，對公司營業有影響者。</a:t>
          </a:r>
          <a:endParaRPr lang="en-US" sz="18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800100" rtl="0">
            <a:lnSpc>
              <a:spcPct val="90000"/>
            </a:lnSpc>
            <a:spcBef>
              <a:spcPct val="0"/>
            </a:spcBef>
            <a:spcAft>
              <a:spcPct val="15000"/>
            </a:spcAft>
            <a:buChar char="•"/>
          </a:pPr>
          <a:r>
            <a:rPr lang="zh-TW" sz="1800" kern="1200" dirty="0"/>
            <a:t>有公司法第一百八十五條第一項所定各款情事之一者。</a:t>
          </a:r>
          <a:endParaRPr lang="en-US" sz="18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800100" rtl="0">
            <a:lnSpc>
              <a:spcPct val="90000"/>
            </a:lnSpc>
            <a:spcBef>
              <a:spcPct val="0"/>
            </a:spcBef>
            <a:spcAft>
              <a:spcPct val="15000"/>
            </a:spcAft>
            <a:buChar char="•"/>
          </a:pPr>
          <a:r>
            <a:rPr lang="zh-TW" sz="1800" kern="1200" dirty="0"/>
            <a:t>發生經營權之爭、無法如期改選董事或監察人，或原選任董事或監察人二分之一以上無法執行職權</a:t>
          </a:r>
          <a:endParaRPr lang="en-US" sz="1800" b="1" kern="1200" dirty="0">
            <a:solidFill>
              <a:srgbClr val="7030A0"/>
            </a:solidFill>
            <a:latin typeface="微軟正黑體" panose="020B0604030504040204" pitchFamily="34" charset="-120"/>
            <a:ea typeface="微軟正黑體" panose="020B0604030504040204" pitchFamily="34" charset="-120"/>
          </a:endParaRPr>
        </a:p>
      </dsp:txBody>
      <dsp:txXfrm rot="-5400000">
        <a:off x="1095298" y="3031254"/>
        <a:ext cx="6694278" cy="2109880"/>
      </dsp:txXfrm>
    </dsp:sp>
    <dsp:sp modelId="{8556F0ED-4ABF-427B-B529-875EE7C4E5C6}">
      <dsp:nvSpPr>
        <dsp:cNvPr id="0" name=""/>
        <dsp:cNvSpPr/>
      </dsp:nvSpPr>
      <dsp:spPr>
        <a:xfrm>
          <a:off x="5143" y="2844393"/>
          <a:ext cx="1090154" cy="24836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TW" altLang="en-US" sz="2800" kern="1200" dirty="0">
              <a:latin typeface="微軟正黑體" panose="020B0604030504040204" pitchFamily="34" charset="-120"/>
              <a:ea typeface="微軟正黑體" panose="020B0604030504040204" pitchFamily="34" charset="-120"/>
            </a:rPr>
            <a:t>業務面</a:t>
          </a:r>
          <a:endParaRPr lang="en-US" sz="2800" kern="1200" dirty="0">
            <a:latin typeface="微軟正黑體" panose="020B0604030504040204" pitchFamily="34" charset="-120"/>
            <a:ea typeface="微軟正黑體" panose="020B0604030504040204" pitchFamily="34" charset="-120"/>
          </a:endParaRPr>
        </a:p>
      </dsp:txBody>
      <dsp:txXfrm>
        <a:off x="58360" y="2897610"/>
        <a:ext cx="983720" cy="2377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6E780-322C-4805-9C4A-2797A7CC1170}">
      <dsp:nvSpPr>
        <dsp:cNvPr id="0" name=""/>
        <dsp:cNvSpPr/>
      </dsp:nvSpPr>
      <dsp:spPr>
        <a:xfrm rot="5400000">
          <a:off x="2394707" y="-1538301"/>
          <a:ext cx="4210940" cy="72875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該公司或其負責人因訴訟、非訟、行政處分</a:t>
          </a:r>
          <a:r>
            <a:rPr lang="zh-TW" altLang="en-US" sz="1600" kern="1200" dirty="0"/>
            <a:t>等</a:t>
          </a:r>
          <a:r>
            <a:rPr lang="zh-TW" sz="1600" kern="1200" dirty="0"/>
            <a:t>事件，對公司財務或業務有重大影響者。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股票</a:t>
          </a:r>
          <a:r>
            <a:rPr lang="zh-TW" altLang="zh-TW" sz="1600" kern="1200" dirty="0"/>
            <a:t>經法院</a:t>
          </a:r>
          <a:r>
            <a:rPr lang="zh-TW" sz="1600" kern="1200" dirty="0"/>
            <a:t>為禁止轉讓之裁定者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該公司或其負責人有遭限制出境或遭檢調單位調查、偵查、起訴之情事者。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最近一年內非屬會計師事務所內部調整之更換會計師達二次（含）以上者。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無主辦輔導推薦證券商或僅餘一家輔導推薦證券商者。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推薦證券商向本中心申報「財務業務重大事件檢查表」係有重大事件或其查核結論係有重大異常情事者。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外國興櫃公司已無在我國境內有住所或居所之訴訟及非訴訟代理人者。</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重大訊息內容有前後大幅修正情事。</a:t>
          </a:r>
          <a:endParaRPr lang="en-US" sz="1600" b="1" kern="1200" dirty="0">
            <a:solidFill>
              <a:srgbClr val="7030A0"/>
            </a:solidFill>
            <a:latin typeface="微軟正黑體" panose="020B0604030504040204" pitchFamily="34" charset="-120"/>
            <a:ea typeface="微軟正黑體" panose="020B0604030504040204" pitchFamily="34" charset="-120"/>
          </a:endParaRPr>
        </a:p>
        <a:p>
          <a:pPr marL="360363" lvl="1" indent="-360363" algn="l" defTabSz="711200" rtl="0">
            <a:lnSpc>
              <a:spcPct val="90000"/>
            </a:lnSpc>
            <a:spcBef>
              <a:spcPct val="0"/>
            </a:spcBef>
            <a:spcAft>
              <a:spcPts val="0"/>
            </a:spcAft>
            <a:buFont typeface="Arial" panose="020B0604020202020204" pitchFamily="34" charset="0"/>
            <a:buChar char="•"/>
          </a:pPr>
          <a:r>
            <a:rPr lang="zh-TW" sz="1600" kern="1200" dirty="0"/>
            <a:t>主管機關或本中心基於其他原因認為有必要者。</a:t>
          </a:r>
          <a:endParaRPr lang="en-US" sz="1600" b="1" kern="1200" dirty="0">
            <a:solidFill>
              <a:srgbClr val="7030A0"/>
            </a:solidFill>
            <a:latin typeface="微軟正黑體" panose="020B0604030504040204" pitchFamily="34" charset="-120"/>
            <a:ea typeface="微軟正黑體" panose="020B0604030504040204" pitchFamily="34" charset="-120"/>
          </a:endParaRPr>
        </a:p>
      </dsp:txBody>
      <dsp:txXfrm rot="-5400000">
        <a:off x="856406" y="205561"/>
        <a:ext cx="7081983" cy="3799818"/>
      </dsp:txXfrm>
    </dsp:sp>
    <dsp:sp modelId="{8556F0ED-4ABF-427B-B529-875EE7C4E5C6}">
      <dsp:nvSpPr>
        <dsp:cNvPr id="0" name=""/>
        <dsp:cNvSpPr/>
      </dsp:nvSpPr>
      <dsp:spPr>
        <a:xfrm>
          <a:off x="85" y="92366"/>
          <a:ext cx="856234" cy="40287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TW" altLang="en-US" sz="2800" kern="1200" dirty="0">
              <a:latin typeface="微軟正黑體" panose="020B0604030504040204" pitchFamily="34" charset="-120"/>
              <a:ea typeface="微軟正黑體" panose="020B0604030504040204" pitchFamily="34" charset="-120"/>
            </a:rPr>
            <a:t>其他</a:t>
          </a:r>
          <a:endParaRPr lang="en-US" sz="2800" kern="1200" dirty="0">
            <a:latin typeface="微軟正黑體" panose="020B0604030504040204" pitchFamily="34" charset="-120"/>
            <a:ea typeface="微軟正黑體" panose="020B0604030504040204" pitchFamily="34" charset="-120"/>
          </a:endParaRPr>
        </a:p>
      </dsp:txBody>
      <dsp:txXfrm>
        <a:off x="41883" y="134164"/>
        <a:ext cx="772638" cy="3945137"/>
      </dsp:txXfrm>
    </dsp:sp>
    <dsp:sp modelId="{A9CFF87C-B632-43AA-9D1F-EDA949D10AD7}">
      <dsp:nvSpPr>
        <dsp:cNvPr id="0" name=""/>
        <dsp:cNvSpPr/>
      </dsp:nvSpPr>
      <dsp:spPr>
        <a:xfrm rot="5400000" flipH="1">
          <a:off x="3827156" y="1247332"/>
          <a:ext cx="1291951" cy="734163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360363" lvl="1" indent="-360363" algn="l" defTabSz="755650" rtl="0">
            <a:lnSpc>
              <a:spcPct val="90000"/>
            </a:lnSpc>
            <a:spcBef>
              <a:spcPct val="0"/>
            </a:spcBef>
            <a:spcAft>
              <a:spcPct val="15000"/>
            </a:spcAft>
            <a:buChar char="•"/>
          </a:pPr>
          <a:r>
            <a:rPr lang="zh-TW" altLang="en-US" sz="1700" b="1" kern="1200" dirty="0">
              <a:solidFill>
                <a:schemeClr val="tx1"/>
              </a:solidFill>
              <a:latin typeface="微軟正黑體" panose="020B0604030504040204" pitchFamily="34" charset="-120"/>
              <a:ea typeface="微軟正黑體" panose="020B0604030504040204" pitchFamily="34" charset="-120"/>
            </a:rPr>
            <a:t>請推薦證券商函報財務業務重大事件檢查表，本部填具重大事件分析表，分析後發現有重大異常</a:t>
          </a:r>
          <a:r>
            <a:rPr lang="zh-TW" altLang="en-US" sz="1700" b="1" kern="1200" dirty="0">
              <a:solidFill>
                <a:srgbClr val="C32D2E"/>
              </a:solidFill>
              <a:latin typeface="微軟正黑體" panose="020B0604030504040204" pitchFamily="34" charset="-120"/>
              <a:ea typeface="微軟正黑體" panose="020B0604030504040204" pitchFamily="34" charset="-120"/>
            </a:rPr>
            <a:t>，應執行實地查核。</a:t>
          </a:r>
          <a:endParaRPr lang="en-US" sz="1700" b="1" kern="1200" dirty="0">
            <a:solidFill>
              <a:srgbClr val="C32D2E"/>
            </a:solidFill>
            <a:latin typeface="微軟正黑體" panose="020B0604030504040204" pitchFamily="34" charset="-120"/>
            <a:ea typeface="微軟正黑體" panose="020B0604030504040204" pitchFamily="34" charset="-120"/>
          </a:endParaRPr>
        </a:p>
        <a:p>
          <a:pPr marL="360363" lvl="1" indent="-360363" algn="l" defTabSz="755650" rtl="0">
            <a:lnSpc>
              <a:spcPct val="90000"/>
            </a:lnSpc>
            <a:spcBef>
              <a:spcPct val="0"/>
            </a:spcBef>
            <a:spcAft>
              <a:spcPct val="15000"/>
            </a:spcAft>
            <a:buChar char="•"/>
          </a:pPr>
          <a:r>
            <a:rPr lang="zh-TW" altLang="en-US" sz="1700" b="1" kern="1200" dirty="0">
              <a:solidFill>
                <a:srgbClr val="C32D2E"/>
              </a:solidFill>
              <a:latin typeface="微軟正黑體" panose="020B0604030504040204" pitchFamily="34" charset="-120"/>
              <a:ea typeface="微軟正黑體" panose="020B0604030504040204" pitchFamily="34" charset="-120"/>
            </a:rPr>
            <a:t>查核結果有重大異常，陳報主管機關</a:t>
          </a:r>
          <a:endParaRPr lang="en-US" sz="1700" b="1" kern="1200" dirty="0">
            <a:solidFill>
              <a:srgbClr val="C32D2E"/>
            </a:solidFill>
            <a:latin typeface="微軟正黑體" panose="020B0604030504040204" pitchFamily="34" charset="-120"/>
            <a:ea typeface="微軟正黑體" panose="020B0604030504040204" pitchFamily="34" charset="-120"/>
          </a:endParaRPr>
        </a:p>
      </dsp:txBody>
      <dsp:txXfrm rot="-5400000">
        <a:off x="802314" y="4335242"/>
        <a:ext cx="7278567" cy="1165815"/>
      </dsp:txXfrm>
    </dsp:sp>
    <dsp:sp modelId="{D42699E2-F09B-4A7D-843D-40DBC7D2BDE1}">
      <dsp:nvSpPr>
        <dsp:cNvPr id="0" name=""/>
        <dsp:cNvSpPr/>
      </dsp:nvSpPr>
      <dsp:spPr>
        <a:xfrm>
          <a:off x="0" y="4310003"/>
          <a:ext cx="802132" cy="1275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zh-TW" altLang="en-US" sz="2000" b="1" kern="1200" dirty="0">
              <a:latin typeface="微軟正黑體" panose="020B0604030504040204" pitchFamily="34" charset="-120"/>
              <a:ea typeface="微軟正黑體" panose="020B0604030504040204" pitchFamily="34" charset="-120"/>
            </a:rPr>
            <a:t>執行程序</a:t>
          </a:r>
          <a:endParaRPr lang="en-US" sz="2000" b="1" kern="1200" dirty="0">
            <a:latin typeface="微軟正黑體" panose="020B0604030504040204" pitchFamily="34" charset="-120"/>
            <a:ea typeface="微軟正黑體" panose="020B0604030504040204" pitchFamily="34" charset="-120"/>
          </a:endParaRPr>
        </a:p>
      </dsp:txBody>
      <dsp:txXfrm>
        <a:off x="39157" y="4349160"/>
        <a:ext cx="723818" cy="1196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A105E-B9F2-4618-951A-F4D2002D5F09}">
      <dsp:nvSpPr>
        <dsp:cNvPr id="0" name=""/>
        <dsp:cNvSpPr/>
      </dsp:nvSpPr>
      <dsp:spPr>
        <a:xfrm rot="5400000">
          <a:off x="3818686" y="-2674321"/>
          <a:ext cx="2282932" cy="7641162"/>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ts val="2600"/>
            </a:lnSpc>
            <a:spcBef>
              <a:spcPct val="0"/>
            </a:spcBef>
            <a:spcAft>
              <a:spcPts val="0"/>
            </a:spcAft>
            <a:buSzPct val="90000"/>
            <a:buChar char="•"/>
          </a:pPr>
          <a:r>
            <a:rPr kumimoji="0" lang="zh-TW" altLang="en-US" sz="2000" b="1" kern="1200" dirty="0">
              <a:effectLst/>
              <a:latin typeface="微軟正黑體" panose="020B0604030504040204" pitchFamily="34" charset="-120"/>
              <a:ea typeface="微軟正黑體" panose="020B0604030504040204" pitchFamily="34" charset="-120"/>
            </a:rPr>
            <a:t>最近二年度及申請年度最近期業績變化合理性及未來發展性</a:t>
          </a:r>
          <a:r>
            <a:rPr lang="zh-TW" altLang="en-US" sz="2000" b="1" kern="1200" dirty="0">
              <a:effectLst/>
              <a:latin typeface="微軟正黑體" panose="020B0604030504040204" pitchFamily="34" charset="-120"/>
              <a:ea typeface="微軟正黑體" panose="020B0604030504040204" pitchFamily="34" charset="-120"/>
            </a:rPr>
            <a:t>。</a:t>
          </a:r>
          <a:endParaRPr lang="zh-TW" altLang="en-US" sz="2000" b="1" kern="1200" dirty="0">
            <a:effectLst/>
          </a:endParaRPr>
        </a:p>
        <a:p>
          <a:pPr marL="228600" lvl="1" indent="-228600" algn="just" defTabSz="889000">
            <a:lnSpc>
              <a:spcPts val="26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損益趨勢分析</a:t>
          </a:r>
          <a:r>
            <a:rPr lang="en-US" altLang="zh-TW"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包含與同業分析比較</a:t>
          </a:r>
          <a:r>
            <a:rPr lang="en-US" altLang="zh-TW"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、產品別營收及毛利率分析、各項財務比率分析等。</a:t>
          </a:r>
        </a:p>
        <a:p>
          <a:pPr marL="228600" lvl="1" indent="-228600" algn="just" defTabSz="889000">
            <a:lnSpc>
              <a:spcPts val="26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轉投資事業之目的與效益、關係人交易之必要性與合理性。</a:t>
          </a:r>
        </a:p>
        <a:p>
          <a:pPr marL="228600" lvl="1" indent="-228600" algn="just" defTabSz="889000">
            <a:lnSpc>
              <a:spcPts val="26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重大業外收支性質及產生原因之合理性。</a:t>
          </a:r>
        </a:p>
      </dsp:txBody>
      <dsp:txXfrm rot="-5400000">
        <a:off x="1139571" y="116238"/>
        <a:ext cx="7529718" cy="2060044"/>
      </dsp:txXfrm>
    </dsp:sp>
    <dsp:sp modelId="{6099F9FC-2948-476C-8FFA-469A500F3CC8}">
      <dsp:nvSpPr>
        <dsp:cNvPr id="0" name=""/>
        <dsp:cNvSpPr/>
      </dsp:nvSpPr>
      <dsp:spPr>
        <a:xfrm>
          <a:off x="91" y="3760"/>
          <a:ext cx="1139480" cy="228499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dist" defTabSz="1066800">
            <a:lnSpc>
              <a:spcPct val="100000"/>
            </a:lnSpc>
            <a:spcBef>
              <a:spcPct val="0"/>
            </a:spcBef>
            <a:spcAft>
              <a:spcPct val="35000"/>
            </a:spcAft>
            <a:buNone/>
          </a:pPr>
          <a:r>
            <a:rPr lang="zh-TW" altLang="en-US" sz="2400" b="1" kern="1200"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財務面</a:t>
          </a:r>
        </a:p>
      </dsp:txBody>
      <dsp:txXfrm>
        <a:off x="55716" y="59385"/>
        <a:ext cx="1028230" cy="2173747"/>
      </dsp:txXfrm>
    </dsp:sp>
    <dsp:sp modelId="{DC45287B-C4C4-4633-B400-80C7294B496F}">
      <dsp:nvSpPr>
        <dsp:cNvPr id="0" name=""/>
        <dsp:cNvSpPr/>
      </dsp:nvSpPr>
      <dsp:spPr>
        <a:xfrm rot="5400000">
          <a:off x="4233387" y="-678544"/>
          <a:ext cx="1470227" cy="7625458"/>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ts val="2800"/>
            </a:lnSpc>
            <a:spcBef>
              <a:spcPct val="0"/>
            </a:spcBef>
            <a:spcAft>
              <a:spcPts val="0"/>
            </a:spcAft>
            <a:buSzPct val="90000"/>
            <a:buChar char="•"/>
          </a:pPr>
          <a:r>
            <a:rPr kumimoji="0" lang="zh-TW" altLang="en-US" sz="2000" b="1" kern="1200" dirty="0">
              <a:effectLst/>
              <a:latin typeface="微軟正黑體" panose="020B0604030504040204" pitchFamily="34" charset="-120"/>
              <a:ea typeface="微軟正黑體" panose="020B0604030504040204" pitchFamily="34" charset="-120"/>
            </a:rPr>
            <a:t>瞭解產業特性、營運模式</a:t>
          </a:r>
          <a:r>
            <a:rPr kumimoji="0" lang="en-US" altLang="zh-TW" sz="2000" b="1" kern="1200" dirty="0">
              <a:effectLst/>
              <a:latin typeface="微軟正黑體" panose="020B0604030504040204" pitchFamily="34" charset="-120"/>
              <a:ea typeface="微軟正黑體" panose="020B0604030504040204" pitchFamily="34" charset="-120"/>
            </a:rPr>
            <a:t>/</a:t>
          </a:r>
          <a:r>
            <a:rPr kumimoji="0" lang="zh-TW" altLang="en-US" sz="2000" b="1" kern="1200" dirty="0">
              <a:effectLst/>
              <a:latin typeface="微軟正黑體" panose="020B0604030504040204" pitchFamily="34" charset="-120"/>
              <a:ea typeface="微軟正黑體" panose="020B0604030504040204" pitchFamily="34" charset="-120"/>
            </a:rPr>
            <a:t>風險、公司核心競爭力及與同業相較之優劣勢等</a:t>
          </a:r>
          <a:r>
            <a:rPr lang="zh-TW" altLang="en-US" sz="2000" b="1" kern="1200" dirty="0">
              <a:effectLst/>
              <a:latin typeface="微軟正黑體" panose="020B0604030504040204" pitchFamily="34" charset="-120"/>
              <a:ea typeface="微軟正黑體" panose="020B0604030504040204" pitchFamily="34" charset="-120"/>
            </a:rPr>
            <a:t>。</a:t>
          </a:r>
        </a:p>
        <a:p>
          <a:pPr marL="228600" lvl="1" indent="-228600" algn="l" defTabSz="889000">
            <a:lnSpc>
              <a:spcPts val="2800"/>
            </a:lnSpc>
            <a:spcBef>
              <a:spcPct val="0"/>
            </a:spcBef>
            <a:spcAft>
              <a:spcPts val="0"/>
            </a:spcAft>
            <a:buSzPct val="90000"/>
            <a:buChar char="•"/>
          </a:pPr>
          <a:r>
            <a:rPr kumimoji="0" lang="zh-TW" altLang="en-US" sz="2000" b="1" kern="1200" dirty="0">
              <a:effectLst/>
              <a:latin typeface="微軟正黑體" panose="020B0604030504040204" pitchFamily="34" charset="-120"/>
              <a:ea typeface="微軟正黑體" panose="020B0604030504040204" pitchFamily="34" charset="-120"/>
            </a:rPr>
            <a:t>瞭解</a:t>
          </a:r>
          <a:r>
            <a:rPr lang="zh-TW" altLang="en-US" sz="2000" b="1" kern="1200" dirty="0">
              <a:effectLst/>
              <a:latin typeface="微軟正黑體" panose="020B0604030504040204" pitchFamily="34" charset="-120"/>
              <a:ea typeface="微軟正黑體" panose="020B0604030504040204" pitchFamily="34" charset="-120"/>
            </a:rPr>
            <a:t>研發能量、產品開發計劃、專利布局策略等。</a:t>
          </a:r>
        </a:p>
        <a:p>
          <a:pPr marL="228600" lvl="1" indent="-228600" algn="l" defTabSz="889000">
            <a:lnSpc>
              <a:spcPts val="2800"/>
            </a:lnSpc>
            <a:spcBef>
              <a:spcPct val="0"/>
            </a:spcBef>
            <a:spcAft>
              <a:spcPts val="0"/>
            </a:spcAft>
            <a:buSzPct val="90000"/>
            <a:buChar char="•"/>
          </a:pPr>
          <a:r>
            <a:rPr kumimoji="0" lang="zh-TW" altLang="en-US" sz="2000" b="1" kern="1200" dirty="0">
              <a:effectLst/>
              <a:latin typeface="微軟正黑體" panose="020B0604030504040204" pitchFamily="34" charset="-120"/>
              <a:ea typeface="微軟正黑體" panose="020B0604030504040204" pitchFamily="34" charset="-120"/>
            </a:rPr>
            <a:t>未來營運計畫及相關資本支出規劃，維持營運穩定性之能力</a:t>
          </a:r>
          <a:r>
            <a:rPr lang="zh-TW" altLang="en-US" sz="2000" b="1" kern="1200" dirty="0">
              <a:effectLst/>
              <a:latin typeface="微軟正黑體" panose="020B0604030504040204" pitchFamily="34" charset="-120"/>
              <a:ea typeface="微軟正黑體" panose="020B0604030504040204" pitchFamily="34" charset="-120"/>
            </a:rPr>
            <a:t>。</a:t>
          </a:r>
        </a:p>
      </dsp:txBody>
      <dsp:txXfrm rot="-5400000">
        <a:off x="1155772" y="2470842"/>
        <a:ext cx="7553687" cy="1326685"/>
      </dsp:txXfrm>
    </dsp:sp>
    <dsp:sp modelId="{B024A5A4-587D-4C19-9B0D-7B686BB10D7D}">
      <dsp:nvSpPr>
        <dsp:cNvPr id="0" name=""/>
        <dsp:cNvSpPr/>
      </dsp:nvSpPr>
      <dsp:spPr>
        <a:xfrm>
          <a:off x="91" y="2385767"/>
          <a:ext cx="1155681" cy="149683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dist" defTabSz="1066800">
            <a:lnSpc>
              <a:spcPct val="100000"/>
            </a:lnSpc>
            <a:spcBef>
              <a:spcPct val="0"/>
            </a:spcBef>
            <a:spcAft>
              <a:spcPct val="35000"/>
            </a:spcAft>
            <a:buNone/>
          </a:pPr>
          <a:r>
            <a:rPr lang="zh-TW" altLang="en-US" sz="2400" b="1" kern="1200"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業務面</a:t>
          </a:r>
        </a:p>
      </dsp:txBody>
      <dsp:txXfrm>
        <a:off x="56507" y="2442183"/>
        <a:ext cx="1042849" cy="1384002"/>
      </dsp:txXfrm>
    </dsp:sp>
    <dsp:sp modelId="{CCB706A0-5BEC-47DC-AD87-0838EB605A2F}">
      <dsp:nvSpPr>
        <dsp:cNvPr id="0" name=""/>
        <dsp:cNvSpPr/>
      </dsp:nvSpPr>
      <dsp:spPr>
        <a:xfrm rot="5400000">
          <a:off x="4256017" y="939383"/>
          <a:ext cx="1478546" cy="7570228"/>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董事結構、背景與誠信，及董事會</a:t>
          </a:r>
          <a:r>
            <a:rPr lang="en-US" altLang="zh-TW"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功能性委員會運作情形等。</a:t>
          </a:r>
        </a:p>
        <a:p>
          <a:pPr marL="228600" lvl="1" indent="-228600" algn="l"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董事、大股東於申請上櫃前之重大股權變動。</a:t>
          </a:r>
        </a:p>
        <a:p>
          <a:pPr marL="228600" lvl="1" indent="-228600" algn="l"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股東結構、主要控制股東家族擔任董事或公司經營階層情形。</a:t>
          </a:r>
        </a:p>
      </dsp:txBody>
      <dsp:txXfrm rot="-5400000">
        <a:off x="1210177" y="4057401"/>
        <a:ext cx="7498051" cy="1334192"/>
      </dsp:txXfrm>
    </dsp:sp>
    <dsp:sp modelId="{1B6AD551-C11F-4A7C-B3DA-8FF0BDFC5DEB}">
      <dsp:nvSpPr>
        <dsp:cNvPr id="0" name=""/>
        <dsp:cNvSpPr/>
      </dsp:nvSpPr>
      <dsp:spPr>
        <a:xfrm>
          <a:off x="91" y="3979611"/>
          <a:ext cx="1210085" cy="148977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dist" defTabSz="1066800">
            <a:lnSpc>
              <a:spcPct val="100000"/>
            </a:lnSpc>
            <a:spcBef>
              <a:spcPct val="0"/>
            </a:spcBef>
            <a:spcAft>
              <a:spcPct val="35000"/>
            </a:spcAft>
            <a:buNone/>
          </a:pPr>
          <a:r>
            <a:rPr lang="zh-TW" altLang="en-US" sz="2400" b="1" kern="1200"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公司治理</a:t>
          </a:r>
        </a:p>
      </dsp:txBody>
      <dsp:txXfrm>
        <a:off x="59162" y="4038682"/>
        <a:ext cx="1091943" cy="13716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F5B14-EEC5-4120-99D3-17A1AF00962E}">
      <dsp:nvSpPr>
        <dsp:cNvPr id="0" name=""/>
        <dsp:cNvSpPr/>
      </dsp:nvSpPr>
      <dsp:spPr>
        <a:xfrm rot="5400000">
          <a:off x="4329674" y="-3113562"/>
          <a:ext cx="1119643" cy="748105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ts val="30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建立健全之內部控制制度，並確保制度設計及執行持續有效。</a:t>
          </a:r>
        </a:p>
        <a:p>
          <a:pPr marL="228600" lvl="1" indent="-228600" algn="l" defTabSz="889000">
            <a:lnSpc>
              <a:spcPts val="30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內部控制缺失改善情形。</a:t>
          </a:r>
        </a:p>
      </dsp:txBody>
      <dsp:txXfrm rot="-5400000">
        <a:off x="1148967" y="121801"/>
        <a:ext cx="7426401" cy="1010331"/>
      </dsp:txXfrm>
    </dsp:sp>
    <dsp:sp modelId="{11BA4E0E-4AB1-4EAA-960E-805BA07BC6F9}">
      <dsp:nvSpPr>
        <dsp:cNvPr id="0" name=""/>
        <dsp:cNvSpPr/>
      </dsp:nvSpPr>
      <dsp:spPr>
        <a:xfrm>
          <a:off x="36" y="943"/>
          <a:ext cx="1148931" cy="125204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dist" defTabSz="1066800">
            <a:lnSpc>
              <a:spcPct val="100000"/>
            </a:lnSpc>
            <a:spcBef>
              <a:spcPct val="0"/>
            </a:spcBef>
            <a:spcAft>
              <a:spcPct val="35000"/>
            </a:spcAft>
            <a:buNone/>
          </a:pPr>
          <a:r>
            <a:rPr lang="zh-TW" altLang="en-US" sz="2400" b="1" kern="1200"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內部控制</a:t>
          </a:r>
        </a:p>
      </dsp:txBody>
      <dsp:txXfrm>
        <a:off x="56122" y="57029"/>
        <a:ext cx="1036759" cy="1139874"/>
      </dsp:txXfrm>
    </dsp:sp>
    <dsp:sp modelId="{EB17127F-49FB-4712-AD40-9FDC6F428656}">
      <dsp:nvSpPr>
        <dsp:cNvPr id="0" name=""/>
        <dsp:cNvSpPr/>
      </dsp:nvSpPr>
      <dsp:spPr>
        <a:xfrm rot="5400000">
          <a:off x="3110629" y="-687255"/>
          <a:ext cx="3489369" cy="7552363"/>
        </a:xfrm>
        <a:prstGeom prst="round2SameRect">
          <a:avLst/>
        </a:prstGeom>
        <a:solidFill>
          <a:schemeClr val="accent5">
            <a:tint val="40000"/>
            <a:alpha val="90000"/>
            <a:hueOff val="13007638"/>
            <a:satOff val="-6496"/>
            <a:lumOff val="306"/>
            <a:alphaOff val="0"/>
          </a:schemeClr>
        </a:solidFill>
        <a:ln w="25400" cap="flat" cmpd="sng" algn="ctr">
          <a:solidFill>
            <a:schemeClr val="accent5">
              <a:tint val="40000"/>
              <a:alpha val="90000"/>
              <a:hueOff val="13007638"/>
              <a:satOff val="-6496"/>
              <a:lumOff val="3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申請公司是否曾因違反法令而受相關單位要求注意改善或處分，或有訴訟</a:t>
          </a:r>
          <a:r>
            <a:rPr lang="en-US" altLang="en-US"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非訟事件→倘有，了解其後續改善狀況。</a:t>
          </a:r>
        </a:p>
        <a:p>
          <a:pPr marL="228600" lvl="1" indent="-228600" algn="just" defTabSz="889000">
            <a:lnSpc>
              <a:spcPts val="2800"/>
            </a:lnSpc>
            <a:spcBef>
              <a:spcPct val="0"/>
            </a:spcBef>
            <a:spcAft>
              <a:spcPts val="0"/>
            </a:spcAft>
            <a:buNone/>
          </a:pPr>
          <a:r>
            <a:rPr lang="zh-TW" altLang="en-US" sz="2000" b="1" kern="1200" dirty="0">
              <a:effectLst/>
              <a:latin typeface="微軟正黑體" panose="020B0604030504040204" pitchFamily="34" charset="-120"/>
              <a:ea typeface="微軟正黑體" panose="020B0604030504040204" pitchFamily="34" charset="-120"/>
            </a:rPr>
            <a:t>外國企業</a:t>
          </a:r>
          <a:r>
            <a:rPr lang="en-US" altLang="zh-TW" sz="2000" b="1" kern="1200" dirty="0">
              <a:effectLst/>
              <a:latin typeface="微軟正黑體" panose="020B0604030504040204" pitchFamily="34" charset="-120"/>
              <a:ea typeface="微軟正黑體" panose="020B0604030504040204" pitchFamily="34" charset="-120"/>
            </a:rPr>
            <a:t>IPO</a:t>
          </a:r>
          <a:r>
            <a:rPr lang="zh-TW" altLang="en-US" sz="2000" b="1" kern="1200" dirty="0">
              <a:effectLst/>
              <a:latin typeface="微軟正黑體" panose="020B0604030504040204" pitchFamily="34" charset="-120"/>
              <a:ea typeface="微軟正黑體" panose="020B0604030504040204" pitchFamily="34" charset="-120"/>
            </a:rPr>
            <a:t>特別注意：</a:t>
          </a:r>
        </a:p>
        <a:p>
          <a:pPr marL="228600" lvl="1" indent="-228600" algn="just"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臺灣地區人民對外投資：是否已依規定向我國投審會申請或申報</a:t>
          </a:r>
          <a:r>
            <a:rPr lang="en-US" altLang="en-US"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尤其是董事、經理人及大股東</a:t>
          </a:r>
          <a:r>
            <a:rPr lang="en-US" altLang="en-US"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 。</a:t>
          </a:r>
        </a:p>
        <a:p>
          <a:pPr marL="228600" lvl="1" indent="-228600" algn="just"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主要營運地投資限制：東南亞當地投審會</a:t>
          </a:r>
          <a:r>
            <a:rPr lang="en-US" altLang="en-US"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如泰國</a:t>
          </a:r>
          <a:r>
            <a:rPr lang="en-US" altLang="en-US" sz="2000" b="1" kern="1200" dirty="0">
              <a:effectLst/>
              <a:latin typeface="微軟正黑體" panose="020B0604030504040204" pitchFamily="34" charset="-120"/>
              <a:ea typeface="微軟正黑體" panose="020B0604030504040204" pitchFamily="34" charset="-120"/>
            </a:rPr>
            <a:t>BOI</a:t>
          </a:r>
          <a:r>
            <a:rPr lang="zh-TW" altLang="en-US" sz="2000" b="1" kern="1200" dirty="0">
              <a:effectLst/>
              <a:latin typeface="微軟正黑體" panose="020B0604030504040204" pitchFamily="34" charset="-120"/>
              <a:ea typeface="微軟正黑體" panose="020B0604030504040204" pitchFamily="34" charset="-120"/>
            </a:rPr>
            <a:t>、越南</a:t>
          </a:r>
          <a:r>
            <a:rPr lang="en-US" altLang="en-US" sz="2000" b="1" kern="1200" dirty="0">
              <a:effectLst/>
              <a:latin typeface="微軟正黑體" panose="020B0604030504040204" pitchFamily="34" charset="-120"/>
              <a:ea typeface="微軟正黑體" panose="020B0604030504040204" pitchFamily="34" charset="-120"/>
            </a:rPr>
            <a:t>MPI)</a:t>
          </a:r>
          <a:r>
            <a:rPr lang="zh-TW" altLang="en-US" sz="2000" b="1" kern="1200" dirty="0">
              <a:effectLst/>
              <a:latin typeface="微軟正黑體" panose="020B0604030504040204" pitchFamily="34" charset="-120"/>
              <a:ea typeface="微軟正黑體" panose="020B0604030504040204" pitchFamily="34" charset="-120"/>
            </a:rPr>
            <a:t>規定</a:t>
          </a:r>
          <a:r>
            <a:rPr lang="en-US" altLang="en-US"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如當地國籍股東持股比率、擁有土地所有權、享有投資優惠的義務等</a:t>
          </a:r>
          <a:r>
            <a:rPr lang="en-US" altLang="en-US" sz="2000" b="1" kern="1200" dirty="0">
              <a:effectLst/>
              <a:latin typeface="微軟正黑體" panose="020B0604030504040204" pitchFamily="34" charset="-120"/>
              <a:ea typeface="微軟正黑體" panose="020B0604030504040204" pitchFamily="34" charset="-120"/>
            </a:rPr>
            <a:t>)</a:t>
          </a:r>
          <a:r>
            <a:rPr lang="zh-TW" altLang="en-US" sz="2000" b="1" kern="1200" dirty="0">
              <a:effectLst/>
              <a:latin typeface="微軟正黑體" panose="020B0604030504040204" pitchFamily="34" charset="-120"/>
              <a:ea typeface="微軟正黑體" panose="020B0604030504040204" pitchFamily="34" charset="-120"/>
            </a:rPr>
            <a:t> 。</a:t>
          </a:r>
        </a:p>
        <a:p>
          <a:pPr marL="228600" lvl="1" indent="-228600" algn="just" defTabSz="889000">
            <a:lnSpc>
              <a:spcPts val="2800"/>
            </a:lnSpc>
            <a:spcBef>
              <a:spcPct val="0"/>
            </a:spcBef>
            <a:spcAft>
              <a:spcPts val="0"/>
            </a:spcAft>
            <a:buChar char="•"/>
          </a:pPr>
          <a:r>
            <a:rPr lang="zh-TW" altLang="en-US" sz="2000" b="1" kern="1200" dirty="0">
              <a:effectLst/>
              <a:latin typeface="微軟正黑體" panose="020B0604030504040204" pitchFamily="34" charset="-120"/>
              <a:ea typeface="微軟正黑體" panose="020B0604030504040204" pitchFamily="34" charset="-120"/>
            </a:rPr>
            <a:t>主要營運據點合規情形、勞資關係、環保及社會保險辦理情形等。</a:t>
          </a:r>
        </a:p>
      </dsp:txBody>
      <dsp:txXfrm rot="-5400000">
        <a:off x="1079133" y="1514578"/>
        <a:ext cx="7382026" cy="3148695"/>
      </dsp:txXfrm>
    </dsp:sp>
    <dsp:sp modelId="{FB057157-B6E4-49DE-8D49-087FF0A44183}">
      <dsp:nvSpPr>
        <dsp:cNvPr id="0" name=""/>
        <dsp:cNvSpPr/>
      </dsp:nvSpPr>
      <dsp:spPr>
        <a:xfrm>
          <a:off x="13321" y="1317118"/>
          <a:ext cx="1079096" cy="3543615"/>
        </a:xfrm>
        <a:prstGeom prst="roundRect">
          <a:avLst/>
        </a:prstGeom>
        <a:solidFill>
          <a:schemeClr val="accent5">
            <a:hueOff val="11883694"/>
            <a:satOff val="-60520"/>
            <a:lumOff val="11175"/>
            <a:alphaOff val="0"/>
          </a:schemeClr>
        </a:solidFill>
        <a:ln w="25400" cap="flat" cmpd="sng" algn="ctr">
          <a:solidFill>
            <a:schemeClr val="lt1">
              <a:hueOff val="0"/>
              <a:satOff val="0"/>
              <a:lumOff val="0"/>
              <a:alphaOff val="0"/>
            </a:schemeClr>
          </a:solidFill>
          <a:prstDash val="solid"/>
        </a:ln>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dist" defTabSz="1066800">
            <a:lnSpc>
              <a:spcPct val="100000"/>
            </a:lnSpc>
            <a:spcBef>
              <a:spcPct val="0"/>
            </a:spcBef>
            <a:spcAft>
              <a:spcPct val="35000"/>
            </a:spcAft>
            <a:buNone/>
          </a:pPr>
          <a:r>
            <a:rPr lang="zh-TW" altLang="en-US" sz="2400" b="1" kern="1200" cap="none" spc="0" dirty="0">
              <a:ln w="0"/>
              <a:effectLst>
                <a:glow rad="101600">
                  <a:schemeClr val="tx1">
                    <a:lumMod val="95000"/>
                    <a:lumOff val="5000"/>
                    <a:alpha val="60000"/>
                  </a:schemeClr>
                </a:glow>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法令遵循</a:t>
          </a:r>
        </a:p>
      </dsp:txBody>
      <dsp:txXfrm>
        <a:off x="65998" y="1369795"/>
        <a:ext cx="973742" cy="34382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6400" cy="496491"/>
          </a:xfrm>
          <a:prstGeom prst="rect">
            <a:avLst/>
          </a:prstGeom>
        </p:spPr>
        <p:txBody>
          <a:bodyPr vert="horz" wrap="square" lIns="91440" tIns="45720" rIns="91440" bIns="45720" numCol="1" anchor="t" anchorCtr="0" compatLnSpc="1">
            <a:prstTxWarp prst="textNoShape">
              <a:avLst/>
            </a:prstTxWarp>
          </a:bodyPr>
          <a:lstStyle>
            <a:lvl1pPr>
              <a:defRPr kumimoji="0" sz="1200">
                <a:latin typeface="Calibri" pitchFamily="34" charset="0"/>
                <a:ea typeface="新細明體" pitchFamily="18" charset="-120"/>
              </a:defRPr>
            </a:lvl1pPr>
          </a:lstStyle>
          <a:p>
            <a:pPr>
              <a:defRPr/>
            </a:pPr>
            <a:endParaRPr lang="zh-TW" altLang="en-US"/>
          </a:p>
        </p:txBody>
      </p:sp>
      <p:sp>
        <p:nvSpPr>
          <p:cNvPr id="3" name="日期版面配置區 2"/>
          <p:cNvSpPr>
            <a:spLocks noGrp="1"/>
          </p:cNvSpPr>
          <p:nvPr>
            <p:ph type="dt" sz="quarter" idx="1"/>
          </p:nvPr>
        </p:nvSpPr>
        <p:spPr>
          <a:xfrm>
            <a:off x="3849688" y="1"/>
            <a:ext cx="2946400" cy="496491"/>
          </a:xfrm>
          <a:prstGeom prst="rect">
            <a:avLst/>
          </a:prstGeom>
        </p:spPr>
        <p:txBody>
          <a:bodyPr vert="horz" wrap="square" lIns="91440" tIns="45720" rIns="91440" bIns="45720" numCol="1" anchor="t" anchorCtr="0" compatLnSpc="1">
            <a:prstTxWarp prst="textNoShape">
              <a:avLst/>
            </a:prstTxWarp>
          </a:bodyPr>
          <a:lstStyle>
            <a:lvl1pPr algn="r">
              <a:defRPr kumimoji="0" sz="1200">
                <a:latin typeface="Calibri" pitchFamily="34" charset="0"/>
                <a:ea typeface="新細明體" pitchFamily="18" charset="-120"/>
              </a:defRPr>
            </a:lvl1pPr>
          </a:lstStyle>
          <a:p>
            <a:pPr>
              <a:defRPr/>
            </a:pPr>
            <a:endParaRPr lang="zh-TW" altLang="en-US"/>
          </a:p>
        </p:txBody>
      </p:sp>
      <p:sp>
        <p:nvSpPr>
          <p:cNvPr id="5" name="投影片編號版面配置區 4"/>
          <p:cNvSpPr>
            <a:spLocks noGrp="1"/>
          </p:cNvSpPr>
          <p:nvPr>
            <p:ph type="sldNum" sz="quarter" idx="3"/>
          </p:nvPr>
        </p:nvSpPr>
        <p:spPr>
          <a:xfrm>
            <a:off x="3849688" y="9431730"/>
            <a:ext cx="2946400" cy="496491"/>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EF49A98B-A327-42EF-A06C-FDBE58C01C16}" type="slidenum">
              <a:rPr lang="zh-TW" altLang="en-US"/>
              <a:pPr>
                <a:defRPr/>
              </a:pPr>
              <a:t>‹#›</a:t>
            </a:fld>
            <a:endParaRPr lang="zh-TW" altLang="en-US"/>
          </a:p>
        </p:txBody>
      </p:sp>
    </p:spTree>
    <p:extLst>
      <p:ext uri="{BB962C8B-B14F-4D97-AF65-F5344CB8AC3E}">
        <p14:creationId xmlns:p14="http://schemas.microsoft.com/office/powerpoint/2010/main" val="7013568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6400" cy="496491"/>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3849688" y="1"/>
            <a:ext cx="2946400" cy="496491"/>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ea typeface="新細明體" pitchFamily="18" charset="-120"/>
              </a:defRPr>
            </a:lvl1pPr>
          </a:lstStyle>
          <a:p>
            <a:pPr>
              <a:defRPr/>
            </a:pPr>
            <a:endParaRPr lang="zh-TW" altLang="en-US"/>
          </a:p>
        </p:txBody>
      </p:sp>
      <p:sp>
        <p:nvSpPr>
          <p:cNvPr id="4" name="投影片圖像版面配置區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9450" y="4717460"/>
            <a:ext cx="5438775" cy="446841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431730"/>
            <a:ext cx="2946400" cy="496491"/>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31730"/>
            <a:ext cx="2946400" cy="496491"/>
          </a:xfrm>
          <a:prstGeom prst="rect">
            <a:avLst/>
          </a:prstGeom>
        </p:spPr>
        <p:txBody>
          <a:bodyPr vert="horz" lIns="91440" tIns="45720" rIns="91440" bIns="45720" rtlCol="0" anchor="b"/>
          <a:lstStyle>
            <a:lvl1pPr algn="r">
              <a:defRPr sz="1200">
                <a:latin typeface="Arial" charset="0"/>
                <a:ea typeface="新細明體" charset="-120"/>
              </a:defRPr>
            </a:lvl1pPr>
          </a:lstStyle>
          <a:p>
            <a:pPr>
              <a:defRPr/>
            </a:pPr>
            <a:fld id="{9CA60C8D-A583-4D80-8A6C-68B5F91166FE}" type="slidenum">
              <a:rPr lang="zh-TW" altLang="en-US"/>
              <a:pPr>
                <a:defRPr/>
              </a:pPr>
              <a:t>‹#›</a:t>
            </a:fld>
            <a:endParaRPr lang="zh-TW" altLang="en-US"/>
          </a:p>
        </p:txBody>
      </p:sp>
    </p:spTree>
    <p:extLst>
      <p:ext uri="{BB962C8B-B14F-4D97-AF65-F5344CB8AC3E}">
        <p14:creationId xmlns:p14="http://schemas.microsoft.com/office/powerpoint/2010/main" val="5239933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EF1AF7D2-E3C3-45A7-A8C7-A8496614357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928688">
              <a:spcBef>
                <a:spcPct val="30000"/>
              </a:spcBef>
              <a:defRPr kumimoji="1" sz="1200">
                <a:solidFill>
                  <a:schemeClr val="tx1"/>
                </a:solidFill>
                <a:latin typeface="細明體" panose="02020509000000000000" pitchFamily="49" charset="-120"/>
                <a:ea typeface="細明體" panose="02020509000000000000" pitchFamily="49" charset="-120"/>
              </a:defRPr>
            </a:lvl1pPr>
            <a:lvl2pPr marL="742950" indent="-285750" defTabSz="928688">
              <a:spcBef>
                <a:spcPct val="30000"/>
              </a:spcBef>
              <a:defRPr kumimoji="1" sz="1200">
                <a:solidFill>
                  <a:schemeClr val="tx1"/>
                </a:solidFill>
                <a:latin typeface="細明體" panose="02020509000000000000" pitchFamily="49" charset="-120"/>
                <a:ea typeface="細明體" panose="02020509000000000000" pitchFamily="49" charset="-120"/>
              </a:defRPr>
            </a:lvl2pPr>
            <a:lvl3pPr marL="1143000" indent="-228600" defTabSz="928688">
              <a:spcBef>
                <a:spcPct val="30000"/>
              </a:spcBef>
              <a:defRPr kumimoji="1" sz="1200">
                <a:solidFill>
                  <a:schemeClr val="tx1"/>
                </a:solidFill>
                <a:latin typeface="細明體" panose="02020509000000000000" pitchFamily="49" charset="-120"/>
                <a:ea typeface="細明體" panose="02020509000000000000" pitchFamily="49" charset="-120"/>
              </a:defRPr>
            </a:lvl3pPr>
            <a:lvl4pPr marL="1600200" indent="-228600" defTabSz="928688">
              <a:spcBef>
                <a:spcPct val="30000"/>
              </a:spcBef>
              <a:defRPr kumimoji="1" sz="1200">
                <a:solidFill>
                  <a:schemeClr val="tx1"/>
                </a:solidFill>
                <a:latin typeface="細明體" panose="02020509000000000000" pitchFamily="49" charset="-120"/>
                <a:ea typeface="細明體" panose="02020509000000000000" pitchFamily="49" charset="-120"/>
              </a:defRPr>
            </a:lvl4pPr>
            <a:lvl5pPr marL="2057400" indent="-228600" defTabSz="928688">
              <a:spcBef>
                <a:spcPct val="30000"/>
              </a:spcBef>
              <a:defRPr kumimoji="1" sz="1200">
                <a:solidFill>
                  <a:schemeClr val="tx1"/>
                </a:solidFill>
                <a:latin typeface="細明體" panose="02020509000000000000" pitchFamily="49" charset="-120"/>
                <a:ea typeface="細明體" panose="02020509000000000000" pitchFamily="49" charset="-120"/>
              </a:defRPr>
            </a:lvl5pPr>
            <a:lvl6pPr marL="25146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6pPr>
            <a:lvl7pPr marL="29718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7pPr>
            <a:lvl8pPr marL="34290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8pPr>
            <a:lvl9pPr marL="38862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9pPr>
          </a:lstStyle>
          <a:p>
            <a:pPr>
              <a:spcBef>
                <a:spcPct val="0"/>
              </a:spcBef>
            </a:pPr>
            <a:fld id="{B92D9D20-FF99-472C-AE92-8E14C495E70A}" type="slidenum">
              <a:rPr lang="en-US" altLang="zh-TW" smtClean="0"/>
              <a:pPr>
                <a:spcBef>
                  <a:spcPct val="0"/>
                </a:spcBef>
              </a:pPr>
              <a:t>1</a:t>
            </a:fld>
            <a:endParaRPr lang="en-US" altLang="zh-TW"/>
          </a:p>
        </p:txBody>
      </p:sp>
      <p:sp>
        <p:nvSpPr>
          <p:cNvPr id="20483" name="Rectangle 1026">
            <a:extLst>
              <a:ext uri="{FF2B5EF4-FFF2-40B4-BE49-F238E27FC236}">
                <a16:creationId xmlns:a16="http://schemas.microsoft.com/office/drawing/2014/main" id="{D66E3D9F-8D0A-43F3-8284-4094F23277DE}"/>
              </a:ext>
            </a:extLst>
          </p:cNvPr>
          <p:cNvSpPr>
            <a:spLocks noGrp="1" noRot="1" noChangeAspect="1" noChangeArrowheads="1" noTextEdit="1"/>
          </p:cNvSpPr>
          <p:nvPr>
            <p:ph type="sldImg"/>
          </p:nvPr>
        </p:nvSpPr>
        <p:spPr>
          <a:ln/>
        </p:spPr>
      </p:sp>
      <p:sp>
        <p:nvSpPr>
          <p:cNvPr id="20484" name="Rectangle 1027">
            <a:extLst>
              <a:ext uri="{FF2B5EF4-FFF2-40B4-BE49-F238E27FC236}">
                <a16:creationId xmlns:a16="http://schemas.microsoft.com/office/drawing/2014/main" id="{1BFE87CC-BB50-486F-9467-CFD4DFD1365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19</a:t>
            </a:fld>
            <a:endParaRPr lang="zh-TW" altLang="en-US"/>
          </a:p>
        </p:txBody>
      </p:sp>
    </p:spTree>
    <p:extLst>
      <p:ext uri="{BB962C8B-B14F-4D97-AF65-F5344CB8AC3E}">
        <p14:creationId xmlns:p14="http://schemas.microsoft.com/office/powerpoint/2010/main" val="4113160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20</a:t>
            </a:fld>
            <a:endParaRPr lang="zh-TW" altLang="en-US"/>
          </a:p>
        </p:txBody>
      </p:sp>
    </p:spTree>
    <p:extLst>
      <p:ext uri="{BB962C8B-B14F-4D97-AF65-F5344CB8AC3E}">
        <p14:creationId xmlns:p14="http://schemas.microsoft.com/office/powerpoint/2010/main" val="3724535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21</a:t>
            </a:fld>
            <a:endParaRPr lang="zh-TW" altLang="en-US"/>
          </a:p>
        </p:txBody>
      </p:sp>
    </p:spTree>
    <p:extLst>
      <p:ext uri="{BB962C8B-B14F-4D97-AF65-F5344CB8AC3E}">
        <p14:creationId xmlns:p14="http://schemas.microsoft.com/office/powerpoint/2010/main" val="369613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22</a:t>
            </a:fld>
            <a:endParaRPr lang="zh-TW" altLang="en-US"/>
          </a:p>
        </p:txBody>
      </p:sp>
    </p:spTree>
    <p:extLst>
      <p:ext uri="{BB962C8B-B14F-4D97-AF65-F5344CB8AC3E}">
        <p14:creationId xmlns:p14="http://schemas.microsoft.com/office/powerpoint/2010/main" val="3290124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圖像版面配置區 1">
            <a:extLst>
              <a:ext uri="{FF2B5EF4-FFF2-40B4-BE49-F238E27FC236}">
                <a16:creationId xmlns:a16="http://schemas.microsoft.com/office/drawing/2014/main" id="{72A9D2B0-98BA-435A-A8D9-D9B2BB623FCE}"/>
              </a:ext>
            </a:extLst>
          </p:cNvPr>
          <p:cNvSpPr>
            <a:spLocks noGrp="1" noRot="1" noChangeAspect="1" noChangeArrowheads="1" noTextEdit="1"/>
          </p:cNvSpPr>
          <p:nvPr>
            <p:ph type="sldImg"/>
          </p:nvPr>
        </p:nvSpPr>
        <p:spPr>
          <a:ln/>
        </p:spPr>
      </p:sp>
      <p:sp>
        <p:nvSpPr>
          <p:cNvPr id="69635" name="備忘稿版面配置區 2">
            <a:extLst>
              <a:ext uri="{FF2B5EF4-FFF2-40B4-BE49-F238E27FC236}">
                <a16:creationId xmlns:a16="http://schemas.microsoft.com/office/drawing/2014/main" id="{7065A35B-BCD2-487D-8D6E-7C4FD4537D3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TW" altLang="en-US" dirty="0"/>
          </a:p>
        </p:txBody>
      </p:sp>
      <p:sp>
        <p:nvSpPr>
          <p:cNvPr id="69636" name="投影片編號版面配置區 3">
            <a:extLst>
              <a:ext uri="{FF2B5EF4-FFF2-40B4-BE49-F238E27FC236}">
                <a16:creationId xmlns:a16="http://schemas.microsoft.com/office/drawing/2014/main" id="{0430B22D-EAB9-4691-AFF9-E51FC65ED6EE}"/>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8688">
              <a:spcBef>
                <a:spcPct val="30000"/>
              </a:spcBef>
              <a:defRPr kumimoji="1" sz="1200">
                <a:solidFill>
                  <a:schemeClr val="tx1"/>
                </a:solidFill>
                <a:latin typeface="細明體" panose="02020509000000000000" pitchFamily="49" charset="-120"/>
                <a:ea typeface="細明體" panose="02020509000000000000" pitchFamily="49" charset="-120"/>
              </a:defRPr>
            </a:lvl1pPr>
            <a:lvl2pPr marL="742950" indent="-285750" defTabSz="928688">
              <a:spcBef>
                <a:spcPct val="30000"/>
              </a:spcBef>
              <a:defRPr kumimoji="1" sz="1200">
                <a:solidFill>
                  <a:schemeClr val="tx1"/>
                </a:solidFill>
                <a:latin typeface="細明體" panose="02020509000000000000" pitchFamily="49" charset="-120"/>
                <a:ea typeface="細明體" panose="02020509000000000000" pitchFamily="49" charset="-120"/>
              </a:defRPr>
            </a:lvl2pPr>
            <a:lvl3pPr marL="1143000" indent="-228600" defTabSz="928688">
              <a:spcBef>
                <a:spcPct val="30000"/>
              </a:spcBef>
              <a:defRPr kumimoji="1" sz="1200">
                <a:solidFill>
                  <a:schemeClr val="tx1"/>
                </a:solidFill>
                <a:latin typeface="細明體" panose="02020509000000000000" pitchFamily="49" charset="-120"/>
                <a:ea typeface="細明體" panose="02020509000000000000" pitchFamily="49" charset="-120"/>
              </a:defRPr>
            </a:lvl3pPr>
            <a:lvl4pPr marL="1600200" indent="-228600" defTabSz="928688">
              <a:spcBef>
                <a:spcPct val="30000"/>
              </a:spcBef>
              <a:defRPr kumimoji="1" sz="1200">
                <a:solidFill>
                  <a:schemeClr val="tx1"/>
                </a:solidFill>
                <a:latin typeface="細明體" panose="02020509000000000000" pitchFamily="49" charset="-120"/>
                <a:ea typeface="細明體" panose="02020509000000000000" pitchFamily="49" charset="-120"/>
              </a:defRPr>
            </a:lvl4pPr>
            <a:lvl5pPr marL="2057400" indent="-228600" defTabSz="928688">
              <a:spcBef>
                <a:spcPct val="30000"/>
              </a:spcBef>
              <a:defRPr kumimoji="1" sz="1200">
                <a:solidFill>
                  <a:schemeClr val="tx1"/>
                </a:solidFill>
                <a:latin typeface="細明體" panose="02020509000000000000" pitchFamily="49" charset="-120"/>
                <a:ea typeface="細明體" panose="02020509000000000000" pitchFamily="49" charset="-120"/>
              </a:defRPr>
            </a:lvl5pPr>
            <a:lvl6pPr marL="25146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6pPr>
            <a:lvl7pPr marL="29718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7pPr>
            <a:lvl8pPr marL="34290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8pPr>
            <a:lvl9pPr marL="3886200" indent="-228600" defTabSz="928688" eaLnBrk="0" fontAlgn="base" hangingPunct="0">
              <a:spcBef>
                <a:spcPct val="30000"/>
              </a:spcBef>
              <a:spcAft>
                <a:spcPct val="0"/>
              </a:spcAft>
              <a:defRPr kumimoji="1" sz="1200">
                <a:solidFill>
                  <a:schemeClr val="tx1"/>
                </a:solidFill>
                <a:latin typeface="細明體" panose="02020509000000000000" pitchFamily="49" charset="-120"/>
                <a:ea typeface="細明體" panose="02020509000000000000" pitchFamily="49" charset="-120"/>
              </a:defRPr>
            </a:lvl9pPr>
          </a:lstStyle>
          <a:p>
            <a:pPr>
              <a:spcBef>
                <a:spcPct val="0"/>
              </a:spcBef>
            </a:pPr>
            <a:fld id="{37D21D5D-F416-4BF9-B136-8804452B22E3}" type="slidenum">
              <a:rPr lang="en-US" altLang="zh-TW" smtClean="0"/>
              <a:pPr>
                <a:spcBef>
                  <a:spcPct val="0"/>
                </a:spcBef>
              </a:pPr>
              <a:t>23</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7112B624-B204-497C-918B-4ABF604458B1}" type="slidenum">
              <a:rPr lang="en-US" altLang="zh-TW" smtClean="0"/>
              <a:pPr>
                <a:defRPr/>
              </a:pPr>
              <a:t>26</a:t>
            </a:fld>
            <a:endParaRPr lang="en-US" altLang="zh-TW"/>
          </a:p>
        </p:txBody>
      </p:sp>
    </p:spTree>
    <p:extLst>
      <p:ext uri="{BB962C8B-B14F-4D97-AF65-F5344CB8AC3E}">
        <p14:creationId xmlns:p14="http://schemas.microsoft.com/office/powerpoint/2010/main" val="149108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a:extLst>
              <a:ext uri="{FF2B5EF4-FFF2-40B4-BE49-F238E27FC236}">
                <a16:creationId xmlns:a16="http://schemas.microsoft.com/office/drawing/2014/main" id="{50B2034E-D31F-412F-9556-8C930170468A}"/>
              </a:ext>
            </a:extLst>
          </p:cNvPr>
          <p:cNvSpPr>
            <a:spLocks noGrp="1" noRot="1" noChangeAspect="1" noTextEdit="1"/>
          </p:cNvSpPr>
          <p:nvPr>
            <p:ph type="sldImg"/>
          </p:nvPr>
        </p:nvSpPr>
        <p:spPr bwMode="auto">
          <a:xfrm>
            <a:off x="890588" y="771525"/>
            <a:ext cx="4937125" cy="3702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備忘稿版面配置區 2">
            <a:extLst>
              <a:ext uri="{FF2B5EF4-FFF2-40B4-BE49-F238E27FC236}">
                <a16:creationId xmlns:a16="http://schemas.microsoft.com/office/drawing/2014/main" id="{53ABC902-A3A0-4E5F-AE5A-4C3241258D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TW" dirty="0"/>
          </a:p>
        </p:txBody>
      </p:sp>
      <p:sp>
        <p:nvSpPr>
          <p:cNvPr id="52228" name="日期版面配置區 3">
            <a:extLst>
              <a:ext uri="{FF2B5EF4-FFF2-40B4-BE49-F238E27FC236}">
                <a16:creationId xmlns:a16="http://schemas.microsoft.com/office/drawing/2014/main" id="{4BDF690B-37BB-40F4-9A97-E804C8F382DC}"/>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CFFF65A-EFB3-4F17-B974-3A79C649E56B}" type="datetime1">
              <a:rPr lang="zh-TW" altLang="en-US" smtClean="0"/>
              <a:t>2024/10/4</a:t>
            </a:fld>
            <a:endParaRPr lang="zh-TW" altLang="en-US"/>
          </a:p>
        </p:txBody>
      </p:sp>
      <p:sp>
        <p:nvSpPr>
          <p:cNvPr id="52229" name="投影片編號版面配置區 4">
            <a:extLst>
              <a:ext uri="{FF2B5EF4-FFF2-40B4-BE49-F238E27FC236}">
                <a16:creationId xmlns:a16="http://schemas.microsoft.com/office/drawing/2014/main" id="{699BA759-5B72-4021-B182-FC203AE1A1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B93083F-7005-4CC5-96C3-FB460FC37E31}" type="slidenum">
              <a:rPr lang="zh-TW" altLang="en-US" smtClean="0"/>
              <a:pPr/>
              <a:t>27</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66FD6B0-DB15-4FD2-A03A-E4D8B779FF2C}" type="slidenum">
              <a:rPr lang="zh-TW" altLang="en-US" smtClean="0"/>
              <a:t>28</a:t>
            </a:fld>
            <a:endParaRPr lang="zh-TW" altLang="en-US"/>
          </a:p>
        </p:txBody>
      </p:sp>
    </p:spTree>
    <p:extLst>
      <p:ext uri="{BB962C8B-B14F-4D97-AF65-F5344CB8AC3E}">
        <p14:creationId xmlns:p14="http://schemas.microsoft.com/office/powerpoint/2010/main" val="142059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66FD6B0-DB15-4FD2-A03A-E4D8B779FF2C}" type="slidenum">
              <a:rPr lang="zh-TW" altLang="en-US" smtClean="0"/>
              <a:t>29</a:t>
            </a:fld>
            <a:endParaRPr lang="zh-TW" altLang="en-US"/>
          </a:p>
        </p:txBody>
      </p:sp>
    </p:spTree>
    <p:extLst>
      <p:ext uri="{BB962C8B-B14F-4D97-AF65-F5344CB8AC3E}">
        <p14:creationId xmlns:p14="http://schemas.microsoft.com/office/powerpoint/2010/main" val="132641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圖像版面配置區 1"/>
          <p:cNvSpPr>
            <a:spLocks noGrp="1" noRot="1" noChangeAspect="1" noTextEdit="1"/>
          </p:cNvSpPr>
          <p:nvPr>
            <p:ph type="sldImg"/>
          </p:nvPr>
        </p:nvSpPr>
        <p:spPr>
          <a:ln/>
        </p:spPr>
      </p:sp>
      <p:sp>
        <p:nvSpPr>
          <p:cNvPr id="92163" name="備忘稿版面配置區 2"/>
          <p:cNvSpPr>
            <a:spLocks noGrp="1"/>
          </p:cNvSpPr>
          <p:nvPr>
            <p:ph type="body" idx="1"/>
          </p:nvPr>
        </p:nvSpPr>
        <p:spPr>
          <a:noFill/>
          <a:ln w="9525"/>
        </p:spPr>
        <p:txBody>
          <a:bodyPr/>
          <a:lstStyle/>
          <a:p>
            <a:endParaRPr lang="zh-TW" altLang="en-US" dirty="0"/>
          </a:p>
        </p:txBody>
      </p:sp>
      <p:sp>
        <p:nvSpPr>
          <p:cNvPr id="92164" name="投影片編號版面配置區 3"/>
          <p:cNvSpPr>
            <a:spLocks noGrp="1"/>
          </p:cNvSpPr>
          <p:nvPr>
            <p:ph type="sldNum" sz="quarter" idx="5"/>
          </p:nvPr>
        </p:nvSpPr>
        <p:spPr>
          <a:noFill/>
        </p:spPr>
        <p:txBody>
          <a:bodyPr/>
          <a:lstStyle/>
          <a:p>
            <a:fld id="{E62273BC-EB5D-455F-A2A3-5509084C08E3}" type="slidenum">
              <a:rPr lang="zh-TW" altLang="en-US" smtClean="0"/>
              <a:pPr/>
              <a:t>31</a:t>
            </a:fld>
            <a:endParaRPr lang="zh-TW" altLang="en-US"/>
          </a:p>
        </p:txBody>
      </p:sp>
    </p:spTree>
    <p:extLst>
      <p:ext uri="{BB962C8B-B14F-4D97-AF65-F5344CB8AC3E}">
        <p14:creationId xmlns:p14="http://schemas.microsoft.com/office/powerpoint/2010/main" val="126057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0C693F6-29F7-4E9B-856A-C98BBCC2B3BA}" type="slidenum">
              <a:rPr lang="zh-TW" altLang="en-US" smtClean="0"/>
              <a:t>4</a:t>
            </a:fld>
            <a:endParaRPr lang="zh-TW" altLang="en-US"/>
          </a:p>
        </p:txBody>
      </p:sp>
    </p:spTree>
    <p:extLst>
      <p:ext uri="{BB962C8B-B14F-4D97-AF65-F5344CB8AC3E}">
        <p14:creationId xmlns:p14="http://schemas.microsoft.com/office/powerpoint/2010/main" val="4173092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32</a:t>
            </a:fld>
            <a:endParaRPr lang="zh-TW" altLang="en-US"/>
          </a:p>
        </p:txBody>
      </p:sp>
    </p:spTree>
    <p:extLst>
      <p:ext uri="{BB962C8B-B14F-4D97-AF65-F5344CB8AC3E}">
        <p14:creationId xmlns:p14="http://schemas.microsoft.com/office/powerpoint/2010/main" val="881469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34</a:t>
            </a:fld>
            <a:endParaRPr lang="zh-TW" altLang="en-US"/>
          </a:p>
        </p:txBody>
      </p:sp>
    </p:spTree>
    <p:extLst>
      <p:ext uri="{BB962C8B-B14F-4D97-AF65-F5344CB8AC3E}">
        <p14:creationId xmlns:p14="http://schemas.microsoft.com/office/powerpoint/2010/main" val="350698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66FD6B0-DB15-4FD2-A03A-E4D8B779FF2C}" type="slidenum">
              <a:rPr lang="zh-TW" altLang="en-US" smtClean="0"/>
              <a:t>5</a:t>
            </a:fld>
            <a:endParaRPr lang="zh-TW" altLang="en-US"/>
          </a:p>
        </p:txBody>
      </p:sp>
    </p:spTree>
    <p:extLst>
      <p:ext uri="{BB962C8B-B14F-4D97-AF65-F5344CB8AC3E}">
        <p14:creationId xmlns:p14="http://schemas.microsoft.com/office/powerpoint/2010/main" val="99634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6</a:t>
            </a:fld>
            <a:endParaRPr lang="zh-TW" altLang="en-US"/>
          </a:p>
        </p:txBody>
      </p:sp>
    </p:spTree>
    <p:extLst>
      <p:ext uri="{BB962C8B-B14F-4D97-AF65-F5344CB8AC3E}">
        <p14:creationId xmlns:p14="http://schemas.microsoft.com/office/powerpoint/2010/main" val="271540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8</a:t>
            </a:fld>
            <a:endParaRPr lang="zh-TW" altLang="en-US"/>
          </a:p>
        </p:txBody>
      </p:sp>
    </p:spTree>
    <p:extLst>
      <p:ext uri="{BB962C8B-B14F-4D97-AF65-F5344CB8AC3E}">
        <p14:creationId xmlns:p14="http://schemas.microsoft.com/office/powerpoint/2010/main" val="164405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10</a:t>
            </a:fld>
            <a:endParaRPr lang="zh-TW" altLang="en-US"/>
          </a:p>
        </p:txBody>
      </p:sp>
    </p:spTree>
    <p:extLst>
      <p:ext uri="{BB962C8B-B14F-4D97-AF65-F5344CB8AC3E}">
        <p14:creationId xmlns:p14="http://schemas.microsoft.com/office/powerpoint/2010/main" val="490305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14</a:t>
            </a:fld>
            <a:endParaRPr lang="zh-TW" altLang="en-US"/>
          </a:p>
        </p:txBody>
      </p:sp>
    </p:spTree>
    <p:extLst>
      <p:ext uri="{BB962C8B-B14F-4D97-AF65-F5344CB8AC3E}">
        <p14:creationId xmlns:p14="http://schemas.microsoft.com/office/powerpoint/2010/main" val="122685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17</a:t>
            </a:fld>
            <a:endParaRPr lang="zh-TW" altLang="en-US"/>
          </a:p>
        </p:txBody>
      </p:sp>
    </p:spTree>
    <p:extLst>
      <p:ext uri="{BB962C8B-B14F-4D97-AF65-F5344CB8AC3E}">
        <p14:creationId xmlns:p14="http://schemas.microsoft.com/office/powerpoint/2010/main" val="269235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CA60C8D-A583-4D80-8A6C-68B5F91166FE}" type="slidenum">
              <a:rPr lang="zh-TW" altLang="en-US" smtClean="0"/>
              <a:pPr>
                <a:defRPr/>
              </a:pPr>
              <a:t>18</a:t>
            </a:fld>
            <a:endParaRPr lang="zh-TW" altLang="en-US"/>
          </a:p>
        </p:txBody>
      </p:sp>
    </p:spTree>
    <p:extLst>
      <p:ext uri="{BB962C8B-B14F-4D97-AF65-F5344CB8AC3E}">
        <p14:creationId xmlns:p14="http://schemas.microsoft.com/office/powerpoint/2010/main" val="85184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lang="zh-TW" altLang="en-US"/>
              <a:t>按一下以編輯母片標題樣式</a:t>
            </a:r>
            <a:endParaRPr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TW" altLang="en-US"/>
              <a:t>按一下以編輯母片副標題樣式</a:t>
            </a:r>
            <a:endParaRPr lang="en-US"/>
          </a:p>
        </p:txBody>
      </p:sp>
      <p:sp>
        <p:nvSpPr>
          <p:cNvPr id="4" name="日期版面配置區 23"/>
          <p:cNvSpPr>
            <a:spLocks noGrp="1"/>
          </p:cNvSpPr>
          <p:nvPr>
            <p:ph type="dt" sz="half" idx="10"/>
          </p:nvPr>
        </p:nvSpPr>
        <p:spPr/>
        <p:txBody>
          <a:bodyPr/>
          <a:lstStyle>
            <a:lvl1pPr>
              <a:defRPr/>
            </a:lvl1pPr>
          </a:lstStyle>
          <a:p>
            <a:pPr>
              <a:defRPr/>
            </a:pPr>
            <a:endParaRPr lang="zh-TW" altLang="en-US"/>
          </a:p>
        </p:txBody>
      </p:sp>
      <p:sp>
        <p:nvSpPr>
          <p:cNvPr id="5" name="頁尾版面配置區 9"/>
          <p:cNvSpPr>
            <a:spLocks noGrp="1"/>
          </p:cNvSpPr>
          <p:nvPr>
            <p:ph type="ftr" sz="quarter" idx="11"/>
          </p:nvPr>
        </p:nvSpPr>
        <p:spPr/>
        <p:txBody>
          <a:bodyPr/>
          <a:lstStyle>
            <a:lvl1pPr>
              <a:defRPr/>
            </a:lvl1pPr>
          </a:lstStyle>
          <a:p>
            <a:pPr>
              <a:defRPr/>
            </a:pPr>
            <a:endParaRPr lang="zh-TW" altLang="en-US"/>
          </a:p>
        </p:txBody>
      </p:sp>
      <p:sp>
        <p:nvSpPr>
          <p:cNvPr id="6" name="投影片編號版面配置區 21"/>
          <p:cNvSpPr>
            <a:spLocks noGrp="1"/>
          </p:cNvSpPr>
          <p:nvPr>
            <p:ph type="sldNum" sz="quarter" idx="12"/>
          </p:nvPr>
        </p:nvSpPr>
        <p:spPr/>
        <p:txBody>
          <a:bodyPr/>
          <a:lstStyle>
            <a:lvl1pPr>
              <a:defRPr/>
            </a:lvl1pPr>
          </a:lstStyle>
          <a:p>
            <a:pPr>
              <a:defRPr/>
            </a:pPr>
            <a:fld id="{0BE7E023-25F3-4E28-A364-9DF427F86EA2}" type="slidenum">
              <a:rPr lang="zh-TW" altLang="en-US"/>
              <a:pPr>
                <a:defRPr/>
              </a:pPr>
              <a:t>‹#›</a:t>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標題投影片">
    <p:spTree>
      <p:nvGrpSpPr>
        <p:cNvPr id="1" name=""/>
        <p:cNvGrpSpPr/>
        <p:nvPr/>
      </p:nvGrpSpPr>
      <p:grpSpPr>
        <a:xfrm>
          <a:off x="0" y="0"/>
          <a:ext cx="0" cy="0"/>
          <a:chOff x="0" y="0"/>
          <a:chExt cx="0" cy="0"/>
        </a:xfrm>
      </p:grpSpPr>
      <p:sp>
        <p:nvSpPr>
          <p:cNvPr id="2" name="日期版面配置區 27">
            <a:extLst>
              <a:ext uri="{FF2B5EF4-FFF2-40B4-BE49-F238E27FC236}">
                <a16:creationId xmlns:a16="http://schemas.microsoft.com/office/drawing/2014/main" id="{41FBD6F5-20AF-45D9-AA82-E70A3E2B1F07}"/>
              </a:ext>
            </a:extLst>
          </p:cNvPr>
          <p:cNvSpPr>
            <a:spLocks noGrp="1"/>
          </p:cNvSpPr>
          <p:nvPr>
            <p:ph type="dt" sz="half" idx="10"/>
          </p:nvPr>
        </p:nvSpPr>
        <p:spPr>
          <a:xfrm>
            <a:off x="517281" y="6308726"/>
            <a:ext cx="2286000" cy="366713"/>
          </a:xfrm>
        </p:spPr>
        <p:txBody>
          <a:bodyPr/>
          <a:lstStyle>
            <a:lvl1pPr>
              <a:defRPr sz="1292"/>
            </a:lvl1pPr>
          </a:lstStyle>
          <a:p>
            <a:pPr>
              <a:defRPr/>
            </a:pPr>
            <a:endParaRPr lang="en-US" altLang="zh-TW"/>
          </a:p>
        </p:txBody>
      </p:sp>
      <p:sp>
        <p:nvSpPr>
          <p:cNvPr id="3" name="頁尾版面配置區 16">
            <a:extLst>
              <a:ext uri="{FF2B5EF4-FFF2-40B4-BE49-F238E27FC236}">
                <a16:creationId xmlns:a16="http://schemas.microsoft.com/office/drawing/2014/main" id="{0A7E4740-B07C-4507-91F0-9AF001A90C1C}"/>
              </a:ext>
            </a:extLst>
          </p:cNvPr>
          <p:cNvSpPr>
            <a:spLocks noGrp="1"/>
          </p:cNvSpPr>
          <p:nvPr>
            <p:ph type="ftr" sz="quarter" idx="11"/>
          </p:nvPr>
        </p:nvSpPr>
        <p:spPr>
          <a:xfrm>
            <a:off x="2898531" y="6354763"/>
            <a:ext cx="3474427" cy="366712"/>
          </a:xfrm>
        </p:spPr>
        <p:txBody>
          <a:bodyPr/>
          <a:lstStyle>
            <a:lvl1pPr>
              <a:defRPr/>
            </a:lvl1pPr>
          </a:lstStyle>
          <a:p>
            <a:pPr>
              <a:defRPr/>
            </a:pPr>
            <a:endParaRPr lang="en-US" altLang="zh-TW"/>
          </a:p>
        </p:txBody>
      </p:sp>
      <p:sp>
        <p:nvSpPr>
          <p:cNvPr id="4" name="投影片編號版面配置區 28">
            <a:extLst>
              <a:ext uri="{FF2B5EF4-FFF2-40B4-BE49-F238E27FC236}">
                <a16:creationId xmlns:a16="http://schemas.microsoft.com/office/drawing/2014/main" id="{CE480CBB-F0CB-4D86-AFD3-512BA07DF772}"/>
              </a:ext>
            </a:extLst>
          </p:cNvPr>
          <p:cNvSpPr>
            <a:spLocks noGrp="1"/>
          </p:cNvSpPr>
          <p:nvPr>
            <p:ph type="sldNum" sz="quarter" idx="12"/>
          </p:nvPr>
        </p:nvSpPr>
        <p:spPr>
          <a:xfrm>
            <a:off x="7533543" y="6308726"/>
            <a:ext cx="1219200" cy="366713"/>
          </a:xfrm>
        </p:spPr>
        <p:txBody>
          <a:bodyPr/>
          <a:lstStyle>
            <a:lvl1pPr algn="r">
              <a:defRPr b="1"/>
            </a:lvl1pPr>
          </a:lstStyle>
          <a:p>
            <a:pPr>
              <a:defRPr/>
            </a:pPr>
            <a:fld id="{88B0843F-F714-476F-BA0E-346AA2330A46}" type="slidenum">
              <a:rPr lang="en-US" altLang="zh-TW"/>
              <a:pPr>
                <a:defRPr/>
              </a:pPr>
              <a:t>‹#›</a:t>
            </a:fld>
            <a:endParaRPr lang="en-US" altLang="zh-TW"/>
          </a:p>
        </p:txBody>
      </p:sp>
    </p:spTree>
    <p:extLst>
      <p:ext uri="{BB962C8B-B14F-4D97-AF65-F5344CB8AC3E}">
        <p14:creationId xmlns:p14="http://schemas.microsoft.com/office/powerpoint/2010/main" val="13771582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95300" y="1600204"/>
            <a:ext cx="43815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029200" y="1600204"/>
            <a:ext cx="43815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515806A-D27D-48D7-9341-CEB830CB5C7D}"/>
              </a:ext>
            </a:extLst>
          </p:cNvPr>
          <p:cNvSpPr>
            <a:spLocks noGrp="1"/>
          </p:cNvSpPr>
          <p:nvPr>
            <p:ph type="dt" sz="half" idx="10"/>
          </p:nvPr>
        </p:nvSpPr>
        <p:spPr/>
        <p:txBody>
          <a:bodyPr/>
          <a:lstStyle>
            <a:lvl1pPr>
              <a:defRPr/>
            </a:lvl1pPr>
          </a:lstStyle>
          <a:p>
            <a:pPr>
              <a:defRPr/>
            </a:pPr>
            <a:endParaRPr lang="zh-TW" altLang="en-US"/>
          </a:p>
        </p:txBody>
      </p:sp>
      <p:sp>
        <p:nvSpPr>
          <p:cNvPr id="6" name="頁尾版面配置區 5">
            <a:extLst>
              <a:ext uri="{FF2B5EF4-FFF2-40B4-BE49-F238E27FC236}">
                <a16:creationId xmlns:a16="http://schemas.microsoft.com/office/drawing/2014/main" id="{9C289F5E-FD5F-4B89-B6D3-607959DC9545}"/>
              </a:ext>
            </a:extLst>
          </p:cNvPr>
          <p:cNvSpPr>
            <a:spLocks noGrp="1"/>
          </p:cNvSpPr>
          <p:nvPr>
            <p:ph type="ftr" sz="quarter" idx="11"/>
          </p:nvPr>
        </p:nvSpPr>
        <p:spPr>
          <a:xfrm>
            <a:off x="5690089" y="6342063"/>
            <a:ext cx="2895600" cy="476250"/>
          </a:xfrm>
        </p:spPr>
        <p:txBody>
          <a:bodyPr/>
          <a:lstStyle>
            <a:lvl1pPr>
              <a:defRPr/>
            </a:lvl1pPr>
          </a:lstStyle>
          <a:p>
            <a:pPr>
              <a:defRPr/>
            </a:pPr>
            <a:endParaRPr lang="en-US" altLang="zh-TW"/>
          </a:p>
        </p:txBody>
      </p:sp>
      <p:sp>
        <p:nvSpPr>
          <p:cNvPr id="7" name="投影片編號版面配置區 6">
            <a:extLst>
              <a:ext uri="{FF2B5EF4-FFF2-40B4-BE49-F238E27FC236}">
                <a16:creationId xmlns:a16="http://schemas.microsoft.com/office/drawing/2014/main" id="{C2A304CF-0A96-4139-9667-434E3EA95E8B}"/>
              </a:ext>
            </a:extLst>
          </p:cNvPr>
          <p:cNvSpPr>
            <a:spLocks noGrp="1"/>
          </p:cNvSpPr>
          <p:nvPr>
            <p:ph type="sldNum" sz="quarter" idx="12"/>
          </p:nvPr>
        </p:nvSpPr>
        <p:spPr/>
        <p:txBody>
          <a:bodyPr/>
          <a:lstStyle>
            <a:lvl1pPr>
              <a:defRPr smtClean="0"/>
            </a:lvl1pPr>
          </a:lstStyle>
          <a:p>
            <a:pPr>
              <a:defRPr/>
            </a:pPr>
            <a:fld id="{8CE73989-ACD9-4127-9BA2-B0CB6E87A21E}" type="slidenum">
              <a:rPr lang="zh-TW" altLang="en-US"/>
              <a:pPr>
                <a:defRPr/>
              </a:pPr>
              <a:t>‹#›</a:t>
            </a:fld>
            <a:endParaRPr lang="zh-TW" altLang="en-US"/>
          </a:p>
        </p:txBody>
      </p:sp>
    </p:spTree>
    <p:extLst>
      <p:ext uri="{BB962C8B-B14F-4D97-AF65-F5344CB8AC3E}">
        <p14:creationId xmlns:p14="http://schemas.microsoft.com/office/powerpoint/2010/main" val="86217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solidFill>
                  <a:schemeClr val="bg2">
                    <a:lumMod val="25000"/>
                  </a:schemeClr>
                </a:solidFill>
              </a:defRPr>
            </a:lvl1pPr>
            <a:extLst/>
          </a:lstStyle>
          <a:p>
            <a:pPr>
              <a:defRPr/>
            </a:pPr>
            <a:endParaRPr lang="zh-TW" altLang="en-US"/>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20272" y="0"/>
            <a:ext cx="2123728" cy="54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p>
            <a:r>
              <a:rPr lang="zh-TW" altLang="en-US"/>
              <a:t>按一下以編輯母片標題樣式</a:t>
            </a:r>
            <a:endParaRPr lang="en-US"/>
          </a:p>
        </p:txBody>
      </p:sp>
      <p:sp>
        <p:nvSpPr>
          <p:cNvPr id="5" name="頁尾版面配置區 3"/>
          <p:cNvSpPr>
            <a:spLocks noGrp="1"/>
          </p:cNvSpPr>
          <p:nvPr>
            <p:ph type="ftr" sz="quarter" idx="11"/>
          </p:nvPr>
        </p:nvSpPr>
        <p:spPr/>
        <p:txBody>
          <a:bodyPr/>
          <a:lstStyle>
            <a:lvl1pPr>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a:solidFill>
                  <a:schemeClr val="bg2">
                    <a:lumMod val="25000"/>
                  </a:schemeClr>
                </a:solidFill>
              </a:defRPr>
            </a:lvl1pPr>
            <a:extLst/>
          </a:lstStyle>
          <a:p>
            <a:pPr>
              <a:defRPr/>
            </a:pPr>
            <a:fld id="{51224058-09F1-491A-88CF-FD15E6BC4A23}" type="slidenum">
              <a:rPr lang="zh-TW" altLang="en-US"/>
              <a:pPr>
                <a:defRPr/>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5" name="日期版面配置區 1"/>
          <p:cNvSpPr>
            <a:spLocks noGrp="1"/>
          </p:cNvSpPr>
          <p:nvPr>
            <p:ph type="dt" sz="half" idx="10"/>
          </p:nvPr>
        </p:nvSpPr>
        <p:spPr/>
        <p:txBody>
          <a:bodyPr/>
          <a:lstStyle>
            <a:lvl1pPr>
              <a:defRPr/>
            </a:lvl1pPr>
            <a:extLst/>
          </a:lstStyle>
          <a:p>
            <a:pPr>
              <a:defRPr/>
            </a:pPr>
            <a:endParaRPr lang="zh-TW" altLang="en-US"/>
          </a:p>
        </p:txBody>
      </p:sp>
      <p:sp>
        <p:nvSpPr>
          <p:cNvPr id="6" name="頁尾版面配置區 2"/>
          <p:cNvSpPr>
            <a:spLocks noGrp="1"/>
          </p:cNvSpPr>
          <p:nvPr>
            <p:ph type="ftr" sz="quarter" idx="11"/>
          </p:nvPr>
        </p:nvSpPr>
        <p:spPr/>
        <p:txBody>
          <a:bodyPr/>
          <a:lstStyle>
            <a:lvl1pPr>
              <a:defRPr/>
            </a:lvl1pPr>
          </a:lstStyle>
          <a:p>
            <a:pPr>
              <a:defRPr/>
            </a:pPr>
            <a:endParaRPr lang="zh-TW" altLang="en-US"/>
          </a:p>
        </p:txBody>
      </p:sp>
      <p:sp>
        <p:nvSpPr>
          <p:cNvPr id="7" name="投影片編號版面配置區 3"/>
          <p:cNvSpPr>
            <a:spLocks noGrp="1"/>
          </p:cNvSpPr>
          <p:nvPr>
            <p:ph type="sldNum" sz="quarter" idx="12"/>
          </p:nvPr>
        </p:nvSpPr>
        <p:spPr/>
        <p:txBody>
          <a:bodyPr/>
          <a:lstStyle>
            <a:lvl1pPr>
              <a:defRPr>
                <a:solidFill>
                  <a:schemeClr val="bg2">
                    <a:lumMod val="25000"/>
                  </a:schemeClr>
                </a:solidFill>
              </a:defRPr>
            </a:lvl1pPr>
            <a:extLst/>
          </a:lstStyle>
          <a:p>
            <a:pPr>
              <a:defRPr/>
            </a:pPr>
            <a:fld id="{1774BD7C-1FF9-4365-A873-A04F0E05A285}" type="slidenum">
              <a:rPr lang="zh-TW" altLang="en-US"/>
              <a:pPr>
                <a:defRPr/>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23"/>
          <p:cNvSpPr>
            <a:spLocks noGrp="1"/>
          </p:cNvSpPr>
          <p:nvPr>
            <p:ph type="dt" sz="half" idx="10"/>
          </p:nvPr>
        </p:nvSpPr>
        <p:spPr/>
        <p:txBody>
          <a:bodyPr/>
          <a:lstStyle>
            <a:lvl1pPr>
              <a:defRPr/>
            </a:lvl1pPr>
          </a:lstStyle>
          <a:p>
            <a:pPr>
              <a:defRPr/>
            </a:pPr>
            <a:endParaRPr lang="zh-TW" altLang="en-US"/>
          </a:p>
        </p:txBody>
      </p:sp>
      <p:sp>
        <p:nvSpPr>
          <p:cNvPr id="5" name="頁尾版面配置區 9"/>
          <p:cNvSpPr>
            <a:spLocks noGrp="1"/>
          </p:cNvSpPr>
          <p:nvPr>
            <p:ph type="ftr" sz="quarter" idx="11"/>
          </p:nvPr>
        </p:nvSpPr>
        <p:spPr/>
        <p:txBody>
          <a:bodyPr/>
          <a:lstStyle>
            <a:lvl1pPr>
              <a:defRPr/>
            </a:lvl1pPr>
          </a:lstStyle>
          <a:p>
            <a:pPr>
              <a:defRPr/>
            </a:pPr>
            <a:endParaRPr lang="zh-TW" altLang="en-US"/>
          </a:p>
        </p:txBody>
      </p:sp>
      <p:sp>
        <p:nvSpPr>
          <p:cNvPr id="6" name="投影片編號版面配置區 21"/>
          <p:cNvSpPr>
            <a:spLocks noGrp="1"/>
          </p:cNvSpPr>
          <p:nvPr>
            <p:ph type="sldNum" sz="quarter" idx="12"/>
          </p:nvPr>
        </p:nvSpPr>
        <p:spPr/>
        <p:txBody>
          <a:bodyPr/>
          <a:lstStyle>
            <a:lvl1pPr>
              <a:defRPr/>
            </a:lvl1pPr>
          </a:lstStyle>
          <a:p>
            <a:pPr>
              <a:defRPr/>
            </a:pPr>
            <a:fld id="{9204220A-5F79-499C-88C7-8C59CAAF790F}" type="slidenum">
              <a:rPr lang="zh-TW" altLang="en-US"/>
              <a:pPr>
                <a:defRPr/>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1143000" y="274640"/>
            <a:ext cx="55626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23"/>
          <p:cNvSpPr>
            <a:spLocks noGrp="1"/>
          </p:cNvSpPr>
          <p:nvPr>
            <p:ph type="dt" sz="half" idx="10"/>
          </p:nvPr>
        </p:nvSpPr>
        <p:spPr/>
        <p:txBody>
          <a:bodyPr/>
          <a:lstStyle>
            <a:lvl1pPr>
              <a:defRPr/>
            </a:lvl1pPr>
          </a:lstStyle>
          <a:p>
            <a:pPr>
              <a:defRPr/>
            </a:pPr>
            <a:endParaRPr lang="zh-TW" altLang="en-US"/>
          </a:p>
        </p:txBody>
      </p:sp>
      <p:sp>
        <p:nvSpPr>
          <p:cNvPr id="5" name="頁尾版面配置區 9"/>
          <p:cNvSpPr>
            <a:spLocks noGrp="1"/>
          </p:cNvSpPr>
          <p:nvPr>
            <p:ph type="ftr" sz="quarter" idx="11"/>
          </p:nvPr>
        </p:nvSpPr>
        <p:spPr/>
        <p:txBody>
          <a:bodyPr/>
          <a:lstStyle>
            <a:lvl1pPr>
              <a:defRPr/>
            </a:lvl1pPr>
          </a:lstStyle>
          <a:p>
            <a:pPr>
              <a:defRPr/>
            </a:pPr>
            <a:endParaRPr lang="zh-TW" altLang="en-US"/>
          </a:p>
        </p:txBody>
      </p:sp>
      <p:sp>
        <p:nvSpPr>
          <p:cNvPr id="6" name="投影片編號版面配置區 21"/>
          <p:cNvSpPr>
            <a:spLocks noGrp="1"/>
          </p:cNvSpPr>
          <p:nvPr>
            <p:ph type="sldNum" sz="quarter" idx="12"/>
          </p:nvPr>
        </p:nvSpPr>
        <p:spPr/>
        <p:txBody>
          <a:bodyPr/>
          <a:lstStyle>
            <a:lvl1pPr>
              <a:defRPr/>
            </a:lvl1pPr>
          </a:lstStyle>
          <a:p>
            <a:pPr>
              <a:defRPr/>
            </a:pPr>
            <a:fld id="{EA926964-256A-4483-8680-A440D134CD5E}" type="slidenum">
              <a:rPr lang="zh-TW" altLang="en-US"/>
              <a:pPr>
                <a:defRPr/>
              </a:pPr>
              <a:t>‹#›</a:t>
            </a:fld>
            <a:endParaRPr lang="zh-TW" altLang="en-US" dirty="0"/>
          </a:p>
        </p:txBody>
      </p:sp>
      <p:sp>
        <p:nvSpPr>
          <p:cNvPr id="8" name="矩形 7"/>
          <p:cNvSpPr/>
          <p:nvPr userDrawn="1"/>
        </p:nvSpPr>
        <p:spPr>
          <a:xfrm>
            <a:off x="899592" y="0"/>
            <a:ext cx="8028384" cy="523220"/>
          </a:xfrm>
          <a:prstGeom prst="rect">
            <a:avLst/>
          </a:prstGeom>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zh-TW" altLang="en-US" sz="2800" b="1" dirty="0">
                <a:solidFill>
                  <a:schemeClr val="accent5">
                    <a:lumMod val="50000"/>
                  </a:schemeClr>
                </a:solidFill>
                <a:effectLst>
                  <a:outerShdw blurRad="38100" dist="38100" dir="2700000" algn="tl">
                    <a:srgbClr val="000000">
                      <a:alpha val="43137"/>
                    </a:srgbClr>
                  </a:outerShdw>
                </a:effectLst>
                <a:latin typeface="標楷體" pitchFamily="65" charset="-120"/>
                <a:ea typeface="標楷體" pitchFamily="65" charset="-120"/>
              </a:rPr>
              <a:t>企業籌資更便捷             大眾投資更穩當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endParaRPr lang="en-US" dirty="0"/>
          </a:p>
        </p:txBody>
      </p:sp>
      <p:sp>
        <p:nvSpPr>
          <p:cNvPr id="3" name="內容版面配置區 2"/>
          <p:cNvSpPr>
            <a:spLocks noGrp="1"/>
          </p:cNvSpPr>
          <p:nvPr>
            <p:ph idx="1"/>
          </p:nvPr>
        </p:nvSpPr>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日期版面配置區 23"/>
          <p:cNvSpPr>
            <a:spLocks noGrp="1"/>
          </p:cNvSpPr>
          <p:nvPr>
            <p:ph type="dt" sz="half" idx="10"/>
          </p:nvPr>
        </p:nvSpPr>
        <p:spPr/>
        <p:txBody>
          <a:bodyPr/>
          <a:lstStyle>
            <a:lvl1pPr>
              <a:defRPr/>
            </a:lvl1pPr>
          </a:lstStyle>
          <a:p>
            <a:pPr>
              <a:defRPr/>
            </a:pPr>
            <a:fld id="{7D8FA31F-997D-42A9-ACD8-149D29E678B1}" type="datetime1">
              <a:rPr lang="zh-TW" altLang="en-US"/>
              <a:pPr>
                <a:defRPr/>
              </a:pPr>
              <a:t>2024/10/4</a:t>
            </a:fld>
            <a:endParaRPr lang="zh-TW" altLang="en-US"/>
          </a:p>
        </p:txBody>
      </p:sp>
      <p:sp>
        <p:nvSpPr>
          <p:cNvPr id="5" name="頁尾版面配置區 9"/>
          <p:cNvSpPr>
            <a:spLocks noGrp="1"/>
          </p:cNvSpPr>
          <p:nvPr>
            <p:ph type="ftr" sz="quarter" idx="11"/>
          </p:nvPr>
        </p:nvSpPr>
        <p:spPr/>
        <p:txBody>
          <a:bodyPr/>
          <a:lstStyle>
            <a:lvl1pPr>
              <a:defRPr/>
            </a:lvl1pPr>
          </a:lstStyle>
          <a:p>
            <a:pPr>
              <a:defRPr/>
            </a:pPr>
            <a:endParaRPr lang="zh-TW" altLang="en-US"/>
          </a:p>
        </p:txBody>
      </p:sp>
      <p:sp>
        <p:nvSpPr>
          <p:cNvPr id="6" name="投影片編號版面配置區 21"/>
          <p:cNvSpPr>
            <a:spLocks noGrp="1"/>
          </p:cNvSpPr>
          <p:nvPr>
            <p:ph type="sldNum" sz="quarter" idx="12"/>
          </p:nvPr>
        </p:nvSpPr>
        <p:spPr/>
        <p:txBody>
          <a:bodyPr/>
          <a:lstStyle>
            <a:lvl1pPr>
              <a:defRPr/>
            </a:lvl1pPr>
          </a:lstStyle>
          <a:p>
            <a:pPr>
              <a:defRPr/>
            </a:pPr>
            <a:fld id="{EFA111A1-2299-4039-A372-FDA9BB6B178B}" type="slidenum">
              <a:rPr lang="zh-TW" altLang="en-US"/>
              <a:pPr>
                <a:defRPr/>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標題及物件">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solidFill>
                  <a:schemeClr val="bg2">
                    <a:lumMod val="25000"/>
                  </a:schemeClr>
                </a:solidFill>
              </a:defRPr>
            </a:lvl1pPr>
            <a:extLst/>
          </a:lstStyle>
          <a:p>
            <a:pPr>
              <a:defRPr/>
            </a:pPr>
            <a:endParaRPr lang="zh-TW" altLang="en-US"/>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116014" y="239372"/>
            <a:ext cx="7793037" cy="1463160"/>
          </a:xfrm>
        </p:spPr>
        <p:txBody>
          <a:bodyPr/>
          <a:lstStyle/>
          <a:p>
            <a:r>
              <a:rPr lang="zh-TW" altLang="en-US"/>
              <a:t>按一下以編輯母片標題樣式</a:t>
            </a:r>
          </a:p>
        </p:txBody>
      </p:sp>
      <p:sp>
        <p:nvSpPr>
          <p:cNvPr id="3" name="表格版面配置區 2"/>
          <p:cNvSpPr>
            <a:spLocks noGrp="1"/>
          </p:cNvSpPr>
          <p:nvPr>
            <p:ph type="tbl" idx="1"/>
          </p:nvPr>
        </p:nvSpPr>
        <p:spPr>
          <a:xfrm>
            <a:off x="1692275" y="2003243"/>
            <a:ext cx="7772400" cy="4115697"/>
          </a:xfrm>
        </p:spPr>
        <p:txBody>
          <a:bodyPr/>
          <a:lstStyle/>
          <a:p>
            <a:endParaRPr lang="zh-TW" altLang="en-US"/>
          </a:p>
        </p:txBody>
      </p:sp>
      <p:sp>
        <p:nvSpPr>
          <p:cNvPr id="4" name="日期版面配置區 3"/>
          <p:cNvSpPr>
            <a:spLocks noGrp="1"/>
          </p:cNvSpPr>
          <p:nvPr>
            <p:ph type="dt" sz="half" idx="10"/>
          </p:nvPr>
        </p:nvSpPr>
        <p:spPr>
          <a:xfrm>
            <a:off x="1162050" y="6243115"/>
            <a:ext cx="1905000" cy="457798"/>
          </a:xfrm>
        </p:spPr>
        <p:txBody>
          <a:bodyPr/>
          <a:lstStyle>
            <a:lvl1pPr>
              <a:defRPr/>
            </a:lvl1pPr>
          </a:lstStyle>
          <a:p>
            <a:endParaRPr lang="en-US" altLang="zh-TW"/>
          </a:p>
        </p:txBody>
      </p:sp>
      <p:sp>
        <p:nvSpPr>
          <p:cNvPr id="5" name="頁尾版面配置區 4"/>
          <p:cNvSpPr>
            <a:spLocks noGrp="1"/>
          </p:cNvSpPr>
          <p:nvPr>
            <p:ph type="ftr" sz="quarter" idx="11"/>
          </p:nvPr>
        </p:nvSpPr>
        <p:spPr>
          <a:xfrm>
            <a:off x="3657600" y="6243115"/>
            <a:ext cx="2895600" cy="457798"/>
          </a:xfrm>
        </p:spPr>
        <p:txBody>
          <a:bodyPr/>
          <a:lstStyle>
            <a:lvl1pPr>
              <a:defRPr/>
            </a:lvl1pPr>
          </a:lstStyle>
          <a:p>
            <a:endParaRPr lang="en-US" altLang="zh-TW"/>
          </a:p>
        </p:txBody>
      </p:sp>
      <p:sp>
        <p:nvSpPr>
          <p:cNvPr id="6" name="投影片編號版面配置區 5"/>
          <p:cNvSpPr>
            <a:spLocks noGrp="1"/>
          </p:cNvSpPr>
          <p:nvPr>
            <p:ph type="sldNum" sz="quarter" idx="12"/>
          </p:nvPr>
        </p:nvSpPr>
        <p:spPr>
          <a:xfrm>
            <a:off x="7042150" y="6243115"/>
            <a:ext cx="1905000" cy="457798"/>
          </a:xfrm>
        </p:spPr>
        <p:txBody>
          <a:bodyPr/>
          <a:lstStyle>
            <a:lvl1pPr>
              <a:defRPr/>
            </a:lvl1pPr>
          </a:lstStyle>
          <a:p>
            <a:fld id="{8379B145-2C60-4CB9-8DF6-96EEB8DB78B8}" type="slidenum">
              <a:rPr lang="en-US" altLang="zh-TW"/>
              <a:pPr/>
              <a:t>‹#›</a:t>
            </a:fld>
            <a:endParaRPr lang="en-US" altLang="zh-TW"/>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8" name="橢圓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5" name="標題版面配置區 4"/>
          <p:cNvSpPr>
            <a:spLocks noGrp="1"/>
          </p:cNvSpPr>
          <p:nvPr>
            <p:ph type="title"/>
          </p:nvPr>
        </p:nvSpPr>
        <p:spPr>
          <a:xfrm>
            <a:off x="1435100" y="274638"/>
            <a:ext cx="7499350" cy="1143000"/>
          </a:xfrm>
          <a:prstGeom prst="rect">
            <a:avLst/>
          </a:prstGeom>
        </p:spPr>
        <p:txBody>
          <a:bodyPr anchor="ctr">
            <a:normAutofit/>
          </a:bodyPr>
          <a:lstStyle/>
          <a:p>
            <a:r>
              <a:rPr lang="zh-TW" altLang="en-US" dirty="0"/>
              <a:t>按一下以編輯母片標題樣式</a:t>
            </a:r>
            <a:endParaRPr lang="en-US" dirty="0"/>
          </a:p>
        </p:txBody>
      </p:sp>
      <p:sp>
        <p:nvSpPr>
          <p:cNvPr id="1033" name="文字版面配置區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ea typeface="新細明體" charset="-120"/>
              </a:defRPr>
            </a:lvl1pPr>
            <a:extLst/>
          </a:lstStyle>
          <a:p>
            <a:pPr>
              <a:defRPr/>
            </a:pPr>
            <a:endParaRPr lang="zh-TW" altLang="en-US" dirty="0"/>
          </a:p>
        </p:txBody>
      </p:sp>
      <p:sp>
        <p:nvSpPr>
          <p:cNvPr id="10" name="頁尾版面配置區 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prstTxWarp prst="textNoShape">
              <a:avLst/>
            </a:prstTxWarp>
          </a:bodyPr>
          <a:lstStyle>
            <a:lvl1pPr>
              <a:defRPr kumimoji="0" sz="1200">
                <a:solidFill>
                  <a:srgbClr val="B5A788"/>
                </a:solidFill>
                <a:latin typeface="Arial" pitchFamily="34" charset="0"/>
                <a:ea typeface="新細明體" pitchFamily="18" charset="-120"/>
              </a:defRPr>
            </a:lvl1pPr>
          </a:lstStyle>
          <a:p>
            <a:pPr>
              <a:defRPr/>
            </a:pPr>
            <a:endParaRPr lang="zh-TW" altLang="en-US"/>
          </a:p>
        </p:txBody>
      </p:sp>
      <p:sp>
        <p:nvSpPr>
          <p:cNvPr id="22" name="投影片編號版面配置區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lumMod val="25000"/>
                  </a:schemeClr>
                </a:solidFill>
                <a:effectLst/>
                <a:latin typeface="Arial" charset="0"/>
                <a:ea typeface="新細明體" charset="-120"/>
              </a:defRPr>
            </a:lvl1pPr>
            <a:extLst/>
          </a:lstStyle>
          <a:p>
            <a:pPr>
              <a:defRPr/>
            </a:pPr>
            <a:fld id="{CADE4E08-DDEC-4FF1-8463-5D23A500820F}" type="slidenum">
              <a:rPr lang="zh-TW" altLang="en-US"/>
              <a:pPr>
                <a:defRPr/>
              </a:pPr>
              <a:t>‹#›</a:t>
            </a:fld>
            <a:endParaRPr lang="zh-TW" altLang="en-US" dirty="0"/>
          </a:p>
        </p:txBody>
      </p:sp>
    </p:spTree>
  </p:cSld>
  <p:clrMap bg1="lt1" tx1="dk1" bg2="lt2" tx2="dk2" accent1="accent1" accent2="accent2" accent3="accent3" accent4="accent4" accent5="accent5" accent6="accent6" hlink="hlink" folHlink="folHlink"/>
  <p:sldLayoutIdLst>
    <p:sldLayoutId id="2147484556" r:id="rId1"/>
    <p:sldLayoutId id="2147484559" r:id="rId2"/>
    <p:sldLayoutId id="2147484560" r:id="rId3"/>
    <p:sldLayoutId id="2147484561" r:id="rId4"/>
    <p:sldLayoutId id="2147484557" r:id="rId5"/>
    <p:sldLayoutId id="2147484558" r:id="rId6"/>
    <p:sldLayoutId id="2147484585" r:id="rId7"/>
    <p:sldLayoutId id="2147484609" r:id="rId8"/>
    <p:sldLayoutId id="2147484614" r:id="rId9"/>
    <p:sldLayoutId id="2147484618" r:id="rId10"/>
    <p:sldLayoutId id="2147484619"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標楷體" pitchFamily="65" charset="-120"/>
          <a:ea typeface="標楷體" pitchFamily="65" charset="-120"/>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標楷體" pitchFamily="65" charset="-120"/>
          <a:ea typeface="標楷體" pitchFamily="65" charset="-120"/>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標楷體" pitchFamily="65" charset="-120"/>
          <a:ea typeface="標楷體" pitchFamily="65" charset="-120"/>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標楷體" pitchFamily="65" charset="-120"/>
          <a:ea typeface="標楷體" pitchFamily="65" charset="-120"/>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標楷體" pitchFamily="65" charset="-120"/>
          <a:ea typeface="標楷體" pitchFamily="65" charset="-12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png"/><Relationship Id="rId7" Type="http://schemas.openxmlformats.org/officeDocument/2006/relationships/diagramColors" Target="../diagrams/colors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7">
            <a:extLst>
              <a:ext uri="{FF2B5EF4-FFF2-40B4-BE49-F238E27FC236}">
                <a16:creationId xmlns:a16="http://schemas.microsoft.com/office/drawing/2014/main" id="{F9203056-AC16-48DA-8C9B-004974AF876F}"/>
              </a:ext>
            </a:extLst>
          </p:cNvPr>
          <p:cNvSpPr>
            <a:spLocks noChangeArrowheads="1"/>
          </p:cNvSpPr>
          <p:nvPr/>
        </p:nvSpPr>
        <p:spPr bwMode="auto">
          <a:xfrm>
            <a:off x="1331640" y="2950268"/>
            <a:ext cx="7189177" cy="145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rIns="42203"/>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微軟正黑體" panose="020B0604030504040204" pitchFamily="34" charset="-12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ea typeface="微軟正黑體" panose="020B0604030504040204" pitchFamily="34" charset="-12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微軟正黑體" panose="020B0604030504040204" pitchFamily="34" charset="-12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ea typeface="微軟正黑體" panose="020B0604030504040204" pitchFamily="34" charset="-12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ea typeface="微軟正黑體" panose="020B0604030504040204" pitchFamily="34" charset="-12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微軟正黑體" panose="020B0604030504040204" pitchFamily="34" charset="-12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微軟正黑體" panose="020B0604030504040204" pitchFamily="34" charset="-12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微軟正黑體" panose="020B0604030504040204" pitchFamily="34" charset="-12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ea typeface="微軟正黑體" panose="020B0604030504040204" pitchFamily="34" charset="-120"/>
              </a:defRPr>
            </a:lvl9pPr>
          </a:lstStyle>
          <a:p>
            <a:pPr algn="ctr">
              <a:spcBef>
                <a:spcPts val="369"/>
              </a:spcBef>
              <a:buSzPct val="68000"/>
              <a:buNone/>
            </a:pPr>
            <a:r>
              <a:rPr lang="zh-TW" altLang="en-US" sz="4400" b="1" dirty="0">
                <a:solidFill>
                  <a:srgbClr val="000099"/>
                </a:solidFill>
                <a:latin typeface="微軟正黑體" panose="020B0604030504040204" pitchFamily="34" charset="-120"/>
              </a:rPr>
              <a:t>上櫃審查部業務</a:t>
            </a:r>
            <a:r>
              <a:rPr lang="zh-TW" altLang="zh-TW" sz="4400" b="1" dirty="0">
                <a:solidFill>
                  <a:srgbClr val="000099"/>
                </a:solidFill>
                <a:latin typeface="微軟正黑體" panose="020B0604030504040204" pitchFamily="34" charset="-120"/>
              </a:rPr>
              <a:t>介紹</a:t>
            </a:r>
            <a:endParaRPr kumimoji="0" lang="en-US" altLang="zh-TW" sz="4400" b="1" dirty="0">
              <a:solidFill>
                <a:srgbClr val="000099"/>
              </a:solidFill>
              <a:latin typeface="微軟正黑體" panose="020B0604030504040204" pitchFamily="34" charset="-120"/>
            </a:endParaRPr>
          </a:p>
        </p:txBody>
      </p:sp>
      <p:pic>
        <p:nvPicPr>
          <p:cNvPr id="4" name="圖片 3" descr="OTC網站首頁.JPG">
            <a:extLst>
              <a:ext uri="{FF2B5EF4-FFF2-40B4-BE49-F238E27FC236}">
                <a16:creationId xmlns:a16="http://schemas.microsoft.com/office/drawing/2014/main" id="{EDC93CD8-7914-4A7C-A728-B23CC2817159}"/>
              </a:ext>
            </a:extLst>
          </p:cNvPr>
          <p:cNvPicPr>
            <a:picLocks noChangeAspect="1"/>
          </p:cNvPicPr>
          <p:nvPr/>
        </p:nvPicPr>
        <p:blipFill>
          <a:blip r:embed="rId3" cstate="print"/>
          <a:srcRect t="29167" r="7812" b="56250"/>
          <a:stretch>
            <a:fillRect/>
          </a:stretch>
        </p:blipFill>
        <p:spPr>
          <a:xfrm>
            <a:off x="0" y="263770"/>
            <a:ext cx="9144000" cy="11711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DC9D3CE1-9BA0-40F5-97DD-FC26F1D45868}"/>
              </a:ext>
            </a:extLst>
          </p:cNvPr>
          <p:cNvSpPr/>
          <p:nvPr/>
        </p:nvSpPr>
        <p:spPr>
          <a:xfrm>
            <a:off x="-147293" y="238492"/>
            <a:ext cx="8172400" cy="433196"/>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en-US" altLang="zh-TW" sz="2215" i="1" spc="46" dirty="0">
                <a:ln w="11430"/>
                <a:gradFill>
                  <a:gsLst>
                    <a:gs pos="25000">
                      <a:schemeClr val="accent3">
                        <a:lumMod val="75000"/>
                      </a:schemeClr>
                    </a:gs>
                    <a:gs pos="100000">
                      <a:schemeClr val="accent2">
                        <a:shade val="45000"/>
                        <a:satMod val="165000"/>
                      </a:schemeClr>
                    </a:gs>
                  </a:gsLst>
                  <a:lin ang="5400000"/>
                </a:gradFill>
                <a:latin typeface="標楷體" pitchFamily="65" charset="-120"/>
                <a:ea typeface="標楷體" pitchFamily="65" charset="-120"/>
              </a:rPr>
              <a:t>~</a:t>
            </a:r>
            <a:r>
              <a:rPr lang="zh-TW" altLang="en-US" sz="2215" i="1" spc="46" dirty="0">
                <a:ln w="11430"/>
                <a:gradFill>
                  <a:gsLst>
                    <a:gs pos="25000">
                      <a:schemeClr val="accent3">
                        <a:lumMod val="75000"/>
                      </a:schemeClr>
                    </a:gs>
                    <a:gs pos="100000">
                      <a:schemeClr val="accent2">
                        <a:shade val="45000"/>
                        <a:satMod val="165000"/>
                      </a:schemeClr>
                    </a:gs>
                  </a:gsLst>
                  <a:lin ang="5400000"/>
                </a:gradFill>
                <a:latin typeface="標楷體" pitchFamily="65" charset="-120"/>
                <a:ea typeface="標楷體" pitchFamily="65" charset="-120"/>
              </a:rPr>
              <a:t>企業籌資更便捷      大眾投資更穩當</a:t>
            </a:r>
            <a:r>
              <a:rPr lang="en-US" altLang="zh-TW" sz="2215" i="1" spc="46" dirty="0">
                <a:ln w="11430"/>
                <a:gradFill>
                  <a:gsLst>
                    <a:gs pos="25000">
                      <a:schemeClr val="accent3">
                        <a:lumMod val="75000"/>
                      </a:schemeClr>
                    </a:gs>
                    <a:gs pos="100000">
                      <a:schemeClr val="accent2">
                        <a:shade val="45000"/>
                        <a:satMod val="165000"/>
                      </a:schemeClr>
                    </a:gs>
                  </a:gsLst>
                  <a:lin ang="5400000"/>
                </a:gradFill>
                <a:latin typeface="標楷體" pitchFamily="65" charset="-120"/>
                <a:ea typeface="標楷體" pitchFamily="65" charset="-120"/>
              </a:rPr>
              <a:t>~</a:t>
            </a:r>
            <a:endParaRPr lang="zh-TW" altLang="en-US" sz="2215" i="1" spc="46" dirty="0">
              <a:ln w="11430"/>
              <a:gradFill>
                <a:gsLst>
                  <a:gs pos="25000">
                    <a:schemeClr val="accent3">
                      <a:lumMod val="75000"/>
                    </a:schemeClr>
                  </a:gs>
                  <a:gs pos="100000">
                    <a:schemeClr val="accent2">
                      <a:shade val="45000"/>
                      <a:satMod val="165000"/>
                    </a:schemeClr>
                  </a:gs>
                </a:gsLst>
                <a:lin ang="5400000"/>
              </a:gradFill>
              <a:latin typeface="標楷體" pitchFamily="65" charset="-120"/>
              <a:ea typeface="標楷體" pitchFamily="65" charset="-120"/>
            </a:endParaRPr>
          </a:p>
        </p:txBody>
      </p:sp>
      <p:pic>
        <p:nvPicPr>
          <p:cNvPr id="19462" name="圖片 9" descr="畫面剪輯">
            <a:extLst>
              <a:ext uri="{FF2B5EF4-FFF2-40B4-BE49-F238E27FC236}">
                <a16:creationId xmlns:a16="http://schemas.microsoft.com/office/drawing/2014/main" id="{BF7D2A9D-AC05-4375-84BE-A2C3AABC6D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4969" y="5961185"/>
            <a:ext cx="2303585" cy="58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投影片編號版面配置區 1">
            <a:extLst>
              <a:ext uri="{FF2B5EF4-FFF2-40B4-BE49-F238E27FC236}">
                <a16:creationId xmlns:a16="http://schemas.microsoft.com/office/drawing/2014/main" id="{50198EA6-B006-4371-82AD-B6D910D7C1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323">
                <a:solidFill>
                  <a:schemeClr val="tx1"/>
                </a:solidFill>
                <a:latin typeface="Times New Roman" panose="02020603050405020304" pitchFamily="18" charset="0"/>
                <a:ea typeface="新細明體" panose="02020500000000000000" pitchFamily="18" charset="-120"/>
              </a:defRPr>
            </a:lvl1pPr>
            <a:lvl2pPr marL="685817" indent="-263776">
              <a:defRPr kumimoji="1" sz="3323">
                <a:solidFill>
                  <a:schemeClr val="tx1"/>
                </a:solidFill>
                <a:latin typeface="Times New Roman" panose="02020603050405020304" pitchFamily="18" charset="0"/>
                <a:ea typeface="新細明體" panose="02020500000000000000" pitchFamily="18" charset="-120"/>
              </a:defRPr>
            </a:lvl2pPr>
            <a:lvl3pPr marL="1055103" indent="-211021">
              <a:defRPr kumimoji="1" sz="3323">
                <a:solidFill>
                  <a:schemeClr val="tx1"/>
                </a:solidFill>
                <a:latin typeface="Times New Roman" panose="02020603050405020304" pitchFamily="18" charset="0"/>
                <a:ea typeface="新細明體" panose="02020500000000000000" pitchFamily="18" charset="-120"/>
              </a:defRPr>
            </a:lvl3pPr>
            <a:lvl4pPr marL="1477145" indent="-211021">
              <a:defRPr kumimoji="1" sz="3323">
                <a:solidFill>
                  <a:schemeClr val="tx1"/>
                </a:solidFill>
                <a:latin typeface="Times New Roman" panose="02020603050405020304" pitchFamily="18" charset="0"/>
                <a:ea typeface="新細明體" panose="02020500000000000000" pitchFamily="18" charset="-120"/>
              </a:defRPr>
            </a:lvl4pPr>
            <a:lvl5pPr marL="1899186" indent="-211021">
              <a:defRPr kumimoji="1" sz="3323">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9pPr>
          </a:lstStyle>
          <a:p>
            <a:r>
              <a:rPr kumimoji="0" lang="en-US" altLang="zh-TW" sz="1015" b="0">
                <a:latin typeface="微軟正黑體" panose="020B0604030504040204" pitchFamily="34" charset="-120"/>
                <a:ea typeface="微軟正黑體" panose="020B0604030504040204" pitchFamily="34" charset="-12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F8DE0-E402-0566-5295-075E68D2C28A}"/>
              </a:ext>
            </a:extLst>
          </p:cNvPr>
          <p:cNvSpPr>
            <a:spLocks noGrp="1"/>
          </p:cNvSpPr>
          <p:nvPr>
            <p:ph type="title"/>
          </p:nvPr>
        </p:nvSpPr>
        <p:spPr>
          <a:xfrm>
            <a:off x="982216" y="-158072"/>
            <a:ext cx="7499350" cy="1143000"/>
          </a:xfrm>
        </p:spPr>
        <p:txBody>
          <a:bodyPr>
            <a:normAutofit/>
          </a:bodyPr>
          <a:lstStyle/>
          <a:p>
            <a:pPr algn="ctr"/>
            <a:r>
              <a:rPr lang="zh-TW" altLang="en-US" sz="4400" b="1" dirty="0">
                <a:latin typeface="微軟正黑體" panose="020B0604030504040204" pitchFamily="34" charset="-120"/>
                <a:ea typeface="微軟正黑體" panose="020B0604030504040204" pitchFamily="34" charset="-120"/>
              </a:rPr>
              <a:t>登錄興櫃路徑</a:t>
            </a:r>
            <a:r>
              <a:rPr lang="en-US" altLang="zh-TW" sz="4400" b="1" dirty="0">
                <a:latin typeface="微軟正黑體" panose="020B0604030504040204" pitchFamily="34" charset="-120"/>
                <a:ea typeface="微軟正黑體" panose="020B0604030504040204" pitchFamily="34" charset="-120"/>
              </a:rPr>
              <a:t>(2)</a:t>
            </a:r>
            <a:endParaRPr lang="zh-TW" altLang="en-US" sz="4400" b="1"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15978C5F-66DC-D5E3-C3E6-81ECE862FAE4}"/>
              </a:ext>
            </a:extLst>
          </p:cNvPr>
          <p:cNvSpPr>
            <a:spLocks noGrp="1"/>
          </p:cNvSpPr>
          <p:nvPr>
            <p:ph type="sldNum" sz="quarter" idx="12"/>
          </p:nvPr>
        </p:nvSpPr>
        <p:spPr/>
        <p:txBody>
          <a:bodyPr/>
          <a:lstStyle/>
          <a:p>
            <a:pPr>
              <a:defRPr/>
            </a:pPr>
            <a:fld id="{EFA111A1-2299-4039-A372-FDA9BB6B178B}" type="slidenum">
              <a:rPr lang="zh-TW" altLang="en-US" smtClean="0"/>
              <a:pPr>
                <a:defRPr/>
              </a:pPr>
              <a:t>10</a:t>
            </a:fld>
            <a:endParaRPr lang="zh-TW" altLang="en-US" dirty="0"/>
          </a:p>
        </p:txBody>
      </p:sp>
      <p:graphicFrame>
        <p:nvGraphicFramePr>
          <p:cNvPr id="8" name="表格 8">
            <a:extLst>
              <a:ext uri="{FF2B5EF4-FFF2-40B4-BE49-F238E27FC236}">
                <a16:creationId xmlns:a16="http://schemas.microsoft.com/office/drawing/2014/main" id="{190864D5-3EB5-DF13-1E0C-CA8AC7ACAD2F}"/>
              </a:ext>
            </a:extLst>
          </p:cNvPr>
          <p:cNvGraphicFramePr>
            <a:graphicFrameLocks/>
          </p:cNvGraphicFramePr>
          <p:nvPr>
            <p:extLst>
              <p:ext uri="{D42A27DB-BD31-4B8C-83A1-F6EECF244321}">
                <p14:modId xmlns:p14="http://schemas.microsoft.com/office/powerpoint/2010/main" val="814973166"/>
              </p:ext>
            </p:extLst>
          </p:nvPr>
        </p:nvGraphicFramePr>
        <p:xfrm>
          <a:off x="1090465" y="1191787"/>
          <a:ext cx="7980510" cy="4335404"/>
        </p:xfrm>
        <a:graphic>
          <a:graphicData uri="http://schemas.openxmlformats.org/drawingml/2006/table">
            <a:tbl>
              <a:tblPr firstRow="1" bandRow="1">
                <a:tableStyleId>{E8B1032C-EA38-4F05-BA0D-38AFFFC7BED3}</a:tableStyleId>
              </a:tblPr>
              <a:tblGrid>
                <a:gridCol w="1037231">
                  <a:extLst>
                    <a:ext uri="{9D8B030D-6E8A-4147-A177-3AD203B41FA5}">
                      <a16:colId xmlns:a16="http://schemas.microsoft.com/office/drawing/2014/main" val="1317087297"/>
                    </a:ext>
                  </a:extLst>
                </a:gridCol>
                <a:gridCol w="2022600">
                  <a:extLst>
                    <a:ext uri="{9D8B030D-6E8A-4147-A177-3AD203B41FA5}">
                      <a16:colId xmlns:a16="http://schemas.microsoft.com/office/drawing/2014/main" val="1986963545"/>
                    </a:ext>
                  </a:extLst>
                </a:gridCol>
                <a:gridCol w="2069080">
                  <a:extLst>
                    <a:ext uri="{9D8B030D-6E8A-4147-A177-3AD203B41FA5}">
                      <a16:colId xmlns:a16="http://schemas.microsoft.com/office/drawing/2014/main" val="990542075"/>
                    </a:ext>
                  </a:extLst>
                </a:gridCol>
                <a:gridCol w="2851599">
                  <a:extLst>
                    <a:ext uri="{9D8B030D-6E8A-4147-A177-3AD203B41FA5}">
                      <a16:colId xmlns:a16="http://schemas.microsoft.com/office/drawing/2014/main" val="2304945265"/>
                    </a:ext>
                  </a:extLst>
                </a:gridCol>
              </a:tblGrid>
              <a:tr h="615833">
                <a:tc>
                  <a:txBody>
                    <a:bodyPr/>
                    <a:lstStyle/>
                    <a:p>
                      <a:pPr algn="ctr">
                        <a:lnSpc>
                          <a:spcPts val="2200"/>
                        </a:lnSpc>
                      </a:pPr>
                      <a:r>
                        <a:rPr lang="zh-TW" altLang="en-US" sz="1600" dirty="0">
                          <a:latin typeface="Times New Roman" panose="02020603050405020304" pitchFamily="18" charset="0"/>
                          <a:cs typeface="Times New Roman" panose="02020603050405020304" pitchFamily="18" charset="0"/>
                        </a:rPr>
                        <a:t>項目</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200"/>
                        </a:lnSpc>
                      </a:pPr>
                      <a:r>
                        <a:rPr lang="zh-TW" altLang="en-US" sz="1600" dirty="0">
                          <a:latin typeface="Times New Roman" panose="02020603050405020304" pitchFamily="18" charset="0"/>
                          <a:cs typeface="Times New Roman" panose="02020603050405020304" pitchFamily="18" charset="0"/>
                        </a:rPr>
                        <a:t>登錄興櫃</a:t>
                      </a:r>
                      <a:endParaRPr lang="en-US" altLang="zh-TW" sz="1600" dirty="0">
                        <a:latin typeface="Times New Roman" panose="02020603050405020304" pitchFamily="18" charset="0"/>
                        <a:cs typeface="Times New Roman" panose="02020603050405020304" pitchFamily="18" charset="0"/>
                      </a:endParaRPr>
                    </a:p>
                    <a:p>
                      <a:pPr algn="ctr">
                        <a:lnSpc>
                          <a:spcPts val="2200"/>
                        </a:lnSpc>
                      </a:pPr>
                      <a:r>
                        <a:rPr lang="zh-TW" altLang="en-US" sz="1600" dirty="0">
                          <a:solidFill>
                            <a:srgbClr val="C00000"/>
                          </a:solidFill>
                          <a:latin typeface="Times New Roman" panose="02020603050405020304" pitchFamily="18" charset="0"/>
                          <a:cs typeface="Times New Roman" panose="02020603050405020304" pitchFamily="18" charset="0"/>
                        </a:rPr>
                        <a:t>併送簡易</a:t>
                      </a:r>
                      <a:r>
                        <a:rPr lang="zh-TW" altLang="en-US" sz="1600" dirty="0">
                          <a:latin typeface="Times New Roman" panose="02020603050405020304" pitchFamily="18" charset="0"/>
                          <a:cs typeface="Times New Roman" panose="02020603050405020304" pitchFamily="18" charset="0"/>
                        </a:rPr>
                        <a:t>公開發行</a:t>
                      </a: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註</a:t>
                      </a:r>
                      <a:r>
                        <a:rPr lang="en-US" altLang="zh-TW" sz="1200" dirty="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2200"/>
                        </a:lnSpc>
                        <a:spcBef>
                          <a:spcPts val="0"/>
                        </a:spcBef>
                        <a:spcAft>
                          <a:spcPts val="0"/>
                        </a:spcAft>
                        <a:buClrTx/>
                        <a:buSzTx/>
                        <a:buFontTx/>
                        <a:buNone/>
                        <a:tabLst/>
                        <a:defRPr/>
                      </a:pPr>
                      <a:r>
                        <a:rPr lang="zh-TW" altLang="en-US" sz="1600" dirty="0">
                          <a:latin typeface="Times New Roman" panose="02020603050405020304" pitchFamily="18" charset="0"/>
                          <a:cs typeface="Times New Roman" panose="02020603050405020304" pitchFamily="18" charset="0"/>
                        </a:rPr>
                        <a:t>登錄興櫃</a:t>
                      </a:r>
                      <a:r>
                        <a:rPr lang="en-US" altLang="zh-TW" sz="1600" dirty="0">
                          <a:latin typeface="Times New Roman" panose="02020603050405020304" pitchFamily="18" charset="0"/>
                          <a:cs typeface="Times New Roman" panose="02020603050405020304" pitchFamily="18" charset="0"/>
                        </a:rPr>
                        <a:t> </a:t>
                      </a:r>
                    </a:p>
                    <a:p>
                      <a:pPr algn="ctr">
                        <a:lnSpc>
                          <a:spcPts val="2200"/>
                        </a:lnSpc>
                      </a:pPr>
                      <a:r>
                        <a:rPr lang="zh-TW" altLang="en-US" sz="1600" dirty="0">
                          <a:solidFill>
                            <a:srgbClr val="C00000"/>
                          </a:solidFill>
                          <a:latin typeface="Times New Roman" panose="02020603050405020304" pitchFamily="18" charset="0"/>
                          <a:cs typeface="Times New Roman" panose="02020603050405020304" pitchFamily="18" charset="0"/>
                        </a:rPr>
                        <a:t>併送一般</a:t>
                      </a:r>
                      <a:r>
                        <a:rPr lang="zh-TW" altLang="en-US" sz="1600" dirty="0">
                          <a:latin typeface="Times New Roman" panose="02020603050405020304" pitchFamily="18" charset="0"/>
                          <a:cs typeface="Times New Roman" panose="02020603050405020304" pitchFamily="18" charset="0"/>
                        </a:rPr>
                        <a:t>公開發行</a:t>
                      </a:r>
                      <a:endParaRPr lang="en-US" altLang="zh-TW" sz="16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200"/>
                        </a:lnSpc>
                      </a:pPr>
                      <a:r>
                        <a:rPr lang="zh-TW" altLang="en-US" sz="1600" dirty="0">
                          <a:latin typeface="Times New Roman" panose="02020603050405020304" pitchFamily="18" charset="0"/>
                          <a:cs typeface="Times New Roman" panose="02020603050405020304" pitchFamily="18" charset="0"/>
                        </a:rPr>
                        <a:t>公開發行後</a:t>
                      </a:r>
                      <a:endParaRPr lang="en-US" altLang="zh-TW" sz="1600" dirty="0">
                        <a:latin typeface="Times New Roman" panose="02020603050405020304" pitchFamily="18" charset="0"/>
                        <a:cs typeface="Times New Roman" panose="02020603050405020304" pitchFamily="18" charset="0"/>
                      </a:endParaRPr>
                    </a:p>
                    <a:p>
                      <a:pPr algn="ctr">
                        <a:lnSpc>
                          <a:spcPts val="2200"/>
                        </a:lnSpc>
                      </a:pPr>
                      <a:r>
                        <a:rPr lang="zh-TW" altLang="en-US" sz="1600" dirty="0">
                          <a:latin typeface="Times New Roman" panose="02020603050405020304" pitchFamily="18" charset="0"/>
                          <a:cs typeface="Times New Roman" panose="02020603050405020304" pitchFamily="18" charset="0"/>
                        </a:rPr>
                        <a:t>再申請登錄興櫃</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096496"/>
                  </a:ext>
                </a:extLst>
              </a:tr>
              <a:tr h="1437761">
                <a:tc>
                  <a:txBody>
                    <a:bodyPr/>
                    <a:lstStyle/>
                    <a:p>
                      <a:pPr algn="ctr">
                        <a:lnSpc>
                          <a:spcPts val="2200"/>
                        </a:lnSpc>
                      </a:pPr>
                      <a:r>
                        <a:rPr lang="zh-TW" altLang="en-US" sz="1600" b="1" dirty="0">
                          <a:latin typeface="Times New Roman" panose="02020603050405020304" pitchFamily="18" charset="0"/>
                          <a:cs typeface="Times New Roman" panose="02020603050405020304" pitchFamily="18" charset="0"/>
                        </a:rPr>
                        <a:t>申報公開發行書件之差異</a:t>
                      </a:r>
                      <a:endParaRPr lang="zh-TW" altLang="en-US" sz="1600" b="1"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2200"/>
                        </a:lnSpc>
                      </a:pPr>
                      <a:r>
                        <a:rPr lang="zh-TW" altLang="en-US" sz="1600" dirty="0">
                          <a:latin typeface="Times New Roman" panose="02020603050405020304" pitchFamily="18" charset="0"/>
                          <a:cs typeface="Times New Roman" panose="02020603050405020304" pitchFamily="18" charset="0"/>
                        </a:rPr>
                        <a:t>簡易公開發行：</a:t>
                      </a:r>
                      <a:endParaRPr lang="en-US" altLang="zh-TW" sz="1600" dirty="0">
                        <a:latin typeface="Times New Roman" panose="02020603050405020304" pitchFamily="18" charset="0"/>
                        <a:cs typeface="Times New Roman" panose="02020603050405020304" pitchFamily="18" charset="0"/>
                      </a:endParaRPr>
                    </a:p>
                    <a:p>
                      <a:pPr marL="180000" indent="-180000" algn="just">
                        <a:lnSpc>
                          <a:spcPts val="2200"/>
                        </a:lnSpc>
                        <a:buFont typeface="+mj-lt"/>
                        <a:buAutoNum type="arabicPeriod"/>
                      </a:pPr>
                      <a:r>
                        <a:rPr lang="zh-TW" altLang="en-US" sz="1600" dirty="0">
                          <a:solidFill>
                            <a:srgbClr val="C00000"/>
                          </a:solidFill>
                          <a:latin typeface="Times New Roman" panose="02020603050405020304" pitchFamily="18" charset="0"/>
                          <a:cs typeface="Times New Roman" panose="02020603050405020304" pitchFamily="18" charset="0"/>
                        </a:rPr>
                        <a:t>財報</a:t>
                      </a:r>
                      <a:r>
                        <a:rPr lang="en-US" altLang="zh-TW" sz="1600" u="sng" dirty="0">
                          <a:solidFill>
                            <a:srgbClr val="C00000"/>
                          </a:solidFill>
                          <a:latin typeface="Times New Roman" panose="02020603050405020304" pitchFamily="18" charset="0"/>
                          <a:cs typeface="Times New Roman" panose="02020603050405020304" pitchFamily="18" charset="0"/>
                        </a:rPr>
                        <a:t>1</a:t>
                      </a:r>
                      <a:r>
                        <a:rPr lang="zh-TW" altLang="en-US" sz="1600" u="sng" dirty="0">
                          <a:solidFill>
                            <a:srgbClr val="C00000"/>
                          </a:solidFill>
                          <a:latin typeface="Times New Roman" panose="02020603050405020304" pitchFamily="18" charset="0"/>
                          <a:cs typeface="Times New Roman" panose="02020603050405020304" pitchFamily="18" charset="0"/>
                        </a:rPr>
                        <a:t>本</a:t>
                      </a:r>
                      <a:r>
                        <a:rPr lang="en-US" altLang="zh-TW" sz="1600" u="sng" dirty="0">
                          <a:solidFill>
                            <a:srgbClr val="C00000"/>
                          </a:solidFill>
                          <a:latin typeface="Times New Roman" panose="02020603050405020304" pitchFamily="18" charset="0"/>
                          <a:cs typeface="Times New Roman" panose="02020603050405020304" pitchFamily="18" charset="0"/>
                        </a:rPr>
                        <a:t>2</a:t>
                      </a:r>
                      <a:r>
                        <a:rPr lang="zh-TW" altLang="en-US" sz="1600" u="sng" dirty="0">
                          <a:solidFill>
                            <a:srgbClr val="C00000"/>
                          </a:solidFill>
                          <a:latin typeface="Times New Roman" panose="02020603050405020304" pitchFamily="18" charset="0"/>
                          <a:cs typeface="Times New Roman" panose="02020603050405020304" pitchFamily="18" charset="0"/>
                        </a:rPr>
                        <a:t>年度</a:t>
                      </a:r>
                      <a:endParaRPr lang="en-US" altLang="zh-TW" sz="1600" u="sng" dirty="0">
                        <a:solidFill>
                          <a:srgbClr val="C00000"/>
                        </a:solidFill>
                        <a:latin typeface="Times New Roman" panose="02020603050405020304" pitchFamily="18" charset="0"/>
                        <a:cs typeface="Times New Roman" panose="02020603050405020304" pitchFamily="18" charset="0"/>
                      </a:endParaRPr>
                    </a:p>
                    <a:p>
                      <a:pPr marL="180000" indent="-180000" algn="just">
                        <a:lnSpc>
                          <a:spcPts val="2200"/>
                        </a:lnSpc>
                        <a:buFont typeface="+mj-lt"/>
                        <a:buAutoNum type="arabicPeriod"/>
                      </a:pPr>
                      <a:r>
                        <a:rPr lang="zh-TW" altLang="en-US" sz="1600" u="sng" dirty="0">
                          <a:solidFill>
                            <a:srgbClr val="C00000"/>
                          </a:solidFill>
                          <a:latin typeface="Times New Roman" panose="02020603050405020304" pitchFamily="18" charset="0"/>
                          <a:cs typeface="Times New Roman" panose="02020603050405020304" pitchFamily="18" charset="0"/>
                        </a:rPr>
                        <a:t>內控專審</a:t>
                      </a:r>
                      <a:r>
                        <a:rPr lang="zh-TW" altLang="en-US" sz="1600" dirty="0">
                          <a:solidFill>
                            <a:srgbClr val="C00000"/>
                          </a:solidFill>
                          <a:latin typeface="Times New Roman" panose="02020603050405020304" pitchFamily="18" charset="0"/>
                          <a:cs typeface="Times New Roman" panose="02020603050405020304" pitchFamily="18" charset="0"/>
                        </a:rPr>
                        <a:t>期間</a:t>
                      </a:r>
                      <a:r>
                        <a:rPr lang="zh-TW" altLang="en-US" sz="1600" u="sng" dirty="0">
                          <a:solidFill>
                            <a:srgbClr val="C00000"/>
                          </a:solidFill>
                          <a:latin typeface="Times New Roman" panose="02020603050405020304" pitchFamily="18" charset="0"/>
                          <a:cs typeface="Times New Roman" panose="02020603050405020304" pitchFamily="18" charset="0"/>
                        </a:rPr>
                        <a:t>半年，</a:t>
                      </a:r>
                      <a:r>
                        <a:rPr lang="zh-TW" altLang="en-US" sz="1600" b="0" u="sng" dirty="0">
                          <a:solidFill>
                            <a:srgbClr val="C00000"/>
                          </a:solidFill>
                          <a:latin typeface="Times New Roman" panose="02020603050405020304" pitchFamily="18" charset="0"/>
                          <a:cs typeface="Times New Roman" panose="02020603050405020304" pitchFamily="18" charset="0"/>
                        </a:rPr>
                        <a:t>範圍僅涵蓋</a:t>
                      </a:r>
                      <a:r>
                        <a:rPr lang="zh-TW" altLang="zh-TW" sz="1600" b="0" u="sng" dirty="0">
                          <a:solidFill>
                            <a:srgbClr val="C00000"/>
                          </a:solidFill>
                          <a:latin typeface="Times New Roman" panose="02020603050405020304" pitchFamily="18" charset="0"/>
                          <a:cs typeface="Times New Roman" panose="02020603050405020304" pitchFamily="18" charset="0"/>
                        </a:rPr>
                        <a:t>重要營運循環及</a:t>
                      </a:r>
                      <a:r>
                        <a:rPr lang="zh-TW" altLang="en-US" sz="1600" b="0" u="sng" dirty="0">
                          <a:solidFill>
                            <a:srgbClr val="C00000"/>
                          </a:solidFill>
                          <a:latin typeface="Times New Roman" panose="02020603050405020304" pitchFamily="18" charset="0"/>
                          <a:cs typeface="Times New Roman" panose="02020603050405020304" pitchFamily="18" charset="0"/>
                        </a:rPr>
                        <a:t>管理</a:t>
                      </a:r>
                      <a:r>
                        <a:rPr lang="zh-TW" altLang="zh-TW" sz="1600" b="0" u="sng" dirty="0">
                          <a:solidFill>
                            <a:srgbClr val="C00000"/>
                          </a:solidFill>
                          <a:latin typeface="Times New Roman" panose="02020603050405020304" pitchFamily="18" charset="0"/>
                          <a:cs typeface="Times New Roman" panose="02020603050405020304" pitchFamily="18" charset="0"/>
                        </a:rPr>
                        <a:t>作業</a:t>
                      </a:r>
                      <a:endParaRPr lang="en-US" altLang="zh-TW" sz="1600" b="0" u="sng" dirty="0">
                        <a:solidFill>
                          <a:srgbClr val="C00000"/>
                        </a:solidFill>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200"/>
                        </a:lnSpc>
                      </a:pPr>
                      <a:r>
                        <a:rPr lang="zh-TW" altLang="en-US" sz="1600" dirty="0">
                          <a:latin typeface="Times New Roman" panose="02020603050405020304" pitchFamily="18" charset="0"/>
                          <a:cs typeface="Times New Roman" panose="02020603050405020304" pitchFamily="18" charset="0"/>
                        </a:rPr>
                        <a:t>一般公開發行：</a:t>
                      </a:r>
                      <a:endParaRPr lang="en-US" altLang="zh-TW" sz="1600" dirty="0">
                        <a:latin typeface="Times New Roman" panose="02020603050405020304" pitchFamily="18" charset="0"/>
                        <a:cs typeface="Times New Roman" panose="02020603050405020304" pitchFamily="18" charset="0"/>
                      </a:endParaRPr>
                    </a:p>
                    <a:p>
                      <a:pPr algn="l">
                        <a:lnSpc>
                          <a:spcPts val="2200"/>
                        </a:lnSpc>
                      </a:pPr>
                      <a:r>
                        <a:rPr lang="en-US" altLang="zh-TW" sz="1600" dirty="0">
                          <a:latin typeface="Times New Roman" panose="02020603050405020304" pitchFamily="18" charset="0"/>
                          <a:cs typeface="Times New Roman" panose="02020603050405020304" pitchFamily="18" charset="0"/>
                        </a:rPr>
                        <a:t>1.</a:t>
                      </a:r>
                      <a:r>
                        <a:rPr lang="zh-TW" altLang="en-US" sz="1600" dirty="0">
                          <a:latin typeface="Times New Roman" panose="02020603050405020304" pitchFamily="18" charset="0"/>
                          <a:cs typeface="Times New Roman" panose="02020603050405020304" pitchFamily="18" charset="0"/>
                        </a:rPr>
                        <a:t>財報</a:t>
                      </a:r>
                      <a:r>
                        <a:rPr lang="en-US" altLang="zh-TW" sz="1600" dirty="0">
                          <a:latin typeface="Times New Roman" panose="02020603050405020304" pitchFamily="18" charset="0"/>
                          <a:cs typeface="Times New Roman" panose="02020603050405020304" pitchFamily="18" charset="0"/>
                        </a:rPr>
                        <a:t>2</a:t>
                      </a:r>
                      <a:r>
                        <a:rPr lang="zh-TW" altLang="en-US" sz="1600" dirty="0">
                          <a:latin typeface="Times New Roman" panose="02020603050405020304" pitchFamily="18" charset="0"/>
                          <a:cs typeface="Times New Roman" panose="02020603050405020304" pitchFamily="18" charset="0"/>
                        </a:rPr>
                        <a:t>本</a:t>
                      </a:r>
                      <a:r>
                        <a:rPr lang="en-US" altLang="zh-TW" sz="1600" dirty="0">
                          <a:latin typeface="Times New Roman" panose="02020603050405020304" pitchFamily="18" charset="0"/>
                          <a:cs typeface="Times New Roman" panose="02020603050405020304" pitchFamily="18" charset="0"/>
                        </a:rPr>
                        <a:t>3</a:t>
                      </a:r>
                      <a:r>
                        <a:rPr lang="zh-TW" altLang="en-US" sz="1600" dirty="0">
                          <a:latin typeface="Times New Roman" panose="02020603050405020304" pitchFamily="18" charset="0"/>
                          <a:cs typeface="Times New Roman" panose="02020603050405020304" pitchFamily="18" charset="0"/>
                        </a:rPr>
                        <a:t>年度</a:t>
                      </a:r>
                      <a:endParaRPr lang="en-US" altLang="zh-TW" sz="1600" dirty="0">
                        <a:latin typeface="Times New Roman" panose="02020603050405020304" pitchFamily="18" charset="0"/>
                        <a:cs typeface="Times New Roman" panose="02020603050405020304" pitchFamily="18" charset="0"/>
                      </a:endParaRPr>
                    </a:p>
                    <a:p>
                      <a:pPr algn="l">
                        <a:lnSpc>
                          <a:spcPts val="2200"/>
                        </a:lnSpc>
                      </a:pPr>
                      <a:r>
                        <a:rPr lang="en-US" altLang="zh-TW" sz="1600" dirty="0">
                          <a:latin typeface="Times New Roman" panose="02020603050405020304" pitchFamily="18" charset="0"/>
                          <a:cs typeface="Times New Roman" panose="02020603050405020304" pitchFamily="18" charset="0"/>
                        </a:rPr>
                        <a:t>2.</a:t>
                      </a:r>
                      <a:r>
                        <a:rPr lang="zh-TW" altLang="en-US" sz="1600" dirty="0">
                          <a:latin typeface="Times New Roman" panose="02020603050405020304" pitchFamily="18" charset="0"/>
                          <a:cs typeface="Times New Roman" panose="02020603050405020304" pitchFamily="18" charset="0"/>
                        </a:rPr>
                        <a:t>內控專審期間</a:t>
                      </a:r>
                      <a:r>
                        <a:rPr lang="en-US" altLang="zh-TW" sz="1600" dirty="0">
                          <a:latin typeface="Times New Roman" panose="02020603050405020304" pitchFamily="18" charset="0"/>
                          <a:cs typeface="Times New Roman" panose="02020603050405020304" pitchFamily="18" charset="0"/>
                        </a:rPr>
                        <a:t>1</a:t>
                      </a:r>
                      <a:r>
                        <a:rPr lang="zh-TW" altLang="en-US" sz="1600" dirty="0">
                          <a:latin typeface="Times New Roman" panose="02020603050405020304" pitchFamily="18" charset="0"/>
                          <a:cs typeface="Times New Roman" panose="02020603050405020304" pitchFamily="18" charset="0"/>
                        </a:rPr>
                        <a:t>年</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ts val="2200"/>
                        </a:lnSpc>
                        <a:spcBef>
                          <a:spcPts val="0"/>
                        </a:spcBef>
                        <a:spcAft>
                          <a:spcPts val="0"/>
                        </a:spcAft>
                        <a:buClrTx/>
                        <a:buSzTx/>
                        <a:buFontTx/>
                        <a:buNone/>
                        <a:tabLst/>
                        <a:defRPr/>
                      </a:pPr>
                      <a:r>
                        <a:rPr lang="zh-TW" altLang="en-US" sz="1600" dirty="0">
                          <a:latin typeface="Times New Roman" panose="02020603050405020304" pitchFamily="18" charset="0"/>
                          <a:cs typeface="Times New Roman" panose="02020603050405020304" pitchFamily="18" charset="0"/>
                        </a:rPr>
                        <a:t>一般公開發行：</a:t>
                      </a:r>
                      <a:endParaRPr lang="en-US" altLang="zh-TW" sz="1600" dirty="0">
                        <a:latin typeface="Times New Roman" panose="02020603050405020304" pitchFamily="18" charset="0"/>
                        <a:cs typeface="Times New Roman" panose="02020603050405020304" pitchFamily="18" charset="0"/>
                      </a:endParaRPr>
                    </a:p>
                    <a:p>
                      <a:pPr algn="l">
                        <a:lnSpc>
                          <a:spcPts val="2200"/>
                        </a:lnSpc>
                      </a:pPr>
                      <a:r>
                        <a:rPr lang="en-US" altLang="zh-TW" sz="1600" dirty="0">
                          <a:latin typeface="Times New Roman" panose="02020603050405020304" pitchFamily="18" charset="0"/>
                          <a:cs typeface="Times New Roman" panose="02020603050405020304" pitchFamily="18" charset="0"/>
                        </a:rPr>
                        <a:t>1.</a:t>
                      </a:r>
                      <a:r>
                        <a:rPr lang="zh-TW" altLang="en-US" sz="1600" dirty="0">
                          <a:latin typeface="Times New Roman" panose="02020603050405020304" pitchFamily="18" charset="0"/>
                          <a:cs typeface="Times New Roman" panose="02020603050405020304" pitchFamily="18" charset="0"/>
                        </a:rPr>
                        <a:t>財報</a:t>
                      </a:r>
                      <a:r>
                        <a:rPr lang="en-US" altLang="zh-TW" sz="1600" dirty="0">
                          <a:latin typeface="Times New Roman" panose="02020603050405020304" pitchFamily="18" charset="0"/>
                          <a:cs typeface="Times New Roman" panose="02020603050405020304" pitchFamily="18" charset="0"/>
                        </a:rPr>
                        <a:t>2</a:t>
                      </a:r>
                      <a:r>
                        <a:rPr lang="zh-TW" altLang="en-US" sz="1600" dirty="0">
                          <a:latin typeface="Times New Roman" panose="02020603050405020304" pitchFamily="18" charset="0"/>
                          <a:cs typeface="Times New Roman" panose="02020603050405020304" pitchFamily="18" charset="0"/>
                        </a:rPr>
                        <a:t>本</a:t>
                      </a:r>
                      <a:r>
                        <a:rPr lang="en-US" altLang="zh-TW" sz="1600" dirty="0">
                          <a:latin typeface="Times New Roman" panose="02020603050405020304" pitchFamily="18" charset="0"/>
                          <a:cs typeface="Times New Roman" panose="02020603050405020304" pitchFamily="18" charset="0"/>
                        </a:rPr>
                        <a:t>3</a:t>
                      </a:r>
                      <a:r>
                        <a:rPr lang="zh-TW" altLang="en-US" sz="1600" dirty="0">
                          <a:latin typeface="Times New Roman" panose="02020603050405020304" pitchFamily="18" charset="0"/>
                          <a:cs typeface="Times New Roman" panose="02020603050405020304" pitchFamily="18" charset="0"/>
                        </a:rPr>
                        <a:t>年度</a:t>
                      </a:r>
                      <a:endParaRPr lang="en-US" altLang="zh-TW" sz="1600" dirty="0">
                        <a:latin typeface="Times New Roman" panose="02020603050405020304" pitchFamily="18" charset="0"/>
                        <a:cs typeface="Times New Roman" panose="02020603050405020304" pitchFamily="18" charset="0"/>
                      </a:endParaRPr>
                    </a:p>
                    <a:p>
                      <a:pPr algn="l">
                        <a:lnSpc>
                          <a:spcPts val="2200"/>
                        </a:lnSpc>
                      </a:pPr>
                      <a:r>
                        <a:rPr lang="en-US" altLang="zh-TW" sz="1600" dirty="0">
                          <a:latin typeface="Times New Roman" panose="02020603050405020304" pitchFamily="18" charset="0"/>
                          <a:cs typeface="Times New Roman" panose="02020603050405020304" pitchFamily="18" charset="0"/>
                        </a:rPr>
                        <a:t>2.</a:t>
                      </a:r>
                      <a:r>
                        <a:rPr lang="zh-TW" altLang="en-US" sz="1600" dirty="0">
                          <a:latin typeface="Times New Roman" panose="02020603050405020304" pitchFamily="18" charset="0"/>
                          <a:cs typeface="Times New Roman" panose="02020603050405020304" pitchFamily="18" charset="0"/>
                        </a:rPr>
                        <a:t>內控專審期間</a:t>
                      </a:r>
                      <a:r>
                        <a:rPr lang="en-US" altLang="zh-TW" sz="1600" dirty="0">
                          <a:latin typeface="Times New Roman" panose="02020603050405020304" pitchFamily="18" charset="0"/>
                          <a:cs typeface="Times New Roman" panose="02020603050405020304" pitchFamily="18" charset="0"/>
                        </a:rPr>
                        <a:t>1</a:t>
                      </a:r>
                      <a:r>
                        <a:rPr lang="zh-TW" altLang="en-US" sz="1600" dirty="0">
                          <a:latin typeface="Times New Roman" panose="02020603050405020304" pitchFamily="18" charset="0"/>
                          <a:cs typeface="Times New Roman" panose="02020603050405020304" pitchFamily="18" charset="0"/>
                        </a:rPr>
                        <a:t>年</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3237738"/>
                  </a:ext>
                </a:extLst>
              </a:tr>
              <a:tr h="750894">
                <a:tc>
                  <a:txBody>
                    <a:bodyPr/>
                    <a:lstStyle/>
                    <a:p>
                      <a:pPr algn="ctr">
                        <a:lnSpc>
                          <a:spcPts val="2200"/>
                        </a:lnSpc>
                      </a:pPr>
                      <a:r>
                        <a:rPr lang="zh-TW" altLang="en-US" sz="1600" b="1" dirty="0">
                          <a:latin typeface="Times New Roman" panose="02020603050405020304" pitchFamily="18" charset="0"/>
                          <a:cs typeface="Times New Roman" panose="02020603050405020304" pitchFamily="18" charset="0"/>
                        </a:rPr>
                        <a:t>申報公開發行至登錄興櫃時間</a:t>
                      </a:r>
                      <a:endParaRPr lang="zh-TW" altLang="en-US" sz="1600" b="1"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ts val="2200"/>
                        </a:lnSpc>
                        <a:spcBef>
                          <a:spcPts val="0"/>
                        </a:spcBef>
                        <a:spcAft>
                          <a:spcPts val="0"/>
                        </a:spcAft>
                        <a:buClrTx/>
                        <a:buSzTx/>
                        <a:buFontTx/>
                        <a:buNone/>
                        <a:tabLst/>
                        <a:defRPr/>
                      </a:pPr>
                      <a:r>
                        <a:rPr lang="zh-TW" altLang="en-US" sz="1600" dirty="0">
                          <a:latin typeface="Times New Roman" panose="02020603050405020304" pitchFamily="18" charset="0"/>
                          <a:cs typeface="Times New Roman" panose="02020603050405020304" pitchFamily="18" charset="0"/>
                        </a:rPr>
                        <a:t>最短</a:t>
                      </a:r>
                      <a:r>
                        <a:rPr lang="en-US" altLang="zh-TW" sz="1600" dirty="0">
                          <a:latin typeface="Times New Roman" panose="02020603050405020304" pitchFamily="18" charset="0"/>
                          <a:cs typeface="Times New Roman" panose="02020603050405020304" pitchFamily="18" charset="0"/>
                        </a:rPr>
                        <a:t>18</a:t>
                      </a:r>
                      <a:r>
                        <a:rPr lang="zh-TW" altLang="en-US" sz="1600" dirty="0">
                          <a:latin typeface="Times New Roman" panose="02020603050405020304" pitchFamily="18" charset="0"/>
                          <a:cs typeface="Times New Roman" panose="02020603050405020304" pitchFamily="18" charset="0"/>
                        </a:rPr>
                        <a:t>個營業日</a:t>
                      </a:r>
                      <a:endPar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2200"/>
                        </a:lnSpc>
                      </a:pPr>
                      <a:r>
                        <a:rPr lang="zh-TW" altLang="en-US" sz="1600" dirty="0">
                          <a:latin typeface="Times New Roman" panose="02020603050405020304" pitchFamily="18" charset="0"/>
                          <a:cs typeface="Times New Roman" panose="02020603050405020304" pitchFamily="18" charset="0"/>
                        </a:rPr>
                        <a:t>最短</a:t>
                      </a:r>
                      <a:r>
                        <a:rPr lang="en-US" altLang="zh-TW" sz="1600" dirty="0">
                          <a:latin typeface="Times New Roman" panose="02020603050405020304" pitchFamily="18" charset="0"/>
                          <a:cs typeface="Times New Roman" panose="02020603050405020304" pitchFamily="18" charset="0"/>
                        </a:rPr>
                        <a:t>18</a:t>
                      </a:r>
                      <a:r>
                        <a:rPr lang="zh-TW" altLang="en-US" sz="1600" dirty="0">
                          <a:latin typeface="Times New Roman" panose="02020603050405020304" pitchFamily="18" charset="0"/>
                          <a:cs typeface="Times New Roman" panose="02020603050405020304" pitchFamily="18" charset="0"/>
                        </a:rPr>
                        <a:t>個營業日</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ts val="2200"/>
                        </a:lnSpc>
                        <a:spcBef>
                          <a:spcPts val="0"/>
                        </a:spcBef>
                        <a:spcAft>
                          <a:spcPts val="0"/>
                        </a:spcAft>
                        <a:buClrTx/>
                        <a:buSzTx/>
                        <a:buFontTx/>
                        <a:buNone/>
                        <a:tabLst/>
                        <a:defRPr/>
                      </a:pPr>
                      <a:r>
                        <a:rPr lang="zh-TW" altLang="en-US" sz="1600" dirty="0">
                          <a:latin typeface="Times New Roman" panose="02020603050405020304" pitchFamily="18" charset="0"/>
                          <a:cs typeface="Times New Roman" panose="02020603050405020304" pitchFamily="18" charset="0"/>
                        </a:rPr>
                        <a:t>至少</a:t>
                      </a:r>
                      <a:r>
                        <a:rPr lang="en-US" altLang="zh-TW" sz="1600" dirty="0">
                          <a:latin typeface="Times New Roman" panose="02020603050405020304" pitchFamily="18" charset="0"/>
                          <a:cs typeface="Times New Roman" panose="02020603050405020304" pitchFamily="18" charset="0"/>
                        </a:rPr>
                        <a:t>2~3</a:t>
                      </a:r>
                      <a:r>
                        <a:rPr lang="zh-TW" altLang="en-US" sz="1600" dirty="0">
                          <a:latin typeface="Times New Roman" panose="02020603050405020304" pitchFamily="18" charset="0"/>
                          <a:cs typeface="Times New Roman" panose="02020603050405020304" pitchFamily="18" charset="0"/>
                        </a:rPr>
                        <a:t>個月，依公司召開股東會完成獨立董事設置之股務排程而定</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3203171"/>
                  </a:ext>
                </a:extLst>
              </a:tr>
              <a:tr h="934249">
                <a:tc>
                  <a:txBody>
                    <a:bodyPr/>
                    <a:lstStyle/>
                    <a:p>
                      <a:pPr algn="ctr">
                        <a:lnSpc>
                          <a:spcPts val="2200"/>
                        </a:lnSpc>
                      </a:pPr>
                      <a:r>
                        <a:rPr lang="zh-TW" altLang="en-US" sz="1600" b="1" dirty="0">
                          <a:latin typeface="Times New Roman" panose="02020603050405020304" pitchFamily="18" charset="0"/>
                          <a:cs typeface="Times New Roman" panose="02020603050405020304" pitchFamily="18" charset="0"/>
                        </a:rPr>
                        <a:t>獨立董事之設置及薪酬委員會成員</a:t>
                      </a:r>
                      <a:endParaRPr lang="zh-TW" altLang="en-US" sz="1600" b="1"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just" defTabSz="914400" rtl="0" eaLnBrk="1" fontAlgn="auto" latinLnBrk="0" hangingPunct="1">
                        <a:lnSpc>
                          <a:spcPts val="2200"/>
                        </a:lnSpc>
                        <a:spcBef>
                          <a:spcPts val="0"/>
                        </a:spcBef>
                        <a:spcAft>
                          <a:spcPts val="0"/>
                        </a:spcAft>
                        <a:buClrTx/>
                        <a:buSzTx/>
                        <a:buFontTx/>
                        <a:buNone/>
                        <a:tabLst/>
                        <a:defRPr/>
                      </a:pPr>
                      <a:r>
                        <a:rPr lang="zh-TW" altLang="en-US" sz="1600" b="1" u="sng" dirty="0">
                          <a:latin typeface="Times New Roman" panose="02020603050405020304" pitchFamily="18" charset="0"/>
                          <a:cs typeface="Times New Roman" panose="02020603050405020304" pitchFamily="18" charset="0"/>
                        </a:rPr>
                        <a:t>登錄興櫃後</a:t>
                      </a:r>
                      <a:r>
                        <a:rPr lang="en-US" altLang="zh-TW" sz="1600" b="1" u="sng" dirty="0">
                          <a:latin typeface="Times New Roman" panose="02020603050405020304" pitchFamily="18" charset="0"/>
                          <a:cs typeface="Times New Roman" panose="02020603050405020304" pitchFamily="18" charset="0"/>
                        </a:rPr>
                        <a:t>6</a:t>
                      </a:r>
                      <a:r>
                        <a:rPr lang="zh-TW" altLang="en-US" sz="1600" b="1" u="sng" dirty="0">
                          <a:latin typeface="Times New Roman" panose="02020603050405020304" pitchFamily="18" charset="0"/>
                          <a:cs typeface="Times New Roman" panose="02020603050405020304" pitchFamily="18" charset="0"/>
                        </a:rPr>
                        <a:t>個月內</a:t>
                      </a:r>
                      <a:r>
                        <a:rPr lang="zh-TW" altLang="en-US" sz="1600" u="sng" dirty="0">
                          <a:latin typeface="Times New Roman" panose="02020603050405020304" pitchFamily="18" charset="0"/>
                          <a:cs typeface="Times New Roman" panose="02020603050405020304" pitchFamily="18" charset="0"/>
                        </a:rPr>
                        <a:t>召開股東會完成設置獨立董事，且屆時</a:t>
                      </a:r>
                      <a:r>
                        <a:rPr lang="zh-TW" altLang="zh-TW" sz="1600" u="sng" kern="1200" dirty="0">
                          <a:solidFill>
                            <a:schemeClr val="tx1"/>
                          </a:solidFill>
                          <a:latin typeface="Times New Roman" panose="02020603050405020304" pitchFamily="18" charset="0"/>
                          <a:cs typeface="Times New Roman" panose="02020603050405020304" pitchFamily="18" charset="0"/>
                        </a:rPr>
                        <a:t>薪酬委員會</a:t>
                      </a:r>
                      <a:r>
                        <a:rPr lang="zh-TW" altLang="en-US" sz="1600" u="sng" kern="1200" dirty="0">
                          <a:solidFill>
                            <a:schemeClr val="tx1"/>
                          </a:solidFill>
                          <a:latin typeface="Times New Roman" panose="02020603050405020304" pitchFamily="18" charset="0"/>
                          <a:cs typeface="Times New Roman" panose="02020603050405020304" pitchFamily="18" charset="0"/>
                        </a:rPr>
                        <a:t>須有過半數成員為獨立董事</a:t>
                      </a:r>
                      <a:endParaRPr lang="en-US" altLang="zh-TW" sz="1600" u="sng" kern="1200" dirty="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just" defTabSz="914400" rtl="0" eaLnBrk="1" fontAlgn="auto" latinLnBrk="0" hangingPunct="1">
                        <a:lnSpc>
                          <a:spcPts val="3000"/>
                        </a:lnSpc>
                        <a:spcBef>
                          <a:spcPts val="0"/>
                        </a:spcBef>
                        <a:spcAft>
                          <a:spcPts val="0"/>
                        </a:spcAft>
                        <a:buClrTx/>
                        <a:buSzTx/>
                        <a:buFontTx/>
                        <a:buNone/>
                        <a:tabLst/>
                        <a:defRPr/>
                      </a:pPr>
                      <a:endParaRPr lang="en-US" altLang="zh-TW" sz="2000" dirty="0">
                        <a:latin typeface="微軟正黑體" panose="020B0604030504040204" pitchFamily="34" charset="-120"/>
                        <a:ea typeface="微軟正黑體" panose="020B0604030504040204" pitchFamily="34" charset="-120"/>
                      </a:endParaRPr>
                    </a:p>
                  </a:txBody>
                  <a:tcPr anchor="ctr"/>
                </a:tc>
                <a:tc>
                  <a:txBody>
                    <a:bodyPr/>
                    <a:lstStyle/>
                    <a:p>
                      <a:pPr algn="just">
                        <a:lnSpc>
                          <a:spcPts val="2200"/>
                        </a:lnSpc>
                      </a:pPr>
                      <a:r>
                        <a:rPr lang="zh-TW" altLang="en-US" sz="1600" b="0" u="sng" dirty="0">
                          <a:latin typeface="Times New Roman" panose="02020603050405020304" pitchFamily="18" charset="0"/>
                          <a:cs typeface="Times New Roman" panose="02020603050405020304" pitchFamily="18" charset="0"/>
                        </a:rPr>
                        <a:t>公發後申請登錄興櫃前</a:t>
                      </a:r>
                      <a:r>
                        <a:rPr lang="zh-TW" altLang="en-US" sz="1600" b="0" dirty="0">
                          <a:latin typeface="Times New Roman" panose="02020603050405020304" pitchFamily="18" charset="0"/>
                          <a:cs typeface="Times New Roman" panose="02020603050405020304" pitchFamily="18" charset="0"/>
                        </a:rPr>
                        <a:t>，須設置獨立董事，及獨立董事過半之薪酬委員會</a:t>
                      </a:r>
                      <a:endParaRPr lang="zh-TW" altLang="en-US" sz="1600" b="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45720" marR="45720" marT="22860" marB="228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9909879"/>
                  </a:ext>
                </a:extLst>
              </a:tr>
            </a:tbl>
          </a:graphicData>
        </a:graphic>
      </p:graphicFrame>
      <p:sp>
        <p:nvSpPr>
          <p:cNvPr id="9" name="文字版面配置區 2">
            <a:extLst>
              <a:ext uri="{FF2B5EF4-FFF2-40B4-BE49-F238E27FC236}">
                <a16:creationId xmlns:a16="http://schemas.microsoft.com/office/drawing/2014/main" id="{7FB864D0-48B9-7BEA-D8ED-D89A73058B7C}"/>
              </a:ext>
            </a:extLst>
          </p:cNvPr>
          <p:cNvSpPr txBox="1">
            <a:spLocks/>
          </p:cNvSpPr>
          <p:nvPr/>
        </p:nvSpPr>
        <p:spPr bwMode="auto">
          <a:xfrm>
            <a:off x="971600" y="708454"/>
            <a:ext cx="10972800" cy="6796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標楷體" pitchFamily="65" charset="-120"/>
                <a:ea typeface="標楷體" pitchFamily="65" charset="-120"/>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標楷體" pitchFamily="65" charset="-120"/>
                <a:ea typeface="標楷體" pitchFamily="65" charset="-120"/>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標楷體" pitchFamily="65" charset="-120"/>
                <a:ea typeface="標楷體" pitchFamily="65" charset="-120"/>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標楷體" pitchFamily="65" charset="-120"/>
                <a:ea typeface="標楷體" pitchFamily="65" charset="-120"/>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標楷體" pitchFamily="65" charset="-120"/>
                <a:ea typeface="標楷體" pitchFamily="65" charset="-12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kumimoji="0"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113</a:t>
            </a:r>
            <a:r>
              <a:rPr kumimoji="0" lang="zh-TW" altLang="en-US" sz="2000" b="1" dirty="0">
                <a:latin typeface="Times New Roman" panose="02020603050405020304" pitchFamily="18" charset="0"/>
                <a:ea typeface="微軟正黑體" panose="020B0604030504040204" pitchFamily="34" charset="-120"/>
                <a:cs typeface="Times New Roman" panose="02020603050405020304" pitchFamily="18" charset="0"/>
              </a:rPr>
              <a:t>年起登錄興櫃路徑變革，加速企業進入資本市場</a:t>
            </a:r>
          </a:p>
        </p:txBody>
      </p:sp>
      <p:sp>
        <p:nvSpPr>
          <p:cNvPr id="10" name="文字方塊 9">
            <a:extLst>
              <a:ext uri="{FF2B5EF4-FFF2-40B4-BE49-F238E27FC236}">
                <a16:creationId xmlns:a16="http://schemas.microsoft.com/office/drawing/2014/main" id="{BCA7F4AC-B742-05C9-3A60-2C9A32D1E051}"/>
              </a:ext>
            </a:extLst>
          </p:cNvPr>
          <p:cNvSpPr txBox="1"/>
          <p:nvPr/>
        </p:nvSpPr>
        <p:spPr>
          <a:xfrm>
            <a:off x="1112504" y="5534561"/>
            <a:ext cx="7848873" cy="1323439"/>
          </a:xfrm>
          <a:prstGeom prst="rect">
            <a:avLst/>
          </a:prstGeom>
          <a:noFill/>
        </p:spPr>
        <p:txBody>
          <a:bodyPr wrap="square" rtlCol="0">
            <a:spAutoFit/>
          </a:bodyPr>
          <a:lstStyle/>
          <a:p>
            <a:r>
              <a:rPr lang="en-US" altLang="zh-TW" sz="1600" kern="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kern="0" dirty="0">
                <a:effectLst/>
                <a:latin typeface="微軟正黑體" panose="020B0604030504040204" pitchFamily="34" charset="-120"/>
                <a:ea typeface="微軟正黑體" panose="020B0604030504040204" pitchFamily="34" charset="-120"/>
                <a:cs typeface="Times New Roman" panose="02020603050405020304" pitchFamily="18" charset="0"/>
              </a:rPr>
              <a:t>註</a:t>
            </a:r>
            <a:r>
              <a:rPr lang="en-US" altLang="zh-TW" sz="1600" kern="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kern="0" dirty="0">
                <a:effectLst/>
                <a:latin typeface="微軟正黑體" panose="020B0604030504040204" pitchFamily="34" charset="-120"/>
                <a:ea typeface="微軟正黑體" panose="020B0604030504040204" pitchFamily="34" charset="-120"/>
                <a:cs typeface="Times New Roman" panose="02020603050405020304" pitchFamily="18" charset="0"/>
              </a:rPr>
              <a:t>登錄興櫃後強化監理措施包含：</a:t>
            </a:r>
            <a:endParaRPr lang="en-US" altLang="zh-TW" sz="1600" kern="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登錄後次一年度申報股東會年報時，申報前一年度會計師內部控制制度專案審查報告</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已申請上櫃市</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不含創新板者除外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登錄後出具之最近期財務報告，應列入財務報告實質審閱之受查標的</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已申請上櫃市者除外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35480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AEF1C3D9-4BE2-B527-B997-B15AFC941ADD}"/>
              </a:ext>
            </a:extLst>
          </p:cNvPr>
          <p:cNvPicPr>
            <a:picLocks noChangeAspect="1"/>
          </p:cNvPicPr>
          <p:nvPr/>
        </p:nvPicPr>
        <p:blipFill rotWithShape="1">
          <a:blip r:embed="rId2">
            <a:extLst>
              <a:ext uri="{28A0092B-C50C-407E-A947-70E740481C1C}">
                <a14:useLocalDpi xmlns:a14="http://schemas.microsoft.com/office/drawing/2010/main" val="0"/>
              </a:ext>
            </a:extLst>
          </a:blip>
          <a:srcRect t="23400" r="1816" b="12201"/>
          <a:stretch/>
        </p:blipFill>
        <p:spPr>
          <a:xfrm>
            <a:off x="1036567" y="2199224"/>
            <a:ext cx="8034408" cy="2964275"/>
          </a:xfrm>
          <a:prstGeom prst="rect">
            <a:avLst/>
          </a:prstGeom>
        </p:spPr>
      </p:pic>
      <p:sp>
        <p:nvSpPr>
          <p:cNvPr id="4" name="投影片編號版面配置區 3">
            <a:extLst>
              <a:ext uri="{FF2B5EF4-FFF2-40B4-BE49-F238E27FC236}">
                <a16:creationId xmlns:a16="http://schemas.microsoft.com/office/drawing/2014/main" id="{7A3D6E78-C81E-C6F0-F4AB-1059BDE2AF77}"/>
              </a:ext>
            </a:extLst>
          </p:cNvPr>
          <p:cNvSpPr>
            <a:spLocks noGrp="1"/>
          </p:cNvSpPr>
          <p:nvPr>
            <p:ph type="sldNum" sz="quarter" idx="12"/>
          </p:nvPr>
        </p:nvSpPr>
        <p:spPr/>
        <p:txBody>
          <a:bodyPr/>
          <a:lstStyle/>
          <a:p>
            <a:pPr>
              <a:defRPr/>
            </a:pPr>
            <a:fld id="{EFA111A1-2299-4039-A372-FDA9BB6B178B}" type="slidenum">
              <a:rPr lang="zh-TW" altLang="en-US" smtClean="0"/>
              <a:pPr>
                <a:defRPr/>
              </a:pPr>
              <a:t>11</a:t>
            </a:fld>
            <a:endParaRPr lang="zh-TW" altLang="en-US" dirty="0"/>
          </a:p>
        </p:txBody>
      </p:sp>
      <p:sp>
        <p:nvSpPr>
          <p:cNvPr id="6" name="標題 1">
            <a:extLst>
              <a:ext uri="{FF2B5EF4-FFF2-40B4-BE49-F238E27FC236}">
                <a16:creationId xmlns:a16="http://schemas.microsoft.com/office/drawing/2014/main" id="{F47F900D-0895-063E-026D-113D8B503142}"/>
              </a:ext>
            </a:extLst>
          </p:cNvPr>
          <p:cNvSpPr txBox="1">
            <a:spLocks/>
          </p:cNvSpPr>
          <p:nvPr/>
        </p:nvSpPr>
        <p:spPr>
          <a:xfrm>
            <a:off x="1073010" y="202191"/>
            <a:ext cx="10972800" cy="854983"/>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a:lstStyle>
          <a:p>
            <a:r>
              <a:rPr kumimoji="0"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登錄興櫃流程</a:t>
            </a:r>
            <a:r>
              <a:rPr kumimoji="0"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rPr>
              <a:t>(1)</a:t>
            </a:r>
            <a:endParaRPr kumimoji="0" lang="zh-TW" altLang="en-US" dirty="0"/>
          </a:p>
        </p:txBody>
      </p:sp>
      <p:sp>
        <p:nvSpPr>
          <p:cNvPr id="7" name="文字版面配置區 2">
            <a:extLst>
              <a:ext uri="{FF2B5EF4-FFF2-40B4-BE49-F238E27FC236}">
                <a16:creationId xmlns:a16="http://schemas.microsoft.com/office/drawing/2014/main" id="{0723F4CF-3A6A-8AB7-F2B3-0DED7F233FD8}"/>
              </a:ext>
            </a:extLst>
          </p:cNvPr>
          <p:cNvSpPr txBox="1">
            <a:spLocks/>
          </p:cNvSpPr>
          <p:nvPr/>
        </p:nvSpPr>
        <p:spPr bwMode="auto">
          <a:xfrm>
            <a:off x="1113861" y="1124744"/>
            <a:ext cx="6993572" cy="5910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標楷體" pitchFamily="65" charset="-120"/>
                <a:ea typeface="標楷體" pitchFamily="65" charset="-120"/>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標楷體" pitchFamily="65" charset="-120"/>
                <a:ea typeface="標楷體" pitchFamily="65" charset="-120"/>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標楷體" pitchFamily="65" charset="-120"/>
                <a:ea typeface="標楷體" pitchFamily="65" charset="-120"/>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標楷體" pitchFamily="65" charset="-120"/>
                <a:ea typeface="標楷體" pitchFamily="65" charset="-120"/>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標楷體" pitchFamily="65" charset="-120"/>
                <a:ea typeface="標楷體" pitchFamily="65" charset="-12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kumimoji="0" lang="zh-TW" altLang="en-US" dirty="0"/>
              <a:t>已公開發行公司申請登錄興櫃</a:t>
            </a:r>
            <a:endParaRPr kumimoji="0" lang="en-US" altLang="zh-TW" dirty="0"/>
          </a:p>
          <a:p>
            <a:endParaRPr kumimoji="0" lang="en-US" altLang="zh-TW" dirty="0"/>
          </a:p>
          <a:p>
            <a:pPr marL="0" indent="0">
              <a:buFont typeface="Wingdings 2" pitchFamily="18" charset="2"/>
              <a:buNone/>
            </a:pPr>
            <a:endParaRPr kumimoji="0" lang="en-US" altLang="zh-TW" dirty="0"/>
          </a:p>
          <a:p>
            <a:pPr marL="0" indent="0">
              <a:buFont typeface="Wingdings 2" pitchFamily="18" charset="2"/>
              <a:buNone/>
            </a:pPr>
            <a:endParaRPr kumimoji="0" lang="zh-TW" altLang="en-US" dirty="0"/>
          </a:p>
        </p:txBody>
      </p:sp>
    </p:spTree>
    <p:extLst>
      <p:ext uri="{BB962C8B-B14F-4D97-AF65-F5344CB8AC3E}">
        <p14:creationId xmlns:p14="http://schemas.microsoft.com/office/powerpoint/2010/main" val="316468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4F0BDAF2-B3AC-9807-0B6A-75D6110CDB65}"/>
              </a:ext>
            </a:extLst>
          </p:cNvPr>
          <p:cNvPicPr>
            <a:picLocks noChangeAspect="1"/>
          </p:cNvPicPr>
          <p:nvPr/>
        </p:nvPicPr>
        <p:blipFill rotWithShape="1">
          <a:blip r:embed="rId2">
            <a:extLst>
              <a:ext uri="{28A0092B-C50C-407E-A947-70E740481C1C}">
                <a14:useLocalDpi xmlns:a14="http://schemas.microsoft.com/office/drawing/2010/main" val="0"/>
              </a:ext>
            </a:extLst>
          </a:blip>
          <a:srcRect t="16993" b="8789"/>
          <a:stretch/>
        </p:blipFill>
        <p:spPr>
          <a:xfrm>
            <a:off x="1205248" y="2857293"/>
            <a:ext cx="7934277" cy="3312368"/>
          </a:xfrm>
          <a:prstGeom prst="rect">
            <a:avLst/>
          </a:prstGeom>
        </p:spPr>
      </p:pic>
      <p:sp>
        <p:nvSpPr>
          <p:cNvPr id="4" name="投影片編號版面配置區 3">
            <a:extLst>
              <a:ext uri="{FF2B5EF4-FFF2-40B4-BE49-F238E27FC236}">
                <a16:creationId xmlns:a16="http://schemas.microsoft.com/office/drawing/2014/main" id="{7A3D6E78-C81E-C6F0-F4AB-1059BDE2AF77}"/>
              </a:ext>
            </a:extLst>
          </p:cNvPr>
          <p:cNvSpPr>
            <a:spLocks noGrp="1"/>
          </p:cNvSpPr>
          <p:nvPr>
            <p:ph type="sldNum" sz="quarter" idx="12"/>
          </p:nvPr>
        </p:nvSpPr>
        <p:spPr/>
        <p:txBody>
          <a:bodyPr/>
          <a:lstStyle/>
          <a:p>
            <a:pPr>
              <a:defRPr/>
            </a:pPr>
            <a:fld id="{EFA111A1-2299-4039-A372-FDA9BB6B178B}" type="slidenum">
              <a:rPr lang="zh-TW" altLang="en-US" smtClean="0"/>
              <a:pPr>
                <a:defRPr/>
              </a:pPr>
              <a:t>12</a:t>
            </a:fld>
            <a:endParaRPr lang="zh-TW" altLang="en-US" dirty="0"/>
          </a:p>
        </p:txBody>
      </p:sp>
      <p:sp>
        <p:nvSpPr>
          <p:cNvPr id="6" name="標題 1">
            <a:extLst>
              <a:ext uri="{FF2B5EF4-FFF2-40B4-BE49-F238E27FC236}">
                <a16:creationId xmlns:a16="http://schemas.microsoft.com/office/drawing/2014/main" id="{F47F900D-0895-063E-026D-113D8B503142}"/>
              </a:ext>
            </a:extLst>
          </p:cNvPr>
          <p:cNvSpPr txBox="1">
            <a:spLocks/>
          </p:cNvSpPr>
          <p:nvPr/>
        </p:nvSpPr>
        <p:spPr>
          <a:xfrm>
            <a:off x="1073010" y="202191"/>
            <a:ext cx="10972800" cy="854983"/>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a:lstStyle>
          <a:p>
            <a:r>
              <a:rPr kumimoji="0"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登錄興櫃流程</a:t>
            </a:r>
            <a:r>
              <a:rPr kumimoji="0" lang="en-US" altLang="zh-TW" sz="3600" b="1" dirty="0">
                <a:latin typeface="微軟正黑體" panose="020B0604030504040204" pitchFamily="34" charset="-120"/>
                <a:ea typeface="微軟正黑體" panose="020B0604030504040204" pitchFamily="34" charset="-120"/>
                <a:cs typeface="Times New Roman" panose="02020603050405020304" pitchFamily="18" charset="0"/>
              </a:rPr>
              <a:t>(2)</a:t>
            </a:r>
            <a:endParaRPr kumimoji="0" lang="zh-TW" altLang="en-US" dirty="0"/>
          </a:p>
        </p:txBody>
      </p:sp>
      <p:sp>
        <p:nvSpPr>
          <p:cNvPr id="7" name="文字版面配置區 2">
            <a:extLst>
              <a:ext uri="{FF2B5EF4-FFF2-40B4-BE49-F238E27FC236}">
                <a16:creationId xmlns:a16="http://schemas.microsoft.com/office/drawing/2014/main" id="{0723F4CF-3A6A-8AB7-F2B3-0DED7F233FD8}"/>
              </a:ext>
            </a:extLst>
          </p:cNvPr>
          <p:cNvSpPr txBox="1">
            <a:spLocks/>
          </p:cNvSpPr>
          <p:nvPr/>
        </p:nvSpPr>
        <p:spPr bwMode="auto">
          <a:xfrm>
            <a:off x="1073010" y="1033915"/>
            <a:ext cx="7819470" cy="16220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標楷體" pitchFamily="65" charset="-120"/>
                <a:ea typeface="標楷體" pitchFamily="65" charset="-120"/>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標楷體" pitchFamily="65" charset="-120"/>
                <a:ea typeface="標楷體" pitchFamily="65" charset="-120"/>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標楷體" pitchFamily="65" charset="-120"/>
                <a:ea typeface="標楷體" pitchFamily="65" charset="-120"/>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標楷體" pitchFamily="65" charset="-120"/>
                <a:ea typeface="標楷體" pitchFamily="65" charset="-120"/>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標楷體" pitchFamily="65" charset="-120"/>
                <a:ea typeface="標楷體" pitchFamily="65" charset="-12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kumimoji="0" lang="zh-TW" altLang="en-US" dirty="0"/>
              <a:t>未公開發行公司申請登錄興櫃及併送公開發行</a:t>
            </a:r>
            <a:r>
              <a:rPr kumimoji="0" lang="en-US" altLang="zh-TW" dirty="0"/>
              <a:t>(</a:t>
            </a:r>
            <a:r>
              <a:rPr kumimoji="0" lang="zh-TW" altLang="en-US" dirty="0"/>
              <a:t>一般</a:t>
            </a:r>
            <a:r>
              <a:rPr kumimoji="0" lang="en-US" altLang="zh-TW" dirty="0"/>
              <a:t>/</a:t>
            </a:r>
            <a:r>
              <a:rPr kumimoji="0" lang="zh-TW" altLang="en-US" dirty="0"/>
              <a:t>簡易公發</a:t>
            </a:r>
            <a:r>
              <a:rPr kumimoji="0" lang="en-US" altLang="zh-TW" dirty="0"/>
              <a:t>)</a:t>
            </a:r>
          </a:p>
          <a:p>
            <a:pPr lvl="1"/>
            <a:r>
              <a:rPr kumimoji="0" lang="zh-TW" altLang="en-US" dirty="0"/>
              <a:t>本國發行人</a:t>
            </a:r>
          </a:p>
          <a:p>
            <a:pPr marL="0" indent="0">
              <a:buFont typeface="Wingdings 2" pitchFamily="18" charset="2"/>
              <a:buNone/>
            </a:pPr>
            <a:endParaRPr kumimoji="0" lang="en-US" altLang="zh-TW" dirty="0"/>
          </a:p>
          <a:p>
            <a:pPr marL="0" indent="0">
              <a:buFont typeface="Wingdings 2" pitchFamily="18" charset="2"/>
              <a:buNone/>
            </a:pPr>
            <a:endParaRPr kumimoji="0" lang="zh-TW" altLang="en-US" dirty="0"/>
          </a:p>
        </p:txBody>
      </p:sp>
    </p:spTree>
    <p:extLst>
      <p:ext uri="{BB962C8B-B14F-4D97-AF65-F5344CB8AC3E}">
        <p14:creationId xmlns:p14="http://schemas.microsoft.com/office/powerpoint/2010/main" val="277821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15B5D79-F8D2-4247-A173-5EF01A9586FF}"/>
              </a:ext>
            </a:extLst>
          </p:cNvPr>
          <p:cNvPicPr>
            <a:picLocks noChangeAspect="1"/>
          </p:cNvPicPr>
          <p:nvPr/>
        </p:nvPicPr>
        <p:blipFill rotWithShape="1">
          <a:blip r:embed="rId2">
            <a:extLst>
              <a:ext uri="{28A0092B-C50C-407E-A947-70E740481C1C}">
                <a14:useLocalDpi xmlns:a14="http://schemas.microsoft.com/office/drawing/2010/main" val="0"/>
              </a:ext>
            </a:extLst>
          </a:blip>
          <a:srcRect l="2750" t="17801" r="2750" b="8001"/>
          <a:stretch/>
        </p:blipFill>
        <p:spPr>
          <a:xfrm>
            <a:off x="1010871" y="2655954"/>
            <a:ext cx="8070990" cy="3564687"/>
          </a:xfrm>
          <a:prstGeom prst="rect">
            <a:avLst/>
          </a:prstGeom>
        </p:spPr>
      </p:pic>
      <p:sp>
        <p:nvSpPr>
          <p:cNvPr id="4" name="投影片編號版面配置區 3">
            <a:extLst>
              <a:ext uri="{FF2B5EF4-FFF2-40B4-BE49-F238E27FC236}">
                <a16:creationId xmlns:a16="http://schemas.microsoft.com/office/drawing/2014/main" id="{7A3D6E78-C81E-C6F0-F4AB-1059BDE2AF77}"/>
              </a:ext>
            </a:extLst>
          </p:cNvPr>
          <p:cNvSpPr>
            <a:spLocks noGrp="1"/>
          </p:cNvSpPr>
          <p:nvPr>
            <p:ph type="sldNum" sz="quarter" idx="12"/>
          </p:nvPr>
        </p:nvSpPr>
        <p:spPr/>
        <p:txBody>
          <a:bodyPr/>
          <a:lstStyle/>
          <a:p>
            <a:pPr>
              <a:defRPr/>
            </a:pPr>
            <a:fld id="{EFA111A1-2299-4039-A372-FDA9BB6B178B}" type="slidenum">
              <a:rPr lang="zh-TW" altLang="en-US" smtClean="0"/>
              <a:pPr>
                <a:defRPr/>
              </a:pPr>
              <a:t>13</a:t>
            </a:fld>
            <a:endParaRPr lang="zh-TW" altLang="en-US" dirty="0"/>
          </a:p>
        </p:txBody>
      </p:sp>
      <p:sp>
        <p:nvSpPr>
          <p:cNvPr id="6" name="標題 1">
            <a:extLst>
              <a:ext uri="{FF2B5EF4-FFF2-40B4-BE49-F238E27FC236}">
                <a16:creationId xmlns:a16="http://schemas.microsoft.com/office/drawing/2014/main" id="{F47F900D-0895-063E-026D-113D8B503142}"/>
              </a:ext>
            </a:extLst>
          </p:cNvPr>
          <p:cNvSpPr txBox="1">
            <a:spLocks/>
          </p:cNvSpPr>
          <p:nvPr/>
        </p:nvSpPr>
        <p:spPr>
          <a:xfrm>
            <a:off x="1073010" y="202191"/>
            <a:ext cx="10972800" cy="854983"/>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a:lstStyle>
          <a:p>
            <a:r>
              <a:rPr kumimoji="0" lang="zh-TW" altLang="en-US" sz="3600" b="1" dirty="0">
                <a:latin typeface="微軟正黑體" panose="020B0604030504040204" pitchFamily="34" charset="-120"/>
                <a:ea typeface="微軟正黑體" panose="020B0604030504040204" pitchFamily="34" charset="-120"/>
                <a:cs typeface="Times New Roman" panose="02020603050405020304" pitchFamily="18" charset="0"/>
              </a:rPr>
              <a:t>登錄興櫃流程</a:t>
            </a:r>
            <a:r>
              <a:rPr kumimoji="0" lang="en-US" altLang="zh-TW" sz="3600" b="1">
                <a:latin typeface="微軟正黑體" panose="020B0604030504040204" pitchFamily="34" charset="-120"/>
                <a:ea typeface="微軟正黑體" panose="020B0604030504040204" pitchFamily="34" charset="-120"/>
                <a:cs typeface="Times New Roman" panose="02020603050405020304" pitchFamily="18" charset="0"/>
              </a:rPr>
              <a:t>(3)</a:t>
            </a:r>
            <a:endParaRPr kumimoji="0" lang="zh-TW" altLang="en-US" dirty="0"/>
          </a:p>
        </p:txBody>
      </p:sp>
      <p:sp>
        <p:nvSpPr>
          <p:cNvPr id="7" name="文字版面配置區 2">
            <a:extLst>
              <a:ext uri="{FF2B5EF4-FFF2-40B4-BE49-F238E27FC236}">
                <a16:creationId xmlns:a16="http://schemas.microsoft.com/office/drawing/2014/main" id="{0723F4CF-3A6A-8AB7-F2B3-0DED7F233FD8}"/>
              </a:ext>
            </a:extLst>
          </p:cNvPr>
          <p:cNvSpPr txBox="1">
            <a:spLocks/>
          </p:cNvSpPr>
          <p:nvPr/>
        </p:nvSpPr>
        <p:spPr bwMode="auto">
          <a:xfrm>
            <a:off x="1073010" y="1033915"/>
            <a:ext cx="7819470" cy="16220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標楷體" pitchFamily="65" charset="-120"/>
                <a:ea typeface="標楷體" pitchFamily="65" charset="-120"/>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標楷體" pitchFamily="65" charset="-120"/>
                <a:ea typeface="標楷體" pitchFamily="65" charset="-120"/>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標楷體" pitchFamily="65" charset="-120"/>
                <a:ea typeface="標楷體" pitchFamily="65" charset="-120"/>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標楷體" pitchFamily="65" charset="-120"/>
                <a:ea typeface="標楷體" pitchFamily="65" charset="-120"/>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標楷體" pitchFamily="65" charset="-120"/>
                <a:ea typeface="標楷體" pitchFamily="65" charset="-12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kumimoji="0" lang="zh-TW" altLang="en-US" dirty="0"/>
              <a:t>未公開發行公司申請登錄興櫃及併送公開發行</a:t>
            </a:r>
            <a:r>
              <a:rPr kumimoji="0" lang="en-US" altLang="zh-TW" dirty="0"/>
              <a:t>(</a:t>
            </a:r>
            <a:r>
              <a:rPr kumimoji="0" lang="zh-TW" altLang="en-US" dirty="0"/>
              <a:t>一般</a:t>
            </a:r>
            <a:r>
              <a:rPr kumimoji="0" lang="en-US" altLang="zh-TW" dirty="0"/>
              <a:t>/</a:t>
            </a:r>
            <a:r>
              <a:rPr kumimoji="0" lang="zh-TW" altLang="en-US" dirty="0"/>
              <a:t>簡易公發</a:t>
            </a:r>
            <a:r>
              <a:rPr kumimoji="0" lang="en-US" altLang="zh-TW" dirty="0"/>
              <a:t>)</a:t>
            </a:r>
          </a:p>
          <a:p>
            <a:pPr lvl="1"/>
            <a:r>
              <a:rPr kumimoji="0" lang="zh-TW" altLang="en-US" dirty="0"/>
              <a:t>外國發行人</a:t>
            </a:r>
          </a:p>
          <a:p>
            <a:pPr marL="0" indent="0">
              <a:buFont typeface="Wingdings 2" pitchFamily="18" charset="2"/>
              <a:buNone/>
            </a:pPr>
            <a:endParaRPr kumimoji="0" lang="en-US" altLang="zh-TW" dirty="0"/>
          </a:p>
          <a:p>
            <a:pPr marL="0" indent="0">
              <a:buFont typeface="Wingdings 2" pitchFamily="18" charset="2"/>
              <a:buNone/>
            </a:pPr>
            <a:endParaRPr kumimoji="0" lang="zh-TW" altLang="en-US" dirty="0"/>
          </a:p>
        </p:txBody>
      </p:sp>
    </p:spTree>
    <p:extLst>
      <p:ext uri="{BB962C8B-B14F-4D97-AF65-F5344CB8AC3E}">
        <p14:creationId xmlns:p14="http://schemas.microsoft.com/office/powerpoint/2010/main" val="313699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bwMode="auto">
          <a:xfrm>
            <a:off x="1069537" y="120133"/>
            <a:ext cx="7891462" cy="792163"/>
          </a:xfrm>
        </p:spPr>
        <p:txBody>
          <a:bodyPr vert="horz" wrap="square" lIns="91440" tIns="45720" rIns="91440" bIns="45720" numCol="1" anchorCtr="0" compatLnSpc="1">
            <a:prstTxWarp prst="textNoShape">
              <a:avLst/>
            </a:prstTxWarp>
            <a:normAutofit/>
          </a:bodyPr>
          <a:lstStyle/>
          <a:p>
            <a:pPr marL="342900" indent="-342900">
              <a:lnSpc>
                <a:spcPts val="4500"/>
              </a:lnSpc>
              <a:buClr>
                <a:srgbClr val="FFCC00"/>
              </a:buClr>
              <a:defRPr/>
            </a:pP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企業登錄興櫃之審閱重點</a:t>
            </a:r>
          </a:p>
        </p:txBody>
      </p:sp>
      <p:sp>
        <p:nvSpPr>
          <p:cNvPr id="9" name="投影片編號版面配置區 5"/>
          <p:cNvSpPr>
            <a:spLocks noGrp="1"/>
          </p:cNvSpPr>
          <p:nvPr>
            <p:ph type="sldNum" sz="quarter" idx="12"/>
          </p:nvPr>
        </p:nvSpPr>
        <p:spPr>
          <a:xfrm>
            <a:off x="8471886" y="6070600"/>
            <a:ext cx="457200" cy="476250"/>
          </a:xfrm>
        </p:spPr>
        <p:txBody>
          <a:bodyPr/>
          <a:lstStyle/>
          <a:p>
            <a:pPr>
              <a:defRPr/>
            </a:pPr>
            <a:fld id="{7432D130-8349-4CCE-98CB-DFCBB3E23CB3}" type="slidenum">
              <a:rPr lang="zh-TW" altLang="en-US" smtClean="0"/>
              <a:pPr>
                <a:defRPr/>
              </a:pPr>
              <a:t>14</a:t>
            </a:fld>
            <a:endParaRPr lang="zh-TW" altLang="en-US" dirty="0"/>
          </a:p>
        </p:txBody>
      </p:sp>
      <p:sp>
        <p:nvSpPr>
          <p:cNvPr id="6" name="內容版面配置區 5"/>
          <p:cNvSpPr>
            <a:spLocks noGrp="1"/>
          </p:cNvSpPr>
          <p:nvPr>
            <p:ph idx="1"/>
          </p:nvPr>
        </p:nvSpPr>
        <p:spPr>
          <a:xfrm>
            <a:off x="894197" y="909118"/>
            <a:ext cx="8249803" cy="5948882"/>
          </a:xfrm>
        </p:spPr>
        <p:txBody>
          <a:bodyPr/>
          <a:lstStyle/>
          <a:p>
            <a:pPr>
              <a:defRPr/>
            </a:pPr>
            <a:r>
              <a:rPr lang="zh-TW" altLang="en-US" sz="2400" dirty="0">
                <a:solidFill>
                  <a:srgbClr val="000000"/>
                </a:solidFill>
                <a:effectLst>
                  <a:outerShdw blurRad="38100" dist="38100" dir="2700000" algn="tl">
                    <a:srgbClr val="FFFFFF"/>
                  </a:outerShdw>
                </a:effectLst>
                <a:latin typeface="微軟正黑體" panose="020B0604030504040204" pitchFamily="34" charset="-120"/>
                <a:ea typeface="微軟正黑體" panose="020B0604030504040204" pitchFamily="34" charset="-120"/>
              </a:rPr>
              <a:t>申請書件是否齊備</a:t>
            </a:r>
            <a:endParaRPr lang="en-US" altLang="zh-TW" sz="2400" dirty="0">
              <a:solidFill>
                <a:srgbClr val="000000"/>
              </a:solidFill>
              <a:effectLst>
                <a:outerShdw blurRad="38100" dist="38100" dir="2700000" algn="tl">
                  <a:srgbClr val="FFFFFF"/>
                </a:outerShdw>
              </a:effectLst>
              <a:latin typeface="微軟正黑體" panose="020B0604030504040204" pitchFamily="34" charset="-120"/>
              <a:ea typeface="微軟正黑體" panose="020B0604030504040204" pitchFamily="34" charset="-120"/>
            </a:endParaRPr>
          </a:p>
          <a:p>
            <a:pPr>
              <a:defRPr/>
            </a:pPr>
            <a:r>
              <a:rPr lang="zh-TW" altLang="en-US" sz="2400" dirty="0">
                <a:solidFill>
                  <a:srgbClr val="0070C0"/>
                </a:solidFill>
                <a:effectLst>
                  <a:outerShdw blurRad="38100" dist="38100" dir="2700000" algn="tl">
                    <a:srgbClr val="FFFFFF"/>
                  </a:outerShdw>
                </a:effectLst>
                <a:latin typeface="微軟正黑體" panose="020B0604030504040204" pitchFamily="34" charset="-120"/>
                <a:ea typeface="微軟正黑體" panose="020B0604030504040204" pitchFamily="34" charset="-120"/>
              </a:rPr>
              <a:t>輔導推薦證券商是否符合推薦資格</a:t>
            </a:r>
            <a:endParaRPr lang="en-US" altLang="zh-TW" sz="2400" dirty="0">
              <a:solidFill>
                <a:srgbClr val="0070C0"/>
              </a:solidFill>
              <a:effectLst>
                <a:outerShdw blurRad="38100" dist="38100" dir="2700000" algn="tl">
                  <a:srgbClr val="FFFFFF"/>
                </a:outerShdw>
              </a:effectLst>
              <a:latin typeface="微軟正黑體" panose="020B0604030504040204" pitchFamily="34" charset="-120"/>
              <a:ea typeface="微軟正黑體" panose="020B0604030504040204" pitchFamily="34" charset="-120"/>
            </a:endParaRPr>
          </a:p>
          <a:p>
            <a:pPr>
              <a:defRPr/>
            </a:pPr>
            <a:r>
              <a:rPr lang="zh-TW" altLang="en-US" sz="2400" dirty="0">
                <a:solidFill>
                  <a:srgbClr val="000000"/>
                </a:solidFill>
                <a:effectLst>
                  <a:outerShdw blurRad="38100" dist="38100" dir="2700000" algn="tl">
                    <a:srgbClr val="FFFFFF"/>
                  </a:outerShdw>
                </a:effectLst>
                <a:latin typeface="微軟正黑體" panose="020B0604030504040204" pitchFamily="34" charset="-120"/>
                <a:ea typeface="微軟正黑體" panose="020B0604030504040204" pitchFamily="34" charset="-120"/>
              </a:rPr>
              <a:t>獨立董事資格是否符合「公開發行公司獨立董事設置及應遵循事項辦法」及薪酬委員會資格是否符合「股票上市或於證券商營業處所買賣公司薪資報酬委員會設置及行使職權辦法」</a:t>
            </a:r>
            <a:endParaRPr lang="en-US" altLang="zh-TW" sz="2400" dirty="0">
              <a:solidFill>
                <a:srgbClr val="000000"/>
              </a:solidFill>
              <a:effectLst>
                <a:outerShdw blurRad="38100" dist="38100" dir="2700000" algn="tl">
                  <a:srgbClr val="FFFFFF"/>
                </a:outerShdw>
              </a:effectLst>
              <a:latin typeface="微軟正黑體" panose="020B0604030504040204" pitchFamily="34" charset="-120"/>
              <a:ea typeface="微軟正黑體" panose="020B0604030504040204" pitchFamily="34" charset="-120"/>
            </a:endParaRPr>
          </a:p>
          <a:p>
            <a:pPr>
              <a:defRPr/>
            </a:pPr>
            <a:r>
              <a:rPr kumimoji="1" lang="zh-TW" altLang="zh-TW" sz="2400" dirty="0">
                <a:solidFill>
                  <a:srgbClr val="0070C0"/>
                </a:solidFill>
                <a:latin typeface="微軟正黑體" panose="020B0604030504040204" pitchFamily="34" charset="-120"/>
                <a:ea typeface="微軟正黑體" panose="020B0604030504040204" pitchFamily="34" charset="-120"/>
              </a:rPr>
              <a:t>公開說明書</a:t>
            </a:r>
            <a:r>
              <a:rPr kumimoji="1" lang="zh-TW" altLang="en-US" sz="2400" dirty="0">
                <a:solidFill>
                  <a:srgbClr val="0070C0"/>
                </a:solidFill>
                <a:latin typeface="微軟正黑體" panose="020B0604030504040204" pitchFamily="34" charset="-120"/>
                <a:ea typeface="微軟正黑體" panose="020B0604030504040204" pitchFamily="34" charset="-120"/>
              </a:rPr>
              <a:t>內容有無誇大、對股東權益有重大影響之訴訟案件揭露是否完備</a:t>
            </a:r>
            <a:endParaRPr lang="en-US" altLang="zh-TW" sz="2400" dirty="0">
              <a:solidFill>
                <a:srgbClr val="0070C0"/>
              </a:solidFill>
              <a:latin typeface="微軟正黑體" panose="020B0604030504040204" pitchFamily="34" charset="-120"/>
              <a:ea typeface="微軟正黑體" panose="020B0604030504040204" pitchFamily="34" charset="-120"/>
            </a:endParaRPr>
          </a:p>
          <a:p>
            <a:pPr>
              <a:defRPr/>
            </a:pPr>
            <a:r>
              <a:rPr lang="zh-TW" altLang="en-US" sz="2400" dirty="0">
                <a:latin typeface="微軟正黑體" panose="020B0604030504040204" pitchFamily="34" charset="-120"/>
                <a:ea typeface="微軟正黑體" panose="020B0604030504040204" pitchFamily="34" charset="-120"/>
              </a:rPr>
              <a:t>申請</a:t>
            </a:r>
            <a:r>
              <a:rPr lang="zh-TW" altLang="zh-TW" sz="2400" dirty="0">
                <a:latin typeface="微軟正黑體" panose="020B0604030504040204" pitchFamily="34" charset="-120"/>
                <a:ea typeface="微軟正黑體" panose="020B0604030504040204" pitchFamily="34" charset="-120"/>
              </a:rPr>
              <a:t>公司最近期財務報告</a:t>
            </a:r>
            <a:r>
              <a:rPr lang="zh-TW" altLang="en-US" sz="2400" dirty="0">
                <a:latin typeface="微軟正黑體" panose="020B0604030504040204" pitchFamily="34" charset="-120"/>
                <a:ea typeface="微軟正黑體" panose="020B0604030504040204" pitchFamily="34" charset="-120"/>
              </a:rPr>
              <a:t>是否</a:t>
            </a:r>
            <a:r>
              <a:rPr lang="zh-TW" altLang="zh-TW" sz="2400" dirty="0">
                <a:latin typeface="微軟正黑體" panose="020B0604030504040204" pitchFamily="34" charset="-120"/>
                <a:ea typeface="微軟正黑體" panose="020B0604030504040204" pitchFamily="34" charset="-120"/>
              </a:rPr>
              <a:t>無異常科目</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如股東往來</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或科目餘額異常之情形</a:t>
            </a:r>
            <a:r>
              <a:rPr lang="zh-TW" altLang="en-US" sz="2400" dirty="0">
                <a:latin typeface="微軟正黑體" panose="020B0604030504040204" pitchFamily="34" charset="-120"/>
                <a:ea typeface="微軟正黑體" panose="020B0604030504040204" pitchFamily="34" charset="-120"/>
              </a:rPr>
              <a:t>、附註揭露是否完整</a:t>
            </a:r>
            <a:endParaRPr lang="en-US" altLang="zh-TW" sz="2400" dirty="0">
              <a:latin typeface="微軟正黑體" panose="020B0604030504040204" pitchFamily="34" charset="-120"/>
              <a:ea typeface="微軟正黑體" panose="020B0604030504040204" pitchFamily="34" charset="-120"/>
            </a:endParaRPr>
          </a:p>
          <a:p>
            <a:pPr>
              <a:defRPr/>
            </a:pPr>
            <a:r>
              <a:rPr lang="zh-TW" altLang="en-US" sz="2400" dirty="0">
                <a:solidFill>
                  <a:srgbClr val="0070C0"/>
                </a:solidFill>
                <a:latin typeface="微軟正黑體" panose="020B0604030504040204" pitchFamily="34" charset="-120"/>
                <a:ea typeface="微軟正黑體" panose="020B0604030504040204" pitchFamily="34" charset="-120"/>
              </a:rPr>
              <a:t>外國企業另須確認陸資持股比例有無逾</a:t>
            </a:r>
            <a:r>
              <a:rPr lang="en-US" altLang="zh-TW" sz="2400" dirty="0">
                <a:solidFill>
                  <a:srgbClr val="0070C0"/>
                </a:solidFill>
                <a:latin typeface="微軟正黑體" panose="020B0604030504040204" pitchFamily="34" charset="-120"/>
                <a:ea typeface="微軟正黑體" panose="020B0604030504040204" pitchFamily="34" charset="-120"/>
              </a:rPr>
              <a:t>30%</a:t>
            </a:r>
            <a:r>
              <a:rPr lang="zh-TW" altLang="en-US" sz="2400" dirty="0">
                <a:solidFill>
                  <a:srgbClr val="0070C0"/>
                </a:solidFill>
                <a:latin typeface="微軟正黑體" panose="020B0604030504040204" pitchFamily="34" charset="-120"/>
                <a:ea typeface="微軟正黑體" panose="020B0604030504040204" pitchFamily="34" charset="-120"/>
              </a:rPr>
              <a:t>或具控制力而須取得專案許可情形、在不牴觸註冊地法令下，是否已將股東權益保護事項明訂於章程，未明訂者，律師應評估對股東權益有無重大不利影響，並於公開說明書加強揭露重大差異事項</a:t>
            </a:r>
            <a:endParaRPr lang="en-US" altLang="zh-TW" sz="2400" dirty="0">
              <a:solidFill>
                <a:srgbClr val="0070C0"/>
              </a:solidFill>
              <a:latin typeface="微軟正黑體" panose="020B0604030504040204" pitchFamily="34" charset="-120"/>
              <a:ea typeface="微軟正黑體" panose="020B0604030504040204" pitchFamily="34" charset="-120"/>
            </a:endParaRPr>
          </a:p>
          <a:p>
            <a:pPr>
              <a:defRPr/>
            </a:pPr>
            <a:endParaRPr lang="en-US" altLang="zh-TW" sz="2800" dirty="0">
              <a:latin typeface="微軟正黑體" panose="020B0604030504040204" pitchFamily="34" charset="-120"/>
              <a:ea typeface="微軟正黑體" panose="020B0604030504040204" pitchFamily="34" charset="-12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4" name="Picture 6" descr="http://yesministerltd.files.wordpress.com/2011/10/sales-training.jpg"/>
          <p:cNvPicPr>
            <a:picLocks noChangeAspect="1" noChangeArrowheads="1"/>
          </p:cNvPicPr>
          <p:nvPr/>
        </p:nvPicPr>
        <p:blipFill>
          <a:blip r:embed="rId2" cstate="print"/>
          <a:srcRect/>
          <a:stretch>
            <a:fillRect/>
          </a:stretch>
        </p:blipFill>
        <p:spPr bwMode="auto">
          <a:xfrm>
            <a:off x="6019961" y="476672"/>
            <a:ext cx="3124039" cy="2538282"/>
          </a:xfrm>
          <a:prstGeom prst="rect">
            <a:avLst/>
          </a:prstGeom>
          <a:noFill/>
        </p:spPr>
      </p:pic>
      <p:pic>
        <p:nvPicPr>
          <p:cNvPr id="119812" name="Picture 4" descr="http://www.martindiainfotech.com/wp-content/themes/MII/images/training_banner.jpg"/>
          <p:cNvPicPr>
            <a:picLocks noChangeAspect="1" noChangeArrowheads="1"/>
          </p:cNvPicPr>
          <p:nvPr/>
        </p:nvPicPr>
        <p:blipFill>
          <a:blip r:embed="rId3" cstate="print"/>
          <a:srcRect r="34446"/>
          <a:stretch>
            <a:fillRect/>
          </a:stretch>
        </p:blipFill>
        <p:spPr bwMode="auto">
          <a:xfrm>
            <a:off x="1053017" y="4236883"/>
            <a:ext cx="3522462" cy="2564552"/>
          </a:xfrm>
          <a:prstGeom prst="rect">
            <a:avLst/>
          </a:prstGeom>
          <a:noFill/>
        </p:spPr>
      </p:pic>
      <p:sp>
        <p:nvSpPr>
          <p:cNvPr id="5" name="矩形 4"/>
          <p:cNvSpPr/>
          <p:nvPr/>
        </p:nvSpPr>
        <p:spPr>
          <a:xfrm>
            <a:off x="1084413" y="3135760"/>
            <a:ext cx="6953959" cy="1058400"/>
          </a:xfrm>
          <a:prstGeom prst="rect">
            <a:avLst/>
          </a:prstGeom>
        </p:spPr>
        <p:style>
          <a:lnRef idx="2">
            <a:schemeClr val="accent6">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 name="群組 8"/>
          <p:cNvGrpSpPr/>
          <p:nvPr/>
        </p:nvGrpSpPr>
        <p:grpSpPr>
          <a:xfrm>
            <a:off x="1411669" y="2708921"/>
            <a:ext cx="6621195" cy="1208025"/>
            <a:chOff x="332657" y="131818"/>
            <a:chExt cx="7172961" cy="1208025"/>
          </a:xfrm>
        </p:grpSpPr>
        <p:sp>
          <p:nvSpPr>
            <p:cNvPr id="10" name="圓角矩形 9"/>
            <p:cNvSpPr/>
            <p:nvPr/>
          </p:nvSpPr>
          <p:spPr>
            <a:xfrm>
              <a:off x="332657" y="131818"/>
              <a:ext cx="7172961" cy="1208025"/>
            </a:xfrm>
            <a:prstGeom prst="roundRect">
              <a:avLst/>
            </a:prstGeom>
            <a:solidFill>
              <a:schemeClr val="accent3">
                <a:lumMod val="60000"/>
                <a:lumOff val="40000"/>
                <a:alpha val="90000"/>
              </a:schemeClr>
            </a:solidFill>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sp>
        <p:sp>
          <p:nvSpPr>
            <p:cNvPr id="11" name="圓角矩形 4"/>
            <p:cNvSpPr/>
            <p:nvPr/>
          </p:nvSpPr>
          <p:spPr>
            <a:xfrm>
              <a:off x="391628" y="190789"/>
              <a:ext cx="7055019" cy="1090083"/>
            </a:xfrm>
            <a:prstGeom prst="rect">
              <a:avLst/>
            </a:prstGeom>
            <a:solidFill>
              <a:schemeClr val="accent3">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99323" tIns="0" rIns="199323" bIns="0" numCol="1" spcCol="1270" anchor="ctr" anchorCtr="0">
              <a:noAutofit/>
            </a:bodyPr>
            <a:lstStyle/>
            <a:p>
              <a:pPr lvl="0" algn="l" defTabSz="1778000">
                <a:lnSpc>
                  <a:spcPct val="90000"/>
                </a:lnSpc>
                <a:spcBef>
                  <a:spcPct val="0"/>
                </a:spcBef>
                <a:spcAft>
                  <a:spcPct val="35000"/>
                </a:spcAft>
              </a:pPr>
              <a:r>
                <a:rPr lang="zh-TW" altLang="en-US" sz="4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興櫃監理</a:t>
              </a:r>
            </a:p>
          </p:txBody>
        </p:sp>
      </p:grpSp>
      <p:sp>
        <p:nvSpPr>
          <p:cNvPr id="8" name="投影片編號版面配置區 3">
            <a:extLst>
              <a:ext uri="{FF2B5EF4-FFF2-40B4-BE49-F238E27FC236}">
                <a16:creationId xmlns:a16="http://schemas.microsoft.com/office/drawing/2014/main" id="{86499019-8CAC-44E3-8278-573B8803BF3D}"/>
              </a:ext>
            </a:extLst>
          </p:cNvPr>
          <p:cNvSpPr>
            <a:spLocks noGrp="1"/>
          </p:cNvSpPr>
          <p:nvPr>
            <p:ph type="sldNum" sz="quarter" idx="12"/>
          </p:nvPr>
        </p:nvSpPr>
        <p:spPr>
          <a:xfrm>
            <a:off x="8296991" y="6121102"/>
            <a:ext cx="394275" cy="476250"/>
          </a:xfrm>
        </p:spPr>
        <p:txBody>
          <a:bodyPr/>
          <a:lstStyle/>
          <a:p>
            <a:pPr>
              <a:defRPr/>
            </a:pPr>
            <a:fld id="{C7C01EF1-DBF6-4EAB-84A7-B0E1F3D1DC4B}" type="slidenum">
              <a:rPr lang="en-US" altLang="zh-TW" smtClean="0"/>
              <a:pPr>
                <a:defRPr/>
              </a:pPr>
              <a:t>15</a:t>
            </a:fld>
            <a:endParaRPr lang="en-US" altLang="zh-TW" dirty="0"/>
          </a:p>
        </p:txBody>
      </p:sp>
    </p:spTree>
    <p:extLst>
      <p:ext uri="{BB962C8B-B14F-4D97-AF65-F5344CB8AC3E}">
        <p14:creationId xmlns:p14="http://schemas.microsoft.com/office/powerpoint/2010/main" val="2863232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60648"/>
            <a:ext cx="7499350" cy="1143000"/>
          </a:xfrm>
        </p:spPr>
        <p:txBody>
          <a:bodyPr>
            <a:normAutofit/>
          </a:bodyPr>
          <a:lstStyle/>
          <a:p>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一</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興櫃例行監理</a:t>
            </a:r>
          </a:p>
        </p:txBody>
      </p:sp>
      <p:sp>
        <p:nvSpPr>
          <p:cNvPr id="3" name="內容版面配置區 2"/>
          <p:cNvSpPr>
            <a:spLocks noGrp="1"/>
          </p:cNvSpPr>
          <p:nvPr>
            <p:ph idx="1"/>
          </p:nvPr>
        </p:nvSpPr>
        <p:spPr>
          <a:xfrm>
            <a:off x="1033767" y="1447343"/>
            <a:ext cx="7632848" cy="4800900"/>
          </a:xfrm>
        </p:spPr>
        <p:txBody>
          <a:bodyPr/>
          <a:lstStyle/>
          <a:p>
            <a:pPr>
              <a:lnSpc>
                <a:spcPts val="3200"/>
              </a:lnSpc>
            </a:pPr>
            <a:r>
              <a:rPr lang="zh-TW" altLang="en-US" sz="2400" dirty="0">
                <a:latin typeface="微軟正黑體" panose="020B0604030504040204" pitchFamily="34" charset="-120"/>
                <a:ea typeface="微軟正黑體" panose="020B0604030504040204" pitchFamily="34" charset="-120"/>
              </a:rPr>
              <a:t>彙總並監管興櫃公司各種定期或不定期之資訊申報</a:t>
            </a:r>
            <a:endParaRPr lang="en-US" altLang="zh-TW" sz="2400" dirty="0">
              <a:latin typeface="微軟正黑體" panose="020B0604030504040204" pitchFamily="34" charset="-120"/>
              <a:ea typeface="微軟正黑體" panose="020B0604030504040204" pitchFamily="34" charset="-120"/>
            </a:endParaRPr>
          </a:p>
          <a:p>
            <a:pPr>
              <a:lnSpc>
                <a:spcPts val="3200"/>
              </a:lnSpc>
            </a:pPr>
            <a:r>
              <a:rPr lang="zh-TW" altLang="en-US" sz="2400" dirty="0">
                <a:latin typeface="微軟正黑體" panose="020B0604030504040204" pitchFamily="34" charset="-120"/>
                <a:ea typeface="微軟正黑體" panose="020B0604030504040204" pitchFamily="34" charset="-120"/>
              </a:rPr>
              <a:t>重大訊息發佈之及時性及允當性</a:t>
            </a:r>
            <a:endParaRPr lang="en-US" altLang="zh-TW" sz="2400" dirty="0">
              <a:latin typeface="微軟正黑體" panose="020B0604030504040204" pitchFamily="34" charset="-120"/>
              <a:ea typeface="微軟正黑體" panose="020B0604030504040204" pitchFamily="34" charset="-120"/>
            </a:endParaRPr>
          </a:p>
          <a:p>
            <a:pPr>
              <a:lnSpc>
                <a:spcPts val="3200"/>
              </a:lnSpc>
            </a:pPr>
            <a:r>
              <a:rPr lang="zh-TW" altLang="en-US" sz="2400" dirty="0">
                <a:latin typeface="微軟正黑體" panose="020B0604030504040204" pitchFamily="34" charset="-120"/>
                <a:ea typeface="微軟正黑體" panose="020B0604030504040204" pitchFamily="34" charset="-120"/>
              </a:rPr>
              <a:t>審核興櫃公司上傳之股東會及除權息內容等各項資料</a:t>
            </a:r>
            <a:endParaRPr lang="en-US" altLang="zh-TW" sz="2400" dirty="0">
              <a:latin typeface="微軟正黑體" panose="020B0604030504040204" pitchFamily="34" charset="-120"/>
              <a:ea typeface="微軟正黑體" panose="020B0604030504040204" pitchFamily="34" charset="-120"/>
            </a:endParaRPr>
          </a:p>
          <a:p>
            <a:pPr>
              <a:lnSpc>
                <a:spcPts val="3200"/>
              </a:lnSpc>
            </a:pPr>
            <a:r>
              <a:rPr lang="zh-TW" altLang="en-US" sz="2400" dirty="0">
                <a:latin typeface="微軟正黑體" panose="020B0604030504040204" pitchFamily="34" charset="-120"/>
                <a:ea typeface="微軟正黑體" panose="020B0604030504040204" pitchFamily="34" charset="-120"/>
              </a:rPr>
              <a:t>辦理興櫃公司增資新股掛牌、登錄</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撤銷興櫃及停止</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恢復交易等各項公告</a:t>
            </a:r>
            <a:endParaRPr lang="en-US" altLang="zh-TW" sz="2400" dirty="0">
              <a:latin typeface="微軟正黑體" panose="020B0604030504040204" pitchFamily="34" charset="-120"/>
              <a:ea typeface="微軟正黑體" panose="020B0604030504040204" pitchFamily="34" charset="-120"/>
            </a:endParaRPr>
          </a:p>
          <a:p>
            <a:pPr>
              <a:lnSpc>
                <a:spcPts val="3200"/>
              </a:lnSpc>
            </a:pPr>
            <a:r>
              <a:rPr lang="zh-TW" altLang="en-US" sz="2400" dirty="0">
                <a:latin typeface="微軟正黑體" panose="020B0604030504040204" pitchFamily="34" charset="-120"/>
                <a:ea typeface="微軟正黑體" panose="020B0604030504040204" pitchFamily="34" charset="-120"/>
              </a:rPr>
              <a:t>辦理證券商加入</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退出推薦興櫃公司之相關作業</a:t>
            </a:r>
            <a:endParaRPr lang="en-US" altLang="zh-TW" sz="2400" dirty="0">
              <a:latin typeface="微軟正黑體" panose="020B0604030504040204" pitchFamily="34" charset="-120"/>
              <a:ea typeface="微軟正黑體" panose="020B0604030504040204" pitchFamily="34" charset="-120"/>
            </a:endParaRPr>
          </a:p>
          <a:p>
            <a:pPr>
              <a:lnSpc>
                <a:spcPts val="3200"/>
              </a:lnSpc>
            </a:pPr>
            <a:r>
              <a:rPr lang="zh-TW" altLang="en-US" sz="2400" dirty="0">
                <a:latin typeface="微軟正黑體" panose="020B0604030504040204" pitchFamily="34" charset="-120"/>
                <a:ea typeface="微軟正黑體" panose="020B0604030504040204" pitchFamily="34" charset="-120"/>
              </a:rPr>
              <a:t>主管機關交辦事項彙整</a:t>
            </a:r>
            <a:endParaRPr lang="en-US" altLang="zh-TW" sz="24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a:xfrm>
            <a:off x="8296991" y="6121102"/>
            <a:ext cx="394275" cy="476250"/>
          </a:xfrm>
        </p:spPr>
        <p:txBody>
          <a:bodyPr/>
          <a:lstStyle/>
          <a:p>
            <a:pPr>
              <a:defRPr/>
            </a:pPr>
            <a:fld id="{C7C01EF1-DBF6-4EAB-84A7-B0E1F3D1DC4B}" type="slidenum">
              <a:rPr lang="en-US" altLang="zh-TW" smtClean="0"/>
              <a:pPr>
                <a:defRPr/>
              </a:pPr>
              <a:t>16</a:t>
            </a:fld>
            <a:endParaRPr lang="en-US" altLang="zh-TW" dirty="0"/>
          </a:p>
        </p:txBody>
      </p:sp>
    </p:spTree>
    <p:extLst>
      <p:ext uri="{BB962C8B-B14F-4D97-AF65-F5344CB8AC3E}">
        <p14:creationId xmlns:p14="http://schemas.microsoft.com/office/powerpoint/2010/main" val="17339544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260648"/>
            <a:ext cx="7499350" cy="1143000"/>
          </a:xfrm>
        </p:spPr>
        <p:txBody>
          <a:bodyPr>
            <a:normAutofit/>
          </a:bodyPr>
          <a:lstStyle/>
          <a:p>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二</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興櫃財務業務監理</a:t>
            </a:r>
          </a:p>
        </p:txBody>
      </p:sp>
      <p:sp>
        <p:nvSpPr>
          <p:cNvPr id="3" name="內容版面配置區 2"/>
          <p:cNvSpPr>
            <a:spLocks noGrp="1"/>
          </p:cNvSpPr>
          <p:nvPr>
            <p:ph idx="1"/>
          </p:nvPr>
        </p:nvSpPr>
        <p:spPr>
          <a:xfrm>
            <a:off x="1187624" y="1524000"/>
            <a:ext cx="7802016" cy="4281264"/>
          </a:xfrm>
        </p:spPr>
        <p:txBody>
          <a:bodyPr/>
          <a:lstStyle/>
          <a:p>
            <a:pPr marL="365125" lvl="1" indent="-282575">
              <a:lnSpc>
                <a:spcPts val="3200"/>
              </a:lnSpc>
              <a:spcBef>
                <a:spcPts val="600"/>
              </a:spcBef>
              <a:buSzPct val="80000"/>
              <a:buFont typeface="Wingdings 2" pitchFamily="18" charset="2"/>
              <a:buChar char=""/>
            </a:pPr>
            <a:r>
              <a:rPr lang="zh-TW" altLang="en-US" sz="2400" b="1" dirty="0">
                <a:solidFill>
                  <a:srgbClr val="C32D2E"/>
                </a:solidFill>
                <a:latin typeface="微軟正黑體" panose="020B0604030504040204" pitchFamily="34" charset="-120"/>
                <a:ea typeface="微軟正黑體" panose="020B0604030504040204" pitchFamily="34" charset="-120"/>
              </a:rPr>
              <a:t>每月及不定期之財務業務重大事件檢查表分析</a:t>
            </a:r>
            <a:endParaRPr lang="en-US" altLang="zh-TW" sz="2400" b="1" dirty="0">
              <a:solidFill>
                <a:srgbClr val="C32D2E"/>
              </a:solidFill>
              <a:latin typeface="微軟正黑體" panose="020B0604030504040204" pitchFamily="34" charset="-120"/>
              <a:ea typeface="微軟正黑體" panose="020B0604030504040204" pitchFamily="34" charset="-120"/>
            </a:endParaRPr>
          </a:p>
          <a:p>
            <a:pPr marL="365125" lvl="1" indent="-282575">
              <a:lnSpc>
                <a:spcPts val="3200"/>
              </a:lnSpc>
              <a:spcBef>
                <a:spcPts val="600"/>
              </a:spcBef>
              <a:buSzPct val="80000"/>
              <a:buFont typeface="Wingdings 2" pitchFamily="18" charset="2"/>
              <a:buChar char=""/>
            </a:pPr>
            <a:r>
              <a:rPr lang="zh-TW" altLang="en-US" sz="2400" dirty="0">
                <a:latin typeface="微軟正黑體" panose="020B0604030504040204" pitchFamily="34" charset="-120"/>
                <a:ea typeface="微軟正黑體" panose="020B0604030504040204" pitchFamily="34" charset="-120"/>
              </a:rPr>
              <a:t>每半年度執行財報形式審閱及實質審閱</a:t>
            </a:r>
            <a:endParaRPr lang="en-US" altLang="zh-TW" sz="2400" dirty="0">
              <a:latin typeface="微軟正黑體" panose="020B0604030504040204" pitchFamily="34" charset="-120"/>
              <a:ea typeface="微軟正黑體" panose="020B0604030504040204" pitchFamily="34" charset="-120"/>
            </a:endParaRPr>
          </a:p>
          <a:p>
            <a:pPr marL="365125" lvl="1" indent="-282575">
              <a:lnSpc>
                <a:spcPts val="3200"/>
              </a:lnSpc>
              <a:spcBef>
                <a:spcPts val="600"/>
              </a:spcBef>
              <a:buSzPct val="80000"/>
              <a:buFont typeface="Wingdings 2" pitchFamily="18" charset="2"/>
              <a:buChar char=""/>
            </a:pPr>
            <a:r>
              <a:rPr lang="zh-TW" altLang="en-US" sz="2400" dirty="0">
                <a:latin typeface="微軟正黑體" panose="020B0604030504040204" pitchFamily="34" charset="-120"/>
                <a:ea typeface="微軟正黑體" panose="020B0604030504040204" pitchFamily="34" charset="-120"/>
              </a:rPr>
              <a:t>每半年度</a:t>
            </a:r>
            <a:r>
              <a:rPr lang="zh-TW" altLang="zh-TW" sz="2400" dirty="0">
                <a:latin typeface="微軟正黑體" panose="020B0604030504040204" pitchFamily="34" charset="-120"/>
                <a:ea typeface="微軟正黑體" panose="020B0604030504040204" pitchFamily="34" charset="-120"/>
              </a:rPr>
              <a:t>抽查是否依規辦理重大訊息之公開</a:t>
            </a:r>
            <a:endParaRPr lang="en-US" altLang="zh-TW" sz="2400" dirty="0">
              <a:latin typeface="微軟正黑體" panose="020B0604030504040204" pitchFamily="34" charset="-120"/>
              <a:ea typeface="微軟正黑體" panose="020B0604030504040204" pitchFamily="34" charset="-120"/>
            </a:endParaRPr>
          </a:p>
          <a:p>
            <a:pPr marL="365125" lvl="1" indent="-282575">
              <a:lnSpc>
                <a:spcPts val="3200"/>
              </a:lnSpc>
              <a:spcBef>
                <a:spcPts val="600"/>
              </a:spcBef>
              <a:buSzPct val="80000"/>
              <a:buFont typeface="Wingdings 2" pitchFamily="18" charset="2"/>
              <a:buChar char=""/>
            </a:pPr>
            <a:r>
              <a:rPr lang="zh-TW" altLang="en-US" sz="2400" dirty="0">
                <a:latin typeface="微軟正黑體" panose="020B0604030504040204" pitchFamily="34" charset="-120"/>
                <a:ea typeface="微軟正黑體" panose="020B0604030504040204" pitchFamily="34" charset="-120"/>
              </a:rPr>
              <a:t>每半年度對興櫃公司內部控制制度執行情形進行抽查</a:t>
            </a:r>
            <a:endParaRPr lang="en-US" altLang="zh-TW" sz="2400" dirty="0">
              <a:latin typeface="微軟正黑體" panose="020B0604030504040204" pitchFamily="34" charset="-120"/>
              <a:ea typeface="微軟正黑體" panose="020B0604030504040204" pitchFamily="34" charset="-120"/>
            </a:endParaRPr>
          </a:p>
          <a:p>
            <a:pPr marL="365125" lvl="1" indent="-282575">
              <a:lnSpc>
                <a:spcPts val="3200"/>
              </a:lnSpc>
              <a:spcBef>
                <a:spcPts val="600"/>
              </a:spcBef>
              <a:buSzPct val="80000"/>
              <a:buFont typeface="Wingdings 2" pitchFamily="18" charset="2"/>
              <a:buChar char=""/>
            </a:pPr>
            <a:r>
              <a:rPr lang="zh-TW" altLang="en-US" sz="2400" dirty="0">
                <a:latin typeface="微軟正黑體" panose="020B0604030504040204" pitchFamily="34" charset="-120"/>
                <a:ea typeface="微軟正黑體" panose="020B0604030504040204" pitchFamily="34" charset="-120"/>
              </a:rPr>
              <a:t>例外事件查核</a:t>
            </a:r>
            <a:endParaRPr lang="en-US" altLang="zh-TW" sz="2400" dirty="0">
              <a:latin typeface="微軟正黑體" panose="020B0604030504040204" pitchFamily="34" charset="-120"/>
              <a:ea typeface="微軟正黑體" panose="020B0604030504040204" pitchFamily="34" charset="-120"/>
            </a:endParaRPr>
          </a:p>
          <a:p>
            <a:pPr marL="365125" lvl="1" indent="-282575">
              <a:lnSpc>
                <a:spcPts val="3200"/>
              </a:lnSpc>
              <a:spcBef>
                <a:spcPts val="600"/>
              </a:spcBef>
              <a:buSzPct val="80000"/>
              <a:buFont typeface="Wingdings 2" pitchFamily="18" charset="2"/>
              <a:buChar char=""/>
            </a:pPr>
            <a:r>
              <a:rPr lang="zh-TW" altLang="en-US" sz="2400" dirty="0">
                <a:latin typeface="微軟正黑體" panose="020B0604030504040204" pitchFamily="34" charset="-120"/>
                <a:ea typeface="微軟正黑體" panose="020B0604030504040204" pitchFamily="34" charset="-120"/>
              </a:rPr>
              <a:t>危機預警處理</a:t>
            </a:r>
            <a:endParaRPr lang="en-US" altLang="zh-TW" sz="2400" dirty="0">
              <a:latin typeface="微軟正黑體" panose="020B0604030504040204" pitchFamily="34" charset="-120"/>
              <a:ea typeface="微軟正黑體" panose="020B0604030504040204" pitchFamily="34" charset="-120"/>
            </a:endParaRPr>
          </a:p>
          <a:p>
            <a:pPr marL="365125" lvl="1" indent="-282575">
              <a:lnSpc>
                <a:spcPts val="3200"/>
              </a:lnSpc>
              <a:spcBef>
                <a:spcPts val="600"/>
              </a:spcBef>
              <a:buSzPct val="80000"/>
              <a:buFont typeface="Wingdings 2" pitchFamily="18" charset="2"/>
              <a:buChar char=""/>
            </a:pPr>
            <a:r>
              <a:rPr lang="zh-TW" altLang="zh-TW" sz="2400" dirty="0">
                <a:latin typeface="微軟正黑體" panose="020B0604030504040204" pitchFamily="34" charset="-120"/>
                <a:ea typeface="微軟正黑體" panose="020B0604030504040204" pitchFamily="34" charset="-120"/>
              </a:rPr>
              <a:t>興櫃</a:t>
            </a:r>
            <a:r>
              <a:rPr lang="zh-TW" altLang="en-US" sz="2400" dirty="0">
                <a:latin typeface="微軟正黑體" panose="020B0604030504040204" pitchFamily="34" charset="-120"/>
                <a:ea typeface="微軟正黑體" panose="020B0604030504040204" pitchFamily="34" charset="-120"/>
              </a:rPr>
              <a:t>財務重點專區</a:t>
            </a:r>
          </a:p>
        </p:txBody>
      </p:sp>
      <p:sp>
        <p:nvSpPr>
          <p:cNvPr id="4" name="投影片編號版面配置區 3"/>
          <p:cNvSpPr>
            <a:spLocks noGrp="1"/>
          </p:cNvSpPr>
          <p:nvPr>
            <p:ph type="sldNum" sz="quarter" idx="12"/>
          </p:nvPr>
        </p:nvSpPr>
        <p:spPr>
          <a:xfrm>
            <a:off x="8532440" y="6381328"/>
            <a:ext cx="457200" cy="338113"/>
          </a:xfrm>
        </p:spPr>
        <p:txBody>
          <a:bodyPr/>
          <a:lstStyle/>
          <a:p>
            <a:pPr>
              <a:defRPr/>
            </a:pPr>
            <a:fld id="{40D9DCF5-522F-4557-98D8-F74B2569B4E1}" type="slidenum">
              <a:rPr lang="en-US" altLang="zh-TW" smtClean="0">
                <a:solidFill>
                  <a:srgbClr val="E7DEC9">
                    <a:shade val="50000"/>
                    <a:satMod val="200000"/>
                  </a:srgbClr>
                </a:solidFill>
              </a:rPr>
              <a:pPr>
                <a:defRPr/>
              </a:pPr>
              <a:t>17</a:t>
            </a:fld>
            <a:endParaRPr lang="en-US" altLang="zh-TW" dirty="0">
              <a:solidFill>
                <a:srgbClr val="E7DEC9">
                  <a:shade val="50000"/>
                  <a:satMod val="200000"/>
                </a:srgbClr>
              </a:solidFill>
            </a:endParaRPr>
          </a:p>
        </p:txBody>
      </p:sp>
    </p:spTree>
    <p:extLst>
      <p:ext uri="{BB962C8B-B14F-4D97-AF65-F5344CB8AC3E}">
        <p14:creationId xmlns:p14="http://schemas.microsoft.com/office/powerpoint/2010/main" val="189178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5303" y="312365"/>
            <a:ext cx="7962850" cy="654215"/>
          </a:xfrm>
        </p:spPr>
        <p:txBody>
          <a:bodyPr/>
          <a:lstStyle/>
          <a:p>
            <a:pPr fontAlgn="auto">
              <a:spcBef>
                <a:spcPts val="0"/>
              </a:spcBef>
              <a:spcAft>
                <a:spcPts val="0"/>
              </a:spcAft>
            </a:pP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Wingdings" pitchFamily="2" charset="2"/>
              </a:rPr>
              <a:t>對發行公司的監理</a:t>
            </a:r>
          </a:p>
        </p:txBody>
      </p:sp>
      <p:graphicFrame>
        <p:nvGraphicFramePr>
          <p:cNvPr id="5" name="內容版面配置區 4"/>
          <p:cNvGraphicFramePr>
            <a:graphicFrameLocks noGrp="1"/>
          </p:cNvGraphicFramePr>
          <p:nvPr>
            <p:ph idx="1"/>
          </p:nvPr>
        </p:nvGraphicFramePr>
        <p:xfrm>
          <a:off x="1331640" y="1077630"/>
          <a:ext cx="7200800" cy="2711412"/>
        </p:xfrm>
        <a:graphic>
          <a:graphicData uri="http://schemas.openxmlformats.org/drawingml/2006/table">
            <a:tbl>
              <a:tblPr firstRow="1" bandRow="1">
                <a:tableStyleId>{5C22544A-7EE6-4342-B048-85BDC9FD1C3A}</a:tableStyleId>
              </a:tblPr>
              <a:tblGrid>
                <a:gridCol w="2270746">
                  <a:extLst>
                    <a:ext uri="{9D8B030D-6E8A-4147-A177-3AD203B41FA5}">
                      <a16:colId xmlns:a16="http://schemas.microsoft.com/office/drawing/2014/main" val="20000"/>
                    </a:ext>
                  </a:extLst>
                </a:gridCol>
                <a:gridCol w="2674529">
                  <a:extLst>
                    <a:ext uri="{9D8B030D-6E8A-4147-A177-3AD203B41FA5}">
                      <a16:colId xmlns:a16="http://schemas.microsoft.com/office/drawing/2014/main" val="20001"/>
                    </a:ext>
                  </a:extLst>
                </a:gridCol>
                <a:gridCol w="2255525">
                  <a:extLst>
                    <a:ext uri="{9D8B030D-6E8A-4147-A177-3AD203B41FA5}">
                      <a16:colId xmlns:a16="http://schemas.microsoft.com/office/drawing/2014/main" val="20002"/>
                    </a:ext>
                  </a:extLst>
                </a:gridCol>
              </a:tblGrid>
              <a:tr h="451902">
                <a:tc>
                  <a:txBody>
                    <a:bodyPr/>
                    <a:lstStyle/>
                    <a:p>
                      <a:pPr algn="ctr"/>
                      <a:r>
                        <a:rPr lang="zh-TW" altLang="en-US" sz="2200" dirty="0"/>
                        <a:t>對發行公司</a:t>
                      </a:r>
                    </a:p>
                  </a:txBody>
                  <a:tcPr/>
                </a:tc>
                <a:tc>
                  <a:txBody>
                    <a:bodyPr/>
                    <a:lstStyle/>
                    <a:p>
                      <a:pPr algn="ctr"/>
                      <a:r>
                        <a:rPr lang="zh-TW" altLang="en-US" sz="2200" dirty="0"/>
                        <a:t>興櫃公司</a:t>
                      </a:r>
                    </a:p>
                  </a:txBody>
                  <a:tcPr/>
                </a:tc>
                <a:tc>
                  <a:txBody>
                    <a:bodyPr/>
                    <a:lstStyle/>
                    <a:p>
                      <a:pPr algn="ctr"/>
                      <a:r>
                        <a:rPr lang="zh-TW" altLang="en-US" sz="2200" dirty="0"/>
                        <a:t>上櫃公司</a:t>
                      </a:r>
                    </a:p>
                  </a:txBody>
                  <a:tcPr/>
                </a:tc>
                <a:extLst>
                  <a:ext uri="{0D108BD9-81ED-4DB2-BD59-A6C34878D82A}">
                    <a16:rowId xmlns:a16="http://schemas.microsoft.com/office/drawing/2014/main" val="10000"/>
                  </a:ext>
                </a:extLst>
              </a:tr>
              <a:tr h="451902">
                <a:tc>
                  <a:txBody>
                    <a:bodyPr/>
                    <a:lstStyle/>
                    <a:p>
                      <a:r>
                        <a:rPr lang="zh-TW" altLang="en-US" sz="2200" dirty="0"/>
                        <a:t>財報審閱</a:t>
                      </a:r>
                    </a:p>
                  </a:txBody>
                  <a:tcPr/>
                </a:tc>
                <a:tc>
                  <a:txBody>
                    <a:bodyPr/>
                    <a:lstStyle/>
                    <a:p>
                      <a:r>
                        <a:rPr lang="zh-TW" altLang="en-US" sz="2200" dirty="0"/>
                        <a:t>每半年一次</a:t>
                      </a:r>
                    </a:p>
                  </a:txBody>
                  <a:tcPr/>
                </a:tc>
                <a:tc>
                  <a:txBody>
                    <a:bodyPr/>
                    <a:lstStyle/>
                    <a:p>
                      <a:r>
                        <a:rPr lang="zh-TW" altLang="en-US" sz="2200" dirty="0"/>
                        <a:t>每季一次</a:t>
                      </a:r>
                    </a:p>
                  </a:txBody>
                  <a:tcPr/>
                </a:tc>
                <a:extLst>
                  <a:ext uri="{0D108BD9-81ED-4DB2-BD59-A6C34878D82A}">
                    <a16:rowId xmlns:a16="http://schemas.microsoft.com/office/drawing/2014/main" val="10001"/>
                  </a:ext>
                </a:extLst>
              </a:tr>
              <a:tr h="451902">
                <a:tc>
                  <a:txBody>
                    <a:bodyPr/>
                    <a:lstStyle/>
                    <a:p>
                      <a:r>
                        <a:rPr lang="zh-TW" altLang="en-US" sz="2200" dirty="0"/>
                        <a:t>重大訊息抽查</a:t>
                      </a:r>
                    </a:p>
                  </a:txBody>
                  <a:tcPr/>
                </a:tc>
                <a:tc>
                  <a:txBody>
                    <a:bodyPr/>
                    <a:lstStyle/>
                    <a:p>
                      <a:r>
                        <a:rPr lang="zh-TW" altLang="en-US" sz="2200" dirty="0"/>
                        <a:t>每半年一次</a:t>
                      </a:r>
                    </a:p>
                  </a:txBody>
                  <a:tcPr/>
                </a:tc>
                <a:tc>
                  <a:txBody>
                    <a:bodyPr/>
                    <a:lstStyle/>
                    <a:p>
                      <a:r>
                        <a:rPr lang="zh-TW" altLang="en-US" sz="2200" dirty="0"/>
                        <a:t>每季一次</a:t>
                      </a:r>
                    </a:p>
                  </a:txBody>
                  <a:tcPr/>
                </a:tc>
                <a:extLst>
                  <a:ext uri="{0D108BD9-81ED-4DB2-BD59-A6C34878D82A}">
                    <a16:rowId xmlns:a16="http://schemas.microsoft.com/office/drawing/2014/main" val="10002"/>
                  </a:ext>
                </a:extLst>
              </a:tr>
              <a:tr h="451902">
                <a:tc>
                  <a:txBody>
                    <a:bodyPr/>
                    <a:lstStyle/>
                    <a:p>
                      <a:r>
                        <a:rPr lang="zh-TW" altLang="en-US" sz="2200" dirty="0"/>
                        <a:t>內部控制查核</a:t>
                      </a:r>
                    </a:p>
                  </a:txBody>
                  <a:tcPr/>
                </a:tc>
                <a:tc>
                  <a:txBody>
                    <a:bodyPr/>
                    <a:lstStyle/>
                    <a:p>
                      <a:r>
                        <a:rPr lang="zh-TW" altLang="en-US" sz="2200" dirty="0"/>
                        <a:t>每半年一次</a:t>
                      </a:r>
                    </a:p>
                  </a:txBody>
                  <a:tcPr/>
                </a:tc>
                <a:tc>
                  <a:txBody>
                    <a:bodyPr/>
                    <a:lstStyle/>
                    <a:p>
                      <a:r>
                        <a:rPr lang="zh-TW" altLang="en-US" sz="2200" dirty="0"/>
                        <a:t>每季一次</a:t>
                      </a:r>
                    </a:p>
                  </a:txBody>
                  <a:tcPr/>
                </a:tc>
                <a:extLst>
                  <a:ext uri="{0D108BD9-81ED-4DB2-BD59-A6C34878D82A}">
                    <a16:rowId xmlns:a16="http://schemas.microsoft.com/office/drawing/2014/main" val="10003"/>
                  </a:ext>
                </a:extLst>
              </a:tr>
              <a:tr h="451902">
                <a:tc>
                  <a:txBody>
                    <a:bodyPr/>
                    <a:lstStyle/>
                    <a:p>
                      <a:r>
                        <a:rPr lang="zh-TW" altLang="en-US" sz="2200" dirty="0"/>
                        <a:t>資訊申報</a:t>
                      </a:r>
                    </a:p>
                  </a:txBody>
                  <a:tcPr/>
                </a:tc>
                <a:tc>
                  <a:txBody>
                    <a:bodyPr/>
                    <a:lstStyle/>
                    <a:p>
                      <a:r>
                        <a:rPr lang="zh-TW" altLang="en-US" sz="2200" dirty="0"/>
                        <a:t>依規定期檢視</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200" dirty="0"/>
                        <a:t>依規定期檢視</a:t>
                      </a:r>
                    </a:p>
                  </a:txBody>
                  <a:tcPr/>
                </a:tc>
                <a:extLst>
                  <a:ext uri="{0D108BD9-81ED-4DB2-BD59-A6C34878D82A}">
                    <a16:rowId xmlns:a16="http://schemas.microsoft.com/office/drawing/2014/main" val="10004"/>
                  </a:ext>
                </a:extLst>
              </a:tr>
              <a:tr h="451902">
                <a:tc>
                  <a:txBody>
                    <a:bodyPr/>
                    <a:lstStyle/>
                    <a:p>
                      <a:r>
                        <a:rPr lang="zh-TW" altLang="en-US" sz="2200" dirty="0"/>
                        <a:t>例外管理</a:t>
                      </a:r>
                    </a:p>
                  </a:txBody>
                  <a:tcPr/>
                </a:tc>
                <a:tc>
                  <a:txBody>
                    <a:bodyPr/>
                    <a:lstStyle/>
                    <a:p>
                      <a:r>
                        <a:rPr lang="zh-TW" altLang="en-US" sz="2200" dirty="0"/>
                        <a:t>即時實地查核</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200" dirty="0"/>
                        <a:t>即時實地查核</a:t>
                      </a:r>
                    </a:p>
                  </a:txBody>
                  <a:tcPr/>
                </a:tc>
                <a:extLst>
                  <a:ext uri="{0D108BD9-81ED-4DB2-BD59-A6C34878D82A}">
                    <a16:rowId xmlns:a16="http://schemas.microsoft.com/office/drawing/2014/main" val="10005"/>
                  </a:ext>
                </a:extLst>
              </a:tr>
            </a:tbl>
          </a:graphicData>
        </a:graphic>
      </p:graphicFrame>
      <p:graphicFrame>
        <p:nvGraphicFramePr>
          <p:cNvPr id="7" name="內容版面配置區 4"/>
          <p:cNvGraphicFramePr>
            <a:graphicFrameLocks/>
          </p:cNvGraphicFramePr>
          <p:nvPr/>
        </p:nvGraphicFramePr>
        <p:xfrm>
          <a:off x="1331640" y="3933056"/>
          <a:ext cx="7200800" cy="2016223"/>
        </p:xfrm>
        <a:graphic>
          <a:graphicData uri="http://schemas.openxmlformats.org/drawingml/2006/table">
            <a:tbl>
              <a:tblPr firstRow="1" bandRow="1">
                <a:tableStyleId>{5C22544A-7EE6-4342-B048-85BDC9FD1C3A}</a:tableStyleId>
              </a:tblPr>
              <a:tblGrid>
                <a:gridCol w="2259942">
                  <a:extLst>
                    <a:ext uri="{9D8B030D-6E8A-4147-A177-3AD203B41FA5}">
                      <a16:colId xmlns:a16="http://schemas.microsoft.com/office/drawing/2014/main" val="20000"/>
                    </a:ext>
                  </a:extLst>
                </a:gridCol>
                <a:gridCol w="2695013">
                  <a:extLst>
                    <a:ext uri="{9D8B030D-6E8A-4147-A177-3AD203B41FA5}">
                      <a16:colId xmlns:a16="http://schemas.microsoft.com/office/drawing/2014/main" val="20001"/>
                    </a:ext>
                  </a:extLst>
                </a:gridCol>
                <a:gridCol w="2245845">
                  <a:extLst>
                    <a:ext uri="{9D8B030D-6E8A-4147-A177-3AD203B41FA5}">
                      <a16:colId xmlns:a16="http://schemas.microsoft.com/office/drawing/2014/main" val="20002"/>
                    </a:ext>
                  </a:extLst>
                </a:gridCol>
              </a:tblGrid>
              <a:tr h="532587">
                <a:tc>
                  <a:txBody>
                    <a:bodyPr/>
                    <a:lstStyle/>
                    <a:p>
                      <a:pPr algn="ctr"/>
                      <a:r>
                        <a:rPr lang="zh-TW" altLang="en-US" sz="2200" dirty="0"/>
                        <a:t>對輔導主辦券商</a:t>
                      </a:r>
                    </a:p>
                  </a:txBody>
                  <a:tcPr/>
                </a:tc>
                <a:tc>
                  <a:txBody>
                    <a:bodyPr/>
                    <a:lstStyle/>
                    <a:p>
                      <a:pPr algn="ctr"/>
                      <a:r>
                        <a:rPr lang="zh-TW" altLang="en-US" sz="2200" dirty="0"/>
                        <a:t>興櫃公司</a:t>
                      </a:r>
                    </a:p>
                  </a:txBody>
                  <a:tcPr/>
                </a:tc>
                <a:tc>
                  <a:txBody>
                    <a:bodyPr/>
                    <a:lstStyle/>
                    <a:p>
                      <a:pPr algn="ctr"/>
                      <a:r>
                        <a:rPr lang="zh-TW" altLang="en-US" sz="2200" dirty="0"/>
                        <a:t>上櫃公司</a:t>
                      </a:r>
                    </a:p>
                  </a:txBody>
                  <a:tcPr/>
                </a:tc>
                <a:extLst>
                  <a:ext uri="{0D108BD9-81ED-4DB2-BD59-A6C34878D82A}">
                    <a16:rowId xmlns:a16="http://schemas.microsoft.com/office/drawing/2014/main" val="10000"/>
                  </a:ext>
                </a:extLst>
              </a:tr>
              <a:tr h="532587">
                <a:tc>
                  <a:txBody>
                    <a:bodyPr/>
                    <a:lstStyle/>
                    <a:p>
                      <a:r>
                        <a:rPr lang="zh-TW" altLang="en-US" sz="2200" dirty="0"/>
                        <a:t>財務業務檢查表</a:t>
                      </a:r>
                    </a:p>
                  </a:txBody>
                  <a:tcPr/>
                </a:tc>
                <a:tc>
                  <a:txBody>
                    <a:bodyPr/>
                    <a:lstStyle/>
                    <a:p>
                      <a:r>
                        <a:rPr lang="zh-TW" altLang="en-US" sz="2200" dirty="0"/>
                        <a:t>每月</a:t>
                      </a:r>
                      <a:r>
                        <a:rPr lang="en-US" altLang="zh-TW" sz="2200" dirty="0"/>
                        <a:t>-</a:t>
                      </a:r>
                      <a:r>
                        <a:rPr lang="zh-TW" altLang="en-US" sz="2200" dirty="0"/>
                        <a:t>簡式</a:t>
                      </a:r>
                      <a:r>
                        <a:rPr lang="en-US" altLang="zh-TW" sz="2200" dirty="0"/>
                        <a:t>/</a:t>
                      </a:r>
                      <a:r>
                        <a:rPr lang="zh-TW" altLang="en-US" sz="2200" dirty="0"/>
                        <a:t>即時</a:t>
                      </a:r>
                    </a:p>
                  </a:txBody>
                  <a:tcPr/>
                </a:tc>
                <a:tc>
                  <a:txBody>
                    <a:bodyPr/>
                    <a:lstStyle/>
                    <a:p>
                      <a:pPr algn="ctr"/>
                      <a:r>
                        <a:rPr lang="en-US" altLang="zh-TW" sz="2200" dirty="0"/>
                        <a:t>NA</a:t>
                      </a:r>
                      <a:endParaRPr lang="zh-TW" altLang="en-US" sz="2200" dirty="0"/>
                    </a:p>
                  </a:txBody>
                  <a:tcPr/>
                </a:tc>
                <a:extLst>
                  <a:ext uri="{0D108BD9-81ED-4DB2-BD59-A6C34878D82A}">
                    <a16:rowId xmlns:a16="http://schemas.microsoft.com/office/drawing/2014/main" val="10001"/>
                  </a:ext>
                </a:extLst>
              </a:tr>
              <a:tr h="951049">
                <a:tc>
                  <a:txBody>
                    <a:bodyPr/>
                    <a:lstStyle/>
                    <a:p>
                      <a:endParaRPr lang="zh-TW" altLang="en-US" sz="2200" dirty="0"/>
                    </a:p>
                  </a:txBody>
                  <a:tcPr/>
                </a:tc>
                <a:tc>
                  <a:txBody>
                    <a:bodyPr/>
                    <a:lstStyle/>
                    <a:p>
                      <a:r>
                        <a:rPr lang="en-US" altLang="zh-TW" sz="2200" dirty="0"/>
                        <a:t>(</a:t>
                      </a:r>
                      <a:r>
                        <a:rPr lang="zh-TW" altLang="en-US" sz="2200" dirty="0"/>
                        <a:t>送件前</a:t>
                      </a:r>
                      <a:r>
                        <a:rPr lang="en-US" altLang="zh-TW" sz="2200" dirty="0"/>
                        <a:t>2</a:t>
                      </a:r>
                      <a:r>
                        <a:rPr lang="zh-TW" altLang="en-US" sz="2200" dirty="0"/>
                        <a:t>個月送詳式財務業務檢查表</a:t>
                      </a:r>
                      <a:r>
                        <a:rPr lang="en-US" altLang="zh-TW" sz="2200" dirty="0"/>
                        <a:t>)</a:t>
                      </a:r>
                      <a:endParaRPr lang="zh-TW" altLang="en-US" sz="2200" dirty="0"/>
                    </a:p>
                  </a:txBody>
                  <a:tcPr/>
                </a:tc>
                <a:tc>
                  <a:txBody>
                    <a:bodyPr/>
                    <a:lstStyle/>
                    <a:p>
                      <a:endParaRPr lang="zh-TW" altLang="en-US" sz="2200" dirty="0"/>
                    </a:p>
                  </a:txBody>
                  <a:tcPr/>
                </a:tc>
                <a:extLst>
                  <a:ext uri="{0D108BD9-81ED-4DB2-BD59-A6C34878D82A}">
                    <a16:rowId xmlns:a16="http://schemas.microsoft.com/office/drawing/2014/main" val="10002"/>
                  </a:ext>
                </a:extLst>
              </a:tr>
            </a:tbl>
          </a:graphicData>
        </a:graphic>
      </p:graphicFrame>
      <p:sp>
        <p:nvSpPr>
          <p:cNvPr id="6" name="投影片編號版面配置區 3"/>
          <p:cNvSpPr>
            <a:spLocks noGrp="1"/>
          </p:cNvSpPr>
          <p:nvPr>
            <p:ph type="sldNum" sz="quarter" idx="12"/>
          </p:nvPr>
        </p:nvSpPr>
        <p:spPr>
          <a:xfrm>
            <a:off x="8388424" y="6309320"/>
            <a:ext cx="539080" cy="366183"/>
          </a:xfrm>
        </p:spPr>
        <p:txBody>
          <a:bodyPr vert="horz" wrap="square" lIns="91440" tIns="45720" rIns="91440" bIns="45720" numCol="1" anchor="ctr" anchorCtr="0" compatLnSpc="1">
            <a:prstTxWarp prst="textNoShape">
              <a:avLst/>
            </a:prstTxWarp>
          </a:bodyPr>
          <a:lstStyle/>
          <a:p>
            <a:pPr>
              <a:defRPr/>
            </a:pPr>
            <a:fld id="{27B5268D-0414-499D-A1D6-FD03906C08CA}" type="slidenum">
              <a:rPr lang="fr-CA" altLang="zh-TW" smtClean="0"/>
              <a:pPr>
                <a:defRPr/>
              </a:pPr>
              <a:t>18</a:t>
            </a:fld>
            <a:endParaRPr lang="fr-CA" altLang="zh-TW" dirty="0"/>
          </a:p>
        </p:txBody>
      </p:sp>
    </p:spTree>
    <p:extLst>
      <p:ext uri="{BB962C8B-B14F-4D97-AF65-F5344CB8AC3E}">
        <p14:creationId xmlns:p14="http://schemas.microsoft.com/office/powerpoint/2010/main" val="187751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0"/>
            <a:ext cx="7499350" cy="1196752"/>
          </a:xfrm>
        </p:spPr>
        <p:txBody>
          <a:bodyPr>
            <a:normAutofit/>
          </a:bodyPr>
          <a:lstStyle/>
          <a:p>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二</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興櫃財務業務監理</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續</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endPar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sp>
        <p:nvSpPr>
          <p:cNvPr id="3" name="內容版面配置區 2"/>
          <p:cNvSpPr>
            <a:spLocks noGrp="1"/>
          </p:cNvSpPr>
          <p:nvPr>
            <p:ph idx="1"/>
          </p:nvPr>
        </p:nvSpPr>
        <p:spPr>
          <a:xfrm>
            <a:off x="796752" y="789744"/>
            <a:ext cx="8136904" cy="5760640"/>
          </a:xfrm>
        </p:spPr>
        <p:txBody>
          <a:bodyPr/>
          <a:lstStyle/>
          <a:p>
            <a:pPr marL="403225" lvl="1" indent="0">
              <a:buNone/>
            </a:pPr>
            <a:r>
              <a:rPr lang="zh-TW" altLang="en-US" sz="30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每半年度執行財務報告形式審閱及實質審閱</a:t>
            </a:r>
            <a:endParaRPr lang="en-US" altLang="zh-TW" sz="30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82550" indent="0">
              <a:buNone/>
            </a:pPr>
            <a:r>
              <a:rPr lang="en-US" altLang="zh-TW" sz="2400" b="1" dirty="0">
                <a:solidFill>
                  <a:srgbClr val="FF0000"/>
                </a:solidFill>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形式審閱</a:t>
            </a:r>
            <a:r>
              <a:rPr lang="en-US" altLang="zh-TW" sz="2400" b="1" dirty="0">
                <a:solidFill>
                  <a:srgbClr val="FF0000"/>
                </a:solidFill>
                <a:latin typeface="微軟正黑體" panose="020B0604030504040204" pitchFamily="34" charset="-120"/>
                <a:ea typeface="微軟正黑體" panose="020B0604030504040204" pitchFamily="34" charset="-120"/>
              </a:rPr>
              <a:t>】</a:t>
            </a:r>
          </a:p>
          <a:p>
            <a:pPr marL="82550" indent="0">
              <a:lnSpc>
                <a:spcPts val="3000"/>
              </a:lnSpc>
              <a:buNone/>
            </a:pPr>
            <a:r>
              <a:rPr lang="zh-TW" altLang="en-US" sz="2000" dirty="0">
                <a:latin typeface="微軟正黑體" panose="020B0604030504040204" pitchFamily="34" charset="-120"/>
                <a:ea typeface="微軟正黑體" panose="020B0604030504040204" pitchFamily="34" charset="-120"/>
              </a:rPr>
              <a:t> 審閱範圍涵蓋</a:t>
            </a:r>
            <a:r>
              <a:rPr lang="zh-TW" altLang="en-US" sz="2000" b="1" u="sng" dirty="0">
                <a:latin typeface="微軟正黑體" panose="020B0604030504040204" pitchFamily="34" charset="-120"/>
                <a:ea typeface="微軟正黑體" panose="020B0604030504040204" pitchFamily="34" charset="-120"/>
              </a:rPr>
              <a:t>所有興櫃公司</a:t>
            </a:r>
            <a:r>
              <a:rPr lang="zh-TW" altLang="en-US" sz="2000" dirty="0">
                <a:latin typeface="微軟正黑體" panose="020B0604030504040204" pitchFamily="34" charset="-120"/>
                <a:ea typeface="微軟正黑體" panose="020B0604030504040204" pitchFamily="34" charset="-120"/>
              </a:rPr>
              <a:t>，針對檢送內容完整性等進行審閱並完成</a:t>
            </a:r>
            <a:r>
              <a:rPr lang="zh-TW" altLang="en-US" sz="2000" b="1" dirty="0">
                <a:latin typeface="微軟正黑體" panose="020B0604030504040204" pitchFamily="34" charset="-120"/>
                <a:ea typeface="微軟正黑體" panose="020B0604030504040204" pitchFamily="34" charset="-120"/>
              </a:rPr>
              <a:t>「形式審閱檢查表」</a:t>
            </a:r>
            <a:r>
              <a:rPr lang="zh-TW" altLang="en-US" sz="2000" dirty="0">
                <a:latin typeface="微軟正黑體" panose="020B0604030504040204" pitchFamily="34" charset="-120"/>
                <a:ea typeface="微軟正黑體" panose="020B0604030504040204" pitchFamily="34" charset="-120"/>
              </a:rPr>
              <a:t>，發現異常者彙報主管機關。</a:t>
            </a:r>
            <a:endParaRPr lang="en-US" altLang="zh-TW" sz="2400" b="1" dirty="0">
              <a:solidFill>
                <a:srgbClr val="FF0000"/>
              </a:solidFill>
              <a:latin typeface="微軟正黑體" panose="020B0604030504040204" pitchFamily="34" charset="-120"/>
              <a:ea typeface="微軟正黑體" panose="020B0604030504040204" pitchFamily="34" charset="-120"/>
            </a:endParaRPr>
          </a:p>
          <a:p>
            <a:pPr marL="82550" indent="0">
              <a:buNone/>
            </a:pPr>
            <a:r>
              <a:rPr lang="en-US" altLang="zh-TW" sz="2400" b="1" dirty="0">
                <a:solidFill>
                  <a:srgbClr val="FF0000"/>
                </a:solidFill>
                <a:latin typeface="微軟正黑體" panose="020B0604030504040204" pitchFamily="34" charset="-120"/>
                <a:ea typeface="微軟正黑體" panose="020B0604030504040204" pitchFamily="34" charset="-120"/>
              </a:rPr>
              <a:t>【</a:t>
            </a:r>
            <a:r>
              <a:rPr lang="zh-TW" altLang="en-US" sz="2400" b="1" dirty="0">
                <a:solidFill>
                  <a:srgbClr val="FF0000"/>
                </a:solidFill>
                <a:latin typeface="微軟正黑體" panose="020B0604030504040204" pitchFamily="34" charset="-120"/>
                <a:ea typeface="微軟正黑體" panose="020B0604030504040204" pitchFamily="34" charset="-120"/>
              </a:rPr>
              <a:t>實質審閱</a:t>
            </a:r>
            <a:r>
              <a:rPr lang="en-US" altLang="zh-TW" sz="2400" b="1" dirty="0">
                <a:solidFill>
                  <a:srgbClr val="FF0000"/>
                </a:solidFill>
                <a:latin typeface="微軟正黑體" panose="020B0604030504040204" pitchFamily="34" charset="-120"/>
                <a:ea typeface="微軟正黑體" panose="020B0604030504040204" pitchFamily="34" charset="-120"/>
              </a:rPr>
              <a:t>】</a:t>
            </a:r>
          </a:p>
          <a:p>
            <a:pPr marL="82550" indent="0">
              <a:buNone/>
            </a:pPr>
            <a:endParaRPr lang="en-US" altLang="zh-TW" sz="2400" b="1" dirty="0">
              <a:solidFill>
                <a:srgbClr val="FF0000"/>
              </a:solidFill>
              <a:latin typeface="微軟正黑體" panose="020B0604030504040204" pitchFamily="34" charset="-120"/>
              <a:ea typeface="微軟正黑體" panose="020B0604030504040204" pitchFamily="34" charset="-120"/>
            </a:endParaRPr>
          </a:p>
          <a:p>
            <a:pPr marL="82550" indent="0">
              <a:buNone/>
            </a:pPr>
            <a:endParaRPr lang="zh-TW" altLang="en-US" sz="24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a:xfrm>
            <a:off x="8686800" y="6381328"/>
            <a:ext cx="457200" cy="338113"/>
          </a:xfrm>
        </p:spPr>
        <p:txBody>
          <a:bodyPr/>
          <a:lstStyle/>
          <a:p>
            <a:pPr>
              <a:defRPr/>
            </a:pPr>
            <a:fld id="{40D9DCF5-522F-4557-98D8-F74B2569B4E1}" type="slidenum">
              <a:rPr lang="en-US" altLang="zh-TW" smtClean="0">
                <a:solidFill>
                  <a:schemeClr val="tx1"/>
                </a:solidFill>
              </a:rPr>
              <a:pPr>
                <a:defRPr/>
              </a:pPr>
              <a:t>19</a:t>
            </a:fld>
            <a:endParaRPr lang="en-US" altLang="zh-TW" dirty="0">
              <a:solidFill>
                <a:schemeClr val="tx1"/>
              </a:solidFill>
            </a:endParaRPr>
          </a:p>
        </p:txBody>
      </p:sp>
      <p:graphicFrame>
        <p:nvGraphicFramePr>
          <p:cNvPr id="6" name="表格 6">
            <a:extLst>
              <a:ext uri="{FF2B5EF4-FFF2-40B4-BE49-F238E27FC236}">
                <a16:creationId xmlns:a16="http://schemas.microsoft.com/office/drawing/2014/main" id="{1A9CEC78-032E-4468-9C5B-47F9D85D4BDB}"/>
              </a:ext>
            </a:extLst>
          </p:cNvPr>
          <p:cNvGraphicFramePr>
            <a:graphicFrameLocks noGrp="1"/>
          </p:cNvGraphicFramePr>
          <p:nvPr>
            <p:extLst>
              <p:ext uri="{D42A27DB-BD31-4B8C-83A1-F6EECF244321}">
                <p14:modId xmlns:p14="http://schemas.microsoft.com/office/powerpoint/2010/main" val="2922428632"/>
              </p:ext>
            </p:extLst>
          </p:nvPr>
        </p:nvGraphicFramePr>
        <p:xfrm>
          <a:off x="1054561" y="3026381"/>
          <a:ext cx="7992888" cy="3608531"/>
        </p:xfrm>
        <a:graphic>
          <a:graphicData uri="http://schemas.openxmlformats.org/drawingml/2006/table">
            <a:tbl>
              <a:tblPr firstRow="1" bandRow="1">
                <a:tableStyleId>{5C22544A-7EE6-4342-B048-85BDC9FD1C3A}</a:tableStyleId>
              </a:tblPr>
              <a:tblGrid>
                <a:gridCol w="1072833">
                  <a:extLst>
                    <a:ext uri="{9D8B030D-6E8A-4147-A177-3AD203B41FA5}">
                      <a16:colId xmlns:a16="http://schemas.microsoft.com/office/drawing/2014/main" val="2032067319"/>
                    </a:ext>
                  </a:extLst>
                </a:gridCol>
                <a:gridCol w="3391663">
                  <a:extLst>
                    <a:ext uri="{9D8B030D-6E8A-4147-A177-3AD203B41FA5}">
                      <a16:colId xmlns:a16="http://schemas.microsoft.com/office/drawing/2014/main" val="3547981017"/>
                    </a:ext>
                  </a:extLst>
                </a:gridCol>
                <a:gridCol w="3528392">
                  <a:extLst>
                    <a:ext uri="{9D8B030D-6E8A-4147-A177-3AD203B41FA5}">
                      <a16:colId xmlns:a16="http://schemas.microsoft.com/office/drawing/2014/main" val="3338282234"/>
                    </a:ext>
                  </a:extLst>
                </a:gridCol>
              </a:tblGrid>
              <a:tr h="401608">
                <a:tc>
                  <a:txBody>
                    <a:bodyPr/>
                    <a:lstStyle/>
                    <a:p>
                      <a:endParaRPr lang="zh-TW" altLang="en-US" sz="1600" dirty="0"/>
                    </a:p>
                  </a:txBody>
                  <a:tcPr/>
                </a:tc>
                <a:tc>
                  <a:txBody>
                    <a:bodyPr/>
                    <a:lstStyle/>
                    <a:p>
                      <a:pPr algn="ctr"/>
                      <a:r>
                        <a:rPr lang="zh-TW" altLang="en-US" sz="1600" dirty="0"/>
                        <a:t>本國興櫃公司</a:t>
                      </a:r>
                    </a:p>
                  </a:txBody>
                  <a:tcPr/>
                </a:tc>
                <a:tc>
                  <a:txBody>
                    <a:bodyPr/>
                    <a:lstStyle/>
                    <a:p>
                      <a:pPr algn="ctr"/>
                      <a:r>
                        <a:rPr lang="zh-TW" altLang="en-US" sz="1600" dirty="0"/>
                        <a:t>外國興櫃公司</a:t>
                      </a:r>
                    </a:p>
                  </a:txBody>
                  <a:tcPr/>
                </a:tc>
                <a:extLst>
                  <a:ext uri="{0D108BD9-81ED-4DB2-BD59-A6C34878D82A}">
                    <a16:rowId xmlns:a16="http://schemas.microsoft.com/office/drawing/2014/main" val="914946438"/>
                  </a:ext>
                </a:extLst>
              </a:tr>
              <a:tr h="678512">
                <a:tc>
                  <a:txBody>
                    <a:bodyPr/>
                    <a:lstStyle/>
                    <a:p>
                      <a:r>
                        <a:rPr lang="zh-TW" altLang="en-US" sz="1600" dirty="0"/>
                        <a:t>查核比例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本國興櫃公司 </a:t>
                      </a:r>
                      <a:r>
                        <a:rPr lang="en-US" altLang="zh-TW" sz="1600" dirty="0"/>
                        <a:t>(</a:t>
                      </a:r>
                      <a:r>
                        <a:rPr lang="zh-TW" altLang="en-US" sz="1600" dirty="0"/>
                        <a:t>不含已申請上市櫃者</a:t>
                      </a:r>
                      <a:r>
                        <a:rPr lang="en-US" altLang="zh-TW" sz="1600" dirty="0"/>
                        <a:t>)</a:t>
                      </a:r>
                      <a:r>
                        <a:rPr lang="zh-TW" altLang="en-US" sz="1600" dirty="0"/>
                        <a:t>於年度及第</a:t>
                      </a:r>
                      <a:r>
                        <a:rPr lang="en-US" altLang="zh-TW" sz="1600" dirty="0"/>
                        <a:t>2</a:t>
                      </a:r>
                      <a:r>
                        <a:rPr lang="zh-TW" altLang="en-US" sz="1600" dirty="0"/>
                        <a:t>季各選定至少</a:t>
                      </a:r>
                      <a:r>
                        <a:rPr lang="en-US" altLang="zh-TW" sz="1600" dirty="0"/>
                        <a:t>5%</a:t>
                      </a:r>
                      <a:endParaRPr lang="zh-TW"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t>外國興櫃公司</a:t>
                      </a:r>
                      <a:r>
                        <a:rPr lang="en-US" altLang="zh-TW" sz="1600" dirty="0"/>
                        <a:t>(</a:t>
                      </a:r>
                      <a:r>
                        <a:rPr lang="zh-TW" altLang="en-US" sz="1600" dirty="0"/>
                        <a:t>不含已申請上市櫃者</a:t>
                      </a:r>
                      <a:r>
                        <a:rPr lang="en-US" altLang="zh-TW" sz="1600" dirty="0"/>
                        <a:t>)</a:t>
                      </a:r>
                      <a:r>
                        <a:rPr lang="zh-TW" altLang="en-US" sz="1600" dirty="0"/>
                        <a:t>於年度及第</a:t>
                      </a:r>
                      <a:r>
                        <a:rPr lang="en-US" altLang="zh-TW" sz="1600" dirty="0"/>
                        <a:t>2</a:t>
                      </a:r>
                      <a:r>
                        <a:rPr lang="zh-TW" altLang="en-US" sz="1600" dirty="0"/>
                        <a:t>季各選定至少</a:t>
                      </a:r>
                      <a:r>
                        <a:rPr lang="en-US" altLang="zh-TW" sz="1600" dirty="0"/>
                        <a:t>35%</a:t>
                      </a:r>
                      <a:r>
                        <a:rPr lang="zh-TW" altLang="en-US" sz="1600" dirty="0"/>
                        <a:t>，且每五年至少需被選定為受查公司一次</a:t>
                      </a:r>
                    </a:p>
                  </a:txBody>
                  <a:tcPr/>
                </a:tc>
                <a:extLst>
                  <a:ext uri="{0D108BD9-81ED-4DB2-BD59-A6C34878D82A}">
                    <a16:rowId xmlns:a16="http://schemas.microsoft.com/office/drawing/2014/main" val="1067151228"/>
                  </a:ext>
                </a:extLst>
              </a:tr>
              <a:tr h="1022697">
                <a:tc>
                  <a:txBody>
                    <a:bodyPr/>
                    <a:lstStyle/>
                    <a:p>
                      <a:r>
                        <a:rPr lang="zh-TW" altLang="en-US" sz="1600" dirty="0"/>
                        <a:t>選樣標準</a:t>
                      </a:r>
                    </a:p>
                  </a:txBody>
                  <a:tcPr/>
                </a:tc>
                <a:tc gridSpan="2">
                  <a:txBody>
                    <a:bodyPr/>
                    <a:lstStyle/>
                    <a:p>
                      <a:pPr marL="285750" indent="-285750" algn="just">
                        <a:buFont typeface="Arial" panose="020B0604020202020204" pitchFamily="34" charset="0"/>
                        <a:buChar char="•"/>
                      </a:pPr>
                      <a:r>
                        <a:rPr lang="zh-TW" altLang="en-US" sz="1600" dirty="0"/>
                        <a:t>營收或獲利變動較大、重大投資損失、關係人交易、取處、背書保證、資金貸與、財務比率、科目重大變動等指標</a:t>
                      </a:r>
                      <a:endParaRPr lang="en-US" altLang="zh-TW" sz="1600" dirty="0"/>
                    </a:p>
                    <a:p>
                      <a:pPr marL="285750" indent="-285750">
                        <a:buFont typeface="Arial" panose="020B0604020202020204" pitchFamily="34" charset="0"/>
                        <a:buChar char="•"/>
                      </a:pPr>
                      <a:r>
                        <a:rPr lang="zh-TW" altLang="en-US" sz="1600" dirty="0"/>
                        <a:t>倘屬登錄興櫃併送簡易公發者，其登錄後出具之最近期財務報告應列為受查標的。</a:t>
                      </a:r>
                    </a:p>
                  </a:txBody>
                  <a:tcPr/>
                </a:tc>
                <a:tc hMerge="1">
                  <a:txBody>
                    <a:bodyPr/>
                    <a:lstStyle/>
                    <a:p>
                      <a:r>
                        <a:rPr lang="zh-TW" altLang="en-US" sz="1600" dirty="0"/>
                        <a:t>同左。</a:t>
                      </a:r>
                    </a:p>
                  </a:txBody>
                  <a:tcPr/>
                </a:tc>
                <a:extLst>
                  <a:ext uri="{0D108BD9-81ED-4DB2-BD59-A6C34878D82A}">
                    <a16:rowId xmlns:a16="http://schemas.microsoft.com/office/drawing/2014/main" val="3187885715"/>
                  </a:ext>
                </a:extLst>
              </a:tr>
              <a:tr h="555179">
                <a:tc>
                  <a:txBody>
                    <a:bodyPr/>
                    <a:lstStyle/>
                    <a:p>
                      <a:r>
                        <a:rPr lang="zh-TW" altLang="en-US" sz="1600" dirty="0"/>
                        <a:t>查核方式</a:t>
                      </a:r>
                    </a:p>
                  </a:txBody>
                  <a:tcPr/>
                </a:tc>
                <a:tc gridSpan="2">
                  <a:txBody>
                    <a:bodyPr/>
                    <a:lstStyle/>
                    <a:p>
                      <a:pPr algn="just"/>
                      <a:r>
                        <a:rPr lang="zh-TW" altLang="en-US" sz="1600" dirty="0"/>
                        <a:t>審閱財務報告內容，並請受查公司、主辦輔導推薦證券商及簽證會計師提供說明</a:t>
                      </a:r>
                      <a:r>
                        <a:rPr lang="en-US" altLang="zh-TW" sz="1600" dirty="0"/>
                        <a:t>(</a:t>
                      </a:r>
                      <a:r>
                        <a:rPr lang="zh-TW" altLang="en-US" sz="1600" dirty="0"/>
                        <a:t>必要時應調閱工作底稿</a:t>
                      </a:r>
                      <a:r>
                        <a:rPr lang="en-US" altLang="zh-TW" sz="1600" dirty="0"/>
                        <a:t>)</a:t>
                      </a:r>
                      <a:r>
                        <a:rPr lang="en-US" altLang="zh-TW" sz="1600" dirty="0">
                          <a:sym typeface="Wingdings" panose="05000000000000000000" pitchFamily="2" charset="2"/>
                        </a:rPr>
                        <a:t></a:t>
                      </a:r>
                      <a:r>
                        <a:rPr lang="zh-TW" altLang="en-US" sz="1600" dirty="0">
                          <a:sym typeface="Wingdings" panose="05000000000000000000" pitchFamily="2" charset="2"/>
                        </a:rPr>
                        <a:t>「完成實質審閱檢查表」</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val="4284012120"/>
                  </a:ext>
                </a:extLst>
              </a:tr>
              <a:tr h="738043">
                <a:tc>
                  <a:txBody>
                    <a:bodyPr/>
                    <a:lstStyle/>
                    <a:p>
                      <a:r>
                        <a:rPr lang="zh-TW" altLang="en-US" sz="1600" dirty="0"/>
                        <a:t>查核期限</a:t>
                      </a:r>
                    </a:p>
                  </a:txBody>
                  <a:tcPr/>
                </a:tc>
                <a:tc gridSpan="2">
                  <a:txBody>
                    <a:bodyPr/>
                    <a:lstStyle/>
                    <a:p>
                      <a:pPr algn="just"/>
                      <a:r>
                        <a:rPr lang="zh-TW" altLang="en-US" sz="1600" dirty="0"/>
                        <a:t>檢送財務報告期限日後</a:t>
                      </a:r>
                      <a:r>
                        <a:rPr lang="en-US" altLang="zh-TW" sz="1600" b="1" u="sng" dirty="0"/>
                        <a:t>1</a:t>
                      </a:r>
                      <a:r>
                        <a:rPr lang="zh-TW" altLang="en-US" sz="1600" b="1" u="sng" dirty="0"/>
                        <a:t>個月內</a:t>
                      </a:r>
                      <a:r>
                        <a:rPr lang="zh-TW" altLang="en-US" sz="1600" dirty="0"/>
                        <a:t>將受查名單及選案原因等資料先陳報主管機關備查，並於其後</a:t>
                      </a:r>
                      <a:r>
                        <a:rPr lang="en-US" altLang="zh-TW" sz="1600" b="1" u="sng" dirty="0"/>
                        <a:t>2</a:t>
                      </a:r>
                      <a:r>
                        <a:rPr lang="zh-TW" altLang="en-US" sz="1600" b="1" u="sng" dirty="0"/>
                        <a:t>個月內</a:t>
                      </a:r>
                      <a:r>
                        <a:rPr lang="zh-TW" altLang="en-US" sz="1600" dirty="0"/>
                        <a:t>完成實質審閱作業後，再陳報主管機關備查</a:t>
                      </a:r>
                    </a:p>
                  </a:txBody>
                  <a:tcPr/>
                </a:tc>
                <a:tc hMerge="1">
                  <a:txBody>
                    <a:bodyPr/>
                    <a:lstStyle/>
                    <a:p>
                      <a:endParaRPr lang="zh-TW" altLang="en-US" dirty="0"/>
                    </a:p>
                  </a:txBody>
                  <a:tcPr/>
                </a:tc>
                <a:extLst>
                  <a:ext uri="{0D108BD9-81ED-4DB2-BD59-A6C34878D82A}">
                    <a16:rowId xmlns:a16="http://schemas.microsoft.com/office/drawing/2014/main" val="3820865593"/>
                  </a:ext>
                </a:extLst>
              </a:tr>
            </a:tbl>
          </a:graphicData>
        </a:graphic>
      </p:graphicFrame>
    </p:spTree>
    <p:extLst>
      <p:ext uri="{BB962C8B-B14F-4D97-AF65-F5344CB8AC3E}">
        <p14:creationId xmlns:p14="http://schemas.microsoft.com/office/powerpoint/2010/main" val="224591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hidden="1">
            <a:extLst>
              <a:ext uri="{FF2B5EF4-FFF2-40B4-BE49-F238E27FC236}">
                <a16:creationId xmlns:a16="http://schemas.microsoft.com/office/drawing/2014/main" id="{101AC6A3-0BF3-4591-AD60-045118B27B20}"/>
              </a:ext>
            </a:extLst>
          </p:cNvPr>
          <p:cNvSpPr>
            <a:spLocks noGrp="1"/>
          </p:cNvSpPr>
          <p:nvPr>
            <p:ph type="title"/>
          </p:nvPr>
        </p:nvSpPr>
        <p:spPr/>
        <p:txBody>
          <a:bodyPr>
            <a:normAutofit fontScale="90000"/>
          </a:bodyPr>
          <a:lstStyle/>
          <a:p>
            <a:pPr algn="ctr" fontAlgn="auto">
              <a:spcAft>
                <a:spcPts val="0"/>
              </a:spcAft>
              <a:defRPr/>
            </a:pPr>
            <a:r>
              <a:rPr lang="zh-TW" altLang="en-US" sz="3323">
                <a:solidFill>
                  <a:srgbClr val="0000FF"/>
                </a:solidFill>
                <a:latin typeface="微軟正黑體" panose="020B0604030504040204" pitchFamily="34" charset="-120"/>
                <a:ea typeface="微軟正黑體" panose="020B0604030504040204" pitchFamily="34" charset="-120"/>
              </a:rPr>
              <a:t>簡報大綱</a:t>
            </a:r>
            <a:br>
              <a:rPr lang="en-US" altLang="zh-TW" sz="3323"/>
            </a:br>
            <a:br>
              <a:rPr lang="en-US" altLang="zh-TW" sz="3323"/>
            </a:br>
            <a:br>
              <a:rPr lang="en-US" altLang="zh-TW" sz="3323">
                <a:effectLst>
                  <a:outerShdw blurRad="38100" dist="38100" dir="2700000" algn="tl">
                    <a:srgbClr val="C0C0C0"/>
                  </a:outerShdw>
                </a:effectLst>
              </a:rPr>
            </a:br>
            <a:r>
              <a:rPr lang="zh-TW" altLang="en-US" sz="3600" b="1">
                <a:solidFill>
                  <a:schemeClr val="accent4">
                    <a:lumMod val="7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rPr>
              <a:t>報告大綱</a:t>
            </a:r>
            <a:endParaRPr lang="zh-TW" altLang="en-US" sz="3600" b="1" dirty="0">
              <a:solidFill>
                <a:schemeClr val="accent4">
                  <a:lumMod val="7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1BEEF406-7675-49A9-BF64-60DB909BEE4D}"/>
              </a:ext>
            </a:extLst>
          </p:cNvPr>
          <p:cNvPicPr/>
          <p:nvPr/>
        </p:nvPicPr>
        <p:blipFill>
          <a:blip r:embed="rId2"/>
          <a:stretch>
            <a:fillRect/>
          </a:stretch>
        </p:blipFill>
        <p:spPr>
          <a:xfrm>
            <a:off x="1043608" y="-20320"/>
            <a:ext cx="8131080" cy="6689680"/>
          </a:xfrm>
          <a:prstGeom prst="rect">
            <a:avLst/>
          </a:prstGeom>
        </p:spPr>
      </p:pic>
    </p:spTree>
    <p:extLst>
      <p:ext uri="{BB962C8B-B14F-4D97-AF65-F5344CB8AC3E}">
        <p14:creationId xmlns:p14="http://schemas.microsoft.com/office/powerpoint/2010/main" val="122898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0"/>
            <a:ext cx="7499350" cy="1196752"/>
          </a:xfrm>
        </p:spPr>
        <p:txBody>
          <a:bodyPr>
            <a:normAutofit/>
          </a:bodyPr>
          <a:lstStyle/>
          <a:p>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二</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興櫃財務業務監理</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續</a:t>
            </a:r>
            <a:r>
              <a:rPr kumimoji="1"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endPar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sp>
        <p:nvSpPr>
          <p:cNvPr id="3" name="內容版面配置區 2"/>
          <p:cNvSpPr>
            <a:spLocks noGrp="1"/>
          </p:cNvSpPr>
          <p:nvPr>
            <p:ph idx="1"/>
          </p:nvPr>
        </p:nvSpPr>
        <p:spPr>
          <a:xfrm>
            <a:off x="899592" y="823415"/>
            <a:ext cx="8136904" cy="5760640"/>
          </a:xfrm>
        </p:spPr>
        <p:txBody>
          <a:bodyPr/>
          <a:lstStyle/>
          <a:p>
            <a:pPr marL="82550" indent="0">
              <a:buNone/>
            </a:pPr>
            <a:r>
              <a:rPr lang="zh-TW" altLang="en-US" sz="24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 內部控制制度查核</a:t>
            </a:r>
            <a:endParaRPr lang="en-US" altLang="zh-TW" sz="2400" b="1" dirty="0">
              <a:solidFill>
                <a:srgbClr val="FF0000"/>
              </a:solidFill>
              <a:latin typeface="微軟正黑體" panose="020B0604030504040204" pitchFamily="34" charset="-120"/>
              <a:ea typeface="微軟正黑體" panose="020B0604030504040204" pitchFamily="34" charset="-120"/>
            </a:endParaRPr>
          </a:p>
          <a:p>
            <a:pPr marL="82550" indent="0">
              <a:buNone/>
            </a:pPr>
            <a:endParaRPr lang="en-US" altLang="zh-TW" sz="2400" b="1" dirty="0">
              <a:solidFill>
                <a:srgbClr val="FF0000"/>
              </a:solidFill>
              <a:latin typeface="微軟正黑體" panose="020B0604030504040204" pitchFamily="34" charset="-120"/>
              <a:ea typeface="微軟正黑體" panose="020B0604030504040204" pitchFamily="34" charset="-120"/>
            </a:endParaRPr>
          </a:p>
          <a:p>
            <a:pPr marL="82550" indent="0">
              <a:buNone/>
            </a:pPr>
            <a:endParaRPr lang="zh-TW" altLang="en-US" sz="24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a:xfrm>
            <a:off x="8686800" y="6381328"/>
            <a:ext cx="457200" cy="338113"/>
          </a:xfrm>
        </p:spPr>
        <p:txBody>
          <a:bodyPr/>
          <a:lstStyle/>
          <a:p>
            <a:pPr>
              <a:defRPr/>
            </a:pPr>
            <a:fld id="{40D9DCF5-522F-4557-98D8-F74B2569B4E1}" type="slidenum">
              <a:rPr lang="en-US" altLang="zh-TW" smtClean="0">
                <a:solidFill>
                  <a:schemeClr val="tx1"/>
                </a:solidFill>
              </a:rPr>
              <a:pPr>
                <a:defRPr/>
              </a:pPr>
              <a:t>20</a:t>
            </a:fld>
            <a:endParaRPr lang="en-US" altLang="zh-TW" dirty="0">
              <a:solidFill>
                <a:schemeClr val="tx1"/>
              </a:solidFill>
            </a:endParaRPr>
          </a:p>
        </p:txBody>
      </p:sp>
      <p:graphicFrame>
        <p:nvGraphicFramePr>
          <p:cNvPr id="6" name="表格 6">
            <a:extLst>
              <a:ext uri="{FF2B5EF4-FFF2-40B4-BE49-F238E27FC236}">
                <a16:creationId xmlns:a16="http://schemas.microsoft.com/office/drawing/2014/main" id="{1A9CEC78-032E-4468-9C5B-47F9D85D4BDB}"/>
              </a:ext>
            </a:extLst>
          </p:cNvPr>
          <p:cNvGraphicFramePr>
            <a:graphicFrameLocks noGrp="1"/>
          </p:cNvGraphicFramePr>
          <p:nvPr>
            <p:extLst>
              <p:ext uri="{D42A27DB-BD31-4B8C-83A1-F6EECF244321}">
                <p14:modId xmlns:p14="http://schemas.microsoft.com/office/powerpoint/2010/main" val="845280923"/>
              </p:ext>
            </p:extLst>
          </p:nvPr>
        </p:nvGraphicFramePr>
        <p:xfrm>
          <a:off x="1043608" y="1631216"/>
          <a:ext cx="7992888" cy="5356506"/>
        </p:xfrm>
        <a:graphic>
          <a:graphicData uri="http://schemas.openxmlformats.org/drawingml/2006/table">
            <a:tbl>
              <a:tblPr firstRow="1" bandRow="1">
                <a:tableStyleId>{5C22544A-7EE6-4342-B048-85BDC9FD1C3A}</a:tableStyleId>
              </a:tblPr>
              <a:tblGrid>
                <a:gridCol w="999215">
                  <a:extLst>
                    <a:ext uri="{9D8B030D-6E8A-4147-A177-3AD203B41FA5}">
                      <a16:colId xmlns:a16="http://schemas.microsoft.com/office/drawing/2014/main" val="2032067319"/>
                    </a:ext>
                  </a:extLst>
                </a:gridCol>
                <a:gridCol w="6993673">
                  <a:extLst>
                    <a:ext uri="{9D8B030D-6E8A-4147-A177-3AD203B41FA5}">
                      <a16:colId xmlns:a16="http://schemas.microsoft.com/office/drawing/2014/main" val="3547981017"/>
                    </a:ext>
                  </a:extLst>
                </a:gridCol>
              </a:tblGrid>
              <a:tr h="0">
                <a:tc>
                  <a:txBody>
                    <a:bodyPr/>
                    <a:lstStyle/>
                    <a:p>
                      <a:endParaRPr lang="zh-TW" altLang="en-US" sz="1600" dirty="0"/>
                    </a:p>
                  </a:txBody>
                  <a:tcPr/>
                </a:tc>
                <a:tc>
                  <a:txBody>
                    <a:bodyPr/>
                    <a:lstStyle/>
                    <a:p>
                      <a:pPr algn="ctr"/>
                      <a:r>
                        <a:rPr lang="zh-TW" altLang="en-US" sz="1600" dirty="0"/>
                        <a:t>興櫃公司</a:t>
                      </a:r>
                    </a:p>
                  </a:txBody>
                  <a:tcPr/>
                </a:tc>
                <a:extLst>
                  <a:ext uri="{0D108BD9-81ED-4DB2-BD59-A6C34878D82A}">
                    <a16:rowId xmlns:a16="http://schemas.microsoft.com/office/drawing/2014/main" val="914946438"/>
                  </a:ext>
                </a:extLst>
              </a:tr>
              <a:tr h="330856">
                <a:tc>
                  <a:txBody>
                    <a:bodyPr/>
                    <a:lstStyle/>
                    <a:p>
                      <a:r>
                        <a:rPr lang="zh-TW" altLang="en-US" sz="1600" dirty="0"/>
                        <a:t>查核比例</a:t>
                      </a:r>
                    </a:p>
                  </a:txBody>
                  <a:tcPr/>
                </a:tc>
                <a:tc>
                  <a:txBody>
                    <a:bodyPr/>
                    <a:lstStyle/>
                    <a:p>
                      <a:r>
                        <a:rPr lang="zh-TW" altLang="en-US" sz="1500" dirty="0"/>
                        <a:t>全年度不得低於</a:t>
                      </a:r>
                      <a:r>
                        <a:rPr lang="en-US" altLang="zh-TW" sz="1500" dirty="0"/>
                        <a:t>8%(</a:t>
                      </a:r>
                      <a:r>
                        <a:rPr lang="zh-TW" altLang="en-US" sz="1500" dirty="0"/>
                        <a:t>不含已申請上市櫃者</a:t>
                      </a:r>
                      <a:r>
                        <a:rPr lang="en-US" altLang="zh-TW" sz="1500" dirty="0"/>
                        <a:t>)</a:t>
                      </a:r>
                    </a:p>
                  </a:txBody>
                  <a:tcPr/>
                </a:tc>
                <a:extLst>
                  <a:ext uri="{0D108BD9-81ED-4DB2-BD59-A6C34878D82A}">
                    <a16:rowId xmlns:a16="http://schemas.microsoft.com/office/drawing/2014/main" val="1067151228"/>
                  </a:ext>
                </a:extLst>
              </a:tr>
              <a:tr h="3065935">
                <a:tc>
                  <a:txBody>
                    <a:bodyPr/>
                    <a:lstStyle/>
                    <a:p>
                      <a:r>
                        <a:rPr lang="zh-TW" altLang="en-US" sz="1600" dirty="0"/>
                        <a:t>選樣標準</a:t>
                      </a:r>
                    </a:p>
                  </a:txBody>
                  <a:tcPr/>
                </a:tc>
                <a:tc>
                  <a:txBody>
                    <a:bodyPr/>
                    <a:lstStyle/>
                    <a:p>
                      <a:pPr marL="285750" lvl="2" indent="-285750" algn="just" rtl="0" eaLnBrk="1" latinLnBrk="0" hangingPunct="1">
                        <a:lnSpc>
                          <a:spcPts val="2400"/>
                        </a:lnSpc>
                        <a:spcBef>
                          <a:spcPts val="0"/>
                        </a:spcBef>
                        <a:buClrTx/>
                        <a:buSzPct val="80000"/>
                        <a:buFont typeface="Arial" panose="020B0604020202020204" pitchFamily="34" charset="0"/>
                        <a:buChar char="•"/>
                        <a:defRPr/>
                      </a:pPr>
                      <a:r>
                        <a:rPr kumimoji="0" lang="zh-TW" altLang="en-US" sz="1500" kern="1200" dirty="0">
                          <a:solidFill>
                            <a:schemeClr val="dk1"/>
                          </a:solidFill>
                          <a:latin typeface="微軟正黑體" panose="020B0604030504040204" pitchFamily="34" charset="-120"/>
                          <a:ea typeface="+mn-ea"/>
                          <a:cs typeface="+mn-cs"/>
                        </a:rPr>
                        <a:t>主辦輔導推薦證券商向本中心申報之「財務業務重大事件檢查表」查核結論為有發生重大異常情事，且經本中心實地查核者。</a:t>
                      </a:r>
                      <a:endParaRPr kumimoji="0" lang="en-US" altLang="zh-TW" sz="1500" kern="1200" dirty="0">
                        <a:solidFill>
                          <a:schemeClr val="dk1"/>
                        </a:solidFill>
                        <a:latin typeface="微軟正黑體" panose="020B0604030504040204" pitchFamily="34" charset="-120"/>
                        <a:ea typeface="+mn-ea"/>
                        <a:cs typeface="+mn-cs"/>
                      </a:endParaRPr>
                    </a:p>
                    <a:p>
                      <a:pPr marL="285750" lvl="2" indent="-285750" algn="just" rtl="0" eaLnBrk="1" latinLnBrk="0" hangingPunct="1">
                        <a:lnSpc>
                          <a:spcPts val="2400"/>
                        </a:lnSpc>
                        <a:spcBef>
                          <a:spcPts val="0"/>
                        </a:spcBef>
                        <a:buClrTx/>
                        <a:buSzPct val="80000"/>
                        <a:buFont typeface="Arial" panose="020B0604020202020204" pitchFamily="34" charset="0"/>
                        <a:buChar char="•"/>
                        <a:defRPr/>
                      </a:pPr>
                      <a:r>
                        <a:rPr kumimoji="0" lang="zh-TW" altLang="en-US" sz="1500" kern="1200" dirty="0">
                          <a:solidFill>
                            <a:schemeClr val="dk1"/>
                          </a:solidFill>
                          <a:latin typeface="微軟正黑體" panose="020B0604030504040204" pitchFamily="34" charset="-120"/>
                          <a:ea typeface="+mn-ea"/>
                          <a:cs typeface="+mn-cs"/>
                        </a:rPr>
                        <a:t>依本中心「對興櫃公司財務業務管理處理程序」對興櫃公司執行財務 報告審閱、平時管理（定期專案查核）及例外管理（重大事件專案查核）時，倘發現重大異常情事且經本中心實地查核者。</a:t>
                      </a:r>
                      <a:endParaRPr kumimoji="0" lang="en-US" altLang="zh-TW" sz="1500" kern="1200" dirty="0">
                        <a:solidFill>
                          <a:schemeClr val="dk1"/>
                        </a:solidFill>
                        <a:latin typeface="微軟正黑體" panose="020B0604030504040204" pitchFamily="34" charset="-120"/>
                        <a:ea typeface="+mn-ea"/>
                        <a:cs typeface="+mn-cs"/>
                      </a:endParaRPr>
                    </a:p>
                    <a:p>
                      <a:pPr marL="285750" lvl="2" indent="-285750" algn="just" rtl="0" eaLnBrk="1" latinLnBrk="0" hangingPunct="1">
                        <a:lnSpc>
                          <a:spcPts val="2400"/>
                        </a:lnSpc>
                        <a:spcBef>
                          <a:spcPts val="0"/>
                        </a:spcBef>
                        <a:buClrTx/>
                        <a:buSzPct val="80000"/>
                        <a:buFont typeface="Arial" panose="020B0604020202020204" pitchFamily="34" charset="0"/>
                        <a:buChar char="•"/>
                        <a:defRPr/>
                      </a:pPr>
                      <a:r>
                        <a:rPr kumimoji="0" lang="zh-TW" altLang="en-US" sz="1500" kern="1200" dirty="0">
                          <a:solidFill>
                            <a:schemeClr val="dk1"/>
                          </a:solidFill>
                          <a:latin typeface="微軟正黑體" panose="020B0604030504040204" pitchFamily="34" charset="-120"/>
                          <a:ea typeface="+mn-ea"/>
                          <a:cs typeface="+mn-cs"/>
                        </a:rPr>
                        <a:t>未依公開發行公司建立內部控制制度處理準則規定申報稽核人員名冊、稽核計畫、稽核計畫執行情形、缺失及異常事項改善情形及內部控制制度聲明書者。</a:t>
                      </a:r>
                      <a:endParaRPr kumimoji="0" lang="en-US" altLang="zh-TW" sz="1500" kern="1200" dirty="0">
                        <a:solidFill>
                          <a:schemeClr val="dk1"/>
                        </a:solidFill>
                        <a:latin typeface="微軟正黑體" panose="020B0604030504040204" pitchFamily="34" charset="-120"/>
                        <a:ea typeface="+mn-ea"/>
                        <a:cs typeface="+mn-cs"/>
                      </a:endParaRPr>
                    </a:p>
                    <a:p>
                      <a:pPr marL="285750" lvl="2" indent="-285750" algn="just" rtl="0" eaLnBrk="1" latinLnBrk="0" hangingPunct="1">
                        <a:lnSpc>
                          <a:spcPts val="2400"/>
                        </a:lnSpc>
                        <a:spcBef>
                          <a:spcPts val="0"/>
                        </a:spcBef>
                        <a:buClrTx/>
                        <a:buSzPct val="80000"/>
                        <a:buFont typeface="Arial" panose="020B0604020202020204" pitchFamily="34" charset="0"/>
                        <a:buChar char="•"/>
                        <a:defRPr/>
                      </a:pPr>
                      <a:r>
                        <a:rPr kumimoji="0" lang="zh-TW" altLang="en-US" sz="1500" kern="1200" dirty="0">
                          <a:solidFill>
                            <a:schemeClr val="dk1"/>
                          </a:solidFill>
                          <a:latin typeface="微軟正黑體" panose="020B0604030504040204" pitchFamily="34" charset="-120"/>
                          <a:ea typeface="+mn-ea"/>
                          <a:cs typeface="+mn-cs"/>
                        </a:rPr>
                        <a:t>財務主管或內部稽核主管變動且無合理原因者。</a:t>
                      </a:r>
                      <a:endParaRPr kumimoji="0" lang="en-US" altLang="zh-TW" sz="1500" kern="1200" dirty="0">
                        <a:solidFill>
                          <a:schemeClr val="dk1"/>
                        </a:solidFill>
                        <a:latin typeface="微軟正黑體" panose="020B0604030504040204" pitchFamily="34" charset="-120"/>
                        <a:ea typeface="+mn-ea"/>
                        <a:cs typeface="+mn-cs"/>
                      </a:endParaRPr>
                    </a:p>
                    <a:p>
                      <a:pPr marL="285750" lvl="2" indent="-285750" algn="just" rtl="0" eaLnBrk="1" latinLnBrk="0" hangingPunct="1">
                        <a:lnSpc>
                          <a:spcPts val="2400"/>
                        </a:lnSpc>
                        <a:spcBef>
                          <a:spcPts val="0"/>
                        </a:spcBef>
                        <a:buClrTx/>
                        <a:buSzPct val="80000"/>
                        <a:buFont typeface="Arial" panose="020B0604020202020204" pitchFamily="34" charset="0"/>
                        <a:buChar char="•"/>
                        <a:defRPr/>
                      </a:pPr>
                      <a:r>
                        <a:rPr kumimoji="0" lang="zh-TW" altLang="en-US" sz="1500" kern="1200" dirty="0">
                          <a:solidFill>
                            <a:schemeClr val="dk1"/>
                          </a:solidFill>
                          <a:latin typeface="微軟正黑體" panose="020B0604030504040204" pitchFamily="34" charset="-120"/>
                          <a:ea typeface="+mn-ea"/>
                          <a:cs typeface="+mn-cs"/>
                        </a:rPr>
                        <a:t>就最近三年度內未進行內部控制制度查核之興櫃公司隨機選取。</a:t>
                      </a:r>
                      <a:endParaRPr kumimoji="0" lang="en-US" altLang="zh-TW" sz="1500" kern="1200" dirty="0">
                        <a:solidFill>
                          <a:schemeClr val="dk1"/>
                        </a:solidFill>
                        <a:latin typeface="微軟正黑體" panose="020B0604030504040204" pitchFamily="34" charset="-120"/>
                        <a:ea typeface="+mn-ea"/>
                        <a:cs typeface="+mn-cs"/>
                      </a:endParaRPr>
                    </a:p>
                    <a:p>
                      <a:pPr marL="285750" lvl="2" indent="-285750" algn="just" rtl="0" eaLnBrk="1" latinLnBrk="0" hangingPunct="1">
                        <a:lnSpc>
                          <a:spcPts val="2400"/>
                        </a:lnSpc>
                        <a:spcBef>
                          <a:spcPts val="0"/>
                        </a:spcBef>
                        <a:buClrTx/>
                        <a:buSzPct val="80000"/>
                        <a:buFont typeface="Arial" panose="020B0604020202020204" pitchFamily="34" charset="0"/>
                        <a:buChar char="•"/>
                        <a:defRPr/>
                      </a:pPr>
                      <a:r>
                        <a:rPr kumimoji="0" lang="zh-TW" altLang="en-US" sz="1500" kern="1200" dirty="0">
                          <a:solidFill>
                            <a:schemeClr val="dk1"/>
                          </a:solidFill>
                          <a:latin typeface="微軟正黑體" panose="020B0604030504040204" pitchFamily="34" charset="-120"/>
                          <a:ea typeface="+mn-ea"/>
                          <a:cs typeface="+mn-cs"/>
                        </a:rPr>
                        <a:t>其他有查核之必要者。</a:t>
                      </a:r>
                      <a:endParaRPr kumimoji="0" lang="en-US" altLang="zh-TW" sz="1500" kern="1200" dirty="0">
                        <a:solidFill>
                          <a:schemeClr val="dk1"/>
                        </a:solidFill>
                        <a:latin typeface="微軟正黑體" panose="020B0604030504040204" pitchFamily="34" charset="-120"/>
                        <a:ea typeface="+mn-ea"/>
                        <a:cs typeface="+mn-cs"/>
                      </a:endParaRPr>
                    </a:p>
                  </a:txBody>
                  <a:tcPr/>
                </a:tc>
                <a:extLst>
                  <a:ext uri="{0D108BD9-81ED-4DB2-BD59-A6C34878D82A}">
                    <a16:rowId xmlns:a16="http://schemas.microsoft.com/office/drawing/2014/main" val="3187885715"/>
                  </a:ext>
                </a:extLst>
              </a:tr>
              <a:tr h="1077924">
                <a:tc>
                  <a:txBody>
                    <a:bodyPr/>
                    <a:lstStyle/>
                    <a:p>
                      <a:r>
                        <a:rPr lang="zh-TW" altLang="en-US" sz="1600" dirty="0"/>
                        <a:t>缺失處置原則</a:t>
                      </a:r>
                    </a:p>
                  </a:txBody>
                  <a:tcPr/>
                </a:tc>
                <a:tc>
                  <a:txBody>
                    <a:bodyPr/>
                    <a:lstStyle/>
                    <a:p>
                      <a:pPr marL="285750" indent="-285750" algn="just">
                        <a:buFont typeface="Arial" panose="020B0604020202020204" pitchFamily="34" charset="0"/>
                        <a:buChar char="•"/>
                      </a:pPr>
                      <a:r>
                        <a:rPr lang="zh-TW" altLang="en-US" sz="1500" dirty="0">
                          <a:latin typeface="微軟正黑體" panose="020B0604030504040204" pitchFamily="34" charset="-120"/>
                          <a:ea typeface="+mn-ea"/>
                        </a:rPr>
                        <a:t>發函請公司改善</a:t>
                      </a:r>
                      <a:endParaRPr lang="en-US" altLang="zh-TW" sz="1500" dirty="0">
                        <a:latin typeface="微軟正黑體" panose="020B0604030504040204" pitchFamily="34" charset="-120"/>
                        <a:ea typeface="+mn-ea"/>
                      </a:endParaRPr>
                    </a:p>
                    <a:p>
                      <a:pPr marL="285750" indent="-285750" algn="just">
                        <a:buFont typeface="Arial" panose="020B0604020202020204" pitchFamily="34" charset="0"/>
                        <a:buChar char="•"/>
                      </a:pPr>
                      <a:r>
                        <a:rPr lang="zh-TW" altLang="en-US" sz="1500" dirty="0">
                          <a:latin typeface="微軟正黑體" panose="020B0604030504040204" pitchFamily="34" charset="-120"/>
                          <a:ea typeface="+mn-ea"/>
                        </a:rPr>
                        <a:t>發函請公司改善及派員進修</a:t>
                      </a:r>
                      <a:endParaRPr lang="en-US" altLang="zh-TW" sz="1500" dirty="0">
                        <a:latin typeface="微軟正黑體" panose="020B0604030504040204" pitchFamily="34" charset="-120"/>
                        <a:ea typeface="+mn-ea"/>
                      </a:endParaRPr>
                    </a:p>
                    <a:p>
                      <a:pPr marL="285750" indent="-285750" algn="just">
                        <a:buFont typeface="Arial" panose="020B0604020202020204" pitchFamily="34" charset="0"/>
                        <a:buChar char="•"/>
                      </a:pPr>
                      <a:r>
                        <a:rPr lang="zh-TW" altLang="en-US" sz="1500" dirty="0">
                          <a:latin typeface="微軟正黑體" panose="020B0604030504040204" pitchFamily="34" charset="-120"/>
                          <a:ea typeface="+mn-ea"/>
                        </a:rPr>
                        <a:t>列為財務報告實質審閱、平時或例外管理受查對象</a:t>
                      </a:r>
                      <a:endParaRPr lang="en-US" altLang="zh-TW" sz="1500" dirty="0">
                        <a:latin typeface="微軟正黑體" panose="020B0604030504040204" pitchFamily="34" charset="-120"/>
                        <a:ea typeface="+mn-ea"/>
                      </a:endParaRPr>
                    </a:p>
                    <a:p>
                      <a:pPr marL="285750" indent="-285750" algn="just">
                        <a:buFont typeface="Arial" panose="020B0604020202020204" pitchFamily="34" charset="0"/>
                        <a:buChar char="•"/>
                      </a:pPr>
                      <a:r>
                        <a:rPr lang="zh-TW" altLang="en-US" sz="1500" dirty="0">
                          <a:latin typeface="微軟正黑體" panose="020B0604030504040204" pitchFamily="34" charset="-120"/>
                          <a:ea typeface="+mn-ea"/>
                        </a:rPr>
                        <a:t>洽請公司委任會計師專案審查公司內控制度</a:t>
                      </a:r>
                      <a:endParaRPr lang="zh-TW" altLang="en-US" sz="1500" dirty="0"/>
                    </a:p>
                  </a:txBody>
                  <a:tcPr/>
                </a:tc>
                <a:extLst>
                  <a:ext uri="{0D108BD9-81ED-4DB2-BD59-A6C34878D82A}">
                    <a16:rowId xmlns:a16="http://schemas.microsoft.com/office/drawing/2014/main" val="4284012120"/>
                  </a:ext>
                </a:extLst>
              </a:tr>
              <a:tr h="501094">
                <a:tc>
                  <a:txBody>
                    <a:bodyPr/>
                    <a:lstStyle/>
                    <a:p>
                      <a:r>
                        <a:rPr lang="zh-TW" altLang="en-US" sz="1600" dirty="0"/>
                        <a:t>查核期限</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en-US" sz="1500" dirty="0"/>
                        <a:t>每半年度結束後</a:t>
                      </a:r>
                      <a:r>
                        <a:rPr lang="en-US" altLang="zh-TW" sz="1500" dirty="0"/>
                        <a:t>2</a:t>
                      </a:r>
                      <a:r>
                        <a:rPr lang="zh-TW" altLang="en-US" sz="1500" dirty="0"/>
                        <a:t>個月將查核結果，彙整陳報主管機關備查</a:t>
                      </a:r>
                    </a:p>
                  </a:txBody>
                  <a:tcPr/>
                </a:tc>
                <a:extLst>
                  <a:ext uri="{0D108BD9-81ED-4DB2-BD59-A6C34878D82A}">
                    <a16:rowId xmlns:a16="http://schemas.microsoft.com/office/drawing/2014/main" val="133513726"/>
                  </a:ext>
                </a:extLst>
              </a:tr>
            </a:tbl>
          </a:graphicData>
        </a:graphic>
      </p:graphicFrame>
    </p:spTree>
    <p:extLst>
      <p:ext uri="{BB962C8B-B14F-4D97-AF65-F5344CB8AC3E}">
        <p14:creationId xmlns:p14="http://schemas.microsoft.com/office/powerpoint/2010/main" val="275040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47664" y="692696"/>
            <a:ext cx="7172845" cy="504056"/>
          </a:xfrm>
        </p:spPr>
        <p:txBody>
          <a:bodyPr>
            <a:normAutofit fontScale="90000"/>
          </a:bodyPr>
          <a:lstStyle/>
          <a:p>
            <a:r>
              <a:rPr kumimoji="1"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 </a:t>
            </a:r>
            <a:r>
              <a:rPr lang="zh-TW" altLang="en-US" sz="32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執行例外查核</a:t>
            </a:r>
            <a:endParaRPr lang="zh-TW" altLang="en-US" sz="32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graphicFrame>
        <p:nvGraphicFramePr>
          <p:cNvPr id="5" name="內容版面配置區 3"/>
          <p:cNvGraphicFramePr>
            <a:graphicFrameLocks noGrp="1"/>
          </p:cNvGraphicFramePr>
          <p:nvPr>
            <p:ph idx="1"/>
            <p:extLst>
              <p:ext uri="{D42A27DB-BD31-4B8C-83A1-F6EECF244321}">
                <p14:modId xmlns:p14="http://schemas.microsoft.com/office/powerpoint/2010/main" val="4112537452"/>
              </p:ext>
            </p:extLst>
          </p:nvPr>
        </p:nvGraphicFramePr>
        <p:xfrm>
          <a:off x="1159669" y="1234488"/>
          <a:ext cx="7911306"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投影片編號版面配置區 6"/>
          <p:cNvSpPr>
            <a:spLocks noGrp="1"/>
          </p:cNvSpPr>
          <p:nvPr>
            <p:ph type="sldNum" sz="quarter" idx="12"/>
          </p:nvPr>
        </p:nvSpPr>
        <p:spPr/>
        <p:txBody>
          <a:bodyPr/>
          <a:lstStyle/>
          <a:p>
            <a:pPr>
              <a:defRPr/>
            </a:pPr>
            <a:fld id="{11CEAEBF-1C27-4E8C-B3E9-75667AF2EEB1}" type="slidenum">
              <a:rPr lang="en-US" altLang="zh-TW" smtClean="0">
                <a:solidFill>
                  <a:schemeClr val="tx1"/>
                </a:solidFill>
              </a:rPr>
              <a:pPr>
                <a:defRPr/>
              </a:pPr>
              <a:t>21</a:t>
            </a:fld>
            <a:endParaRPr lang="en-US" altLang="zh-TW" dirty="0">
              <a:solidFill>
                <a:schemeClr val="tx1"/>
              </a:solidFill>
            </a:endParaRPr>
          </a:p>
        </p:txBody>
      </p:sp>
      <p:sp>
        <p:nvSpPr>
          <p:cNvPr id="6" name="標題 1"/>
          <p:cNvSpPr txBox="1">
            <a:spLocks/>
          </p:cNvSpPr>
          <p:nvPr/>
        </p:nvSpPr>
        <p:spPr>
          <a:xfrm>
            <a:off x="827584" y="116632"/>
            <a:ext cx="7499350" cy="72008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a:lstStyle>
          <a:p>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二</a:t>
            </a:r>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興櫃財務業務監理</a:t>
            </a:r>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續</a:t>
            </a:r>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endPar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95338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0050" y="692696"/>
            <a:ext cx="7720459" cy="432048"/>
          </a:xfrm>
        </p:spPr>
        <p:txBody>
          <a:bodyPr>
            <a:normAutofit fontScale="90000"/>
          </a:bodyPr>
          <a:lstStyle/>
          <a:p>
            <a:r>
              <a:rPr kumimoji="1" lang="zh-TW" altLang="en-US" sz="36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 </a:t>
            </a:r>
            <a:r>
              <a:rPr lang="zh-TW" altLang="en-US" sz="32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執行例外查核</a:t>
            </a:r>
            <a:endParaRPr lang="zh-TW" altLang="en-US" sz="3200" b="1" dirty="0">
              <a:solidFill>
                <a:schemeClr val="accent5">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graphicFrame>
        <p:nvGraphicFramePr>
          <p:cNvPr id="5" name="內容版面配置區 3"/>
          <p:cNvGraphicFramePr>
            <a:graphicFrameLocks noGrp="1"/>
          </p:cNvGraphicFramePr>
          <p:nvPr>
            <p:ph idx="1"/>
            <p:extLst>
              <p:ext uri="{D42A27DB-BD31-4B8C-83A1-F6EECF244321}">
                <p14:modId xmlns:p14="http://schemas.microsoft.com/office/powerpoint/2010/main" val="2159975015"/>
              </p:ext>
            </p:extLst>
          </p:nvPr>
        </p:nvGraphicFramePr>
        <p:xfrm>
          <a:off x="1000050" y="1196752"/>
          <a:ext cx="8143950" cy="5585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投影片編號版面配置區 6"/>
          <p:cNvSpPr>
            <a:spLocks noGrp="1"/>
          </p:cNvSpPr>
          <p:nvPr>
            <p:ph type="sldNum" sz="quarter" idx="12"/>
          </p:nvPr>
        </p:nvSpPr>
        <p:spPr/>
        <p:txBody>
          <a:bodyPr/>
          <a:lstStyle/>
          <a:p>
            <a:pPr>
              <a:defRPr/>
            </a:pPr>
            <a:fld id="{11CEAEBF-1C27-4E8C-B3E9-75667AF2EEB1}" type="slidenum">
              <a:rPr lang="en-US" altLang="zh-TW" smtClean="0">
                <a:solidFill>
                  <a:schemeClr val="tx1"/>
                </a:solidFill>
              </a:rPr>
              <a:pPr>
                <a:defRPr/>
              </a:pPr>
              <a:t>22</a:t>
            </a:fld>
            <a:endParaRPr lang="en-US" altLang="zh-TW" dirty="0">
              <a:solidFill>
                <a:schemeClr val="tx1"/>
              </a:solidFill>
            </a:endParaRPr>
          </a:p>
        </p:txBody>
      </p:sp>
      <p:sp>
        <p:nvSpPr>
          <p:cNvPr id="6" name="標題 1"/>
          <p:cNvSpPr txBox="1">
            <a:spLocks/>
          </p:cNvSpPr>
          <p:nvPr/>
        </p:nvSpPr>
        <p:spPr>
          <a:xfrm>
            <a:off x="827584" y="116632"/>
            <a:ext cx="7499350" cy="720080"/>
          </a:xfrm>
          <a:prstGeom prst="rect">
            <a:avLst/>
          </a:prstGeom>
        </p:spPr>
        <p:txBody>
          <a:bodyPr anchor="ctr">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a:lstStyle>
          <a:p>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二</a:t>
            </a:r>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興櫃財務業務監理</a:t>
            </a:r>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續</a:t>
            </a:r>
            <a:r>
              <a:rPr lang="en-US" altLang="zh-TW"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a:t>
            </a:r>
            <a:endPar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400112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向右箭號圖說文字 6">
            <a:extLst>
              <a:ext uri="{FF2B5EF4-FFF2-40B4-BE49-F238E27FC236}">
                <a16:creationId xmlns:a16="http://schemas.microsoft.com/office/drawing/2014/main" id="{0943B048-F6B1-40E5-B088-25BEDF4327C2}"/>
              </a:ext>
            </a:extLst>
          </p:cNvPr>
          <p:cNvSpPr/>
          <p:nvPr/>
        </p:nvSpPr>
        <p:spPr bwMode="auto">
          <a:xfrm rot="16200000">
            <a:off x="4645005" y="2819712"/>
            <a:ext cx="489438" cy="6646985"/>
          </a:xfrm>
          <a:prstGeom prst="rightArrowCallout">
            <a:avLst/>
          </a:prstGeom>
          <a:solidFill>
            <a:srgbClr val="DDD2B5"/>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kumimoji="0" lang="zh-TW" altLang="en-US" sz="1846" b="1" spc="46" dirty="0">
                <a:ln w="11430"/>
                <a:solidFill>
                  <a:srgbClr val="003296"/>
                </a:solidFill>
                <a:latin typeface="微軟正黑體" panose="020B0604030504040204" pitchFamily="34" charset="-120"/>
                <a:ea typeface="微軟正黑體" panose="020B0604030504040204" pitchFamily="34" charset="-120"/>
              </a:rPr>
              <a:t>無盤中暫停</a:t>
            </a:r>
            <a:r>
              <a:rPr kumimoji="0" lang="en-US" altLang="zh-TW" sz="1846" b="1" spc="46" dirty="0">
                <a:ln w="11430"/>
                <a:solidFill>
                  <a:srgbClr val="003296"/>
                </a:solidFill>
                <a:latin typeface="微軟正黑體" panose="020B0604030504040204" pitchFamily="34" charset="-120"/>
                <a:ea typeface="微軟正黑體" panose="020B0604030504040204" pitchFamily="34" charset="-120"/>
              </a:rPr>
              <a:t>/</a:t>
            </a:r>
            <a:r>
              <a:rPr kumimoji="0" lang="zh-TW" altLang="en-US" sz="1846" b="1" spc="46" dirty="0">
                <a:ln w="11430"/>
                <a:solidFill>
                  <a:srgbClr val="003296"/>
                </a:solidFill>
                <a:latin typeface="微軟正黑體" panose="020B0604030504040204" pitchFamily="34" charset="-120"/>
                <a:ea typeface="微軟正黑體" panose="020B0604030504040204" pitchFamily="34" charset="-120"/>
              </a:rPr>
              <a:t>恢復交易</a:t>
            </a:r>
          </a:p>
        </p:txBody>
      </p:sp>
      <p:grpSp>
        <p:nvGrpSpPr>
          <p:cNvPr id="2" name="群組 1">
            <a:extLst>
              <a:ext uri="{FF2B5EF4-FFF2-40B4-BE49-F238E27FC236}">
                <a16:creationId xmlns:a16="http://schemas.microsoft.com/office/drawing/2014/main" id="{3929C7E1-A6D9-4E4D-95D1-EC87D58C0930}"/>
              </a:ext>
            </a:extLst>
          </p:cNvPr>
          <p:cNvGrpSpPr/>
          <p:nvPr/>
        </p:nvGrpSpPr>
        <p:grpSpPr>
          <a:xfrm>
            <a:off x="1091446" y="1282055"/>
            <a:ext cx="7826807" cy="4665058"/>
            <a:chOff x="1357108" y="1087112"/>
            <a:chExt cx="7378050" cy="4201668"/>
          </a:xfrm>
        </p:grpSpPr>
        <p:sp>
          <p:nvSpPr>
            <p:cNvPr id="3" name="手繪多邊形: 圖案 2">
              <a:extLst>
                <a:ext uri="{FF2B5EF4-FFF2-40B4-BE49-F238E27FC236}">
                  <a16:creationId xmlns:a16="http://schemas.microsoft.com/office/drawing/2014/main" id="{6B01EB66-95CA-4DCB-930A-3806F166874B}"/>
                </a:ext>
              </a:extLst>
            </p:cNvPr>
            <p:cNvSpPr/>
            <p:nvPr/>
          </p:nvSpPr>
          <p:spPr>
            <a:xfrm>
              <a:off x="1357108" y="1087112"/>
              <a:ext cx="7378050" cy="2606704"/>
            </a:xfrm>
            <a:custGeom>
              <a:avLst/>
              <a:gdLst>
                <a:gd name="connsiteX0" fmla="*/ 0 w 7378050"/>
                <a:gd name="connsiteY0" fmla="*/ 0 h 2606704"/>
                <a:gd name="connsiteX1" fmla="*/ 7378050 w 7378050"/>
                <a:gd name="connsiteY1" fmla="*/ 0 h 2606704"/>
                <a:gd name="connsiteX2" fmla="*/ 7378050 w 7378050"/>
                <a:gd name="connsiteY2" fmla="*/ 2606704 h 2606704"/>
                <a:gd name="connsiteX3" fmla="*/ 0 w 7378050"/>
                <a:gd name="connsiteY3" fmla="*/ 2606704 h 2606704"/>
                <a:gd name="connsiteX4" fmla="*/ 0 w 7378050"/>
                <a:gd name="connsiteY4" fmla="*/ 0 h 2606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8050" h="2606704">
                  <a:moveTo>
                    <a:pt x="0" y="0"/>
                  </a:moveTo>
                  <a:lnTo>
                    <a:pt x="7378050" y="0"/>
                  </a:lnTo>
                  <a:lnTo>
                    <a:pt x="7378050" y="2606704"/>
                  </a:lnTo>
                  <a:lnTo>
                    <a:pt x="0" y="2606704"/>
                  </a:lnTo>
                  <a:lnTo>
                    <a:pt x="0" y="0"/>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8000" tIns="432000" rIns="468000" bIns="108000" numCol="1" spcCol="1270" anchor="t" anchorCtr="0">
              <a:noAutofit/>
            </a:bodyPr>
            <a:lstStyle/>
            <a:p>
              <a:pPr marL="171450" lvl="1" indent="-171450" algn="l" defTabSz="711200">
                <a:lnSpc>
                  <a:spcPct val="90000"/>
                </a:lnSpc>
                <a:spcBef>
                  <a:spcPct val="0"/>
                </a:spcBef>
                <a:spcAft>
                  <a:spcPct val="15000"/>
                </a:spcAft>
                <a:buChar char="•"/>
              </a:pPr>
              <a:endParaRPr lang="zh-TW" altLang="en-US" sz="1600" kern="1200" dirty="0">
                <a:latin typeface="Verdana" panose="020B0604030504040204" pitchFamily="34" charset="0"/>
                <a:ea typeface="標楷體" panose="03000509000000000000" pitchFamily="65" charset="-120"/>
                <a:cs typeface="Verdana" panose="020B0604030504040204" pitchFamily="34" charset="0"/>
              </a:endParaRPr>
            </a:p>
            <a:p>
              <a:pPr marL="171450" lvl="1" indent="-171450" algn="l" defTabSz="711200">
                <a:lnSpc>
                  <a:spcPts val="2400"/>
                </a:lnSpc>
                <a:spcBef>
                  <a:spcPct val="0"/>
                </a:spcBef>
                <a:spcAft>
                  <a:spcPct val="15000"/>
                </a:spcAft>
                <a:buChar char="•"/>
              </a:pP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公司申請</a:t>
              </a:r>
              <a:r>
                <a:rPr lang="en-US" altLang="zh-TW" sz="1600" kern="1200" dirty="0">
                  <a:latin typeface="微軟正黑體" panose="020B0604030504040204" pitchFamily="34" charset="-120"/>
                  <a:ea typeface="微軟正黑體" panose="020B0604030504040204" pitchFamily="34" charset="-120"/>
                  <a:cs typeface="Verdana" panose="020B0604030504040204" pitchFamily="34" charset="0"/>
                </a:rPr>
                <a:t>:</a:t>
              </a:r>
              <a:r>
                <a:rPr lang="zh-TW" sz="1600" u="none" kern="1200" dirty="0">
                  <a:latin typeface="微軟正黑體" panose="020B0604030504040204" pitchFamily="34" charset="-120"/>
                  <a:ea typeface="微軟正黑體" panose="020B0604030504040204" pitchFamily="34" charset="-120"/>
                  <a:cs typeface="Verdana" panose="020B0604030504040204" pitchFamily="34" charset="0"/>
                </a:rPr>
                <a:t>原則為</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T</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日</a:t>
              </a:r>
              <a:r>
                <a:rPr lang="zh-TW" sz="1600" u="none" kern="1200" dirty="0">
                  <a:latin typeface="微軟正黑體" panose="020B0604030504040204" pitchFamily="34" charset="-120"/>
                  <a:ea typeface="微軟正黑體" panose="020B0604030504040204" pitchFamily="34" charset="-120"/>
                  <a:cs typeface="Verdana" panose="020B0604030504040204" pitchFamily="34" charset="0"/>
                </a:rPr>
                <a:t>申請</a:t>
              </a:r>
              <a:r>
                <a:rPr lang="zh-TW" altLang="en-US" sz="1600" u="none" kern="1200" dirty="0">
                  <a:latin typeface="微軟正黑體" panose="020B0604030504040204" pitchFamily="34" charset="-120"/>
                  <a:ea typeface="微軟正黑體" panose="020B0604030504040204" pitchFamily="34" charset="-120"/>
                  <a:cs typeface="Verdana" panose="020B0604030504040204" pitchFamily="34" charset="0"/>
                </a:rPr>
                <a:t>，本中心</a:t>
              </a:r>
              <a:r>
                <a:rPr lang="zh-TW" sz="1600" u="none" kern="1200" dirty="0">
                  <a:latin typeface="微軟正黑體" panose="020B0604030504040204" pitchFamily="34" charset="-120"/>
                  <a:ea typeface="微軟正黑體" panose="020B0604030504040204" pitchFamily="34" charset="-120"/>
                  <a:cs typeface="Verdana" panose="020B0604030504040204" pitchFamily="34" charset="0"/>
                </a:rPr>
                <a:t>審查</a:t>
              </a:r>
              <a:r>
                <a:rPr lang="zh-TW" altLang="en-US" sz="1600" u="none" kern="1200" dirty="0">
                  <a:latin typeface="微軟正黑體" panose="020B0604030504040204" pitchFamily="34" charset="-120"/>
                  <a:ea typeface="微軟正黑體" panose="020B0604030504040204" pitchFamily="34" charset="-120"/>
                  <a:cs typeface="Verdana" panose="020B0604030504040204" pitchFamily="34" charset="0"/>
                </a:rPr>
                <a:t>並</a:t>
              </a:r>
              <a:r>
                <a:rPr lang="zh-TW" sz="1600" u="none" kern="1200" dirty="0">
                  <a:latin typeface="微軟正黑體" panose="020B0604030504040204" pitchFamily="34" charset="-120"/>
                  <a:ea typeface="微軟正黑體" panose="020B0604030504040204" pitchFamily="34" charset="-120"/>
                  <a:cs typeface="Verdana" panose="020B0604030504040204" pitchFamily="34" charset="0"/>
                </a:rPr>
                <a:t>公</a:t>
              </a:r>
              <a:r>
                <a:rPr lang="zh-TW" altLang="en-US" sz="1600" u="none" kern="1200" dirty="0">
                  <a:latin typeface="微軟正黑體" panose="020B0604030504040204" pitchFamily="34" charset="-120"/>
                  <a:ea typeface="微軟正黑體" panose="020B0604030504040204" pitchFamily="34" charset="-120"/>
                  <a:cs typeface="Verdana" panose="020B0604030504040204" pitchFamily="34" charset="0"/>
                </a:rPr>
                <a:t>告</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T+1</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日</a:t>
              </a:r>
              <a:r>
                <a:rPr 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暫停</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交易</a:t>
              </a:r>
              <a:r>
                <a:rPr lang="zh-TW" altLang="en-US" sz="1600" b="0" u="none" kern="1200" dirty="0">
                  <a:solidFill>
                    <a:schemeClr val="tx1"/>
                  </a:solidFill>
                  <a:latin typeface="微軟正黑體" panose="020B0604030504040204" pitchFamily="34" charset="-120"/>
                  <a:ea typeface="微軟正黑體" panose="020B0604030504040204" pitchFamily="34" charset="-120"/>
                  <a:cs typeface="Verdana" panose="020B0604030504040204" pitchFamily="34" charset="0"/>
                </a:rPr>
                <a:t>，公司於</a:t>
              </a:r>
              <a:r>
                <a:rPr lang="zh-TW" altLang="en-US" sz="1600" b="0"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接獲本中心通知後</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1</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小時內</a:t>
              </a:r>
              <a:r>
                <a:rPr lang="zh-TW" altLang="en-US" sz="1600" b="0" u="none" kern="1200" dirty="0">
                  <a:solidFill>
                    <a:schemeClr val="tx1"/>
                  </a:solidFill>
                  <a:latin typeface="微軟正黑體" panose="020B0604030504040204" pitchFamily="34" charset="-120"/>
                  <a:ea typeface="微軟正黑體" panose="020B0604030504040204" pitchFamily="34" charset="-120"/>
                  <a:cs typeface="Verdana" panose="020B0604030504040204" pitchFamily="34" charset="0"/>
                </a:rPr>
                <a:t>公告暫停交易重大訊息</a:t>
              </a:r>
              <a:r>
                <a:rPr lang="zh-TW" altLang="en-US" sz="1600" u="none" kern="1200" dirty="0">
                  <a:latin typeface="微軟正黑體" panose="020B0604030504040204" pitchFamily="34" charset="-120"/>
                  <a:ea typeface="微軟正黑體" panose="020B0604030504040204" pitchFamily="34" charset="-120"/>
                  <a:cs typeface="Verdana" panose="020B0604030504040204" pitchFamily="34" charset="0"/>
                </a:rPr>
                <a:t>。遇情事急迫者</a:t>
              </a:r>
              <a:r>
                <a:rPr lang="en-US" altLang="zh-TW" sz="1600" u="none"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a:t>
              </a:r>
              <a:r>
                <a:rPr lang="zh-TW" altLang="en-US" sz="1600" u="none"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註</a:t>
              </a:r>
              <a:r>
                <a:rPr lang="en-US" altLang="zh-TW" sz="1600" u="none"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a:t>
              </a:r>
              <a:r>
                <a:rPr lang="zh-TW" altLang="en-US" sz="1600" u="none" kern="1200" dirty="0">
                  <a:latin typeface="微軟正黑體" panose="020B0604030504040204" pitchFamily="34" charset="-120"/>
                  <a:ea typeface="微軟正黑體" panose="020B0604030504040204" pitchFamily="34" charset="-120"/>
                  <a:cs typeface="Verdana" panose="020B0604030504040204" pitchFamily="34" charset="0"/>
                </a:rPr>
                <a:t>，</a:t>
              </a:r>
              <a:r>
                <a:rPr lang="zh-TW" sz="1600" kern="1200" dirty="0">
                  <a:latin typeface="微軟正黑體" panose="020B0604030504040204" pitchFamily="34" charset="-120"/>
                  <a:ea typeface="微軟正黑體" panose="020B0604030504040204" pitchFamily="34" charset="-120"/>
                  <a:cs typeface="Verdana" panose="020B0604030504040204" pitchFamily="34" charset="0"/>
                </a:rPr>
                <a:t>得</a:t>
              </a: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於</a:t>
              </a:r>
              <a:r>
                <a:rPr 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當</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(T+1)</a:t>
              </a:r>
              <a:r>
                <a:rPr 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日</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7</a:t>
              </a:r>
              <a:r>
                <a:rPr 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:0</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0</a:t>
              </a:r>
              <a:r>
                <a:rPr 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前</a:t>
              </a:r>
              <a:r>
                <a:rPr lang="zh-TW" sz="1600" u="none" kern="1200" dirty="0">
                  <a:latin typeface="微軟正黑體" panose="020B0604030504040204" pitchFamily="34" charset="-120"/>
                  <a:ea typeface="微軟正黑體" panose="020B0604030504040204" pitchFamily="34" charset="-120"/>
                  <a:cs typeface="Verdana" panose="020B0604030504040204" pitchFamily="34" charset="0"/>
                </a:rPr>
                <a:t>申請</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當日</a:t>
              </a:r>
              <a:r>
                <a:rPr lang="zh-TW" sz="1600" u="none" kern="1200" dirty="0">
                  <a:latin typeface="微軟正黑體" panose="020B0604030504040204" pitchFamily="34" charset="-120"/>
                  <a:ea typeface="微軟正黑體" panose="020B0604030504040204" pitchFamily="34" charset="-120"/>
                  <a:cs typeface="Verdana" panose="020B0604030504040204" pitchFamily="34" charset="0"/>
                </a:rPr>
                <a:t>暫停交易</a:t>
              </a:r>
              <a:endPar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endParaRPr>
            </a:p>
            <a:p>
              <a:pPr marL="171450" lvl="1" indent="-171450" algn="l" defTabSz="711200">
                <a:lnSpc>
                  <a:spcPts val="2400"/>
                </a:lnSpc>
                <a:spcBef>
                  <a:spcPct val="0"/>
                </a:spcBef>
                <a:spcAft>
                  <a:spcPct val="15000"/>
                </a:spcAft>
                <a:buChar char="•"/>
              </a:pP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本中心執行</a:t>
              </a:r>
              <a:r>
                <a:rPr lang="en-US" altLang="zh-TW" sz="1600" kern="1200" dirty="0">
                  <a:latin typeface="微軟正黑體" panose="020B0604030504040204" pitchFamily="34" charset="-120"/>
                  <a:ea typeface="微軟正黑體" panose="020B0604030504040204" pitchFamily="34" charset="-120"/>
                  <a:cs typeface="Verdana" panose="020B0604030504040204" pitchFamily="34" charset="0"/>
                </a:rPr>
                <a:t>:</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同意公司申請之次一營業日</a:t>
              </a: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實施暫停交易。</a:t>
              </a:r>
            </a:p>
            <a:p>
              <a:pPr marL="171450" lvl="1" indent="-171450" algn="l" defTabSz="711200">
                <a:lnSpc>
                  <a:spcPts val="2400"/>
                </a:lnSpc>
                <a:spcBef>
                  <a:spcPct val="0"/>
                </a:spcBef>
                <a:spcAft>
                  <a:spcPct val="15000"/>
                </a:spcAft>
                <a:buChar char="•"/>
              </a:pP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每次暫停交易期間以</a:t>
              </a:r>
              <a:r>
                <a:rPr lang="en-US" altLang="zh-TW" sz="1600" kern="1200" dirty="0">
                  <a:latin typeface="微軟正黑體" panose="020B0604030504040204" pitchFamily="34" charset="-120"/>
                  <a:ea typeface="微軟正黑體" panose="020B0604030504040204" pitchFamily="34" charset="-120"/>
                  <a:cs typeface="Verdana" panose="020B0604030504040204" pitchFamily="34" charset="0"/>
                </a:rPr>
                <a:t>1</a:t>
              </a: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個營業日為原則，</a:t>
              </a:r>
              <a:r>
                <a:rPr lang="en-US" altLang="zh-TW" sz="1600" kern="1200" dirty="0">
                  <a:latin typeface="微軟正黑體" panose="020B0604030504040204" pitchFamily="34" charset="-120"/>
                  <a:ea typeface="微軟正黑體" panose="020B0604030504040204" pitchFamily="34" charset="-120"/>
                  <a:cs typeface="Verdana" panose="020B0604030504040204" pitchFamily="34" charset="0"/>
                </a:rPr>
                <a:t>3</a:t>
              </a: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個營業日為上限，必要時得持續執行之。</a:t>
              </a:r>
            </a:p>
          </p:txBody>
        </p:sp>
        <p:sp>
          <p:nvSpPr>
            <p:cNvPr id="4" name="手繪多邊形: 圖案 3">
              <a:extLst>
                <a:ext uri="{FF2B5EF4-FFF2-40B4-BE49-F238E27FC236}">
                  <a16:creationId xmlns:a16="http://schemas.microsoft.com/office/drawing/2014/main" id="{7079B22F-92EB-449C-89A7-69CE749BF71C}"/>
                </a:ext>
              </a:extLst>
            </p:cNvPr>
            <p:cNvSpPr/>
            <p:nvPr/>
          </p:nvSpPr>
          <p:spPr>
            <a:xfrm>
              <a:off x="1357108" y="1087112"/>
              <a:ext cx="5164635" cy="533651"/>
            </a:xfrm>
            <a:custGeom>
              <a:avLst/>
              <a:gdLst>
                <a:gd name="connsiteX0" fmla="*/ 0 w 5164635"/>
                <a:gd name="connsiteY0" fmla="*/ 88944 h 533651"/>
                <a:gd name="connsiteX1" fmla="*/ 88944 w 5164635"/>
                <a:gd name="connsiteY1" fmla="*/ 0 h 533651"/>
                <a:gd name="connsiteX2" fmla="*/ 5075691 w 5164635"/>
                <a:gd name="connsiteY2" fmla="*/ 0 h 533651"/>
                <a:gd name="connsiteX3" fmla="*/ 5164635 w 5164635"/>
                <a:gd name="connsiteY3" fmla="*/ 88944 h 533651"/>
                <a:gd name="connsiteX4" fmla="*/ 5164635 w 5164635"/>
                <a:gd name="connsiteY4" fmla="*/ 444707 h 533651"/>
                <a:gd name="connsiteX5" fmla="*/ 5075691 w 5164635"/>
                <a:gd name="connsiteY5" fmla="*/ 533651 h 533651"/>
                <a:gd name="connsiteX6" fmla="*/ 88944 w 5164635"/>
                <a:gd name="connsiteY6" fmla="*/ 533651 h 533651"/>
                <a:gd name="connsiteX7" fmla="*/ 0 w 5164635"/>
                <a:gd name="connsiteY7" fmla="*/ 444707 h 533651"/>
                <a:gd name="connsiteX8" fmla="*/ 0 w 5164635"/>
                <a:gd name="connsiteY8" fmla="*/ 88944 h 53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4635" h="533651">
                  <a:moveTo>
                    <a:pt x="0" y="88944"/>
                  </a:moveTo>
                  <a:cubicBezTo>
                    <a:pt x="0" y="39822"/>
                    <a:pt x="39822" y="0"/>
                    <a:pt x="88944" y="0"/>
                  </a:cubicBezTo>
                  <a:lnTo>
                    <a:pt x="5075691" y="0"/>
                  </a:lnTo>
                  <a:cubicBezTo>
                    <a:pt x="5124813" y="0"/>
                    <a:pt x="5164635" y="39822"/>
                    <a:pt x="5164635" y="88944"/>
                  </a:cubicBezTo>
                  <a:lnTo>
                    <a:pt x="5164635" y="444707"/>
                  </a:lnTo>
                  <a:cubicBezTo>
                    <a:pt x="5164635" y="493829"/>
                    <a:pt x="5124813" y="533651"/>
                    <a:pt x="5075691" y="533651"/>
                  </a:cubicBezTo>
                  <a:lnTo>
                    <a:pt x="88944" y="533651"/>
                  </a:lnTo>
                  <a:cubicBezTo>
                    <a:pt x="39822" y="533651"/>
                    <a:pt x="0" y="493829"/>
                    <a:pt x="0" y="444707"/>
                  </a:cubicBezTo>
                  <a:lnTo>
                    <a:pt x="0" y="88944"/>
                  </a:lnTo>
                  <a:close/>
                </a:path>
              </a:pathLst>
            </a:custGeom>
            <a:solidFill>
              <a:srgbClr val="3366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21262" tIns="26051" rIns="221262" bIns="26051" numCol="1" spcCol="1270" anchor="ctr" anchorCtr="0">
              <a:noAutofit/>
            </a:bodyPr>
            <a:lstStyle/>
            <a:p>
              <a:pPr marL="0" lvl="0" indent="0" algn="l" defTabSz="800100">
                <a:lnSpc>
                  <a:spcPct val="90000"/>
                </a:lnSpc>
                <a:spcBef>
                  <a:spcPct val="0"/>
                </a:spcBef>
                <a:spcAft>
                  <a:spcPct val="35000"/>
                </a:spcAft>
                <a:buNone/>
              </a:pPr>
              <a:r>
                <a:rPr lang="zh-TW" altLang="en-US" sz="1800" b="1" kern="1200" dirty="0">
                  <a:effectLst/>
                  <a:latin typeface="微軟正黑體" panose="020B0604030504040204" pitchFamily="34" charset="-120"/>
                  <a:ea typeface="微軟正黑體" panose="020B0604030504040204" pitchFamily="34" charset="-120"/>
                </a:rPr>
                <a:t>暫停交易</a:t>
              </a:r>
            </a:p>
          </p:txBody>
        </p:sp>
        <p:sp>
          <p:nvSpPr>
            <p:cNvPr id="5" name="手繪多邊形: 圖案 4">
              <a:extLst>
                <a:ext uri="{FF2B5EF4-FFF2-40B4-BE49-F238E27FC236}">
                  <a16:creationId xmlns:a16="http://schemas.microsoft.com/office/drawing/2014/main" id="{8460341D-9699-4403-B5BF-6072253D7E1C}"/>
                </a:ext>
              </a:extLst>
            </p:cNvPr>
            <p:cNvSpPr/>
            <p:nvPr/>
          </p:nvSpPr>
          <p:spPr>
            <a:xfrm>
              <a:off x="1357108" y="3878540"/>
              <a:ext cx="7378050" cy="1410240"/>
            </a:xfrm>
            <a:custGeom>
              <a:avLst/>
              <a:gdLst>
                <a:gd name="connsiteX0" fmla="*/ 0 w 7378050"/>
                <a:gd name="connsiteY0" fmla="*/ 0 h 1318773"/>
                <a:gd name="connsiteX1" fmla="*/ 7378050 w 7378050"/>
                <a:gd name="connsiteY1" fmla="*/ 0 h 1318773"/>
                <a:gd name="connsiteX2" fmla="*/ 7378050 w 7378050"/>
                <a:gd name="connsiteY2" fmla="*/ 1318773 h 1318773"/>
                <a:gd name="connsiteX3" fmla="*/ 0 w 7378050"/>
                <a:gd name="connsiteY3" fmla="*/ 1318773 h 1318773"/>
                <a:gd name="connsiteX4" fmla="*/ 0 w 7378050"/>
                <a:gd name="connsiteY4" fmla="*/ 0 h 1318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8050" h="1318773">
                  <a:moveTo>
                    <a:pt x="0" y="0"/>
                  </a:moveTo>
                  <a:lnTo>
                    <a:pt x="7378050" y="0"/>
                  </a:lnTo>
                  <a:lnTo>
                    <a:pt x="7378050" y="1318773"/>
                  </a:lnTo>
                  <a:lnTo>
                    <a:pt x="0" y="1318773"/>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2619" tIns="124968" rIns="572619" bIns="113792" numCol="1" spcCol="1270" anchor="t" anchorCtr="0">
              <a:noAutofit/>
            </a:bodyPr>
            <a:lstStyle/>
            <a:p>
              <a:pPr marL="171450" lvl="1" indent="-171450" algn="l" defTabSz="711200">
                <a:lnSpc>
                  <a:spcPts val="2400"/>
                </a:lnSpc>
                <a:spcBef>
                  <a:spcPct val="0"/>
                </a:spcBef>
                <a:spcAft>
                  <a:spcPct val="15000"/>
                </a:spcAft>
                <a:buChar char="•"/>
              </a:pP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暫停交易期間為一個營業日者，於次一營業日恢復交易。</a:t>
              </a:r>
              <a:endParaRPr lang="zh-TW" altLang="en-US" sz="1600" kern="1200" dirty="0">
                <a:latin typeface="微軟正黑體" panose="020B0604030504040204" pitchFamily="34" charset="-120"/>
                <a:ea typeface="微軟正黑體" panose="020B0604030504040204" pitchFamily="34" charset="-120"/>
              </a:endParaRPr>
            </a:p>
            <a:p>
              <a:pPr marL="171450" lvl="1" indent="-171450" algn="l" defTabSz="711200">
                <a:lnSpc>
                  <a:spcPts val="2400"/>
                </a:lnSpc>
                <a:spcBef>
                  <a:spcPct val="0"/>
                </a:spcBef>
                <a:spcAft>
                  <a:spcPct val="15000"/>
                </a:spcAft>
                <a:buChar char="•"/>
              </a:pPr>
              <a:r>
                <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rPr>
                <a:t>暫停交易期間逾一個營業日者，於暫停交易期間屆滿之次一營業日恢復交易。</a:t>
              </a:r>
            </a:p>
            <a:p>
              <a:pPr marL="171450" lvl="1" indent="-171450" algn="l" defTabSz="711200">
                <a:lnSpc>
                  <a:spcPts val="2400"/>
                </a:lnSpc>
                <a:spcBef>
                  <a:spcPct val="0"/>
                </a:spcBef>
                <a:spcAft>
                  <a:spcPct val="15000"/>
                </a:spcAft>
                <a:buChar char="•"/>
              </a:pPr>
              <a:r>
                <a:rPr lang="zh-TW" altLang="en-US" sz="1600" b="0" u="none" kern="1200" dirty="0">
                  <a:solidFill>
                    <a:schemeClr val="tx1"/>
                  </a:solidFill>
                  <a:latin typeface="微軟正黑體" panose="020B0604030504040204" pitchFamily="34" charset="-120"/>
                  <a:ea typeface="微軟正黑體" panose="020B0604030504040204" pitchFamily="34" charset="-120"/>
                  <a:cs typeface="Verdana" panose="020B0604030504040204" pitchFamily="34" charset="0"/>
                </a:rPr>
                <a:t>公司於</a:t>
              </a:r>
              <a:r>
                <a:rPr lang="zh-TW" altLang="en-US" sz="1600" b="0"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接獲本中心通知後</a:t>
              </a:r>
              <a:r>
                <a:rPr lang="en-US" altLang="zh-TW"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1</a:t>
              </a:r>
              <a:r>
                <a:rPr lang="zh-TW" altLang="en-US" sz="1600" b="1" u="sng" kern="1200" dirty="0">
                  <a:solidFill>
                    <a:srgbClr val="FF0000"/>
                  </a:solidFill>
                  <a:latin typeface="微軟正黑體" panose="020B0604030504040204" pitchFamily="34" charset="-120"/>
                  <a:ea typeface="微軟正黑體" panose="020B0604030504040204" pitchFamily="34" charset="-120"/>
                  <a:cs typeface="Verdana" panose="020B0604030504040204" pitchFamily="34" charset="0"/>
                </a:rPr>
                <a:t>小時內</a:t>
              </a:r>
              <a:r>
                <a:rPr lang="zh-TW" altLang="en-US" sz="1600" b="0" u="none" kern="1200" dirty="0">
                  <a:solidFill>
                    <a:schemeClr val="tx1"/>
                  </a:solidFill>
                  <a:latin typeface="微軟正黑體" panose="020B0604030504040204" pitchFamily="34" charset="-120"/>
                  <a:ea typeface="微軟正黑體" panose="020B0604030504040204" pitchFamily="34" charset="-120"/>
                  <a:cs typeface="Verdana" panose="020B0604030504040204" pitchFamily="34" charset="0"/>
                </a:rPr>
                <a:t>公告恢復交易重大訊息</a:t>
              </a:r>
              <a:endParaRPr lang="zh-TW" altLang="en-US" sz="1600" kern="1200" dirty="0">
                <a:latin typeface="微軟正黑體" panose="020B0604030504040204" pitchFamily="34" charset="-120"/>
                <a:ea typeface="微軟正黑體" panose="020B0604030504040204" pitchFamily="34" charset="-120"/>
                <a:cs typeface="Verdana" panose="020B0604030504040204" pitchFamily="34" charset="0"/>
              </a:endParaRPr>
            </a:p>
          </p:txBody>
        </p:sp>
        <p:sp>
          <p:nvSpPr>
            <p:cNvPr id="6" name="手繪多邊形: 圖案 5">
              <a:extLst>
                <a:ext uri="{FF2B5EF4-FFF2-40B4-BE49-F238E27FC236}">
                  <a16:creationId xmlns:a16="http://schemas.microsoft.com/office/drawing/2014/main" id="{B4D045E2-981B-478F-9483-D86AE2B8E992}"/>
                </a:ext>
              </a:extLst>
            </p:cNvPr>
            <p:cNvSpPr/>
            <p:nvPr/>
          </p:nvSpPr>
          <p:spPr>
            <a:xfrm>
              <a:off x="1357108" y="3389396"/>
              <a:ext cx="5164635" cy="503994"/>
            </a:xfrm>
            <a:custGeom>
              <a:avLst/>
              <a:gdLst>
                <a:gd name="connsiteX0" fmla="*/ 0 w 5164635"/>
                <a:gd name="connsiteY0" fmla="*/ 84001 h 503994"/>
                <a:gd name="connsiteX1" fmla="*/ 84001 w 5164635"/>
                <a:gd name="connsiteY1" fmla="*/ 0 h 503994"/>
                <a:gd name="connsiteX2" fmla="*/ 5080634 w 5164635"/>
                <a:gd name="connsiteY2" fmla="*/ 0 h 503994"/>
                <a:gd name="connsiteX3" fmla="*/ 5164635 w 5164635"/>
                <a:gd name="connsiteY3" fmla="*/ 84001 h 503994"/>
                <a:gd name="connsiteX4" fmla="*/ 5164635 w 5164635"/>
                <a:gd name="connsiteY4" fmla="*/ 419993 h 503994"/>
                <a:gd name="connsiteX5" fmla="*/ 5080634 w 5164635"/>
                <a:gd name="connsiteY5" fmla="*/ 503994 h 503994"/>
                <a:gd name="connsiteX6" fmla="*/ 84001 w 5164635"/>
                <a:gd name="connsiteY6" fmla="*/ 503994 h 503994"/>
                <a:gd name="connsiteX7" fmla="*/ 0 w 5164635"/>
                <a:gd name="connsiteY7" fmla="*/ 419993 h 503994"/>
                <a:gd name="connsiteX8" fmla="*/ 0 w 5164635"/>
                <a:gd name="connsiteY8" fmla="*/ 84001 h 503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4635" h="503994">
                  <a:moveTo>
                    <a:pt x="0" y="84001"/>
                  </a:moveTo>
                  <a:cubicBezTo>
                    <a:pt x="0" y="37609"/>
                    <a:pt x="37609" y="0"/>
                    <a:pt x="84001" y="0"/>
                  </a:cubicBezTo>
                  <a:lnTo>
                    <a:pt x="5080634" y="0"/>
                  </a:lnTo>
                  <a:cubicBezTo>
                    <a:pt x="5127026" y="0"/>
                    <a:pt x="5164635" y="37609"/>
                    <a:pt x="5164635" y="84001"/>
                  </a:cubicBezTo>
                  <a:lnTo>
                    <a:pt x="5164635" y="419993"/>
                  </a:lnTo>
                  <a:cubicBezTo>
                    <a:pt x="5164635" y="466385"/>
                    <a:pt x="5127026" y="503994"/>
                    <a:pt x="5080634" y="503994"/>
                  </a:cubicBezTo>
                  <a:lnTo>
                    <a:pt x="84001" y="503994"/>
                  </a:lnTo>
                  <a:cubicBezTo>
                    <a:pt x="37609" y="503994"/>
                    <a:pt x="0" y="466385"/>
                    <a:pt x="0" y="419993"/>
                  </a:cubicBezTo>
                  <a:lnTo>
                    <a:pt x="0" y="84001"/>
                  </a:lnTo>
                  <a:close/>
                </a:path>
              </a:pathLst>
            </a:custGeom>
            <a:solidFill>
              <a:srgbClr val="92D05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19814" tIns="24603" rIns="219814" bIns="24603" numCol="1" spcCol="1270" anchor="ctr" anchorCtr="0">
              <a:noAutofit/>
            </a:bodyPr>
            <a:lstStyle/>
            <a:p>
              <a:pPr marL="0" lvl="0" indent="0" algn="l" defTabSz="800100">
                <a:lnSpc>
                  <a:spcPct val="90000"/>
                </a:lnSpc>
                <a:spcBef>
                  <a:spcPct val="0"/>
                </a:spcBef>
                <a:spcAft>
                  <a:spcPct val="35000"/>
                </a:spcAft>
                <a:buNone/>
              </a:pPr>
              <a:r>
                <a:rPr lang="zh-TW" altLang="en-US" b="1" dirty="0">
                  <a:latin typeface="微軟正黑體" panose="020B0604030504040204" pitchFamily="34" charset="-120"/>
                  <a:ea typeface="微軟正黑體" panose="020B0604030504040204" pitchFamily="34" charset="-120"/>
                </a:rPr>
                <a:t>恢復交易</a:t>
              </a:r>
            </a:p>
          </p:txBody>
        </p:sp>
      </p:grpSp>
      <p:sp>
        <p:nvSpPr>
          <p:cNvPr id="42" name="標題 1">
            <a:extLst>
              <a:ext uri="{FF2B5EF4-FFF2-40B4-BE49-F238E27FC236}">
                <a16:creationId xmlns:a16="http://schemas.microsoft.com/office/drawing/2014/main" id="{16A20690-82E6-48B1-AB0B-AB013D4B3ED5}"/>
              </a:ext>
            </a:extLst>
          </p:cNvPr>
          <p:cNvSpPr>
            <a:spLocks noGrp="1"/>
          </p:cNvSpPr>
          <p:nvPr>
            <p:ph type="title"/>
          </p:nvPr>
        </p:nvSpPr>
        <p:spPr>
          <a:xfrm>
            <a:off x="1020650" y="470076"/>
            <a:ext cx="7897604" cy="859275"/>
          </a:xfrm>
        </p:spPr>
        <p:txBody>
          <a:bodyPr>
            <a:normAutofit/>
          </a:bodyPr>
          <a:lstStyle/>
          <a:p>
            <a:pPr fontAlgn="auto">
              <a:spcBef>
                <a:spcPts val="0"/>
              </a:spcBef>
              <a:spcAft>
                <a:spcPts val="0"/>
              </a:spcAft>
              <a:defRPr/>
            </a:pPr>
            <a:r>
              <a:rPr lang="zh-TW" altLang="zh-TW" sz="2000" dirty="0">
                <a:solidFill>
                  <a:srgbClr val="002060"/>
                </a:solidFill>
                <a:latin typeface="微軟正黑體" panose="020B0604030504040204" pitchFamily="34" charset="-120"/>
                <a:ea typeface="微軟正黑體" panose="020B0604030504040204" pitchFamily="34" charset="-120"/>
                <a:cs typeface="Times New Roman" panose="02020603050405020304" pitchFamily="18" charset="0"/>
              </a:rPr>
              <a:t>為</a:t>
            </a:r>
            <a:r>
              <a:rPr lang="zh-TW" altLang="en-US" sz="2000" dirty="0">
                <a:solidFill>
                  <a:srgbClr val="002060"/>
                </a:solidFill>
                <a:latin typeface="微軟正黑體" panose="020B0604030504040204" pitchFamily="34" charset="-120"/>
                <a:ea typeface="微軟正黑體" panose="020B0604030504040204" pitchFamily="34" charset="-120"/>
                <a:cs typeface="Times New Roman" panose="02020603050405020304" pitchFamily="18" charset="0"/>
              </a:rPr>
              <a:t>得使興櫃公司交易</a:t>
            </a:r>
            <a:r>
              <a:rPr lang="zh-TW" altLang="en-US" sz="2000" dirty="0">
                <a:solidFill>
                  <a:srgbClr val="002060"/>
                </a:solidFill>
                <a:latin typeface="微軟正黑體" panose="020B0604030504040204" pitchFamily="34" charset="-120"/>
                <a:ea typeface="微軟正黑體" panose="020B0604030504040204" pitchFamily="34" charset="-120"/>
              </a:rPr>
              <a:t>時間內發生或公告之重大訊息具充分時間廣泛公開，降低資訊不對稱情事並提供投資人訊息消化時間</a:t>
            </a:r>
            <a:endParaRPr kumimoji="1" lang="en-US" altLang="zh-TW" sz="2000" b="1" dirty="0">
              <a:solidFill>
                <a:srgbClr val="00206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endParaRPr>
          </a:p>
        </p:txBody>
      </p:sp>
      <p:sp>
        <p:nvSpPr>
          <p:cNvPr id="68613" name="內容版面配置區 1">
            <a:extLst>
              <a:ext uri="{FF2B5EF4-FFF2-40B4-BE49-F238E27FC236}">
                <a16:creationId xmlns:a16="http://schemas.microsoft.com/office/drawing/2014/main" id="{1330E40A-80BB-4952-A44C-F68FB5372B26}"/>
              </a:ext>
            </a:extLst>
          </p:cNvPr>
          <p:cNvSpPr txBox="1">
            <a:spLocks/>
          </p:cNvSpPr>
          <p:nvPr/>
        </p:nvSpPr>
        <p:spPr bwMode="auto">
          <a:xfrm>
            <a:off x="881376" y="6390854"/>
            <a:ext cx="7718181" cy="68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27063" indent="-358775">
              <a:spcBef>
                <a:spcPts val="600"/>
              </a:spcBef>
              <a:buClr>
                <a:schemeClr val="accent1"/>
              </a:buClr>
              <a:buSzPct val="80000"/>
              <a:buFont typeface="Wingdings 2" panose="05020102010507070707" pitchFamily="18" charset="2"/>
              <a:buChar char=""/>
              <a:defRPr sz="3200">
                <a:solidFill>
                  <a:schemeClr val="tx1"/>
                </a:solidFill>
                <a:latin typeface="標楷體" panose="03000509000000000000" pitchFamily="65" charset="-120"/>
                <a:ea typeface="標楷體" panose="03000509000000000000" pitchFamily="65" charset="-120"/>
              </a:defRPr>
            </a:lvl1pPr>
            <a:lvl2pPr marL="639763" indent="-236538">
              <a:spcBef>
                <a:spcPts val="550"/>
              </a:spcBef>
              <a:buClr>
                <a:schemeClr val="accent1"/>
              </a:buClr>
              <a:buFont typeface="Verdana" panose="020B0604030504040204" pitchFamily="34" charset="0"/>
              <a:buChar char="◦"/>
              <a:defRPr sz="2800">
                <a:solidFill>
                  <a:schemeClr val="tx1"/>
                </a:solidFill>
                <a:latin typeface="標楷體" panose="03000509000000000000" pitchFamily="65" charset="-120"/>
                <a:ea typeface="標楷體" panose="03000509000000000000" pitchFamily="65" charset="-120"/>
              </a:defRPr>
            </a:lvl2pPr>
            <a:lvl3pPr marL="885825" indent="-228600">
              <a:spcBef>
                <a:spcPct val="20000"/>
              </a:spcBef>
              <a:buClr>
                <a:schemeClr val="accent2"/>
              </a:buClr>
              <a:buFont typeface="Wingdings 2" panose="05020102010507070707" pitchFamily="18" charset="2"/>
              <a:buChar char=""/>
              <a:defRPr sz="2400">
                <a:solidFill>
                  <a:schemeClr val="tx1"/>
                </a:solidFill>
                <a:latin typeface="標楷體" panose="03000509000000000000" pitchFamily="65" charset="-120"/>
                <a:ea typeface="標楷體" panose="03000509000000000000" pitchFamily="65" charset="-120"/>
              </a:defRPr>
            </a:lvl3pPr>
            <a:lvl4pPr marL="1096963" indent="-173038">
              <a:spcBef>
                <a:spcPct val="20000"/>
              </a:spcBef>
              <a:buClr>
                <a:srgbClr val="C32D2E"/>
              </a:buClr>
              <a:buFont typeface="Wingdings 2" panose="05020102010507070707" pitchFamily="18" charset="2"/>
              <a:buChar char=""/>
              <a:defRPr sz="2000">
                <a:solidFill>
                  <a:schemeClr val="tx1"/>
                </a:solidFill>
                <a:latin typeface="標楷體" panose="03000509000000000000" pitchFamily="65" charset="-120"/>
                <a:ea typeface="標楷體" panose="03000509000000000000" pitchFamily="65" charset="-120"/>
              </a:defRPr>
            </a:lvl4pPr>
            <a:lvl5pPr marL="1296988" indent="-182563">
              <a:spcBef>
                <a:spcPct val="20000"/>
              </a:spcBef>
              <a:buClr>
                <a:srgbClr val="84AA33"/>
              </a:buClr>
              <a:buFont typeface="Wingdings 2" panose="05020102010507070707" pitchFamily="18" charset="2"/>
              <a:buChar char=""/>
              <a:defRPr sz="2000">
                <a:solidFill>
                  <a:schemeClr val="tx1"/>
                </a:solidFill>
                <a:latin typeface="標楷體" panose="03000509000000000000" pitchFamily="65" charset="-120"/>
                <a:ea typeface="標楷體" panose="03000509000000000000" pitchFamily="65" charset="-120"/>
              </a:defRPr>
            </a:lvl5pPr>
            <a:lvl6pPr marL="1754188"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標楷體" panose="03000509000000000000" pitchFamily="65" charset="-120"/>
                <a:ea typeface="標楷體" panose="03000509000000000000" pitchFamily="65" charset="-120"/>
              </a:defRPr>
            </a:lvl6pPr>
            <a:lvl7pPr marL="2211388"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標楷體" panose="03000509000000000000" pitchFamily="65" charset="-120"/>
                <a:ea typeface="標楷體" panose="03000509000000000000" pitchFamily="65" charset="-120"/>
              </a:defRPr>
            </a:lvl7pPr>
            <a:lvl8pPr marL="2668588"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標楷體" panose="03000509000000000000" pitchFamily="65" charset="-120"/>
                <a:ea typeface="標楷體" panose="03000509000000000000" pitchFamily="65" charset="-120"/>
              </a:defRPr>
            </a:lvl8pPr>
            <a:lvl9pPr marL="3125788" indent="-182563"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標楷體" panose="03000509000000000000" pitchFamily="65" charset="-120"/>
                <a:ea typeface="標楷體" panose="03000509000000000000" pitchFamily="65" charset="-120"/>
              </a:defRPr>
            </a:lvl9pPr>
          </a:lstStyle>
          <a:p>
            <a:pPr algn="just">
              <a:spcAft>
                <a:spcPts val="554"/>
              </a:spcAft>
              <a:buClrTx/>
              <a:buSzPct val="85000"/>
              <a:buNone/>
            </a:pPr>
            <a:r>
              <a:rPr kumimoji="0" lang="zh-TW" altLang="en-US" sz="1200" b="1" u="sng"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zh-TW" altLang="zh-TW" sz="1200" dirty="0">
                <a:latin typeface="微軟正黑體" panose="020B0604030504040204" pitchFamily="34" charset="-120"/>
                <a:ea typeface="微軟正黑體" panose="020B0604030504040204" pitchFamily="34" charset="-120"/>
                <a:cs typeface="Times New Roman" panose="02020603050405020304" pitchFamily="18" charset="0"/>
              </a:rPr>
              <a:t>係指情況特殊，且非公司可合理預估其發生之</a:t>
            </a:r>
            <a:r>
              <a:rPr kumimoji="0" lang="zh-TW" altLang="zh-TW" sz="1200" dirty="0">
                <a:latin typeface="微軟正黑體" panose="020B0604030504040204" pitchFamily="34" charset="-120"/>
                <a:ea typeface="微軟正黑體" panose="020B0604030504040204" pitchFamily="34" charset="-120"/>
              </a:rPr>
              <a:t>情事</a:t>
            </a:r>
            <a:r>
              <a:rPr kumimoji="0" lang="en-US" altLang="zh-TW" sz="1200" dirty="0">
                <a:latin typeface="微軟正黑體" panose="020B0604030504040204" pitchFamily="34" charset="-120"/>
                <a:ea typeface="微軟正黑體" panose="020B0604030504040204" pitchFamily="34" charset="-120"/>
              </a:rPr>
              <a:t>(</a:t>
            </a:r>
            <a:r>
              <a:rPr kumimoji="0" lang="zh-TW" altLang="zh-TW" sz="1200" dirty="0">
                <a:latin typeface="微軟正黑體" panose="020B0604030504040204" pitchFamily="34" charset="-120"/>
                <a:ea typeface="微軟正黑體" panose="020B0604030504040204" pitchFamily="34" charset="-120"/>
              </a:rPr>
              <a:t>如於深夜發生之重大天災、爆炸；或廠房發生罷工、暴動等，而重大影響公司營運</a:t>
            </a:r>
            <a:r>
              <a:rPr kumimoji="0" lang="en-US" altLang="zh-TW" sz="1200" dirty="0">
                <a:latin typeface="微軟正黑體" panose="020B0604030504040204" pitchFamily="34" charset="-120"/>
                <a:ea typeface="微軟正黑體" panose="020B0604030504040204" pitchFamily="34" charset="-120"/>
              </a:rPr>
              <a:t>)</a:t>
            </a:r>
            <a:r>
              <a:rPr kumimoji="0" lang="zh-TW" altLang="zh-TW" sz="1200" dirty="0">
                <a:latin typeface="微軟正黑體" panose="020B0604030504040204" pitchFamily="34" charset="-120"/>
                <a:ea typeface="微軟正黑體" panose="020B0604030504040204" pitchFamily="34" charset="-120"/>
              </a:rPr>
              <a:t>，致其客觀上無法於前一營業日向櫃買中心申請暫停交易</a:t>
            </a:r>
            <a:endParaRPr kumimoji="0" lang="en-US" altLang="zh-TW" sz="1200" dirty="0">
              <a:latin typeface="微軟正黑體" panose="020B0604030504040204" pitchFamily="34" charset="-120"/>
              <a:ea typeface="微軟正黑體" panose="020B0604030504040204" pitchFamily="34" charset="-120"/>
            </a:endParaRPr>
          </a:p>
        </p:txBody>
      </p:sp>
      <p:sp>
        <p:nvSpPr>
          <p:cNvPr id="68614" name="投影片編號版面配置區 1">
            <a:extLst>
              <a:ext uri="{FF2B5EF4-FFF2-40B4-BE49-F238E27FC236}">
                <a16:creationId xmlns:a16="http://schemas.microsoft.com/office/drawing/2014/main" id="{2BE33E55-A4F1-44B9-A606-A475ECCAB922}"/>
              </a:ext>
            </a:extLst>
          </p:cNvPr>
          <p:cNvSpPr>
            <a:spLocks noGrp="1"/>
          </p:cNvSpPr>
          <p:nvPr>
            <p:ph type="sldNum" sz="quarter" idx="11"/>
          </p:nvPr>
        </p:nvSpPr>
        <p:spPr bwMode="auto">
          <a:xfrm>
            <a:off x="8552062" y="6170735"/>
            <a:ext cx="3661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323">
                <a:solidFill>
                  <a:schemeClr val="tx1"/>
                </a:solidFill>
                <a:latin typeface="Times New Roman" panose="02020603050405020304" pitchFamily="18" charset="0"/>
                <a:ea typeface="新細明體" panose="02020500000000000000" pitchFamily="18" charset="-120"/>
              </a:defRPr>
            </a:lvl1pPr>
            <a:lvl2pPr marL="685817" indent="-263776">
              <a:defRPr kumimoji="1" sz="3323">
                <a:solidFill>
                  <a:schemeClr val="tx1"/>
                </a:solidFill>
                <a:latin typeface="Times New Roman" panose="02020603050405020304" pitchFamily="18" charset="0"/>
                <a:ea typeface="新細明體" panose="02020500000000000000" pitchFamily="18" charset="-120"/>
              </a:defRPr>
            </a:lvl2pPr>
            <a:lvl3pPr marL="1055103" indent="-211021">
              <a:defRPr kumimoji="1" sz="3323">
                <a:solidFill>
                  <a:schemeClr val="tx1"/>
                </a:solidFill>
                <a:latin typeface="Times New Roman" panose="02020603050405020304" pitchFamily="18" charset="0"/>
                <a:ea typeface="新細明體" panose="02020500000000000000" pitchFamily="18" charset="-120"/>
              </a:defRPr>
            </a:lvl3pPr>
            <a:lvl4pPr marL="1477145" indent="-211021">
              <a:defRPr kumimoji="1" sz="3323">
                <a:solidFill>
                  <a:schemeClr val="tx1"/>
                </a:solidFill>
                <a:latin typeface="Times New Roman" panose="02020603050405020304" pitchFamily="18" charset="0"/>
                <a:ea typeface="新細明體" panose="02020500000000000000" pitchFamily="18" charset="-120"/>
              </a:defRPr>
            </a:lvl4pPr>
            <a:lvl5pPr marL="1899186" indent="-211021">
              <a:defRPr kumimoji="1" sz="3323">
                <a:solidFill>
                  <a:schemeClr val="tx1"/>
                </a:solidFill>
                <a:latin typeface="Times New Roman" panose="02020603050405020304" pitchFamily="18" charset="0"/>
                <a:ea typeface="新細明體" panose="02020500000000000000" pitchFamily="18" charset="-120"/>
              </a:defRPr>
            </a:lvl5pPr>
            <a:lvl6pPr marL="2321227"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6pPr>
            <a:lvl7pPr marL="2743269"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7pPr>
            <a:lvl8pPr marL="3165310"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8pPr>
            <a:lvl9pPr marL="3587351" indent="-211021" eaLnBrk="0" fontAlgn="base" hangingPunct="0">
              <a:spcBef>
                <a:spcPct val="0"/>
              </a:spcBef>
              <a:spcAft>
                <a:spcPct val="0"/>
              </a:spcAft>
              <a:defRPr kumimoji="1" sz="3323">
                <a:solidFill>
                  <a:schemeClr val="tx1"/>
                </a:solidFill>
                <a:latin typeface="Times New Roman" panose="02020603050405020304" pitchFamily="18" charset="0"/>
                <a:ea typeface="新細明體" panose="02020500000000000000" pitchFamily="18" charset="-120"/>
              </a:defRPr>
            </a:lvl9pPr>
          </a:lstStyle>
          <a:p>
            <a:fld id="{BC9FD56F-9B0B-45C8-9EFF-0947BEA4CF21}" type="slidenum">
              <a:rPr kumimoji="0" lang="zh-TW" altLang="en-US" sz="1108">
                <a:solidFill>
                  <a:srgbClr val="4B3E21"/>
                </a:solidFill>
                <a:latin typeface="Arial" panose="020B0604020202020204" pitchFamily="34" charset="0"/>
              </a:rPr>
              <a:pPr/>
              <a:t>23</a:t>
            </a:fld>
            <a:endParaRPr kumimoji="0" lang="zh-TW" altLang="en-US" sz="1108" dirty="0">
              <a:solidFill>
                <a:srgbClr val="4B3E21"/>
              </a:solidFill>
              <a:latin typeface="Arial" panose="020B0604020202020204" pitchFamily="34" charset="0"/>
            </a:endParaRPr>
          </a:p>
        </p:txBody>
      </p:sp>
      <p:sp>
        <p:nvSpPr>
          <p:cNvPr id="7" name="標題 1">
            <a:extLst>
              <a:ext uri="{FF2B5EF4-FFF2-40B4-BE49-F238E27FC236}">
                <a16:creationId xmlns:a16="http://schemas.microsoft.com/office/drawing/2014/main" id="{353B3A94-749E-82A6-2C35-6408E4346271}"/>
              </a:ext>
            </a:extLst>
          </p:cNvPr>
          <p:cNvSpPr txBox="1">
            <a:spLocks/>
          </p:cNvSpPr>
          <p:nvPr/>
        </p:nvSpPr>
        <p:spPr>
          <a:xfrm>
            <a:off x="1011839" y="-1"/>
            <a:ext cx="7596554" cy="615937"/>
          </a:xfrm>
          <a:prstGeom prst="rect">
            <a:avLst/>
          </a:prstGeom>
        </p:spPr>
        <p:txBody>
          <a:bodyPr vert="horz" wrap="square" lIns="84406" tIns="42203" rIns="84406" bIns="42203" numCol="1" anchor="ctr" anchorCtr="0" compatLnSpc="1">
            <a:prstTxWarp prst="textNoShape">
              <a:avLst/>
            </a:prstTxWarp>
            <a:normAutofit/>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標楷體" pitchFamily="65" charset="-120"/>
                <a:ea typeface="標楷體" pitchFamily="65" charset="-120"/>
                <a:cs typeface="+mj-cs"/>
              </a:defRPr>
            </a:lvl1pPr>
            <a:lvl2pPr algn="l" rtl="0" eaLnBrk="0" fontAlgn="base" hangingPunct="0">
              <a:spcBef>
                <a:spcPct val="0"/>
              </a:spcBef>
              <a:spcAft>
                <a:spcPct val="0"/>
              </a:spcAft>
              <a:defRPr sz="4300">
                <a:solidFill>
                  <a:srgbClr val="572314"/>
                </a:solidFill>
                <a:latin typeface="標楷體" pitchFamily="65" charset="-120"/>
                <a:ea typeface="標楷體" pitchFamily="65" charset="-120"/>
              </a:defRPr>
            </a:lvl2pPr>
            <a:lvl3pPr algn="l" rtl="0" eaLnBrk="0" fontAlgn="base" hangingPunct="0">
              <a:spcBef>
                <a:spcPct val="0"/>
              </a:spcBef>
              <a:spcAft>
                <a:spcPct val="0"/>
              </a:spcAft>
              <a:defRPr sz="4300">
                <a:solidFill>
                  <a:srgbClr val="572314"/>
                </a:solidFill>
                <a:latin typeface="標楷體" pitchFamily="65" charset="-120"/>
                <a:ea typeface="標楷體" pitchFamily="65" charset="-120"/>
              </a:defRPr>
            </a:lvl3pPr>
            <a:lvl4pPr algn="l" rtl="0" eaLnBrk="0" fontAlgn="base" hangingPunct="0">
              <a:spcBef>
                <a:spcPct val="0"/>
              </a:spcBef>
              <a:spcAft>
                <a:spcPct val="0"/>
              </a:spcAft>
              <a:defRPr sz="4300">
                <a:solidFill>
                  <a:srgbClr val="572314"/>
                </a:solidFill>
                <a:latin typeface="標楷體" pitchFamily="65" charset="-120"/>
                <a:ea typeface="標楷體" pitchFamily="65" charset="-120"/>
              </a:defRPr>
            </a:lvl4pPr>
            <a:lvl5pPr algn="l" rtl="0" eaLnBrk="0" fontAlgn="base" hangingPunct="0">
              <a:spcBef>
                <a:spcPct val="0"/>
              </a:spcBef>
              <a:spcAft>
                <a:spcPct val="0"/>
              </a:spcAft>
              <a:defRPr sz="4300">
                <a:solidFill>
                  <a:srgbClr val="572314"/>
                </a:solidFill>
                <a:latin typeface="標楷體" pitchFamily="65" charset="-120"/>
                <a:ea typeface="標楷體" pitchFamily="65" charset="-120"/>
              </a:defRPr>
            </a:lvl5pPr>
            <a:lvl6pPr marL="457200" algn="l" rtl="0" fontAlgn="base">
              <a:spcBef>
                <a:spcPct val="0"/>
              </a:spcBef>
              <a:spcAft>
                <a:spcPct val="0"/>
              </a:spcAft>
              <a:defRPr sz="4300">
                <a:solidFill>
                  <a:srgbClr val="572314"/>
                </a:solidFill>
                <a:latin typeface="標楷體" pitchFamily="65" charset="-120"/>
                <a:ea typeface="標楷體" pitchFamily="65" charset="-120"/>
              </a:defRPr>
            </a:lvl6pPr>
            <a:lvl7pPr marL="914400" algn="l" rtl="0" fontAlgn="base">
              <a:spcBef>
                <a:spcPct val="0"/>
              </a:spcBef>
              <a:spcAft>
                <a:spcPct val="0"/>
              </a:spcAft>
              <a:defRPr sz="4300">
                <a:solidFill>
                  <a:srgbClr val="572314"/>
                </a:solidFill>
                <a:latin typeface="標楷體" pitchFamily="65" charset="-120"/>
                <a:ea typeface="標楷體" pitchFamily="65" charset="-120"/>
              </a:defRPr>
            </a:lvl7pPr>
            <a:lvl8pPr marL="1371600" algn="l" rtl="0" fontAlgn="base">
              <a:spcBef>
                <a:spcPct val="0"/>
              </a:spcBef>
              <a:spcAft>
                <a:spcPct val="0"/>
              </a:spcAft>
              <a:defRPr sz="4300">
                <a:solidFill>
                  <a:srgbClr val="572314"/>
                </a:solidFill>
                <a:latin typeface="標楷體" pitchFamily="65" charset="-120"/>
                <a:ea typeface="標楷體" pitchFamily="65" charset="-120"/>
              </a:defRPr>
            </a:lvl8pPr>
            <a:lvl9pPr marL="1828800" algn="l" rtl="0" fontAlgn="base">
              <a:spcBef>
                <a:spcPct val="0"/>
              </a:spcBef>
              <a:spcAft>
                <a:spcPct val="0"/>
              </a:spcAft>
              <a:defRPr sz="4300">
                <a:solidFill>
                  <a:srgbClr val="572314"/>
                </a:solidFill>
                <a:latin typeface="標楷體" pitchFamily="65" charset="-120"/>
                <a:ea typeface="標楷體" pitchFamily="65" charset="-120"/>
              </a:defRPr>
            </a:lvl9pPr>
            <a:extLst/>
          </a:lstStyle>
          <a:p>
            <a:pPr>
              <a:defRPr/>
            </a:pP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興櫃股票訊息面暫停交易機制</a:t>
            </a:r>
            <a:endParaRPr kumimoji="0" lang="en-US" altLang="zh-TW" sz="1292" b="1" dirty="0">
              <a:solidFill>
                <a:srgbClr val="FF0000"/>
              </a:solidFill>
              <a:effectLst>
                <a:outerShdw blurRad="38100" dist="38100" dir="2700000" algn="tl">
                  <a:srgbClr val="C0C0C0"/>
                </a:outerShdw>
              </a:effectLst>
              <a:latin typeface="Verdana" panose="020B0604030504040204" pitchFamily="34" charset="0"/>
            </a:endParaRPr>
          </a:p>
        </p:txBody>
      </p:sp>
    </p:spTree>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4" name="Picture 6" descr="http://yesministerltd.files.wordpress.com/2011/10/sales-training.jpg"/>
          <p:cNvPicPr>
            <a:picLocks noChangeAspect="1" noChangeArrowheads="1"/>
          </p:cNvPicPr>
          <p:nvPr/>
        </p:nvPicPr>
        <p:blipFill>
          <a:blip r:embed="rId2" cstate="print"/>
          <a:srcRect/>
          <a:stretch>
            <a:fillRect/>
          </a:stretch>
        </p:blipFill>
        <p:spPr bwMode="auto">
          <a:xfrm>
            <a:off x="6019961" y="476672"/>
            <a:ext cx="3124039" cy="2538282"/>
          </a:xfrm>
          <a:prstGeom prst="rect">
            <a:avLst/>
          </a:prstGeom>
          <a:noFill/>
        </p:spPr>
      </p:pic>
      <p:pic>
        <p:nvPicPr>
          <p:cNvPr id="119812" name="Picture 4" descr="http://www.martindiainfotech.com/wp-content/themes/MII/images/training_banner.jpg"/>
          <p:cNvPicPr>
            <a:picLocks noChangeAspect="1" noChangeArrowheads="1"/>
          </p:cNvPicPr>
          <p:nvPr/>
        </p:nvPicPr>
        <p:blipFill>
          <a:blip r:embed="rId3" cstate="print"/>
          <a:srcRect r="34446"/>
          <a:stretch>
            <a:fillRect/>
          </a:stretch>
        </p:blipFill>
        <p:spPr bwMode="auto">
          <a:xfrm>
            <a:off x="1053017" y="4236883"/>
            <a:ext cx="3522462" cy="2564552"/>
          </a:xfrm>
          <a:prstGeom prst="rect">
            <a:avLst/>
          </a:prstGeom>
          <a:noFill/>
        </p:spPr>
      </p:pic>
      <p:sp>
        <p:nvSpPr>
          <p:cNvPr id="5" name="矩形 4"/>
          <p:cNvSpPr/>
          <p:nvPr/>
        </p:nvSpPr>
        <p:spPr>
          <a:xfrm>
            <a:off x="1084413" y="3135760"/>
            <a:ext cx="6953959" cy="1058400"/>
          </a:xfrm>
          <a:prstGeom prst="rect">
            <a:avLst/>
          </a:prstGeom>
        </p:spPr>
        <p:style>
          <a:lnRef idx="2">
            <a:schemeClr val="accent6">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 name="群組 8"/>
          <p:cNvGrpSpPr/>
          <p:nvPr/>
        </p:nvGrpSpPr>
        <p:grpSpPr>
          <a:xfrm>
            <a:off x="1411669" y="2708921"/>
            <a:ext cx="6621195" cy="1208025"/>
            <a:chOff x="332657" y="131818"/>
            <a:chExt cx="7172961" cy="1208025"/>
          </a:xfrm>
        </p:grpSpPr>
        <p:sp>
          <p:nvSpPr>
            <p:cNvPr id="10" name="圓角矩形 9"/>
            <p:cNvSpPr/>
            <p:nvPr/>
          </p:nvSpPr>
          <p:spPr>
            <a:xfrm>
              <a:off x="332657" y="131818"/>
              <a:ext cx="7172961" cy="1208025"/>
            </a:xfrm>
            <a:prstGeom prst="roundRect">
              <a:avLst/>
            </a:pr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sp>
        <p:sp>
          <p:nvSpPr>
            <p:cNvPr id="11" name="圓角矩形 4"/>
            <p:cNvSpPr/>
            <p:nvPr/>
          </p:nvSpPr>
          <p:spPr>
            <a:xfrm>
              <a:off x="391628" y="190789"/>
              <a:ext cx="7055019" cy="1090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323" tIns="0" rIns="199323" bIns="0" numCol="1" spcCol="1270" anchor="ctr" anchorCtr="0">
              <a:noAutofit/>
            </a:bodyPr>
            <a:lstStyle/>
            <a:p>
              <a:pPr lvl="0" algn="l" defTabSz="1778000">
                <a:lnSpc>
                  <a:spcPct val="90000"/>
                </a:lnSpc>
                <a:spcBef>
                  <a:spcPct val="0"/>
                </a:spcBef>
                <a:spcAft>
                  <a:spcPct val="35000"/>
                </a:spcAft>
              </a:pPr>
              <a:r>
                <a:rPr lang="zh-TW" altLang="en-US" sz="4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參、申請股票上櫃相關業務</a:t>
              </a:r>
            </a:p>
          </p:txBody>
        </p:sp>
      </p:grpSp>
      <p:sp>
        <p:nvSpPr>
          <p:cNvPr id="8" name="投影片編號版面配置區 5">
            <a:extLst>
              <a:ext uri="{FF2B5EF4-FFF2-40B4-BE49-F238E27FC236}">
                <a16:creationId xmlns:a16="http://schemas.microsoft.com/office/drawing/2014/main" id="{D7EE2228-FCE9-403B-A8A5-8145E2C1FFE5}"/>
              </a:ext>
            </a:extLst>
          </p:cNvPr>
          <p:cNvSpPr>
            <a:spLocks noGrp="1"/>
          </p:cNvSpPr>
          <p:nvPr>
            <p:ph type="sldNum" sz="quarter" idx="12"/>
          </p:nvPr>
        </p:nvSpPr>
        <p:spPr>
          <a:xfrm>
            <a:off x="8460432" y="6212320"/>
            <a:ext cx="372250" cy="338015"/>
          </a:xfrm>
          <a:prstGeom prst="rect">
            <a:avLst/>
          </a:prstGeom>
        </p:spPr>
        <p:txBody>
          <a:bodyPr vert="horz" wrap="square" lIns="84406" tIns="42203" rIns="84406" bIns="42203" numCol="1" anchor="ctr" anchorCtr="0" compatLnSpc="1">
            <a:prstTxWarp prst="textNoShape">
              <a:avLst/>
            </a:prstTxWarp>
          </a:bodyPr>
          <a:lstStyle>
            <a:defPPr>
              <a:defRPr lang="fr-FR"/>
            </a:defPPr>
            <a:lvl1pPr algn="r" rtl="0" fontAlgn="base">
              <a:spcBef>
                <a:spcPct val="0"/>
              </a:spcBef>
              <a:spcAft>
                <a:spcPct val="0"/>
              </a:spcAft>
              <a:defRPr sz="1292" kern="1200">
                <a:solidFill>
                  <a:srgbClr val="898989"/>
                </a:solidFill>
                <a:latin typeface="Calibri" pitchFamily="34" charset="0"/>
                <a:ea typeface="+mn-ea"/>
                <a:cs typeface="Arial" pitchFamily="34" charset="0"/>
              </a:defRPr>
            </a:lvl1pPr>
            <a:lvl2pPr marL="422041" algn="l" rtl="0" fontAlgn="base">
              <a:spcBef>
                <a:spcPct val="0"/>
              </a:spcBef>
              <a:spcAft>
                <a:spcPct val="0"/>
              </a:spcAft>
              <a:defRPr kern="1200">
                <a:solidFill>
                  <a:schemeClr val="tx1"/>
                </a:solidFill>
                <a:latin typeface="Calibri" pitchFamily="34" charset="0"/>
                <a:ea typeface="+mn-ea"/>
                <a:cs typeface="Arial" pitchFamily="34" charset="0"/>
              </a:defRPr>
            </a:lvl2pPr>
            <a:lvl3pPr marL="844083" algn="l" rtl="0" fontAlgn="base">
              <a:spcBef>
                <a:spcPct val="0"/>
              </a:spcBef>
              <a:spcAft>
                <a:spcPct val="0"/>
              </a:spcAft>
              <a:defRPr kern="1200">
                <a:solidFill>
                  <a:schemeClr val="tx1"/>
                </a:solidFill>
                <a:latin typeface="Calibri" pitchFamily="34" charset="0"/>
                <a:ea typeface="+mn-ea"/>
                <a:cs typeface="Arial" pitchFamily="34" charset="0"/>
              </a:defRPr>
            </a:lvl3pPr>
            <a:lvl4pPr marL="1266124" algn="l" rtl="0" fontAlgn="base">
              <a:spcBef>
                <a:spcPct val="0"/>
              </a:spcBef>
              <a:spcAft>
                <a:spcPct val="0"/>
              </a:spcAft>
              <a:defRPr kern="1200">
                <a:solidFill>
                  <a:schemeClr val="tx1"/>
                </a:solidFill>
                <a:latin typeface="Calibri" pitchFamily="34" charset="0"/>
                <a:ea typeface="+mn-ea"/>
                <a:cs typeface="Arial" pitchFamily="34" charset="0"/>
              </a:defRPr>
            </a:lvl4pPr>
            <a:lvl5pPr marL="1688165" algn="l" rtl="0" fontAlgn="base">
              <a:spcBef>
                <a:spcPct val="0"/>
              </a:spcBef>
              <a:spcAft>
                <a:spcPct val="0"/>
              </a:spcAft>
              <a:defRPr kern="1200">
                <a:solidFill>
                  <a:schemeClr val="tx1"/>
                </a:solidFill>
                <a:latin typeface="Calibri" pitchFamily="34" charset="0"/>
                <a:ea typeface="+mn-ea"/>
                <a:cs typeface="Arial" pitchFamily="34" charset="0"/>
              </a:defRPr>
            </a:lvl5pPr>
            <a:lvl6pPr marL="2110207" algn="l" defTabSz="844083" rtl="0" eaLnBrk="1" latinLnBrk="0" hangingPunct="1">
              <a:defRPr kern="1200">
                <a:solidFill>
                  <a:schemeClr val="tx1"/>
                </a:solidFill>
                <a:latin typeface="Calibri" pitchFamily="34" charset="0"/>
                <a:ea typeface="+mn-ea"/>
                <a:cs typeface="Arial" pitchFamily="34" charset="0"/>
              </a:defRPr>
            </a:lvl6pPr>
            <a:lvl7pPr marL="2532248" algn="l" defTabSz="844083" rtl="0" eaLnBrk="1" latinLnBrk="0" hangingPunct="1">
              <a:defRPr kern="1200">
                <a:solidFill>
                  <a:schemeClr val="tx1"/>
                </a:solidFill>
                <a:latin typeface="Calibri" pitchFamily="34" charset="0"/>
                <a:ea typeface="+mn-ea"/>
                <a:cs typeface="Arial" pitchFamily="34" charset="0"/>
              </a:defRPr>
            </a:lvl7pPr>
            <a:lvl8pPr marL="2954289" algn="l" defTabSz="844083" rtl="0" eaLnBrk="1" latinLnBrk="0" hangingPunct="1">
              <a:defRPr kern="1200">
                <a:solidFill>
                  <a:schemeClr val="tx1"/>
                </a:solidFill>
                <a:latin typeface="Calibri" pitchFamily="34" charset="0"/>
                <a:ea typeface="+mn-ea"/>
                <a:cs typeface="Arial" pitchFamily="34" charset="0"/>
              </a:defRPr>
            </a:lvl8pPr>
            <a:lvl9pPr marL="3376331" algn="l" defTabSz="844083" rtl="0" eaLnBrk="1" latinLnBrk="0" hangingPunct="1">
              <a:defRPr kern="1200">
                <a:solidFill>
                  <a:schemeClr val="tx1"/>
                </a:solidFill>
                <a:latin typeface="Calibri" pitchFamily="34" charset="0"/>
                <a:ea typeface="+mn-ea"/>
                <a:cs typeface="Arial" pitchFamily="34" charset="0"/>
              </a:defRPr>
            </a:lvl9pPr>
          </a:lstStyle>
          <a:p>
            <a:fld id="{27B5268D-0414-499D-A1D6-FD03906C08CA}" type="slidenum">
              <a:rPr lang="fr-CA" altLang="zh-TW" smtClean="0"/>
              <a:pPr/>
              <a:t>24</a:t>
            </a:fld>
            <a:endParaRPr lang="fr-CA" altLang="zh-TW" dirty="0"/>
          </a:p>
        </p:txBody>
      </p:sp>
    </p:spTree>
    <p:extLst>
      <p:ext uri="{BB962C8B-B14F-4D97-AF65-F5344CB8AC3E}">
        <p14:creationId xmlns:p14="http://schemas.microsoft.com/office/powerpoint/2010/main" val="382297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6C7EEA-303E-E8D5-B060-B3C0DE2DB680}"/>
              </a:ext>
            </a:extLst>
          </p:cNvPr>
          <p:cNvSpPr>
            <a:spLocks noGrp="1"/>
          </p:cNvSpPr>
          <p:nvPr>
            <p:ph type="title"/>
          </p:nvPr>
        </p:nvSpPr>
        <p:spPr>
          <a:xfrm>
            <a:off x="868912" y="-15337"/>
            <a:ext cx="8250882" cy="1143000"/>
          </a:xfrm>
        </p:spPr>
        <p:txBody>
          <a:bodyPr>
            <a:normAutofit/>
          </a:bodyPr>
          <a:lstStyle/>
          <a:p>
            <a:r>
              <a:rPr lang="zh-TW" altLang="en-US" sz="3600" b="1" dirty="0">
                <a:latin typeface="+mj-ea"/>
                <a:ea typeface="+mj-ea"/>
              </a:rPr>
              <a:t>不同發展階段企業均可進入櫃買市場</a:t>
            </a:r>
          </a:p>
        </p:txBody>
      </p:sp>
      <p:sp>
        <p:nvSpPr>
          <p:cNvPr id="4" name="投影片編號版面配置區 3">
            <a:extLst>
              <a:ext uri="{FF2B5EF4-FFF2-40B4-BE49-F238E27FC236}">
                <a16:creationId xmlns:a16="http://schemas.microsoft.com/office/drawing/2014/main" id="{40D190D3-69D1-D08F-C130-6596ED6F828C}"/>
              </a:ext>
            </a:extLst>
          </p:cNvPr>
          <p:cNvSpPr>
            <a:spLocks noGrp="1"/>
          </p:cNvSpPr>
          <p:nvPr>
            <p:ph type="sldNum" sz="quarter" idx="12"/>
          </p:nvPr>
        </p:nvSpPr>
        <p:spPr/>
        <p:txBody>
          <a:bodyPr/>
          <a:lstStyle/>
          <a:p>
            <a:pPr>
              <a:defRPr/>
            </a:pPr>
            <a:fld id="{EFA111A1-2299-4039-A372-FDA9BB6B178B}" type="slidenum">
              <a:rPr lang="zh-TW" altLang="en-US" smtClean="0"/>
              <a:pPr>
                <a:defRPr/>
              </a:pPr>
              <a:t>25</a:t>
            </a:fld>
            <a:endParaRPr lang="zh-TW" altLang="en-US" dirty="0"/>
          </a:p>
        </p:txBody>
      </p:sp>
      <p:grpSp>
        <p:nvGrpSpPr>
          <p:cNvPr id="51" name="群組 50">
            <a:extLst>
              <a:ext uri="{FF2B5EF4-FFF2-40B4-BE49-F238E27FC236}">
                <a16:creationId xmlns:a16="http://schemas.microsoft.com/office/drawing/2014/main" id="{A45DE3A3-2593-3815-440F-9DB07239BE89}"/>
              </a:ext>
            </a:extLst>
          </p:cNvPr>
          <p:cNvGrpSpPr/>
          <p:nvPr/>
        </p:nvGrpSpPr>
        <p:grpSpPr>
          <a:xfrm>
            <a:off x="334513" y="982817"/>
            <a:ext cx="8573866" cy="2499063"/>
            <a:chOff x="764629" y="952923"/>
            <a:chExt cx="8573866" cy="2499063"/>
          </a:xfrm>
        </p:grpSpPr>
        <p:sp>
          <p:nvSpPr>
            <p:cNvPr id="52" name="矩形: 圓角 51">
              <a:extLst>
                <a:ext uri="{FF2B5EF4-FFF2-40B4-BE49-F238E27FC236}">
                  <a16:creationId xmlns:a16="http://schemas.microsoft.com/office/drawing/2014/main" id="{874A1376-8658-982A-C76B-3336F886F9BF}"/>
                </a:ext>
              </a:extLst>
            </p:cNvPr>
            <p:cNvSpPr/>
            <p:nvPr/>
          </p:nvSpPr>
          <p:spPr>
            <a:xfrm>
              <a:off x="5039595" y="1864711"/>
              <a:ext cx="1207199" cy="636089"/>
            </a:xfrm>
            <a:prstGeom prst="roundRect">
              <a:avLst/>
            </a:prstGeom>
            <a:solidFill>
              <a:schemeClr val="accent1">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200" b="1" dirty="0">
                  <a:solidFill>
                    <a:schemeClr val="tx1"/>
                  </a:solidFill>
                  <a:latin typeface="微軟正黑體" panose="020B0604030504040204" pitchFamily="34" charset="-120"/>
                  <a:ea typeface="微軟正黑體" panose="020B0604030504040204" pitchFamily="34" charset="-120"/>
                </a:rPr>
                <a:t>興櫃</a:t>
              </a:r>
            </a:p>
          </p:txBody>
        </p:sp>
        <p:sp>
          <p:nvSpPr>
            <p:cNvPr id="53" name="矩形: 圓角 52">
              <a:extLst>
                <a:ext uri="{FF2B5EF4-FFF2-40B4-BE49-F238E27FC236}">
                  <a16:creationId xmlns:a16="http://schemas.microsoft.com/office/drawing/2014/main" id="{2594EBDD-BB77-D8F6-EB5B-A16E41B7E954}"/>
                </a:ext>
              </a:extLst>
            </p:cNvPr>
            <p:cNvSpPr/>
            <p:nvPr/>
          </p:nvSpPr>
          <p:spPr>
            <a:xfrm>
              <a:off x="6891895" y="1771284"/>
              <a:ext cx="1468869" cy="822942"/>
            </a:xfrm>
            <a:prstGeom prst="roundRect">
              <a:avLst/>
            </a:prstGeom>
            <a:solidFill>
              <a:schemeClr val="accent1">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200" b="1" dirty="0">
                  <a:solidFill>
                    <a:schemeClr val="tx1"/>
                  </a:solidFill>
                  <a:latin typeface="微軟正黑體" panose="020B0604030504040204" pitchFamily="34" charset="-120"/>
                  <a:ea typeface="微軟正黑體" panose="020B0604030504040204" pitchFamily="34" charset="-120"/>
                </a:rPr>
                <a:t>上櫃主板</a:t>
              </a:r>
            </a:p>
          </p:txBody>
        </p:sp>
        <p:sp>
          <p:nvSpPr>
            <p:cNvPr id="54" name="矩形: 圓角 53">
              <a:extLst>
                <a:ext uri="{FF2B5EF4-FFF2-40B4-BE49-F238E27FC236}">
                  <a16:creationId xmlns:a16="http://schemas.microsoft.com/office/drawing/2014/main" id="{DB10C50B-4C4E-8DF7-9CB4-AF19BB3C7B10}"/>
                </a:ext>
              </a:extLst>
            </p:cNvPr>
            <p:cNvSpPr/>
            <p:nvPr/>
          </p:nvSpPr>
          <p:spPr>
            <a:xfrm>
              <a:off x="770575" y="1896646"/>
              <a:ext cx="1141942" cy="613604"/>
            </a:xfrm>
            <a:prstGeom prst="roundRect">
              <a:avLst/>
            </a:prstGeom>
            <a:solidFill>
              <a:schemeClr val="accent1">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200" b="1" dirty="0">
                  <a:solidFill>
                    <a:schemeClr val="tx1"/>
                  </a:solidFill>
                  <a:latin typeface="微軟正黑體" panose="020B0604030504040204" pitchFamily="34" charset="-120"/>
                  <a:ea typeface="微軟正黑體" panose="020B0604030504040204" pitchFamily="34" charset="-120"/>
                </a:rPr>
                <a:t>創櫃板</a:t>
              </a:r>
            </a:p>
          </p:txBody>
        </p:sp>
        <p:sp>
          <p:nvSpPr>
            <p:cNvPr id="55" name="語音泡泡: 橢圓形 54">
              <a:extLst>
                <a:ext uri="{FF2B5EF4-FFF2-40B4-BE49-F238E27FC236}">
                  <a16:creationId xmlns:a16="http://schemas.microsoft.com/office/drawing/2014/main" id="{710CC9D0-76D6-46A3-18FA-901B117159CF}"/>
                </a:ext>
              </a:extLst>
            </p:cNvPr>
            <p:cNvSpPr/>
            <p:nvPr/>
          </p:nvSpPr>
          <p:spPr>
            <a:xfrm>
              <a:off x="7136285" y="2629044"/>
              <a:ext cx="2202210" cy="822942"/>
            </a:xfrm>
            <a:prstGeom prst="wedgeEllipseCallout">
              <a:avLst>
                <a:gd name="adj1" fmla="val -43699"/>
                <a:gd name="adj2" fmla="val -57047"/>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C00000"/>
                  </a:solidFill>
                  <a:latin typeface="微軟正黑體" panose="020B0604030504040204" pitchFamily="34" charset="-120"/>
                  <a:ea typeface="微軟正黑體" panose="020B0604030504040204" pitchFamily="34" charset="-120"/>
                </a:rPr>
                <a:t>無獲利公司亦可採</a:t>
              </a:r>
              <a:r>
                <a:rPr lang="en-US" altLang="zh-TW" sz="1600" b="1" dirty="0">
                  <a:solidFill>
                    <a:srgbClr val="C00000"/>
                  </a:solidFill>
                  <a:latin typeface="新細明體" panose="02020500000000000000" pitchFamily="18" charset="-120"/>
                  <a:ea typeface="新細明體" panose="02020500000000000000" pitchFamily="18" charset="-120"/>
                </a:rPr>
                <a:t>【</a:t>
              </a:r>
              <a:r>
                <a:rPr lang="zh-TW" altLang="en-US" sz="1600" b="1" dirty="0">
                  <a:solidFill>
                    <a:srgbClr val="C00000"/>
                  </a:solidFill>
                  <a:latin typeface="微軟正黑體" panose="020B0604030504040204" pitchFamily="34" charset="-120"/>
                  <a:ea typeface="微軟正黑體" panose="020B0604030504040204" pitchFamily="34" charset="-120"/>
                </a:rPr>
                <a:t>科技事業</a:t>
              </a:r>
              <a:r>
                <a:rPr lang="en-US" altLang="zh-TW" sz="1600" b="1" dirty="0">
                  <a:solidFill>
                    <a:srgbClr val="C00000"/>
                  </a:solidFill>
                  <a:latin typeface="新細明體" panose="02020500000000000000" pitchFamily="18" charset="-120"/>
                  <a:ea typeface="新細明體" panose="02020500000000000000" pitchFamily="18" charset="-120"/>
                </a:rPr>
                <a:t>】</a:t>
              </a:r>
              <a:r>
                <a:rPr lang="zh-TW" altLang="en-US" sz="1600" b="1" dirty="0">
                  <a:solidFill>
                    <a:srgbClr val="C00000"/>
                  </a:solidFill>
                  <a:latin typeface="微軟正黑體" panose="020B0604030504040204" pitchFamily="34" charset="-120"/>
                  <a:ea typeface="微軟正黑體" panose="020B0604030504040204" pitchFamily="34" charset="-120"/>
                </a:rPr>
                <a:t>申請</a:t>
              </a:r>
              <a:r>
                <a:rPr lang="en-US" altLang="zh-TW" sz="1600" b="1" dirty="0">
                  <a:solidFill>
                    <a:srgbClr val="C00000"/>
                  </a:solidFill>
                  <a:latin typeface="微軟正黑體" panose="020B0604030504040204" pitchFamily="34" charset="-120"/>
                  <a:ea typeface="微軟正黑體" panose="020B0604030504040204" pitchFamily="34" charset="-120"/>
                </a:rPr>
                <a:t>IPO</a:t>
              </a:r>
              <a:endParaRPr lang="zh-TW" altLang="en-US" sz="1600" b="1" dirty="0">
                <a:solidFill>
                  <a:srgbClr val="C00000"/>
                </a:solidFill>
                <a:latin typeface="微軟正黑體" panose="020B0604030504040204" pitchFamily="34" charset="-120"/>
                <a:ea typeface="微軟正黑體" panose="020B0604030504040204" pitchFamily="34" charset="-120"/>
              </a:endParaRPr>
            </a:p>
          </p:txBody>
        </p:sp>
        <p:grpSp>
          <p:nvGrpSpPr>
            <p:cNvPr id="56" name="群組 55">
              <a:extLst>
                <a:ext uri="{FF2B5EF4-FFF2-40B4-BE49-F238E27FC236}">
                  <a16:creationId xmlns:a16="http://schemas.microsoft.com/office/drawing/2014/main" id="{396A5634-E3BC-9F7A-7091-61F0CE9DC033}"/>
                </a:ext>
              </a:extLst>
            </p:cNvPr>
            <p:cNvGrpSpPr/>
            <p:nvPr/>
          </p:nvGrpSpPr>
          <p:grpSpPr>
            <a:xfrm>
              <a:off x="2507243" y="1455041"/>
              <a:ext cx="4262055" cy="1537936"/>
              <a:chOff x="2965613" y="3588588"/>
              <a:chExt cx="3713589" cy="1752581"/>
            </a:xfrm>
          </p:grpSpPr>
          <p:sp>
            <p:nvSpPr>
              <p:cNvPr id="63" name="矩形: 圓角 62">
                <a:extLst>
                  <a:ext uri="{FF2B5EF4-FFF2-40B4-BE49-F238E27FC236}">
                    <a16:creationId xmlns:a16="http://schemas.microsoft.com/office/drawing/2014/main" id="{743DB7C8-6EAE-AFD2-4E60-A1874ADB17F0}"/>
                  </a:ext>
                </a:extLst>
              </p:cNvPr>
              <p:cNvSpPr/>
              <p:nvPr/>
            </p:nvSpPr>
            <p:spPr>
              <a:xfrm>
                <a:off x="2965613" y="3848640"/>
                <a:ext cx="2106075" cy="1492529"/>
              </a:xfrm>
              <a:prstGeom prst="roundRect">
                <a:avLst/>
              </a:prstGeom>
              <a:solidFill>
                <a:schemeClr val="accent5">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TW" altLang="en-US" sz="1400" b="1" u="sng" dirty="0">
                    <a:solidFill>
                      <a:srgbClr val="FF0000"/>
                    </a:solidFill>
                    <a:latin typeface="微軟正黑體" panose="020B0604030504040204" pitchFamily="34" charset="-120"/>
                    <a:ea typeface="微軟正黑體" panose="020B0604030504040204" pitchFamily="34" charset="-120"/>
                  </a:rPr>
                  <a:t>未公發公司</a:t>
                </a:r>
                <a:endParaRPr lang="en-US" altLang="zh-TW" sz="1400" b="1" u="sng" dirty="0">
                  <a:solidFill>
                    <a:srgbClr val="FF0000"/>
                  </a:solidFill>
                  <a:latin typeface="微軟正黑體" panose="020B0604030504040204" pitchFamily="34" charset="-120"/>
                  <a:ea typeface="微軟正黑體" panose="020B0604030504040204" pitchFamily="34" charset="-120"/>
                </a:endParaRPr>
              </a:p>
              <a:p>
                <a:pPr algn="just"/>
                <a:r>
                  <a:rPr lang="en-US" altLang="zh-TW" sz="1400" b="1" dirty="0">
                    <a:solidFill>
                      <a:srgbClr val="FF0000"/>
                    </a:solidFill>
                    <a:latin typeface="微軟正黑體" panose="020B0604030504040204" pitchFamily="34" charset="-120"/>
                    <a:ea typeface="微軟正黑體" panose="020B0604030504040204" pitchFamily="34" charset="-120"/>
                  </a:rPr>
                  <a:t>1.</a:t>
                </a:r>
                <a:r>
                  <a:rPr lang="zh-TW" altLang="en-US" sz="1400" b="1" dirty="0">
                    <a:solidFill>
                      <a:srgbClr val="FF0000"/>
                    </a:solidFill>
                    <a:latin typeface="微軟正黑體" panose="020B0604030504040204" pitchFamily="34" charset="-120"/>
                    <a:ea typeface="微軟正黑體" panose="020B0604030504040204" pitchFamily="34" charset="-120"/>
                  </a:rPr>
                  <a:t>簡易公發併送登錄興櫃</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algn="just">
                  <a:spcBef>
                    <a:spcPts val="600"/>
                  </a:spcBef>
                </a:pPr>
                <a:r>
                  <a:rPr lang="en-US" altLang="zh-TW" sz="1400" b="1" dirty="0">
                    <a:solidFill>
                      <a:srgbClr val="FF0000"/>
                    </a:solidFill>
                    <a:latin typeface="微軟正黑體" panose="020B0604030504040204" pitchFamily="34" charset="-120"/>
                    <a:ea typeface="微軟正黑體" panose="020B0604030504040204" pitchFamily="34" charset="-120"/>
                  </a:rPr>
                  <a:t>2.</a:t>
                </a:r>
                <a:r>
                  <a:rPr lang="zh-TW" altLang="en-US" sz="1400" b="1" dirty="0">
                    <a:solidFill>
                      <a:srgbClr val="FF0000"/>
                    </a:solidFill>
                    <a:latin typeface="微軟正黑體" panose="020B0604030504040204" pitchFamily="34" charset="-120"/>
                    <a:ea typeface="微軟正黑體" panose="020B0604030504040204" pitchFamily="34" charset="-120"/>
                  </a:rPr>
                  <a:t>一般公發併送登錄興櫃</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algn="ctr"/>
                <a:r>
                  <a:rPr lang="zh-TW" altLang="en-US" sz="1400" b="1" u="sng" dirty="0">
                    <a:solidFill>
                      <a:schemeClr val="tx1"/>
                    </a:solidFill>
                    <a:latin typeface="微軟正黑體" panose="020B0604030504040204" pitchFamily="34" charset="-120"/>
                    <a:ea typeface="微軟正黑體" panose="020B0604030504040204" pitchFamily="34" charset="-120"/>
                  </a:rPr>
                  <a:t>已公發公司</a:t>
                </a:r>
                <a:endParaRPr lang="en-US" altLang="zh-TW" sz="1400" b="1" u="sng" dirty="0">
                  <a:solidFill>
                    <a:schemeClr val="tx1"/>
                  </a:solidFill>
                  <a:latin typeface="微軟正黑體" panose="020B0604030504040204" pitchFamily="34" charset="-120"/>
                  <a:ea typeface="微軟正黑體" panose="020B0604030504040204" pitchFamily="34" charset="-120"/>
                </a:endParaRPr>
              </a:p>
              <a:p>
                <a:pPr algn="ctr"/>
                <a:r>
                  <a:rPr lang="en-US" altLang="zh-TW" sz="1400" b="1" dirty="0">
                    <a:solidFill>
                      <a:schemeClr val="tx1"/>
                    </a:solidFill>
                    <a:latin typeface="微軟正黑體" panose="020B0604030504040204" pitchFamily="34" charset="-120"/>
                    <a:ea typeface="微軟正黑體" panose="020B0604030504040204" pitchFamily="34" charset="-120"/>
                  </a:rPr>
                  <a:t>(</a:t>
                </a:r>
                <a:r>
                  <a:rPr lang="zh-TW" altLang="en-US" sz="1400" b="1" dirty="0">
                    <a:solidFill>
                      <a:schemeClr val="tx1"/>
                    </a:solidFill>
                    <a:latin typeface="微軟正黑體" panose="020B0604030504040204" pitchFamily="34" charset="-120"/>
                    <a:ea typeface="微軟正黑體" panose="020B0604030504040204" pitchFamily="34" charset="-120"/>
                  </a:rPr>
                  <a:t>先公發，再申請登錄興櫃</a:t>
                </a:r>
                <a:r>
                  <a:rPr lang="en-US" altLang="zh-TW" sz="1400" b="1" dirty="0">
                    <a:solidFill>
                      <a:schemeClr val="tx1"/>
                    </a:solidFill>
                    <a:latin typeface="微軟正黑體" panose="020B0604030504040204" pitchFamily="34" charset="-120"/>
                    <a:ea typeface="微軟正黑體" panose="020B0604030504040204" pitchFamily="34" charset="-120"/>
                  </a:rPr>
                  <a:t>)</a:t>
                </a:r>
                <a:endParaRPr lang="zh-TW" altLang="en-US" sz="1400" b="1" dirty="0">
                  <a:solidFill>
                    <a:schemeClr val="tx1"/>
                  </a:solidFill>
                  <a:latin typeface="微軟正黑體" panose="020B0604030504040204" pitchFamily="34" charset="-120"/>
                  <a:ea typeface="微軟正黑體" panose="020B0604030504040204" pitchFamily="34" charset="-120"/>
                </a:endParaRPr>
              </a:p>
            </p:txBody>
          </p:sp>
          <p:sp>
            <p:nvSpPr>
              <p:cNvPr id="64" name="矩形: 圓角 63">
                <a:extLst>
                  <a:ext uri="{FF2B5EF4-FFF2-40B4-BE49-F238E27FC236}">
                    <a16:creationId xmlns:a16="http://schemas.microsoft.com/office/drawing/2014/main" id="{C31BCDA9-40E7-7CC4-5881-D11F09029E95}"/>
                  </a:ext>
                </a:extLst>
              </p:cNvPr>
              <p:cNvSpPr/>
              <p:nvPr/>
            </p:nvSpPr>
            <p:spPr>
              <a:xfrm>
                <a:off x="4839298" y="3588588"/>
                <a:ext cx="1839904" cy="365122"/>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2400" b="1" dirty="0">
                    <a:solidFill>
                      <a:srgbClr val="FF0000"/>
                    </a:solidFill>
                    <a:latin typeface="微軟正黑體" panose="020B0604030504040204" pitchFamily="34" charset="-120"/>
                    <a:ea typeface="微軟正黑體" panose="020B0604030504040204" pitchFamily="34" charset="-120"/>
                  </a:rPr>
                  <a:t>預備市場</a:t>
                </a:r>
              </a:p>
            </p:txBody>
          </p:sp>
        </p:grpSp>
        <p:sp>
          <p:nvSpPr>
            <p:cNvPr id="57" name="箭號: 向右 56">
              <a:extLst>
                <a:ext uri="{FF2B5EF4-FFF2-40B4-BE49-F238E27FC236}">
                  <a16:creationId xmlns:a16="http://schemas.microsoft.com/office/drawing/2014/main" id="{5A846296-3349-885A-FFFF-E145F2B00ABE}"/>
                </a:ext>
              </a:extLst>
            </p:cNvPr>
            <p:cNvSpPr/>
            <p:nvPr/>
          </p:nvSpPr>
          <p:spPr>
            <a:xfrm>
              <a:off x="1989984" y="2151547"/>
              <a:ext cx="476117" cy="10380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箭號: 向右 57">
              <a:extLst>
                <a:ext uri="{FF2B5EF4-FFF2-40B4-BE49-F238E27FC236}">
                  <a16:creationId xmlns:a16="http://schemas.microsoft.com/office/drawing/2014/main" id="{D657F9F9-531B-1803-15A9-C64224394800}"/>
                </a:ext>
              </a:extLst>
            </p:cNvPr>
            <p:cNvSpPr/>
            <p:nvPr/>
          </p:nvSpPr>
          <p:spPr>
            <a:xfrm>
              <a:off x="6328872" y="2151547"/>
              <a:ext cx="476117" cy="1580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圓角 58">
              <a:extLst>
                <a:ext uri="{FF2B5EF4-FFF2-40B4-BE49-F238E27FC236}">
                  <a16:creationId xmlns:a16="http://schemas.microsoft.com/office/drawing/2014/main" id="{01BFD43B-6487-0327-77C8-F6794F2B5DD7}"/>
                </a:ext>
              </a:extLst>
            </p:cNvPr>
            <p:cNvSpPr/>
            <p:nvPr/>
          </p:nvSpPr>
          <p:spPr>
            <a:xfrm>
              <a:off x="764629" y="983472"/>
              <a:ext cx="8415787" cy="273133"/>
            </a:xfrm>
            <a:prstGeom prst="roundRect">
              <a:avLst/>
            </a:prstGeom>
            <a:solidFill>
              <a:schemeClr val="tx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3200" b="1" dirty="0">
                <a:solidFill>
                  <a:srgbClr val="FF0000"/>
                </a:solidFill>
                <a:latin typeface="微軟正黑體" panose="020B0604030504040204" pitchFamily="34" charset="-120"/>
                <a:ea typeface="微軟正黑體" panose="020B0604030504040204" pitchFamily="34" charset="-120"/>
              </a:endParaRPr>
            </a:p>
          </p:txBody>
        </p:sp>
        <p:sp>
          <p:nvSpPr>
            <p:cNvPr id="60" name="文字方塊 59">
              <a:extLst>
                <a:ext uri="{FF2B5EF4-FFF2-40B4-BE49-F238E27FC236}">
                  <a16:creationId xmlns:a16="http://schemas.microsoft.com/office/drawing/2014/main" id="{986781BE-B449-5C3F-03CB-533916BF7EC4}"/>
                </a:ext>
              </a:extLst>
            </p:cNvPr>
            <p:cNvSpPr txBox="1"/>
            <p:nvPr/>
          </p:nvSpPr>
          <p:spPr>
            <a:xfrm>
              <a:off x="764629" y="952923"/>
              <a:ext cx="1463414"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未公開發行</a:t>
              </a:r>
            </a:p>
          </p:txBody>
        </p:sp>
        <p:sp>
          <p:nvSpPr>
            <p:cNvPr id="61" name="文字方塊 60">
              <a:extLst>
                <a:ext uri="{FF2B5EF4-FFF2-40B4-BE49-F238E27FC236}">
                  <a16:creationId xmlns:a16="http://schemas.microsoft.com/office/drawing/2014/main" id="{27257EA9-8B06-61C1-AEA7-DB60833F4F12}"/>
                </a:ext>
              </a:extLst>
            </p:cNvPr>
            <p:cNvSpPr txBox="1"/>
            <p:nvPr/>
          </p:nvSpPr>
          <p:spPr>
            <a:xfrm>
              <a:off x="5378838" y="952923"/>
              <a:ext cx="1463414"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公開發行</a:t>
              </a:r>
            </a:p>
          </p:txBody>
        </p:sp>
        <p:sp>
          <p:nvSpPr>
            <p:cNvPr id="62" name="箭號: 向右 61">
              <a:extLst>
                <a:ext uri="{FF2B5EF4-FFF2-40B4-BE49-F238E27FC236}">
                  <a16:creationId xmlns:a16="http://schemas.microsoft.com/office/drawing/2014/main" id="{EE3FD1E2-00B3-E1B0-8C7F-AD9464100EB4}"/>
                </a:ext>
              </a:extLst>
            </p:cNvPr>
            <p:cNvSpPr/>
            <p:nvPr/>
          </p:nvSpPr>
          <p:spPr>
            <a:xfrm>
              <a:off x="2136854" y="1014221"/>
              <a:ext cx="2835668" cy="211633"/>
            </a:xfrm>
            <a:prstGeom prst="rightArrow">
              <a:avLst/>
            </a:prstGeom>
            <a:solidFill>
              <a:schemeClr val="accent2">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65" name="群組 64">
            <a:extLst>
              <a:ext uri="{FF2B5EF4-FFF2-40B4-BE49-F238E27FC236}">
                <a16:creationId xmlns:a16="http://schemas.microsoft.com/office/drawing/2014/main" id="{F1DB4BAC-5849-1ACA-783A-77659F8DB181}"/>
              </a:ext>
            </a:extLst>
          </p:cNvPr>
          <p:cNvGrpSpPr/>
          <p:nvPr/>
        </p:nvGrpSpPr>
        <p:grpSpPr>
          <a:xfrm>
            <a:off x="95523" y="3538708"/>
            <a:ext cx="2587190" cy="2577070"/>
            <a:chOff x="163834" y="3669083"/>
            <a:chExt cx="2722109" cy="2405349"/>
          </a:xfrm>
        </p:grpSpPr>
        <p:sp>
          <p:nvSpPr>
            <p:cNvPr id="66" name="矩形: 圓角 65">
              <a:extLst>
                <a:ext uri="{FF2B5EF4-FFF2-40B4-BE49-F238E27FC236}">
                  <a16:creationId xmlns:a16="http://schemas.microsoft.com/office/drawing/2014/main" id="{8BA50E74-F71E-459E-106C-7BBC8C4DDA64}"/>
                </a:ext>
              </a:extLst>
            </p:cNvPr>
            <p:cNvSpPr/>
            <p:nvPr/>
          </p:nvSpPr>
          <p:spPr>
            <a:xfrm>
              <a:off x="418748" y="3669083"/>
              <a:ext cx="1845994" cy="643783"/>
            </a:xfrm>
            <a:prstGeom prst="round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76200">
                <a:lnSpc>
                  <a:spcPts val="2400"/>
                </a:lnSpc>
              </a:pPr>
              <a:r>
                <a:rPr lang="zh-TW" altLang="zh-TW" sz="1600" kern="100" dirty="0">
                  <a:solidFill>
                    <a:schemeClr val="tx1"/>
                  </a:solidFill>
                  <a:latin typeface="微軟正黑體" panose="020B0604030504040204" pitchFamily="34" charset="-120"/>
                  <a:ea typeface="微軟正黑體" panose="020B0604030504040204" pitchFamily="34" charset="-120"/>
                </a:rPr>
                <a:t>具創新、創意構想的微小型企業</a:t>
              </a:r>
              <a:endParaRPr lang="en-US" altLang="zh-TW" sz="1600" kern="100" dirty="0">
                <a:solidFill>
                  <a:schemeClr val="tx1"/>
                </a:solidFill>
                <a:latin typeface="微軟正黑體" panose="020B0604030504040204" pitchFamily="34" charset="-120"/>
                <a:ea typeface="微軟正黑體" panose="020B0604030504040204" pitchFamily="34" charset="-120"/>
              </a:endParaRPr>
            </a:p>
          </p:txBody>
        </p:sp>
        <p:sp>
          <p:nvSpPr>
            <p:cNvPr id="67" name="文字方塊 66">
              <a:extLst>
                <a:ext uri="{FF2B5EF4-FFF2-40B4-BE49-F238E27FC236}">
                  <a16:creationId xmlns:a16="http://schemas.microsoft.com/office/drawing/2014/main" id="{973E46F5-2A10-08EA-890E-304BD450C423}"/>
                </a:ext>
              </a:extLst>
            </p:cNvPr>
            <p:cNvSpPr txBox="1"/>
            <p:nvPr/>
          </p:nvSpPr>
          <p:spPr>
            <a:xfrm>
              <a:off x="163834" y="4568763"/>
              <a:ext cx="2722109" cy="1505669"/>
            </a:xfrm>
            <a:prstGeom prst="rect">
              <a:avLst/>
            </a:prstGeom>
            <a:noFill/>
          </p:spPr>
          <p:txBody>
            <a:bodyPr wrap="square" rtlCol="0">
              <a:spAutoFit/>
            </a:bodyPr>
            <a:lstStyle/>
            <a:p>
              <a:pPr marL="285750" indent="-285750">
                <a:lnSpc>
                  <a:spcPts val="2000"/>
                </a:lnSpc>
                <a:spcBef>
                  <a:spcPts val="600"/>
                </a:spcBef>
                <a:buFont typeface="Wingdings" panose="05000000000000000000" pitchFamily="2" charset="2"/>
                <a:buChar char="p"/>
              </a:pPr>
              <a:r>
                <a:rPr lang="zh-TW" altLang="en-US" sz="1400" dirty="0">
                  <a:solidFill>
                    <a:srgbClr val="000000"/>
                  </a:solidFill>
                  <a:latin typeface="微軟正黑體" panose="020B0604030504040204" pitchFamily="34" charset="-120"/>
                  <a:ea typeface="微軟正黑體" panose="020B0604030504040204" pitchFamily="34" charset="-120"/>
                </a:rPr>
                <a:t>提供企業輔導服務，包括由會計師協助建立內控制度。</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nSpc>
                  <a:spcPts val="2000"/>
                </a:lnSpc>
                <a:spcBef>
                  <a:spcPts val="600"/>
                </a:spcBef>
                <a:buFont typeface="Wingdings" panose="05000000000000000000" pitchFamily="2" charset="2"/>
                <a:buChar char="p"/>
              </a:pPr>
              <a:r>
                <a:rPr lang="zh-TW" altLang="en-US" sz="1400" dirty="0">
                  <a:solidFill>
                    <a:srgbClr val="000000"/>
                  </a:solidFill>
                  <a:latin typeface="微軟正黑體" panose="020B0604030504040204" pitchFamily="34" charset="-120"/>
                  <a:ea typeface="微軟正黑體" panose="020B0604030504040204" pitchFamily="34" charset="-120"/>
                </a:rPr>
                <a:t>提供創櫃板公司參展機會，提高知名度。</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nSpc>
                  <a:spcPts val="2000"/>
                </a:lnSpc>
                <a:spcBef>
                  <a:spcPts val="600"/>
                </a:spcBef>
                <a:buFont typeface="Wingdings" panose="05000000000000000000" pitchFamily="2" charset="2"/>
                <a:buChar char="p"/>
              </a:pPr>
              <a:r>
                <a:rPr lang="zh-TW" altLang="en-US" sz="1400" dirty="0">
                  <a:solidFill>
                    <a:srgbClr val="000000"/>
                  </a:solidFill>
                  <a:latin typeface="微軟正黑體" panose="020B0604030504040204" pitchFamily="34" charset="-120"/>
                  <a:ea typeface="微軟正黑體" panose="020B0604030504040204" pitchFamily="34" charset="-120"/>
                </a:rPr>
                <a:t>協助與專業投資人媒合。</a:t>
              </a:r>
              <a:endParaRPr lang="en-US" altLang="zh-TW" sz="1400" dirty="0">
                <a:solidFill>
                  <a:srgbClr val="000000"/>
                </a:solidFill>
                <a:latin typeface="微軟正黑體" panose="020B0604030504040204" pitchFamily="34" charset="-120"/>
                <a:ea typeface="微軟正黑體" panose="020B0604030504040204" pitchFamily="34" charset="-120"/>
              </a:endParaRPr>
            </a:p>
          </p:txBody>
        </p:sp>
      </p:grpSp>
      <p:grpSp>
        <p:nvGrpSpPr>
          <p:cNvPr id="71" name="群組 70">
            <a:extLst>
              <a:ext uri="{FF2B5EF4-FFF2-40B4-BE49-F238E27FC236}">
                <a16:creationId xmlns:a16="http://schemas.microsoft.com/office/drawing/2014/main" id="{F81CA34F-68D7-4BAC-7F90-4F5ECE08529B}"/>
              </a:ext>
            </a:extLst>
          </p:cNvPr>
          <p:cNvGrpSpPr/>
          <p:nvPr/>
        </p:nvGrpSpPr>
        <p:grpSpPr>
          <a:xfrm>
            <a:off x="2532237" y="3538708"/>
            <a:ext cx="3164833" cy="3120010"/>
            <a:chOff x="3531869" y="3429118"/>
            <a:chExt cx="3164833" cy="4010913"/>
          </a:xfrm>
        </p:grpSpPr>
        <p:sp>
          <p:nvSpPr>
            <p:cNvPr id="72" name="矩形: 圓角 71">
              <a:extLst>
                <a:ext uri="{FF2B5EF4-FFF2-40B4-BE49-F238E27FC236}">
                  <a16:creationId xmlns:a16="http://schemas.microsoft.com/office/drawing/2014/main" id="{7BBD1353-E4E1-4CFF-F674-2FE8EAC99F64}"/>
                </a:ext>
              </a:extLst>
            </p:cNvPr>
            <p:cNvSpPr/>
            <p:nvPr/>
          </p:nvSpPr>
          <p:spPr>
            <a:xfrm>
              <a:off x="3687079" y="3429118"/>
              <a:ext cx="3009623" cy="937505"/>
            </a:xfrm>
            <a:prstGeom prst="round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2300"/>
                </a:lnSpc>
              </a:pPr>
              <a:r>
                <a:rPr lang="zh-TW" altLang="zh-TW" sz="1600" kern="100" dirty="0">
                  <a:solidFill>
                    <a:schemeClr val="tx1"/>
                  </a:solidFill>
                  <a:latin typeface="微軟正黑體" panose="020B0604030504040204" pitchFamily="34" charset="-120"/>
                  <a:ea typeface="微軟正黑體" panose="020B0604030504040204" pitchFamily="34" charset="-120"/>
                </a:rPr>
                <a:t>營運</a:t>
              </a:r>
              <a:r>
                <a:rPr lang="zh-TW" altLang="en-US" sz="1600" kern="100" dirty="0">
                  <a:solidFill>
                    <a:schemeClr val="tx1"/>
                  </a:solidFill>
                  <a:latin typeface="微軟正黑體" panose="020B0604030504040204" pitchFamily="34" charset="-120"/>
                  <a:ea typeface="微軟正黑體" panose="020B0604030504040204" pitchFamily="34" charset="-120"/>
                </a:rPr>
                <a:t>相對</a:t>
              </a:r>
              <a:r>
                <a:rPr lang="zh-TW" altLang="zh-TW" sz="1600" kern="100" dirty="0">
                  <a:solidFill>
                    <a:schemeClr val="tx1"/>
                  </a:solidFill>
                  <a:latin typeface="微軟正黑體" panose="020B0604030504040204" pitchFamily="34" charset="-120"/>
                  <a:ea typeface="微軟正黑體" panose="020B0604030504040204" pitchFamily="34" charset="-120"/>
                </a:rPr>
                <a:t>成熟</a:t>
              </a:r>
              <a:r>
                <a:rPr lang="zh-TW" altLang="en-US" sz="1600" kern="100" dirty="0">
                  <a:solidFill>
                    <a:schemeClr val="tx1"/>
                  </a:solidFill>
                  <a:latin typeface="微軟正黑體" panose="020B0604030504040204" pitchFamily="34" charset="-120"/>
                  <a:ea typeface="微軟正黑體" panose="020B0604030504040204" pitchFamily="34" charset="-120"/>
                </a:rPr>
                <a:t>之中小規模</a:t>
              </a:r>
              <a:r>
                <a:rPr lang="zh-TW" altLang="zh-TW" sz="1600" kern="100" dirty="0">
                  <a:solidFill>
                    <a:schemeClr val="tx1"/>
                  </a:solidFill>
                  <a:latin typeface="微軟正黑體" panose="020B0604030504040204" pitchFamily="34" charset="-120"/>
                  <a:ea typeface="微軟正黑體" panose="020B0604030504040204" pitchFamily="34" charset="-120"/>
                </a:rPr>
                <a:t>公司</a:t>
              </a:r>
              <a:r>
                <a:rPr lang="zh-TW" altLang="en-US" sz="1600" kern="100" dirty="0">
                  <a:solidFill>
                    <a:schemeClr val="tx1"/>
                  </a:solidFill>
                  <a:latin typeface="微軟正黑體" panose="020B0604030504040204" pitchFamily="34" charset="-120"/>
                  <a:ea typeface="微軟正黑體" panose="020B0604030504040204" pitchFamily="34" charset="-120"/>
                </a:rPr>
                <a:t>，為熟悉資本市場運作預作準備</a:t>
              </a:r>
              <a:endParaRPr lang="en-US" altLang="zh-TW" sz="1600" kern="100" dirty="0">
                <a:solidFill>
                  <a:schemeClr val="tx1"/>
                </a:solidFill>
                <a:latin typeface="微軟正黑體" panose="020B0604030504040204" pitchFamily="34" charset="-120"/>
                <a:ea typeface="微軟正黑體" panose="020B0604030504040204" pitchFamily="34" charset="-120"/>
              </a:endParaRPr>
            </a:p>
          </p:txBody>
        </p:sp>
        <p:sp>
          <p:nvSpPr>
            <p:cNvPr id="73" name="文字方塊 72">
              <a:extLst>
                <a:ext uri="{FF2B5EF4-FFF2-40B4-BE49-F238E27FC236}">
                  <a16:creationId xmlns:a16="http://schemas.microsoft.com/office/drawing/2014/main" id="{4BD2BC85-6B5D-C3CC-75CF-9911E6E5E2DB}"/>
                </a:ext>
              </a:extLst>
            </p:cNvPr>
            <p:cNvSpPr txBox="1"/>
            <p:nvPr/>
          </p:nvSpPr>
          <p:spPr>
            <a:xfrm>
              <a:off x="3531869" y="4677608"/>
              <a:ext cx="3148192" cy="2762423"/>
            </a:xfrm>
            <a:prstGeom prst="rect">
              <a:avLst/>
            </a:prstGeom>
            <a:noFill/>
          </p:spPr>
          <p:txBody>
            <a:bodyPr wrap="square" rtlCol="0">
              <a:spAutoFit/>
            </a:bodyPr>
            <a:lstStyle/>
            <a:p>
              <a:pPr marL="285750" indent="-285750">
                <a:lnSpc>
                  <a:spcPts val="2000"/>
                </a:lnSpc>
                <a:spcBef>
                  <a:spcPts val="600"/>
                </a:spcBef>
                <a:buFont typeface="Wingdings" panose="05000000000000000000" pitchFamily="2" charset="2"/>
                <a:buChar char="p"/>
              </a:pPr>
              <a:r>
                <a:rPr lang="zh-TW" altLang="en-US" sz="1400" dirty="0">
                  <a:solidFill>
                    <a:srgbClr val="000000"/>
                  </a:solidFill>
                  <a:latin typeface="微軟正黑體" panose="020B0604030504040204" pitchFamily="34" charset="-120"/>
                  <a:ea typeface="微軟正黑體" panose="020B0604030504040204" pitchFamily="34" charset="-120"/>
                </a:rPr>
                <a:t>無公司規模、設立年限及獲利能力等要求。</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nSpc>
                  <a:spcPts val="2000"/>
                </a:lnSpc>
                <a:spcBef>
                  <a:spcPts val="600"/>
                </a:spcBef>
                <a:buFont typeface="Wingdings" panose="05000000000000000000" pitchFamily="2" charset="2"/>
                <a:buChar char="p"/>
              </a:pPr>
              <a:r>
                <a:rPr lang="zh-TW" altLang="en-US" sz="1400" dirty="0">
                  <a:solidFill>
                    <a:srgbClr val="000000"/>
                  </a:solidFill>
                  <a:latin typeface="微軟正黑體" panose="020B0604030504040204" pitchFamily="34" charset="-120"/>
                  <a:ea typeface="微軟正黑體" panose="020B0604030504040204" pitchFamily="34" charset="-120"/>
                </a:rPr>
                <a:t>需</a:t>
              </a:r>
              <a:r>
                <a:rPr lang="en-US" altLang="zh-TW" sz="1400" dirty="0">
                  <a:solidFill>
                    <a:srgbClr val="000000"/>
                  </a:solidFill>
                  <a:latin typeface="微軟正黑體" panose="020B0604030504040204" pitchFamily="34" charset="-120"/>
                  <a:ea typeface="微軟正黑體" panose="020B0604030504040204" pitchFamily="34" charset="-120"/>
                </a:rPr>
                <a:t>2</a:t>
              </a:r>
              <a:r>
                <a:rPr lang="zh-TW" altLang="en-US" sz="1400" dirty="0">
                  <a:solidFill>
                    <a:srgbClr val="000000"/>
                  </a:solidFill>
                  <a:latin typeface="微軟正黑體" panose="020B0604030504040204" pitchFamily="34" charset="-120"/>
                  <a:ea typeface="微軟正黑體" panose="020B0604030504040204" pitchFamily="34" charset="-120"/>
                </a:rPr>
                <a:t>家以上推薦證券商推薦。</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nSpc>
                  <a:spcPts val="2000"/>
                </a:lnSpc>
                <a:spcBef>
                  <a:spcPts val="600"/>
                </a:spcBef>
                <a:buFont typeface="Wingdings" panose="05000000000000000000" pitchFamily="2" charset="2"/>
                <a:buChar char="p"/>
              </a:pPr>
              <a:r>
                <a:rPr lang="zh-TW" altLang="en-US" sz="1400" dirty="0">
                  <a:solidFill>
                    <a:schemeClr val="tx1"/>
                  </a:solidFill>
                  <a:latin typeface="微軟正黑體" panose="020B0604030504040204" pitchFamily="34" charset="-120"/>
                  <a:ea typeface="微軟正黑體" panose="020B0604030504040204" pitchFamily="34" charset="-120"/>
                </a:rPr>
                <a:t>推薦證券商</a:t>
              </a:r>
              <a:r>
                <a:rPr lang="zh-TW" altLang="en-US" sz="1400" dirty="0">
                  <a:latin typeface="微軟正黑體" panose="020B0604030504040204" pitchFamily="34" charset="-120"/>
                  <a:ea typeface="微軟正黑體" panose="020B0604030504040204" pitchFamily="34" charset="-120"/>
                </a:rPr>
                <a:t>為造市商角色及採行由推薦證券商報價驅動之議價交易，</a:t>
              </a:r>
              <a:r>
                <a:rPr lang="zh-TW" altLang="en-US" sz="1400" dirty="0">
                  <a:solidFill>
                    <a:srgbClr val="000000"/>
                  </a:solidFill>
                  <a:latin typeface="微軟正黑體" panose="020B0604030504040204" pitchFamily="34" charset="-120"/>
                  <a:ea typeface="微軟正黑體" panose="020B0604030504040204" pitchFamily="34" charset="-120"/>
                </a:rPr>
                <a:t>一般投資人均可參與</a:t>
              </a:r>
            </a:p>
            <a:p>
              <a:pPr marL="285750" indent="-285750">
                <a:lnSpc>
                  <a:spcPts val="2000"/>
                </a:lnSpc>
                <a:spcBef>
                  <a:spcPts val="600"/>
                </a:spcBef>
                <a:buFont typeface="Wingdings" panose="05000000000000000000" pitchFamily="2" charset="2"/>
                <a:buChar char="p"/>
              </a:pPr>
              <a:endParaRPr lang="en-US" altLang="zh-TW" sz="1400" b="1" u="sng" dirty="0">
                <a:solidFill>
                  <a:srgbClr val="C00000"/>
                </a:solidFill>
                <a:latin typeface="微軟正黑體" panose="020B0604030504040204" pitchFamily="34" charset="-120"/>
                <a:ea typeface="微軟正黑體" panose="020B0604030504040204" pitchFamily="34" charset="-120"/>
              </a:endParaRPr>
            </a:p>
            <a:p>
              <a:pPr marL="285750" indent="-285750">
                <a:lnSpc>
                  <a:spcPts val="2000"/>
                </a:lnSpc>
                <a:spcBef>
                  <a:spcPts val="600"/>
                </a:spcBef>
                <a:buFont typeface="Wingdings" panose="05000000000000000000" pitchFamily="2" charset="2"/>
                <a:buChar char="p"/>
              </a:pPr>
              <a:endParaRPr lang="en-US" altLang="zh-TW" sz="1400" b="1" u="sng" dirty="0">
                <a:solidFill>
                  <a:srgbClr val="C00000"/>
                </a:solidFill>
                <a:latin typeface="微軟正黑體" panose="020B0604030504040204" pitchFamily="34" charset="-120"/>
                <a:ea typeface="微軟正黑體" panose="020B0604030504040204" pitchFamily="34" charset="-120"/>
              </a:endParaRPr>
            </a:p>
            <a:p>
              <a:pPr marL="285750" indent="-285750">
                <a:lnSpc>
                  <a:spcPts val="2000"/>
                </a:lnSpc>
                <a:spcBef>
                  <a:spcPts val="600"/>
                </a:spcBef>
                <a:buFont typeface="Wingdings" panose="05000000000000000000" pitchFamily="2" charset="2"/>
                <a:buChar char="p"/>
              </a:pPr>
              <a:endParaRPr lang="zh-TW" altLang="en-US" sz="1400" dirty="0">
                <a:solidFill>
                  <a:srgbClr val="000000"/>
                </a:solidFill>
                <a:latin typeface="微軟正黑體" panose="020B0604030504040204" pitchFamily="34" charset="-120"/>
                <a:ea typeface="微軟正黑體" panose="020B0604030504040204" pitchFamily="34" charset="-120"/>
              </a:endParaRPr>
            </a:p>
          </p:txBody>
        </p:sp>
      </p:grpSp>
      <p:grpSp>
        <p:nvGrpSpPr>
          <p:cNvPr id="74" name="群組 73">
            <a:extLst>
              <a:ext uri="{FF2B5EF4-FFF2-40B4-BE49-F238E27FC236}">
                <a16:creationId xmlns:a16="http://schemas.microsoft.com/office/drawing/2014/main" id="{408EFBDB-6FB3-07E3-7A08-B8D24D95DED8}"/>
              </a:ext>
            </a:extLst>
          </p:cNvPr>
          <p:cNvGrpSpPr/>
          <p:nvPr/>
        </p:nvGrpSpPr>
        <p:grpSpPr>
          <a:xfrm>
            <a:off x="5805672" y="3538708"/>
            <a:ext cx="3265303" cy="3299920"/>
            <a:chOff x="7890674" y="3510682"/>
            <a:chExt cx="3265303" cy="3299920"/>
          </a:xfrm>
        </p:grpSpPr>
        <p:sp>
          <p:nvSpPr>
            <p:cNvPr id="75" name="矩形: 圓角 74">
              <a:extLst>
                <a:ext uri="{FF2B5EF4-FFF2-40B4-BE49-F238E27FC236}">
                  <a16:creationId xmlns:a16="http://schemas.microsoft.com/office/drawing/2014/main" id="{C17FA878-5FBD-579D-8112-602AE3BFAF69}"/>
                </a:ext>
              </a:extLst>
            </p:cNvPr>
            <p:cNvSpPr/>
            <p:nvPr/>
          </p:nvSpPr>
          <p:spPr>
            <a:xfrm>
              <a:off x="7983758" y="3510682"/>
              <a:ext cx="3009623" cy="729266"/>
            </a:xfrm>
            <a:prstGeom prst="roundRect">
              <a:avLst/>
            </a:prstGeom>
            <a:solidFill>
              <a:schemeClr val="bg1">
                <a:lumMod val="8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TW" altLang="zh-TW" sz="1600" kern="100" dirty="0">
                  <a:solidFill>
                    <a:schemeClr val="tx1"/>
                  </a:solidFill>
                  <a:latin typeface="微軟正黑體" panose="020B0604030504040204" pitchFamily="34" charset="-120"/>
                  <a:ea typeface="微軟正黑體" panose="020B0604030504040204" pitchFamily="34" charset="-120"/>
                </a:rPr>
                <a:t>營運</a:t>
              </a:r>
              <a:r>
                <a:rPr lang="zh-TW" altLang="zh-TW" sz="1600" b="1" kern="100" dirty="0">
                  <a:solidFill>
                    <a:schemeClr val="tx1"/>
                  </a:solidFill>
                  <a:latin typeface="微軟正黑體" panose="020B0604030504040204" pitchFamily="34" charset="-120"/>
                  <a:ea typeface="微軟正黑體" panose="020B0604030504040204" pitchFamily="34" charset="-120"/>
                </a:rPr>
                <a:t>具一定績效及規模</a:t>
              </a:r>
              <a:r>
                <a:rPr lang="zh-TW" altLang="en-US" sz="1600" kern="100" dirty="0">
                  <a:solidFill>
                    <a:schemeClr val="tx1"/>
                  </a:solidFill>
                  <a:latin typeface="微軟正黑體" panose="020B0604030504040204" pitchFamily="34" charset="-120"/>
                  <a:ea typeface="微軟正黑體" panose="020B0604030504040204" pitchFamily="34" charset="-120"/>
                </a:rPr>
                <a:t>之</a:t>
              </a:r>
              <a:r>
                <a:rPr lang="zh-TW" altLang="zh-TW" sz="1600" kern="100" dirty="0">
                  <a:solidFill>
                    <a:schemeClr val="tx1"/>
                  </a:solidFill>
                  <a:latin typeface="微軟正黑體" panose="020B0604030504040204" pitchFamily="34" charset="-120"/>
                  <a:ea typeface="微軟正黑體" panose="020B0604030504040204" pitchFamily="34" charset="-120"/>
                </a:rPr>
                <a:t>企業或新興產業公司</a:t>
              </a:r>
              <a:endParaRPr lang="en-US" altLang="zh-TW" sz="1600" kern="100" dirty="0">
                <a:solidFill>
                  <a:schemeClr val="tx1"/>
                </a:solidFill>
                <a:latin typeface="微軟正黑體" panose="020B0604030504040204" pitchFamily="34" charset="-120"/>
                <a:ea typeface="微軟正黑體" panose="020B0604030504040204" pitchFamily="34" charset="-120"/>
              </a:endParaRPr>
            </a:p>
          </p:txBody>
        </p:sp>
        <p:sp>
          <p:nvSpPr>
            <p:cNvPr id="76" name="文字方塊 75">
              <a:extLst>
                <a:ext uri="{FF2B5EF4-FFF2-40B4-BE49-F238E27FC236}">
                  <a16:creationId xmlns:a16="http://schemas.microsoft.com/office/drawing/2014/main" id="{D71412F4-1FD5-175E-4DFD-9E8843639F33}"/>
                </a:ext>
              </a:extLst>
            </p:cNvPr>
            <p:cNvSpPr txBox="1"/>
            <p:nvPr/>
          </p:nvSpPr>
          <p:spPr>
            <a:xfrm>
              <a:off x="7890674" y="4390453"/>
              <a:ext cx="3265303" cy="1408078"/>
            </a:xfrm>
            <a:prstGeom prst="rect">
              <a:avLst/>
            </a:prstGeom>
            <a:noFill/>
          </p:spPr>
          <p:txBody>
            <a:bodyPr wrap="square" rtlCol="0">
              <a:spAutoFit/>
            </a:bodyPr>
            <a:lstStyle/>
            <a:p>
              <a:pPr indent="288000">
                <a:lnSpc>
                  <a:spcPts val="2300"/>
                </a:lnSpc>
                <a:buFont typeface="Wingdings" panose="05000000000000000000" pitchFamily="2" charset="2"/>
                <a:buChar char="p"/>
                <a:defRPr/>
              </a:pPr>
              <a:r>
                <a:rPr lang="zh-TW" altLang="en-US" sz="1400" dirty="0">
                  <a:latin typeface="微軟正黑體" pitchFamily="34" charset="-120"/>
                  <a:ea typeface="微軟正黑體" pitchFamily="34" charset="-120"/>
                </a:rPr>
                <a:t>獲利達標準：一般上櫃</a:t>
              </a:r>
              <a:endParaRPr lang="en-US" altLang="zh-TW" sz="1400" dirty="0">
                <a:latin typeface="微軟正黑體" pitchFamily="34" charset="-120"/>
                <a:ea typeface="微軟正黑體" pitchFamily="34" charset="-120"/>
              </a:endParaRPr>
            </a:p>
            <a:p>
              <a:pPr indent="288000">
                <a:lnSpc>
                  <a:spcPts val="2300"/>
                </a:lnSpc>
                <a:buFont typeface="Wingdings" panose="05000000000000000000" pitchFamily="2" charset="2"/>
                <a:buChar char="p"/>
                <a:defRPr/>
              </a:pPr>
              <a:r>
                <a:rPr lang="zh-TW" altLang="en-US" sz="1400" dirty="0">
                  <a:latin typeface="微軟正黑體" pitchFamily="34" charset="-120"/>
                  <a:ea typeface="微軟正黑體" pitchFamily="34" charset="-120"/>
                </a:rPr>
                <a:t>獲利未達標準：</a:t>
              </a:r>
              <a:endParaRPr lang="en-US" altLang="zh-TW" sz="1400" dirty="0">
                <a:latin typeface="微軟正黑體" pitchFamily="34" charset="-120"/>
                <a:ea typeface="微軟正黑體" pitchFamily="34" charset="-120"/>
              </a:endParaRPr>
            </a:p>
            <a:p>
              <a:pPr marL="540000" lvl="1" indent="-216000">
                <a:lnSpc>
                  <a:spcPts val="2300"/>
                </a:lnSpc>
                <a:buFont typeface="Wingdings" panose="05000000000000000000" pitchFamily="2" charset="2"/>
                <a:buChar char="n"/>
                <a:defRPr/>
              </a:pPr>
              <a:r>
                <a:rPr lang="zh-TW" altLang="en-US" sz="1400" dirty="0">
                  <a:latin typeface="微軟正黑體" pitchFamily="34" charset="-120"/>
                  <a:ea typeface="微軟正黑體" pitchFamily="34" charset="-120"/>
                </a:rPr>
                <a:t>以</a:t>
              </a:r>
              <a:r>
                <a:rPr lang="zh-TW" altLang="en-US" sz="1400" b="1" dirty="0">
                  <a:latin typeface="微軟正黑體" pitchFamily="34" charset="-120"/>
                  <a:ea typeface="微軟正黑體" pitchFamily="34" charset="-120"/>
                </a:rPr>
                <a:t>科技事業</a:t>
              </a:r>
              <a:r>
                <a:rPr lang="zh-TW" altLang="en-US" sz="1400" dirty="0">
                  <a:latin typeface="微軟正黑體" pitchFamily="34" charset="-120"/>
                  <a:ea typeface="微軟正黑體" pitchFamily="34" charset="-120"/>
                </a:rPr>
                <a:t>申請</a:t>
              </a:r>
              <a:endParaRPr lang="en-US" altLang="zh-TW" sz="1400" dirty="0">
                <a:latin typeface="微軟正黑體" pitchFamily="34" charset="-120"/>
                <a:ea typeface="微軟正黑體" pitchFamily="34" charset="-120"/>
              </a:endParaRPr>
            </a:p>
            <a:p>
              <a:pPr indent="288000">
                <a:buFont typeface="Wingdings" panose="05000000000000000000" pitchFamily="2" charset="2"/>
                <a:buChar char="p"/>
                <a:defRPr/>
              </a:pPr>
              <a:endParaRPr lang="en-US" altLang="zh-TW" sz="1400" dirty="0">
                <a:latin typeface="微軟正黑體" pitchFamily="34" charset="-120"/>
                <a:ea typeface="微軟正黑體" pitchFamily="34" charset="-120"/>
              </a:endParaRPr>
            </a:p>
            <a:p>
              <a:pPr indent="288000">
                <a:buFont typeface="Wingdings" panose="05000000000000000000" pitchFamily="2" charset="2"/>
                <a:buChar char="p"/>
                <a:defRPr/>
              </a:pPr>
              <a:endParaRPr lang="en-US" altLang="zh-TW" sz="1400" dirty="0">
                <a:latin typeface="微軟正黑體" pitchFamily="34" charset="-120"/>
                <a:ea typeface="微軟正黑體" pitchFamily="34" charset="-120"/>
              </a:endParaRPr>
            </a:p>
          </p:txBody>
        </p:sp>
        <p:sp>
          <p:nvSpPr>
            <p:cNvPr id="77" name="文字方塊 76">
              <a:extLst>
                <a:ext uri="{FF2B5EF4-FFF2-40B4-BE49-F238E27FC236}">
                  <a16:creationId xmlns:a16="http://schemas.microsoft.com/office/drawing/2014/main" id="{2AC95EB6-A4A8-B76B-CF3E-7A850BC1ABEE}"/>
                </a:ext>
              </a:extLst>
            </p:cNvPr>
            <p:cNvSpPr txBox="1"/>
            <p:nvPr/>
          </p:nvSpPr>
          <p:spPr>
            <a:xfrm>
              <a:off x="7897713" y="5860085"/>
              <a:ext cx="3148193" cy="950517"/>
            </a:xfrm>
            <a:prstGeom prst="rect">
              <a:avLst/>
            </a:prstGeom>
            <a:noFill/>
          </p:spPr>
          <p:txBody>
            <a:bodyPr wrap="square" rtlCol="0">
              <a:spAutoFit/>
            </a:bodyPr>
            <a:lstStyle/>
            <a:p>
              <a:pPr marL="540000" lvl="1" indent="-216000">
                <a:lnSpc>
                  <a:spcPts val="2300"/>
                </a:lnSpc>
                <a:buFont typeface="Wingdings" panose="05000000000000000000" pitchFamily="2" charset="2"/>
                <a:buChar char="n"/>
                <a:defRPr/>
              </a:pPr>
              <a:r>
                <a:rPr lang="zh-TW" altLang="en-US" sz="1400" dirty="0">
                  <a:latin typeface="微軟正黑體" pitchFamily="34" charset="-120"/>
                  <a:ea typeface="微軟正黑體" pitchFamily="34" charset="-120"/>
                </a:rPr>
                <a:t>符合「淨值、營業收入及營業活動現金流量」之規定亦可申請。</a:t>
              </a:r>
              <a:endParaRPr lang="en-US" altLang="zh-TW" sz="1400" dirty="0">
                <a:latin typeface="微軟正黑體" pitchFamily="34" charset="-120"/>
                <a:ea typeface="微軟正黑體" pitchFamily="34" charset="-120"/>
              </a:endParaRPr>
            </a:p>
          </p:txBody>
        </p:sp>
        <p:sp>
          <p:nvSpPr>
            <p:cNvPr id="78" name="文字方塊 77">
              <a:extLst>
                <a:ext uri="{FF2B5EF4-FFF2-40B4-BE49-F238E27FC236}">
                  <a16:creationId xmlns:a16="http://schemas.microsoft.com/office/drawing/2014/main" id="{5A606F79-A7F9-A845-E1CA-667D1902CD96}"/>
                </a:ext>
              </a:extLst>
            </p:cNvPr>
            <p:cNvSpPr txBox="1"/>
            <p:nvPr/>
          </p:nvSpPr>
          <p:spPr>
            <a:xfrm>
              <a:off x="8417088" y="5309853"/>
              <a:ext cx="2664574" cy="584775"/>
            </a:xfrm>
            <a:prstGeom prst="rect">
              <a:avLst/>
            </a:prstGeom>
            <a:noFill/>
          </p:spPr>
          <p:txBody>
            <a:bodyPr wrap="square" rtlCol="0">
              <a:spAutoFit/>
            </a:bodyPr>
            <a:lstStyle/>
            <a:p>
              <a:pPr marL="285750" indent="-285750">
                <a:buFont typeface="Wingdings" panose="05000000000000000000" pitchFamily="2" charset="2"/>
                <a:buChar char="ü"/>
                <a:defRPr/>
              </a:pPr>
              <a:r>
                <a:rPr lang="zh-TW" altLang="en-US" sz="1600" dirty="0">
                  <a:solidFill>
                    <a:srgbClr val="0070C0"/>
                  </a:solidFill>
                  <a:latin typeface="微軟正黑體" pitchFamily="34" charset="-120"/>
                  <a:ea typeface="微軟正黑體" pitchFamily="34" charset="-120"/>
                  <a:sym typeface="Wingdings" panose="05000000000000000000" pitchFamily="2" charset="2"/>
                </a:rPr>
                <a:t>可向經濟部或數發部申請取得科技事業意見書。</a:t>
              </a:r>
              <a:endParaRPr lang="en-US" altLang="zh-TW" sz="1600" dirty="0">
                <a:solidFill>
                  <a:srgbClr val="0070C0"/>
                </a:solidFill>
                <a:latin typeface="微軟正黑體" pitchFamily="34" charset="-120"/>
                <a:ea typeface="微軟正黑體" pitchFamily="34" charset="-120"/>
              </a:endParaRPr>
            </a:p>
          </p:txBody>
        </p:sp>
      </p:grpSp>
    </p:spTree>
    <p:extLst>
      <p:ext uri="{BB962C8B-B14F-4D97-AF65-F5344CB8AC3E}">
        <p14:creationId xmlns:p14="http://schemas.microsoft.com/office/powerpoint/2010/main" val="1997142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pPr marL="292190" indent="-292190" fontAlgn="auto">
              <a:lnSpc>
                <a:spcPts val="3835"/>
              </a:lnSpc>
              <a:spcBef>
                <a:spcPts val="0"/>
              </a:spcBef>
              <a:spcAft>
                <a:spcPts val="0"/>
              </a:spcAft>
              <a:buClr>
                <a:srgbClr val="FFCC00"/>
              </a:buClr>
              <a:defRPr/>
            </a:pP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上櫃審查流程</a:t>
            </a:r>
          </a:p>
        </p:txBody>
      </p:sp>
      <p:grpSp>
        <p:nvGrpSpPr>
          <p:cNvPr id="7" name="群組 6">
            <a:extLst>
              <a:ext uri="{FF2B5EF4-FFF2-40B4-BE49-F238E27FC236}">
                <a16:creationId xmlns:a16="http://schemas.microsoft.com/office/drawing/2014/main" id="{62E633FE-13C5-4554-8A75-204286F0FB9F}"/>
              </a:ext>
            </a:extLst>
          </p:cNvPr>
          <p:cNvGrpSpPr/>
          <p:nvPr/>
        </p:nvGrpSpPr>
        <p:grpSpPr>
          <a:xfrm>
            <a:off x="830027" y="1424401"/>
            <a:ext cx="4289638" cy="3520183"/>
            <a:chOff x="830027" y="1700810"/>
            <a:chExt cx="4289638" cy="3243774"/>
          </a:xfrm>
        </p:grpSpPr>
        <p:sp>
          <p:nvSpPr>
            <p:cNvPr id="8" name="手繪多邊形: 圖案 7">
              <a:extLst>
                <a:ext uri="{FF2B5EF4-FFF2-40B4-BE49-F238E27FC236}">
                  <a16:creationId xmlns:a16="http://schemas.microsoft.com/office/drawing/2014/main" id="{21AAEB69-C03B-4562-82E0-4AA69C823423}"/>
                </a:ext>
              </a:extLst>
            </p:cNvPr>
            <p:cNvSpPr/>
            <p:nvPr/>
          </p:nvSpPr>
          <p:spPr>
            <a:xfrm>
              <a:off x="830027" y="1700810"/>
              <a:ext cx="755840" cy="3243774"/>
            </a:xfrm>
            <a:custGeom>
              <a:avLst/>
              <a:gdLst>
                <a:gd name="connsiteX0" fmla="*/ 0 w 755840"/>
                <a:gd name="connsiteY0" fmla="*/ 75584 h 3243774"/>
                <a:gd name="connsiteX1" fmla="*/ 75584 w 755840"/>
                <a:gd name="connsiteY1" fmla="*/ 0 h 3243774"/>
                <a:gd name="connsiteX2" fmla="*/ 680256 w 755840"/>
                <a:gd name="connsiteY2" fmla="*/ 0 h 3243774"/>
                <a:gd name="connsiteX3" fmla="*/ 755840 w 755840"/>
                <a:gd name="connsiteY3" fmla="*/ 75584 h 3243774"/>
                <a:gd name="connsiteX4" fmla="*/ 755840 w 755840"/>
                <a:gd name="connsiteY4" fmla="*/ 3168190 h 3243774"/>
                <a:gd name="connsiteX5" fmla="*/ 680256 w 755840"/>
                <a:gd name="connsiteY5" fmla="*/ 3243774 h 3243774"/>
                <a:gd name="connsiteX6" fmla="*/ 75584 w 755840"/>
                <a:gd name="connsiteY6" fmla="*/ 3243774 h 3243774"/>
                <a:gd name="connsiteX7" fmla="*/ 0 w 755840"/>
                <a:gd name="connsiteY7" fmla="*/ 3168190 h 3243774"/>
                <a:gd name="connsiteX8" fmla="*/ 0 w 755840"/>
                <a:gd name="connsiteY8" fmla="*/ 75584 h 324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840" h="3243774">
                  <a:moveTo>
                    <a:pt x="0" y="75584"/>
                  </a:moveTo>
                  <a:cubicBezTo>
                    <a:pt x="0" y="33840"/>
                    <a:pt x="33840" y="0"/>
                    <a:pt x="75584" y="0"/>
                  </a:cubicBezTo>
                  <a:lnTo>
                    <a:pt x="680256" y="0"/>
                  </a:lnTo>
                  <a:cubicBezTo>
                    <a:pt x="722000" y="0"/>
                    <a:pt x="755840" y="33840"/>
                    <a:pt x="755840" y="75584"/>
                  </a:cubicBezTo>
                  <a:lnTo>
                    <a:pt x="755840" y="3168190"/>
                  </a:lnTo>
                  <a:cubicBezTo>
                    <a:pt x="755840" y="3209934"/>
                    <a:pt x="722000" y="3243774"/>
                    <a:pt x="680256" y="3243774"/>
                  </a:cubicBezTo>
                  <a:lnTo>
                    <a:pt x="75584" y="3243774"/>
                  </a:lnTo>
                  <a:cubicBezTo>
                    <a:pt x="33840" y="3243774"/>
                    <a:pt x="0" y="3209934"/>
                    <a:pt x="0" y="3168190"/>
                  </a:cubicBezTo>
                  <a:lnTo>
                    <a:pt x="0" y="75584"/>
                  </a:lnTo>
                  <a:close/>
                </a:path>
              </a:pathLst>
            </a:custGeom>
            <a:solidFill>
              <a:schemeClr val="bg2">
                <a:lumMod val="75000"/>
              </a:schemeClr>
            </a:solidFill>
          </p:spPr>
          <p:style>
            <a:lnRef idx="3">
              <a:schemeClr val="lt1"/>
            </a:lnRef>
            <a:fillRef idx="1">
              <a:schemeClr val="accent6"/>
            </a:fillRef>
            <a:effectRef idx="1">
              <a:schemeClr val="accent6"/>
            </a:effectRef>
            <a:fontRef idx="minor">
              <a:schemeClr val="lt1"/>
            </a:fontRef>
          </p:style>
          <p:txBody>
            <a:bodyPr spcFirstLastPara="0" vert="eaVert" wrap="square" lIns="90718" tIns="90718" rIns="90718" bIns="90718" numCol="1" spcCol="1270" anchor="ctr" anchorCtr="0">
              <a:noAutofit/>
            </a:bodyPr>
            <a:lstStyle/>
            <a:p>
              <a:pPr marL="0" lvl="0" indent="0" algn="ctr" defTabSz="800100">
                <a:lnSpc>
                  <a:spcPts val="1800"/>
                </a:lnSpc>
                <a:spcBef>
                  <a:spcPct val="0"/>
                </a:spcBef>
                <a:spcAft>
                  <a:spcPct val="35000"/>
                </a:spcAft>
                <a:buNone/>
              </a:pPr>
              <a:r>
                <a:rPr lang="zh-TW" altLang="en-US" sz="1800" kern="1200" dirty="0">
                  <a:solidFill>
                    <a:srgbClr val="000000"/>
                  </a:solidFill>
                  <a:latin typeface="微軟正黑體" panose="020B0604030504040204" pitchFamily="34" charset="-120"/>
                  <a:ea typeface="微軟正黑體" panose="020B0604030504040204" pitchFamily="34" charset="-120"/>
                </a:rPr>
                <a:t>於興櫃股票市場交易</a:t>
              </a:r>
              <a:r>
                <a:rPr lang="zh-TW" altLang="en-US" sz="1800" b="1" kern="1200" dirty="0">
                  <a:solidFill>
                    <a:srgbClr val="FF0000"/>
                  </a:solidFill>
                  <a:latin typeface="微軟正黑體" panose="020B0604030504040204" pitchFamily="34" charset="-120"/>
                  <a:ea typeface="微軟正黑體" panose="020B0604030504040204" pitchFamily="34" charset="-120"/>
                </a:rPr>
                <a:t>滿六個月</a:t>
              </a:r>
              <a:endParaRPr lang="en-US" altLang="zh-TW" sz="1800" b="1" kern="1200" dirty="0">
                <a:solidFill>
                  <a:srgbClr val="FF0000"/>
                </a:solidFill>
                <a:latin typeface="微軟正黑體" panose="020B0604030504040204" pitchFamily="34" charset="-120"/>
                <a:ea typeface="微軟正黑體" panose="020B0604030504040204" pitchFamily="34" charset="-120"/>
              </a:endParaRPr>
            </a:p>
            <a:p>
              <a:pPr marL="0" lvl="0" indent="0" algn="ctr" defTabSz="800100">
                <a:lnSpc>
                  <a:spcPts val="1200"/>
                </a:lnSpc>
                <a:spcBef>
                  <a:spcPct val="0"/>
                </a:spcBef>
                <a:spcAft>
                  <a:spcPct val="35000"/>
                </a:spcAft>
                <a:buNone/>
              </a:pPr>
              <a:r>
                <a:rPr lang="en-US" altLang="zh-TW" sz="1800" b="1" kern="1200" dirty="0">
                  <a:solidFill>
                    <a:srgbClr val="FF0000"/>
                  </a:solidFill>
                  <a:latin typeface="微軟正黑體" panose="020B0604030504040204" pitchFamily="34" charset="-120"/>
                  <a:ea typeface="微軟正黑體" panose="020B0604030504040204" pitchFamily="34" charset="-120"/>
                </a:rPr>
                <a:t>(</a:t>
              </a:r>
              <a:r>
                <a:rPr lang="zh-TW" altLang="en-US" sz="1800" b="1" kern="1200" dirty="0">
                  <a:solidFill>
                    <a:srgbClr val="FF0000"/>
                  </a:solidFill>
                  <a:latin typeface="微軟正黑體" panose="020B0604030504040204" pitchFamily="34" charset="-120"/>
                  <a:ea typeface="微軟正黑體" panose="020B0604030504040204" pitchFamily="34" charset="-120"/>
                </a:rPr>
                <a:t>外國企業得以輔導滿六個月替代</a:t>
              </a:r>
              <a:r>
                <a:rPr lang="en-US" altLang="zh-TW" sz="1800" b="1" kern="1200" dirty="0">
                  <a:solidFill>
                    <a:srgbClr val="FF0000"/>
                  </a:solidFill>
                  <a:latin typeface="Times New Roman" pitchFamily="18" charset="0"/>
                  <a:ea typeface="標楷體" pitchFamily="65" charset="-120"/>
                </a:rPr>
                <a:t>)</a:t>
              </a:r>
            </a:p>
          </p:txBody>
        </p:sp>
        <p:sp>
          <p:nvSpPr>
            <p:cNvPr id="9" name="手繪多邊形: 圖案 8">
              <a:extLst>
                <a:ext uri="{FF2B5EF4-FFF2-40B4-BE49-F238E27FC236}">
                  <a16:creationId xmlns:a16="http://schemas.microsoft.com/office/drawing/2014/main" id="{2C933A78-B0D3-401C-A27B-56BB06AAC1D2}"/>
                </a:ext>
              </a:extLst>
            </p:cNvPr>
            <p:cNvSpPr/>
            <p:nvPr/>
          </p:nvSpPr>
          <p:spPr>
            <a:xfrm>
              <a:off x="1645553" y="3217508"/>
              <a:ext cx="141290" cy="210377"/>
            </a:xfrm>
            <a:custGeom>
              <a:avLst/>
              <a:gdLst>
                <a:gd name="connsiteX0" fmla="*/ 0 w 141290"/>
                <a:gd name="connsiteY0" fmla="*/ 42075 h 210377"/>
                <a:gd name="connsiteX1" fmla="*/ 70645 w 141290"/>
                <a:gd name="connsiteY1" fmla="*/ 42075 h 210377"/>
                <a:gd name="connsiteX2" fmla="*/ 70645 w 141290"/>
                <a:gd name="connsiteY2" fmla="*/ 0 h 210377"/>
                <a:gd name="connsiteX3" fmla="*/ 141290 w 141290"/>
                <a:gd name="connsiteY3" fmla="*/ 105189 h 210377"/>
                <a:gd name="connsiteX4" fmla="*/ 70645 w 141290"/>
                <a:gd name="connsiteY4" fmla="*/ 210377 h 210377"/>
                <a:gd name="connsiteX5" fmla="*/ 70645 w 141290"/>
                <a:gd name="connsiteY5" fmla="*/ 168302 h 210377"/>
                <a:gd name="connsiteX6" fmla="*/ 0 w 141290"/>
                <a:gd name="connsiteY6" fmla="*/ 168302 h 210377"/>
                <a:gd name="connsiteX7" fmla="*/ 0 w 141290"/>
                <a:gd name="connsiteY7" fmla="*/ 42075 h 21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290" h="210377">
                  <a:moveTo>
                    <a:pt x="0" y="42075"/>
                  </a:moveTo>
                  <a:lnTo>
                    <a:pt x="70645" y="42075"/>
                  </a:lnTo>
                  <a:lnTo>
                    <a:pt x="70645" y="0"/>
                  </a:lnTo>
                  <a:lnTo>
                    <a:pt x="141290" y="105189"/>
                  </a:lnTo>
                  <a:lnTo>
                    <a:pt x="70645" y="210377"/>
                  </a:lnTo>
                  <a:lnTo>
                    <a:pt x="70645" y="168302"/>
                  </a:lnTo>
                  <a:lnTo>
                    <a:pt x="0" y="168302"/>
                  </a:lnTo>
                  <a:lnTo>
                    <a:pt x="0" y="42075"/>
                  </a:lnTo>
                  <a:close/>
                </a:path>
              </a:pathLst>
            </a:custGeom>
            <a:solidFill>
              <a:srgbClr val="CAB688"/>
            </a:solidFill>
          </p:spPr>
          <p:style>
            <a:lnRef idx="0">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0" tIns="42075" rIns="42387" bIns="42075" numCol="1" spcCol="1270" anchor="ctr" anchorCtr="0">
              <a:noAutofit/>
            </a:bodyPr>
            <a:lstStyle/>
            <a:p>
              <a:pPr marL="0" lvl="0" indent="0" algn="ctr" defTabSz="800100">
                <a:lnSpc>
                  <a:spcPct val="90000"/>
                </a:lnSpc>
                <a:spcBef>
                  <a:spcPct val="0"/>
                </a:spcBef>
                <a:spcAft>
                  <a:spcPct val="35000"/>
                </a:spcAft>
                <a:buNone/>
              </a:pPr>
              <a:endParaRPr lang="zh-TW" altLang="en-US" sz="1800" kern="1200"/>
            </a:p>
          </p:txBody>
        </p:sp>
        <p:sp>
          <p:nvSpPr>
            <p:cNvPr id="10" name="手繪多邊形: 圖案 9">
              <a:extLst>
                <a:ext uri="{FF2B5EF4-FFF2-40B4-BE49-F238E27FC236}">
                  <a16:creationId xmlns:a16="http://schemas.microsoft.com/office/drawing/2014/main" id="{4C86EA1F-C7C6-4A96-A32F-61EA8F348BC4}"/>
                </a:ext>
              </a:extLst>
            </p:cNvPr>
            <p:cNvSpPr/>
            <p:nvPr/>
          </p:nvSpPr>
          <p:spPr>
            <a:xfrm>
              <a:off x="1852453" y="1700810"/>
              <a:ext cx="616974" cy="3243774"/>
            </a:xfrm>
            <a:custGeom>
              <a:avLst/>
              <a:gdLst>
                <a:gd name="connsiteX0" fmla="*/ 0 w 616974"/>
                <a:gd name="connsiteY0" fmla="*/ 61697 h 3243774"/>
                <a:gd name="connsiteX1" fmla="*/ 61697 w 616974"/>
                <a:gd name="connsiteY1" fmla="*/ 0 h 3243774"/>
                <a:gd name="connsiteX2" fmla="*/ 555277 w 616974"/>
                <a:gd name="connsiteY2" fmla="*/ 0 h 3243774"/>
                <a:gd name="connsiteX3" fmla="*/ 616974 w 616974"/>
                <a:gd name="connsiteY3" fmla="*/ 61697 h 3243774"/>
                <a:gd name="connsiteX4" fmla="*/ 616974 w 616974"/>
                <a:gd name="connsiteY4" fmla="*/ 3182077 h 3243774"/>
                <a:gd name="connsiteX5" fmla="*/ 555277 w 616974"/>
                <a:gd name="connsiteY5" fmla="*/ 3243774 h 3243774"/>
                <a:gd name="connsiteX6" fmla="*/ 61697 w 616974"/>
                <a:gd name="connsiteY6" fmla="*/ 3243774 h 3243774"/>
                <a:gd name="connsiteX7" fmla="*/ 0 w 616974"/>
                <a:gd name="connsiteY7" fmla="*/ 3182077 h 3243774"/>
                <a:gd name="connsiteX8" fmla="*/ 0 w 616974"/>
                <a:gd name="connsiteY8" fmla="*/ 61697 h 324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974" h="3243774">
                  <a:moveTo>
                    <a:pt x="0" y="61697"/>
                  </a:moveTo>
                  <a:cubicBezTo>
                    <a:pt x="0" y="27623"/>
                    <a:pt x="27623" y="0"/>
                    <a:pt x="61697" y="0"/>
                  </a:cubicBezTo>
                  <a:lnTo>
                    <a:pt x="555277" y="0"/>
                  </a:lnTo>
                  <a:cubicBezTo>
                    <a:pt x="589351" y="0"/>
                    <a:pt x="616974" y="27623"/>
                    <a:pt x="616974" y="61697"/>
                  </a:cubicBezTo>
                  <a:lnTo>
                    <a:pt x="616974" y="3182077"/>
                  </a:lnTo>
                  <a:cubicBezTo>
                    <a:pt x="616974" y="3216151"/>
                    <a:pt x="589351" y="3243774"/>
                    <a:pt x="555277" y="3243774"/>
                  </a:cubicBezTo>
                  <a:lnTo>
                    <a:pt x="61697" y="3243774"/>
                  </a:lnTo>
                  <a:cubicBezTo>
                    <a:pt x="27623" y="3243774"/>
                    <a:pt x="0" y="3216151"/>
                    <a:pt x="0" y="3182077"/>
                  </a:cubicBezTo>
                  <a:lnTo>
                    <a:pt x="0" y="61697"/>
                  </a:lnTo>
                  <a:close/>
                </a:path>
              </a:pathLst>
            </a:custGeom>
            <a:solidFill>
              <a:srgbClr val="CAB688">
                <a:alpha val="84706"/>
              </a:srgbClr>
            </a:solidFill>
          </p:spPr>
          <p:style>
            <a:lnRef idx="3">
              <a:schemeClr val="lt1"/>
            </a:lnRef>
            <a:fillRef idx="1">
              <a:schemeClr val="accent6"/>
            </a:fillRef>
            <a:effectRef idx="1">
              <a:schemeClr val="accent6"/>
            </a:effectRef>
            <a:fontRef idx="minor">
              <a:schemeClr val="lt1"/>
            </a:fontRef>
          </p:style>
          <p:txBody>
            <a:bodyPr spcFirstLastPara="0" vert="horz" wrap="square" lIns="86651" tIns="86651" rIns="86651" bIns="86651" numCol="1" spcCol="1270" anchor="ctr" anchorCtr="0">
              <a:noAutofit/>
            </a:bodyPr>
            <a:lstStyle/>
            <a:p>
              <a:pPr marL="0" lvl="0" indent="0" algn="ctr" defTabSz="800100">
                <a:lnSpc>
                  <a:spcPct val="90000"/>
                </a:lnSpc>
                <a:spcBef>
                  <a:spcPct val="0"/>
                </a:spcBef>
                <a:spcAft>
                  <a:spcPct val="35000"/>
                </a:spcAft>
                <a:buNone/>
              </a:pPr>
              <a:endParaRPr lang="zh-TW" altLang="en-US" sz="1800" kern="1200" dirty="0">
                <a:solidFill>
                  <a:srgbClr val="000000"/>
                </a:solidFill>
              </a:endParaRPr>
            </a:p>
          </p:txBody>
        </p:sp>
        <p:sp>
          <p:nvSpPr>
            <p:cNvPr id="11" name="手繪多邊形: 圖案 10">
              <a:extLst>
                <a:ext uri="{FF2B5EF4-FFF2-40B4-BE49-F238E27FC236}">
                  <a16:creationId xmlns:a16="http://schemas.microsoft.com/office/drawing/2014/main" id="{CE393906-27DB-41F0-9EC4-E18077CA82B6}"/>
                </a:ext>
              </a:extLst>
            </p:cNvPr>
            <p:cNvSpPr/>
            <p:nvPr/>
          </p:nvSpPr>
          <p:spPr>
            <a:xfrm>
              <a:off x="2572440" y="3217508"/>
              <a:ext cx="218387" cy="210377"/>
            </a:xfrm>
            <a:custGeom>
              <a:avLst/>
              <a:gdLst>
                <a:gd name="connsiteX0" fmla="*/ 0 w 218387"/>
                <a:gd name="connsiteY0" fmla="*/ 42075 h 210377"/>
                <a:gd name="connsiteX1" fmla="*/ 113199 w 218387"/>
                <a:gd name="connsiteY1" fmla="*/ 42075 h 210377"/>
                <a:gd name="connsiteX2" fmla="*/ 113199 w 218387"/>
                <a:gd name="connsiteY2" fmla="*/ 0 h 210377"/>
                <a:gd name="connsiteX3" fmla="*/ 218387 w 218387"/>
                <a:gd name="connsiteY3" fmla="*/ 105189 h 210377"/>
                <a:gd name="connsiteX4" fmla="*/ 113199 w 218387"/>
                <a:gd name="connsiteY4" fmla="*/ 210377 h 210377"/>
                <a:gd name="connsiteX5" fmla="*/ 113199 w 218387"/>
                <a:gd name="connsiteY5" fmla="*/ 168302 h 210377"/>
                <a:gd name="connsiteX6" fmla="*/ 0 w 218387"/>
                <a:gd name="connsiteY6" fmla="*/ 168302 h 210377"/>
                <a:gd name="connsiteX7" fmla="*/ 0 w 218387"/>
                <a:gd name="connsiteY7" fmla="*/ 42075 h 21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387" h="210377">
                  <a:moveTo>
                    <a:pt x="0" y="42075"/>
                  </a:moveTo>
                  <a:lnTo>
                    <a:pt x="113199" y="42075"/>
                  </a:lnTo>
                  <a:lnTo>
                    <a:pt x="113199" y="0"/>
                  </a:lnTo>
                  <a:lnTo>
                    <a:pt x="218387" y="105189"/>
                  </a:lnTo>
                  <a:lnTo>
                    <a:pt x="113199" y="210377"/>
                  </a:lnTo>
                  <a:lnTo>
                    <a:pt x="113199" y="168302"/>
                  </a:lnTo>
                  <a:lnTo>
                    <a:pt x="0" y="168302"/>
                  </a:lnTo>
                  <a:lnTo>
                    <a:pt x="0" y="42075"/>
                  </a:lnTo>
                  <a:close/>
                </a:path>
              </a:pathLst>
            </a:custGeom>
            <a:solidFill>
              <a:srgbClr val="D2C19A"/>
            </a:solidFill>
          </p:spPr>
          <p:style>
            <a:lnRef idx="0">
              <a:schemeClr val="lt1">
                <a:hueOff val="0"/>
                <a:satOff val="0"/>
                <a:lumOff val="0"/>
                <a:alphaOff val="0"/>
              </a:schemeClr>
            </a:lnRef>
            <a:fillRef idx="1">
              <a:scrgbClr r="0" g="0" b="0"/>
            </a:fillRef>
            <a:effectRef idx="0">
              <a:schemeClr val="accent4">
                <a:hueOff val="-1070112"/>
                <a:satOff val="13230"/>
                <a:lumOff val="-4313"/>
                <a:alphaOff val="0"/>
              </a:schemeClr>
            </a:effectRef>
            <a:fontRef idx="minor">
              <a:schemeClr val="lt1"/>
            </a:fontRef>
          </p:style>
          <p:txBody>
            <a:bodyPr spcFirstLastPara="0" vert="horz" wrap="square" lIns="0" tIns="42075" rIns="63113" bIns="42075" numCol="1" spcCol="1270" anchor="ctr" anchorCtr="0">
              <a:noAutofit/>
            </a:bodyPr>
            <a:lstStyle/>
            <a:p>
              <a:pPr marL="0" lvl="0" indent="0" algn="ctr" defTabSz="800100">
                <a:lnSpc>
                  <a:spcPct val="90000"/>
                </a:lnSpc>
                <a:spcBef>
                  <a:spcPct val="0"/>
                </a:spcBef>
                <a:spcAft>
                  <a:spcPct val="35000"/>
                </a:spcAft>
                <a:buNone/>
              </a:pPr>
              <a:endParaRPr lang="zh-TW" altLang="en-US" sz="1800" kern="1200"/>
            </a:p>
          </p:txBody>
        </p:sp>
        <p:sp>
          <p:nvSpPr>
            <p:cNvPr id="12" name="手繪多邊形: 圖案 11">
              <a:extLst>
                <a:ext uri="{FF2B5EF4-FFF2-40B4-BE49-F238E27FC236}">
                  <a16:creationId xmlns:a16="http://schemas.microsoft.com/office/drawing/2014/main" id="{4ACB61A5-B1A0-4729-AD0B-029A40624615}"/>
                </a:ext>
              </a:extLst>
            </p:cNvPr>
            <p:cNvSpPr/>
            <p:nvPr/>
          </p:nvSpPr>
          <p:spPr>
            <a:xfrm>
              <a:off x="2881478" y="1700810"/>
              <a:ext cx="557160" cy="3243774"/>
            </a:xfrm>
            <a:custGeom>
              <a:avLst/>
              <a:gdLst>
                <a:gd name="connsiteX0" fmla="*/ 0 w 557160"/>
                <a:gd name="connsiteY0" fmla="*/ 55716 h 3243774"/>
                <a:gd name="connsiteX1" fmla="*/ 55716 w 557160"/>
                <a:gd name="connsiteY1" fmla="*/ 0 h 3243774"/>
                <a:gd name="connsiteX2" fmla="*/ 501444 w 557160"/>
                <a:gd name="connsiteY2" fmla="*/ 0 h 3243774"/>
                <a:gd name="connsiteX3" fmla="*/ 557160 w 557160"/>
                <a:gd name="connsiteY3" fmla="*/ 55716 h 3243774"/>
                <a:gd name="connsiteX4" fmla="*/ 557160 w 557160"/>
                <a:gd name="connsiteY4" fmla="*/ 3188058 h 3243774"/>
                <a:gd name="connsiteX5" fmla="*/ 501444 w 557160"/>
                <a:gd name="connsiteY5" fmla="*/ 3243774 h 3243774"/>
                <a:gd name="connsiteX6" fmla="*/ 55716 w 557160"/>
                <a:gd name="connsiteY6" fmla="*/ 3243774 h 3243774"/>
                <a:gd name="connsiteX7" fmla="*/ 0 w 557160"/>
                <a:gd name="connsiteY7" fmla="*/ 3188058 h 3243774"/>
                <a:gd name="connsiteX8" fmla="*/ 0 w 557160"/>
                <a:gd name="connsiteY8" fmla="*/ 55716 h 324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160" h="3243774">
                  <a:moveTo>
                    <a:pt x="0" y="55716"/>
                  </a:moveTo>
                  <a:cubicBezTo>
                    <a:pt x="0" y="24945"/>
                    <a:pt x="24945" y="0"/>
                    <a:pt x="55716" y="0"/>
                  </a:cubicBezTo>
                  <a:lnTo>
                    <a:pt x="501444" y="0"/>
                  </a:lnTo>
                  <a:cubicBezTo>
                    <a:pt x="532215" y="0"/>
                    <a:pt x="557160" y="24945"/>
                    <a:pt x="557160" y="55716"/>
                  </a:cubicBezTo>
                  <a:lnTo>
                    <a:pt x="557160" y="3188058"/>
                  </a:lnTo>
                  <a:cubicBezTo>
                    <a:pt x="557160" y="3218829"/>
                    <a:pt x="532215" y="3243774"/>
                    <a:pt x="501444" y="3243774"/>
                  </a:cubicBezTo>
                  <a:lnTo>
                    <a:pt x="55716" y="3243774"/>
                  </a:lnTo>
                  <a:cubicBezTo>
                    <a:pt x="24945" y="3243774"/>
                    <a:pt x="0" y="3218829"/>
                    <a:pt x="0" y="3188058"/>
                  </a:cubicBezTo>
                  <a:lnTo>
                    <a:pt x="0" y="55716"/>
                  </a:lnTo>
                  <a:close/>
                </a:path>
              </a:pathLst>
            </a:custGeom>
            <a:solidFill>
              <a:srgbClr val="D2C19A">
                <a:alpha val="75686"/>
              </a:srgbClr>
            </a:solidFill>
          </p:spPr>
          <p:style>
            <a:lnRef idx="3">
              <a:schemeClr val="lt1"/>
            </a:lnRef>
            <a:fillRef idx="1">
              <a:schemeClr val="accent6"/>
            </a:fillRef>
            <a:effectRef idx="1">
              <a:schemeClr val="accent6"/>
            </a:effectRef>
            <a:fontRef idx="minor">
              <a:schemeClr val="lt1"/>
            </a:fontRef>
          </p:style>
          <p:txBody>
            <a:bodyPr spcFirstLastPara="0" vert="eaVert" wrap="square" lIns="107759" tIns="107759" rIns="107759" bIns="107759"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TW" altLang="en-US" sz="2400" kern="1200" dirty="0">
                  <a:solidFill>
                    <a:srgbClr val="000000"/>
                  </a:solidFill>
                  <a:latin typeface="微軟正黑體" panose="020B0604030504040204" pitchFamily="34" charset="-120"/>
                  <a:ea typeface="微軟正黑體" panose="020B0604030504040204" pitchFamily="34" charset="-120"/>
                </a:rPr>
                <a:t>書  面  審  查</a:t>
              </a:r>
              <a:endParaRPr lang="en-US" altLang="zh-TW" sz="2400" kern="1200" dirty="0">
                <a:solidFill>
                  <a:srgbClr val="000000"/>
                </a:solidFill>
                <a:latin typeface="微軟正黑體" panose="020B0604030504040204" pitchFamily="34" charset="-120"/>
                <a:ea typeface="微軟正黑體" panose="020B0604030504040204" pitchFamily="34" charset="-120"/>
              </a:endParaRPr>
            </a:p>
          </p:txBody>
        </p:sp>
        <p:sp>
          <p:nvSpPr>
            <p:cNvPr id="13" name="手繪多邊形: 圖案 12">
              <a:extLst>
                <a:ext uri="{FF2B5EF4-FFF2-40B4-BE49-F238E27FC236}">
                  <a16:creationId xmlns:a16="http://schemas.microsoft.com/office/drawing/2014/main" id="{7FAEEAFC-0245-4856-AE78-1AC13E683DBC}"/>
                </a:ext>
              </a:extLst>
            </p:cNvPr>
            <p:cNvSpPr/>
            <p:nvPr/>
          </p:nvSpPr>
          <p:spPr>
            <a:xfrm>
              <a:off x="3523469" y="3217508"/>
              <a:ext cx="179838" cy="210377"/>
            </a:xfrm>
            <a:custGeom>
              <a:avLst/>
              <a:gdLst>
                <a:gd name="connsiteX0" fmla="*/ 0 w 179838"/>
                <a:gd name="connsiteY0" fmla="*/ 42075 h 210377"/>
                <a:gd name="connsiteX1" fmla="*/ 89919 w 179838"/>
                <a:gd name="connsiteY1" fmla="*/ 42075 h 210377"/>
                <a:gd name="connsiteX2" fmla="*/ 89919 w 179838"/>
                <a:gd name="connsiteY2" fmla="*/ 0 h 210377"/>
                <a:gd name="connsiteX3" fmla="*/ 179838 w 179838"/>
                <a:gd name="connsiteY3" fmla="*/ 105189 h 210377"/>
                <a:gd name="connsiteX4" fmla="*/ 89919 w 179838"/>
                <a:gd name="connsiteY4" fmla="*/ 210377 h 210377"/>
                <a:gd name="connsiteX5" fmla="*/ 89919 w 179838"/>
                <a:gd name="connsiteY5" fmla="*/ 168302 h 210377"/>
                <a:gd name="connsiteX6" fmla="*/ 0 w 179838"/>
                <a:gd name="connsiteY6" fmla="*/ 168302 h 210377"/>
                <a:gd name="connsiteX7" fmla="*/ 0 w 179838"/>
                <a:gd name="connsiteY7" fmla="*/ 42075 h 21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838" h="210377">
                  <a:moveTo>
                    <a:pt x="0" y="42075"/>
                  </a:moveTo>
                  <a:lnTo>
                    <a:pt x="89919" y="42075"/>
                  </a:lnTo>
                  <a:lnTo>
                    <a:pt x="89919" y="0"/>
                  </a:lnTo>
                  <a:lnTo>
                    <a:pt x="179838" y="105189"/>
                  </a:lnTo>
                  <a:lnTo>
                    <a:pt x="89919" y="210377"/>
                  </a:lnTo>
                  <a:lnTo>
                    <a:pt x="89919" y="168302"/>
                  </a:lnTo>
                  <a:lnTo>
                    <a:pt x="0" y="168302"/>
                  </a:lnTo>
                  <a:lnTo>
                    <a:pt x="0" y="42075"/>
                  </a:lnTo>
                  <a:close/>
                </a:path>
              </a:pathLst>
            </a:custGeom>
            <a:solidFill>
              <a:srgbClr val="D8C9A8"/>
            </a:solidFill>
          </p:spPr>
          <p:style>
            <a:lnRef idx="0">
              <a:schemeClr val="lt1">
                <a:hueOff val="0"/>
                <a:satOff val="0"/>
                <a:lumOff val="0"/>
                <a:alphaOff val="0"/>
              </a:schemeClr>
            </a:lnRef>
            <a:fillRef idx="1">
              <a:scrgbClr r="0" g="0" b="0"/>
            </a:fillRef>
            <a:effectRef idx="0">
              <a:schemeClr val="accent4">
                <a:hueOff val="-2140224"/>
                <a:satOff val="26460"/>
                <a:lumOff val="-8626"/>
                <a:alphaOff val="0"/>
              </a:schemeClr>
            </a:effectRef>
            <a:fontRef idx="minor">
              <a:schemeClr val="lt1"/>
            </a:fontRef>
          </p:style>
          <p:txBody>
            <a:bodyPr spcFirstLastPara="0" vert="horz" wrap="square" lIns="0" tIns="42075" rIns="53951" bIns="42075" numCol="1" spcCol="1270" anchor="ctr" anchorCtr="0">
              <a:noAutofit/>
            </a:bodyPr>
            <a:lstStyle/>
            <a:p>
              <a:pPr marL="0" lvl="0" indent="0" algn="ctr" defTabSz="800100">
                <a:lnSpc>
                  <a:spcPct val="90000"/>
                </a:lnSpc>
                <a:spcBef>
                  <a:spcPct val="0"/>
                </a:spcBef>
                <a:spcAft>
                  <a:spcPct val="35000"/>
                </a:spcAft>
                <a:buNone/>
              </a:pPr>
              <a:endParaRPr lang="zh-TW" altLang="en-US" sz="1800" kern="1200"/>
            </a:p>
          </p:txBody>
        </p:sp>
        <p:sp>
          <p:nvSpPr>
            <p:cNvPr id="14" name="手繪多邊形: 圖案 13">
              <a:extLst>
                <a:ext uri="{FF2B5EF4-FFF2-40B4-BE49-F238E27FC236}">
                  <a16:creationId xmlns:a16="http://schemas.microsoft.com/office/drawing/2014/main" id="{E8A07618-CBB1-4A8B-A9C9-450B9E6C5676}"/>
                </a:ext>
              </a:extLst>
            </p:cNvPr>
            <p:cNvSpPr/>
            <p:nvPr/>
          </p:nvSpPr>
          <p:spPr>
            <a:xfrm>
              <a:off x="3777958" y="1700810"/>
              <a:ext cx="488270" cy="3243774"/>
            </a:xfrm>
            <a:custGeom>
              <a:avLst/>
              <a:gdLst>
                <a:gd name="connsiteX0" fmla="*/ 0 w 488270"/>
                <a:gd name="connsiteY0" fmla="*/ 48827 h 3243774"/>
                <a:gd name="connsiteX1" fmla="*/ 48827 w 488270"/>
                <a:gd name="connsiteY1" fmla="*/ 0 h 3243774"/>
                <a:gd name="connsiteX2" fmla="*/ 439443 w 488270"/>
                <a:gd name="connsiteY2" fmla="*/ 0 h 3243774"/>
                <a:gd name="connsiteX3" fmla="*/ 488270 w 488270"/>
                <a:gd name="connsiteY3" fmla="*/ 48827 h 3243774"/>
                <a:gd name="connsiteX4" fmla="*/ 488270 w 488270"/>
                <a:gd name="connsiteY4" fmla="*/ 3194947 h 3243774"/>
                <a:gd name="connsiteX5" fmla="*/ 439443 w 488270"/>
                <a:gd name="connsiteY5" fmla="*/ 3243774 h 3243774"/>
                <a:gd name="connsiteX6" fmla="*/ 48827 w 488270"/>
                <a:gd name="connsiteY6" fmla="*/ 3243774 h 3243774"/>
                <a:gd name="connsiteX7" fmla="*/ 0 w 488270"/>
                <a:gd name="connsiteY7" fmla="*/ 3194947 h 3243774"/>
                <a:gd name="connsiteX8" fmla="*/ 0 w 488270"/>
                <a:gd name="connsiteY8" fmla="*/ 48827 h 324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270" h="3243774">
                  <a:moveTo>
                    <a:pt x="0" y="48827"/>
                  </a:moveTo>
                  <a:cubicBezTo>
                    <a:pt x="0" y="21861"/>
                    <a:pt x="21861" y="0"/>
                    <a:pt x="48827" y="0"/>
                  </a:cubicBezTo>
                  <a:lnTo>
                    <a:pt x="439443" y="0"/>
                  </a:lnTo>
                  <a:cubicBezTo>
                    <a:pt x="466409" y="0"/>
                    <a:pt x="488270" y="21861"/>
                    <a:pt x="488270" y="48827"/>
                  </a:cubicBezTo>
                  <a:lnTo>
                    <a:pt x="488270" y="3194947"/>
                  </a:lnTo>
                  <a:cubicBezTo>
                    <a:pt x="488270" y="3221913"/>
                    <a:pt x="466409" y="3243774"/>
                    <a:pt x="439443" y="3243774"/>
                  </a:cubicBezTo>
                  <a:lnTo>
                    <a:pt x="48827" y="3243774"/>
                  </a:lnTo>
                  <a:cubicBezTo>
                    <a:pt x="21861" y="3243774"/>
                    <a:pt x="0" y="3221913"/>
                    <a:pt x="0" y="3194947"/>
                  </a:cubicBezTo>
                  <a:lnTo>
                    <a:pt x="0" y="48827"/>
                  </a:lnTo>
                  <a:close/>
                </a:path>
              </a:pathLst>
            </a:custGeom>
            <a:solidFill>
              <a:srgbClr val="D8C9A8">
                <a:alpha val="54902"/>
              </a:srgbClr>
            </a:solidFill>
          </p:spPr>
          <p:style>
            <a:lnRef idx="3">
              <a:schemeClr val="lt1"/>
            </a:lnRef>
            <a:fillRef idx="1">
              <a:schemeClr val="accent6"/>
            </a:fillRef>
            <a:effectRef idx="1">
              <a:schemeClr val="accent6"/>
            </a:effectRef>
            <a:fontRef idx="minor">
              <a:schemeClr val="lt1"/>
            </a:fontRef>
          </p:style>
          <p:txBody>
            <a:bodyPr spcFirstLastPara="0" vert="eaVert" wrap="square" lIns="82881" tIns="82881" rIns="82881" bIns="82881"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TW" altLang="en-US" sz="1800" kern="1200" dirty="0">
                  <a:solidFill>
                    <a:srgbClr val="000000"/>
                  </a:solidFill>
                  <a:latin typeface="微軟正黑體" panose="020B0604030504040204" pitchFamily="34" charset="-120"/>
                  <a:ea typeface="微軟正黑體" panose="020B0604030504040204" pitchFamily="34" charset="-120"/>
                </a:rPr>
                <a:t>實地查核</a:t>
              </a:r>
              <a:r>
                <a:rPr lang="en-US" altLang="zh-TW" sz="1800" kern="1200" dirty="0">
                  <a:solidFill>
                    <a:srgbClr val="FF0000"/>
                  </a:solidFill>
                  <a:latin typeface="微軟正黑體" panose="020B0604030504040204" pitchFamily="34" charset="-120"/>
                  <a:ea typeface="微軟正黑體" panose="020B0604030504040204" pitchFamily="34" charset="-120"/>
                </a:rPr>
                <a:t>(</a:t>
              </a:r>
              <a:r>
                <a:rPr lang="zh-TW" altLang="en-US" sz="1800" b="1" kern="1200" dirty="0">
                  <a:solidFill>
                    <a:srgbClr val="FF0000"/>
                  </a:solidFill>
                  <a:latin typeface="微軟正黑體" panose="020B0604030504040204" pitchFamily="34" charset="-120"/>
                  <a:ea typeface="微軟正黑體" panose="020B0604030504040204" pitchFamily="34" charset="-120"/>
                </a:rPr>
                <a:t>外國企業應承 諾配合必要時之實地查核</a:t>
              </a:r>
              <a:r>
                <a:rPr lang="en-US" altLang="zh-TW" sz="1800" b="1" kern="1200" dirty="0">
                  <a:solidFill>
                    <a:srgbClr val="FF0000"/>
                  </a:solidFill>
                  <a:latin typeface="微軟正黑體" panose="020B0604030504040204" pitchFamily="34" charset="-120"/>
                  <a:ea typeface="微軟正黑體" panose="020B0604030504040204" pitchFamily="34" charset="-120"/>
                </a:rPr>
                <a:t>)</a:t>
              </a:r>
              <a:endParaRPr lang="en-US" altLang="zh-TW" sz="1800" kern="1200" dirty="0">
                <a:solidFill>
                  <a:srgbClr val="000000"/>
                </a:solidFill>
                <a:latin typeface="微軟正黑體" panose="020B0604030504040204" pitchFamily="34" charset="-120"/>
                <a:ea typeface="微軟正黑體" panose="020B0604030504040204" pitchFamily="34" charset="-120"/>
              </a:endParaRPr>
            </a:p>
          </p:txBody>
        </p:sp>
        <p:sp>
          <p:nvSpPr>
            <p:cNvPr id="15" name="手繪多邊形: 圖案 14">
              <a:extLst>
                <a:ext uri="{FF2B5EF4-FFF2-40B4-BE49-F238E27FC236}">
                  <a16:creationId xmlns:a16="http://schemas.microsoft.com/office/drawing/2014/main" id="{FCDD39AD-ED28-45DE-885F-65002340BDD2}"/>
                </a:ext>
              </a:extLst>
            </p:cNvPr>
            <p:cNvSpPr/>
            <p:nvPr/>
          </p:nvSpPr>
          <p:spPr>
            <a:xfrm>
              <a:off x="4351058" y="3217508"/>
              <a:ext cx="179838" cy="210377"/>
            </a:xfrm>
            <a:custGeom>
              <a:avLst/>
              <a:gdLst>
                <a:gd name="connsiteX0" fmla="*/ 0 w 179838"/>
                <a:gd name="connsiteY0" fmla="*/ 42075 h 210377"/>
                <a:gd name="connsiteX1" fmla="*/ 89919 w 179838"/>
                <a:gd name="connsiteY1" fmla="*/ 42075 h 210377"/>
                <a:gd name="connsiteX2" fmla="*/ 89919 w 179838"/>
                <a:gd name="connsiteY2" fmla="*/ 0 h 210377"/>
                <a:gd name="connsiteX3" fmla="*/ 179838 w 179838"/>
                <a:gd name="connsiteY3" fmla="*/ 105189 h 210377"/>
                <a:gd name="connsiteX4" fmla="*/ 89919 w 179838"/>
                <a:gd name="connsiteY4" fmla="*/ 210377 h 210377"/>
                <a:gd name="connsiteX5" fmla="*/ 89919 w 179838"/>
                <a:gd name="connsiteY5" fmla="*/ 168302 h 210377"/>
                <a:gd name="connsiteX6" fmla="*/ 0 w 179838"/>
                <a:gd name="connsiteY6" fmla="*/ 168302 h 210377"/>
                <a:gd name="connsiteX7" fmla="*/ 0 w 179838"/>
                <a:gd name="connsiteY7" fmla="*/ 42075 h 21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838" h="210377">
                  <a:moveTo>
                    <a:pt x="0" y="42075"/>
                  </a:moveTo>
                  <a:lnTo>
                    <a:pt x="89919" y="42075"/>
                  </a:lnTo>
                  <a:lnTo>
                    <a:pt x="89919" y="0"/>
                  </a:lnTo>
                  <a:lnTo>
                    <a:pt x="179838" y="105189"/>
                  </a:lnTo>
                  <a:lnTo>
                    <a:pt x="89919" y="210377"/>
                  </a:lnTo>
                  <a:lnTo>
                    <a:pt x="89919" y="168302"/>
                  </a:lnTo>
                  <a:lnTo>
                    <a:pt x="0" y="168302"/>
                  </a:lnTo>
                  <a:lnTo>
                    <a:pt x="0" y="42075"/>
                  </a:lnTo>
                  <a:close/>
                </a:path>
              </a:pathLst>
            </a:custGeom>
            <a:solidFill>
              <a:srgbClr val="E1D6BD"/>
            </a:solidFill>
          </p:spPr>
          <p:style>
            <a:lnRef idx="0">
              <a:schemeClr val="lt1">
                <a:hueOff val="0"/>
                <a:satOff val="0"/>
                <a:lumOff val="0"/>
                <a:alphaOff val="0"/>
              </a:schemeClr>
            </a:lnRef>
            <a:fillRef idx="1">
              <a:scrgbClr r="0" g="0" b="0"/>
            </a:fillRef>
            <a:effectRef idx="0">
              <a:schemeClr val="accent4">
                <a:hueOff val="-3210336"/>
                <a:satOff val="39690"/>
                <a:lumOff val="-12939"/>
                <a:alphaOff val="0"/>
              </a:schemeClr>
            </a:effectRef>
            <a:fontRef idx="minor">
              <a:schemeClr val="lt1"/>
            </a:fontRef>
          </p:style>
          <p:txBody>
            <a:bodyPr spcFirstLastPara="0" vert="horz" wrap="square" lIns="0" tIns="42075" rIns="53951" bIns="42075"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 </a:t>
              </a:r>
            </a:p>
          </p:txBody>
        </p:sp>
        <p:sp>
          <p:nvSpPr>
            <p:cNvPr id="16" name="手繪多邊形: 圖案 15">
              <a:extLst>
                <a:ext uri="{FF2B5EF4-FFF2-40B4-BE49-F238E27FC236}">
                  <a16:creationId xmlns:a16="http://schemas.microsoft.com/office/drawing/2014/main" id="{EB5341E6-3A00-4D1D-8394-DBF979BB389D}"/>
                </a:ext>
              </a:extLst>
            </p:cNvPr>
            <p:cNvSpPr/>
            <p:nvPr/>
          </p:nvSpPr>
          <p:spPr>
            <a:xfrm>
              <a:off x="4605547" y="1700810"/>
              <a:ext cx="514118" cy="3243774"/>
            </a:xfrm>
            <a:custGeom>
              <a:avLst/>
              <a:gdLst>
                <a:gd name="connsiteX0" fmla="*/ 0 w 514118"/>
                <a:gd name="connsiteY0" fmla="*/ 51412 h 3243774"/>
                <a:gd name="connsiteX1" fmla="*/ 51412 w 514118"/>
                <a:gd name="connsiteY1" fmla="*/ 0 h 3243774"/>
                <a:gd name="connsiteX2" fmla="*/ 462706 w 514118"/>
                <a:gd name="connsiteY2" fmla="*/ 0 h 3243774"/>
                <a:gd name="connsiteX3" fmla="*/ 514118 w 514118"/>
                <a:gd name="connsiteY3" fmla="*/ 51412 h 3243774"/>
                <a:gd name="connsiteX4" fmla="*/ 514118 w 514118"/>
                <a:gd name="connsiteY4" fmla="*/ 3192362 h 3243774"/>
                <a:gd name="connsiteX5" fmla="*/ 462706 w 514118"/>
                <a:gd name="connsiteY5" fmla="*/ 3243774 h 3243774"/>
                <a:gd name="connsiteX6" fmla="*/ 51412 w 514118"/>
                <a:gd name="connsiteY6" fmla="*/ 3243774 h 3243774"/>
                <a:gd name="connsiteX7" fmla="*/ 0 w 514118"/>
                <a:gd name="connsiteY7" fmla="*/ 3192362 h 3243774"/>
                <a:gd name="connsiteX8" fmla="*/ 0 w 514118"/>
                <a:gd name="connsiteY8" fmla="*/ 51412 h 324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18" h="3243774">
                  <a:moveTo>
                    <a:pt x="0" y="51412"/>
                  </a:moveTo>
                  <a:cubicBezTo>
                    <a:pt x="0" y="23018"/>
                    <a:pt x="23018" y="0"/>
                    <a:pt x="51412" y="0"/>
                  </a:cubicBezTo>
                  <a:lnTo>
                    <a:pt x="462706" y="0"/>
                  </a:lnTo>
                  <a:cubicBezTo>
                    <a:pt x="491100" y="0"/>
                    <a:pt x="514118" y="23018"/>
                    <a:pt x="514118" y="51412"/>
                  </a:cubicBezTo>
                  <a:lnTo>
                    <a:pt x="514118" y="3192362"/>
                  </a:lnTo>
                  <a:cubicBezTo>
                    <a:pt x="514118" y="3220756"/>
                    <a:pt x="491100" y="3243774"/>
                    <a:pt x="462706" y="3243774"/>
                  </a:cubicBezTo>
                  <a:lnTo>
                    <a:pt x="51412" y="3243774"/>
                  </a:lnTo>
                  <a:cubicBezTo>
                    <a:pt x="23018" y="3243774"/>
                    <a:pt x="0" y="3220756"/>
                    <a:pt x="0" y="3192362"/>
                  </a:cubicBezTo>
                  <a:lnTo>
                    <a:pt x="0" y="51412"/>
                  </a:lnTo>
                  <a:close/>
                </a:path>
              </a:pathLst>
            </a:custGeom>
            <a:solidFill>
              <a:srgbClr val="E1D6BD">
                <a:alpha val="85882"/>
              </a:srgbClr>
            </a:solidFill>
          </p:spPr>
          <p:style>
            <a:lnRef idx="3">
              <a:schemeClr val="lt1"/>
            </a:lnRef>
            <a:fillRef idx="1">
              <a:schemeClr val="accent6"/>
            </a:fillRef>
            <a:effectRef idx="1">
              <a:schemeClr val="accent6"/>
            </a:effectRef>
            <a:fontRef idx="minor">
              <a:schemeClr val="lt1"/>
            </a:fontRef>
          </p:style>
          <p:txBody>
            <a:bodyPr spcFirstLastPara="0" vert="horz" wrap="square" lIns="83638" tIns="83638" rIns="83638" bIns="83638"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000000"/>
                  </a:solidFill>
                  <a:latin typeface="微軟正黑體" panose="020B0604030504040204" pitchFamily="34" charset="-120"/>
                  <a:ea typeface="微軟正黑體" panose="020B0604030504040204" pitchFamily="34" charset="-120"/>
                </a:rPr>
                <a:t>上櫃審議委員會</a:t>
              </a:r>
            </a:p>
          </p:txBody>
        </p:sp>
      </p:grpSp>
      <p:sp>
        <p:nvSpPr>
          <p:cNvPr id="49157" name="矩形 5"/>
          <p:cNvSpPr>
            <a:spLocks noChangeArrowheads="1"/>
          </p:cNvSpPr>
          <p:nvPr/>
        </p:nvSpPr>
        <p:spPr bwMode="auto">
          <a:xfrm>
            <a:off x="1892209" y="5270390"/>
            <a:ext cx="3291426" cy="354584"/>
          </a:xfrm>
          <a:prstGeom prst="rect">
            <a:avLst/>
          </a:prstGeom>
          <a:noFill/>
          <a:ln w="9525">
            <a:noFill/>
            <a:miter lim="800000"/>
            <a:headEnd/>
            <a:tailEnd/>
          </a:ln>
        </p:spPr>
        <p:txBody>
          <a:bodyPr wrap="square">
            <a:spAutoFit/>
          </a:bodyPr>
          <a:lstStyle/>
          <a:p>
            <a:pPr algn="ctr"/>
            <a:r>
              <a:rPr lang="zh-TW" altLang="en-US" sz="1704" dirty="0">
                <a:solidFill>
                  <a:srgbClr val="000000"/>
                </a:solidFill>
                <a:latin typeface="微軟正黑體" panose="020B0604030504040204" pitchFamily="34" charset="-120"/>
                <a:ea typeface="微軟正黑體" panose="020B0604030504040204" pitchFamily="34" charset="-120"/>
                <a:cs typeface="Times New Roman" pitchFamily="18" charset="0"/>
              </a:rPr>
              <a:t>原則上收件日次週起</a:t>
            </a:r>
            <a:r>
              <a:rPr lang="en-US" altLang="zh-TW" sz="1704" dirty="0">
                <a:solidFill>
                  <a:srgbClr val="000000"/>
                </a:solidFill>
                <a:latin typeface="微軟正黑體" panose="020B0604030504040204" pitchFamily="34" charset="-120"/>
                <a:ea typeface="微軟正黑體" panose="020B0604030504040204" pitchFamily="34" charset="-120"/>
                <a:cs typeface="Times New Roman" pitchFamily="18" charset="0"/>
              </a:rPr>
              <a:t>6</a:t>
            </a:r>
            <a:r>
              <a:rPr lang="zh-TW" altLang="en-US" sz="1704" dirty="0">
                <a:solidFill>
                  <a:srgbClr val="000000"/>
                </a:solidFill>
                <a:latin typeface="微軟正黑體" panose="020B0604030504040204" pitchFamily="34" charset="-120"/>
                <a:ea typeface="微軟正黑體" panose="020B0604030504040204" pitchFamily="34" charset="-120"/>
                <a:cs typeface="Times New Roman" pitchFamily="18" charset="0"/>
              </a:rPr>
              <a:t>週內</a:t>
            </a:r>
          </a:p>
        </p:txBody>
      </p:sp>
      <p:sp>
        <p:nvSpPr>
          <p:cNvPr id="35" name="圓角矩形 6"/>
          <p:cNvSpPr/>
          <p:nvPr/>
        </p:nvSpPr>
        <p:spPr>
          <a:xfrm>
            <a:off x="5403889" y="1417638"/>
            <a:ext cx="436910" cy="3526346"/>
          </a:xfrm>
          <a:prstGeom prst="rect">
            <a:avLst/>
          </a:prstGeom>
          <a:solidFill>
            <a:srgbClr val="E7DECB"/>
          </a:solidFill>
        </p:spPr>
        <p:style>
          <a:lnRef idx="3">
            <a:schemeClr val="lt1"/>
          </a:lnRef>
          <a:fillRef idx="1">
            <a:schemeClr val="accent1"/>
          </a:fillRef>
          <a:effectRef idx="1">
            <a:schemeClr val="accent1"/>
          </a:effectRef>
          <a:fontRef idx="minor">
            <a:schemeClr val="lt1"/>
          </a:fontRef>
        </p:style>
        <p:txBody>
          <a:bodyPr lIns="58435" tIns="58435" rIns="58435" bIns="58435" spcCol="1270" anchor="ctr"/>
          <a:lstStyle/>
          <a:p>
            <a:pPr algn="ctr" defTabSz="681776">
              <a:lnSpc>
                <a:spcPct val="90000"/>
              </a:lnSpc>
              <a:spcAft>
                <a:spcPct val="35000"/>
              </a:spcAft>
              <a:defRPr/>
            </a:pPr>
            <a:r>
              <a:rPr lang="zh-TW" altLang="en-US" sz="1534" dirty="0">
                <a:solidFill>
                  <a:srgbClr val="000000"/>
                </a:solidFill>
                <a:latin typeface="微軟正黑體" panose="020B0604030504040204" pitchFamily="34" charset="-120"/>
                <a:ea typeface="微軟正黑體" panose="020B0604030504040204" pitchFamily="34" charset="-120"/>
              </a:rPr>
              <a:t>櫃買中心董事會</a:t>
            </a:r>
          </a:p>
        </p:txBody>
      </p:sp>
      <p:cxnSp>
        <p:nvCxnSpPr>
          <p:cNvPr id="49159" name="直線接點 10"/>
          <p:cNvCxnSpPr>
            <a:cxnSpLocks noChangeShapeType="1"/>
          </p:cNvCxnSpPr>
          <p:nvPr/>
        </p:nvCxnSpPr>
        <p:spPr bwMode="auto">
          <a:xfrm flipV="1">
            <a:off x="2237306" y="5187463"/>
            <a:ext cx="2617401" cy="6763"/>
          </a:xfrm>
          <a:prstGeom prst="line">
            <a:avLst/>
          </a:prstGeom>
          <a:noFill/>
          <a:ln w="12700" cap="sq" algn="ctr">
            <a:solidFill>
              <a:srgbClr val="000000"/>
            </a:solidFill>
            <a:round/>
            <a:headEnd type="none" w="sm" len="sm"/>
            <a:tailEnd type="none" w="sm" len="sm"/>
          </a:ln>
        </p:spPr>
      </p:cxnSp>
      <p:cxnSp>
        <p:nvCxnSpPr>
          <p:cNvPr id="49160" name="直線單箭頭接點 11"/>
          <p:cNvCxnSpPr>
            <a:cxnSpLocks noChangeShapeType="1"/>
          </p:cNvCxnSpPr>
          <p:nvPr/>
        </p:nvCxnSpPr>
        <p:spPr bwMode="auto">
          <a:xfrm rot="5400000" flipH="1" flipV="1">
            <a:off x="2116244" y="5074370"/>
            <a:ext cx="243479" cy="1352"/>
          </a:xfrm>
          <a:prstGeom prst="straightConnector1">
            <a:avLst/>
          </a:prstGeom>
          <a:noFill/>
          <a:ln w="12700" cap="sq" algn="ctr">
            <a:solidFill>
              <a:srgbClr val="000000"/>
            </a:solidFill>
            <a:round/>
            <a:headEnd type="none" w="sm" len="sm"/>
            <a:tailEnd type="arrow" w="med" len="med"/>
          </a:ln>
        </p:spPr>
      </p:cxnSp>
      <p:cxnSp>
        <p:nvCxnSpPr>
          <p:cNvPr id="49161" name="直線單箭頭接點 12"/>
          <p:cNvCxnSpPr>
            <a:cxnSpLocks noChangeShapeType="1"/>
          </p:cNvCxnSpPr>
          <p:nvPr/>
        </p:nvCxnSpPr>
        <p:spPr bwMode="auto">
          <a:xfrm rot="5400000" flipH="1" flipV="1">
            <a:off x="4716815" y="5078252"/>
            <a:ext cx="243479" cy="1353"/>
          </a:xfrm>
          <a:prstGeom prst="straightConnector1">
            <a:avLst/>
          </a:prstGeom>
          <a:noFill/>
          <a:ln w="12700" cap="sq" algn="ctr">
            <a:solidFill>
              <a:srgbClr val="000000"/>
            </a:solidFill>
            <a:round/>
            <a:headEnd type="none" w="sm" len="sm"/>
            <a:tailEnd type="arrow" w="med" len="med"/>
          </a:ln>
        </p:spPr>
      </p:cxnSp>
      <p:cxnSp>
        <p:nvCxnSpPr>
          <p:cNvPr id="49162" name="直線接點 13"/>
          <p:cNvCxnSpPr>
            <a:cxnSpLocks noChangeShapeType="1"/>
          </p:cNvCxnSpPr>
          <p:nvPr/>
        </p:nvCxnSpPr>
        <p:spPr bwMode="auto">
          <a:xfrm flipV="1">
            <a:off x="6327758" y="5187461"/>
            <a:ext cx="1650248" cy="13527"/>
          </a:xfrm>
          <a:prstGeom prst="line">
            <a:avLst/>
          </a:prstGeom>
          <a:noFill/>
          <a:ln w="12700" cap="sq" algn="ctr">
            <a:solidFill>
              <a:srgbClr val="000000"/>
            </a:solidFill>
            <a:round/>
            <a:headEnd type="none" w="sm" len="sm"/>
            <a:tailEnd type="none" w="sm" len="sm"/>
          </a:ln>
        </p:spPr>
      </p:cxnSp>
      <p:cxnSp>
        <p:nvCxnSpPr>
          <p:cNvPr id="49163" name="直線單箭頭接點 14"/>
          <p:cNvCxnSpPr>
            <a:cxnSpLocks noChangeShapeType="1"/>
          </p:cNvCxnSpPr>
          <p:nvPr/>
        </p:nvCxnSpPr>
        <p:spPr bwMode="auto">
          <a:xfrm rot="5400000" flipH="1" flipV="1">
            <a:off x="6206695" y="5065045"/>
            <a:ext cx="243479" cy="1353"/>
          </a:xfrm>
          <a:prstGeom prst="straightConnector1">
            <a:avLst/>
          </a:prstGeom>
          <a:noFill/>
          <a:ln w="12700" cap="sq" algn="ctr">
            <a:solidFill>
              <a:srgbClr val="000000"/>
            </a:solidFill>
            <a:round/>
            <a:headEnd type="none" w="sm" len="sm"/>
            <a:tailEnd type="arrow" w="med" len="med"/>
          </a:ln>
        </p:spPr>
      </p:cxnSp>
      <p:cxnSp>
        <p:nvCxnSpPr>
          <p:cNvPr id="49164" name="直線單箭頭接點 15"/>
          <p:cNvCxnSpPr>
            <a:cxnSpLocks noChangeShapeType="1"/>
          </p:cNvCxnSpPr>
          <p:nvPr/>
        </p:nvCxnSpPr>
        <p:spPr bwMode="auto">
          <a:xfrm rot="5400000" flipH="1" flipV="1">
            <a:off x="7854914" y="5064370"/>
            <a:ext cx="243479" cy="2706"/>
          </a:xfrm>
          <a:prstGeom prst="straightConnector1">
            <a:avLst/>
          </a:prstGeom>
          <a:noFill/>
          <a:ln w="12700" cap="sq" algn="ctr">
            <a:solidFill>
              <a:srgbClr val="000000"/>
            </a:solidFill>
            <a:round/>
            <a:headEnd type="none" w="sm" len="sm"/>
            <a:tailEnd type="arrow" w="med" len="med"/>
          </a:ln>
        </p:spPr>
      </p:cxnSp>
      <p:sp>
        <p:nvSpPr>
          <p:cNvPr id="49165" name="矩形 16"/>
          <p:cNvSpPr>
            <a:spLocks noChangeArrowheads="1"/>
          </p:cNvSpPr>
          <p:nvPr/>
        </p:nvSpPr>
        <p:spPr bwMode="auto">
          <a:xfrm>
            <a:off x="6455157" y="5249676"/>
            <a:ext cx="1505540" cy="354584"/>
          </a:xfrm>
          <a:prstGeom prst="rect">
            <a:avLst/>
          </a:prstGeom>
          <a:noFill/>
          <a:ln w="9525">
            <a:noFill/>
            <a:miter lim="800000"/>
            <a:headEnd/>
            <a:tailEnd/>
          </a:ln>
        </p:spPr>
        <p:txBody>
          <a:bodyPr wrap="none">
            <a:spAutoFit/>
          </a:bodyPr>
          <a:lstStyle/>
          <a:p>
            <a:r>
              <a:rPr lang="zh-TW" altLang="en-US" sz="1704" dirty="0">
                <a:solidFill>
                  <a:srgbClr val="000000"/>
                </a:solidFill>
                <a:latin typeface="微軟正黑體" panose="020B0604030504040204" pitchFamily="34" charset="-120"/>
                <a:ea typeface="微軟正黑體" panose="020B0604030504040204" pitchFamily="34" charset="-120"/>
                <a:cs typeface="Times New Roman" pitchFamily="18" charset="0"/>
              </a:rPr>
              <a:t>原則上</a:t>
            </a:r>
            <a:r>
              <a:rPr lang="en-US" altLang="zh-TW" sz="1704" dirty="0">
                <a:solidFill>
                  <a:srgbClr val="000000"/>
                </a:solidFill>
                <a:latin typeface="微軟正黑體" panose="020B0604030504040204" pitchFamily="34" charset="-120"/>
                <a:ea typeface="微軟正黑體" panose="020B0604030504040204" pitchFamily="34" charset="-120"/>
                <a:cs typeface="Times New Roman" pitchFamily="18" charset="0"/>
              </a:rPr>
              <a:t>2</a:t>
            </a:r>
            <a:r>
              <a:rPr lang="zh-TW" altLang="en-US" sz="1704" dirty="0">
                <a:solidFill>
                  <a:srgbClr val="000000"/>
                </a:solidFill>
                <a:latin typeface="微軟正黑體" panose="020B0604030504040204" pitchFamily="34" charset="-120"/>
                <a:ea typeface="微軟正黑體" panose="020B0604030504040204" pitchFamily="34" charset="-120"/>
                <a:cs typeface="Times New Roman" pitchFamily="18" charset="0"/>
              </a:rPr>
              <a:t>個月 </a:t>
            </a:r>
          </a:p>
        </p:txBody>
      </p:sp>
      <p:grpSp>
        <p:nvGrpSpPr>
          <p:cNvPr id="2" name="群組 17"/>
          <p:cNvGrpSpPr/>
          <p:nvPr/>
        </p:nvGrpSpPr>
        <p:grpSpPr>
          <a:xfrm>
            <a:off x="6063708" y="1431165"/>
            <a:ext cx="626439" cy="3521335"/>
            <a:chOff x="4454310" y="66793"/>
            <a:chExt cx="542568" cy="3509751"/>
          </a:xfrm>
          <a:solidFill>
            <a:srgbClr val="EDE6D7"/>
          </a:solidFill>
        </p:grpSpPr>
        <p:sp>
          <p:nvSpPr>
            <p:cNvPr id="42" name="圓角矩形 18"/>
            <p:cNvSpPr/>
            <p:nvPr/>
          </p:nvSpPr>
          <p:spPr>
            <a:xfrm>
              <a:off x="4454310" y="66793"/>
              <a:ext cx="542568" cy="3509751"/>
            </a:xfrm>
            <a:prstGeom prst="roundRect">
              <a:avLst>
                <a:gd name="adj" fmla="val 10000"/>
              </a:avLst>
            </a:prstGeom>
            <a:grpFill/>
          </p:spPr>
          <p:style>
            <a:lnRef idx="3">
              <a:schemeClr val="lt1"/>
            </a:lnRef>
            <a:fillRef idx="1">
              <a:schemeClr val="accent1"/>
            </a:fillRef>
            <a:effectRef idx="1">
              <a:schemeClr val="accent1"/>
            </a:effectRef>
            <a:fontRef idx="minor">
              <a:schemeClr val="lt1"/>
            </a:fontRef>
          </p:style>
          <p:txBody>
            <a:bodyPr/>
            <a:lstStyle/>
            <a:p>
              <a:pPr algn="ctr">
                <a:defRPr/>
              </a:pPr>
              <a:endParaRPr lang="en-US" altLang="zh-TW" sz="1534" dirty="0"/>
            </a:p>
            <a:p>
              <a:pPr algn="ctr">
                <a:defRPr/>
              </a:pPr>
              <a:endParaRPr lang="en-US" altLang="zh-TW" sz="1534" dirty="0">
                <a:solidFill>
                  <a:srgbClr val="000000"/>
                </a:solidFill>
                <a:latin typeface="標楷體" pitchFamily="65" charset="-120"/>
                <a:ea typeface="標楷體" pitchFamily="65" charset="-120"/>
              </a:endParaRPr>
            </a:p>
            <a:p>
              <a:pPr algn="ctr">
                <a:defRPr/>
              </a:pPr>
              <a:endParaRPr lang="en-US" altLang="zh-TW" sz="1534" dirty="0">
                <a:solidFill>
                  <a:srgbClr val="000000"/>
                </a:solidFill>
                <a:latin typeface="標楷體" pitchFamily="65" charset="-120"/>
                <a:ea typeface="標楷體" pitchFamily="65" charset="-120"/>
              </a:endParaRPr>
            </a:p>
            <a:p>
              <a:pPr algn="ctr">
                <a:defRPr/>
              </a:pPr>
              <a:endParaRPr lang="en-US" altLang="zh-TW" sz="1534" dirty="0">
                <a:solidFill>
                  <a:srgbClr val="000000"/>
                </a:solidFill>
                <a:latin typeface="標楷體" pitchFamily="65" charset="-120"/>
                <a:ea typeface="標楷體" pitchFamily="65" charset="-120"/>
              </a:endParaRPr>
            </a:p>
            <a:p>
              <a:pPr algn="ctr">
                <a:defRPr/>
              </a:pPr>
              <a:r>
                <a:rPr lang="zh-TW" altLang="en-US" sz="1534" dirty="0">
                  <a:solidFill>
                    <a:srgbClr val="000000"/>
                  </a:solidFill>
                  <a:latin typeface="標楷體" pitchFamily="65" charset="-120"/>
                  <a:ea typeface="標楷體" pitchFamily="65" charset="-120"/>
                </a:rPr>
                <a:t>董事會</a:t>
              </a:r>
            </a:p>
          </p:txBody>
        </p:sp>
        <p:sp>
          <p:nvSpPr>
            <p:cNvPr id="43" name="圓角矩形 6"/>
            <p:cNvSpPr/>
            <p:nvPr/>
          </p:nvSpPr>
          <p:spPr>
            <a:xfrm>
              <a:off x="4470201" y="82684"/>
              <a:ext cx="510786" cy="3477969"/>
            </a:xfrm>
            <a:prstGeom prst="rect">
              <a:avLst/>
            </a:prstGeom>
            <a:grpFill/>
          </p:spPr>
          <p:style>
            <a:lnRef idx="3">
              <a:schemeClr val="lt1"/>
            </a:lnRef>
            <a:fillRef idx="1">
              <a:schemeClr val="accent1"/>
            </a:fillRef>
            <a:effectRef idx="1">
              <a:schemeClr val="accent1"/>
            </a:effectRef>
            <a:fontRef idx="minor">
              <a:schemeClr val="lt1"/>
            </a:fontRef>
          </p:style>
          <p:txBody>
            <a:bodyPr lIns="58435" tIns="58435" rIns="58435" bIns="58435" spcCol="1270" anchor="ctr"/>
            <a:lstStyle/>
            <a:p>
              <a:pPr algn="ctr" defTabSz="681776">
                <a:lnSpc>
                  <a:spcPct val="90000"/>
                </a:lnSpc>
                <a:spcAft>
                  <a:spcPct val="35000"/>
                </a:spcAft>
                <a:defRPr/>
              </a:pPr>
              <a:endParaRPr lang="zh-TW" altLang="en-US" sz="1534" dirty="0">
                <a:solidFill>
                  <a:srgbClr val="000000"/>
                </a:solidFill>
                <a:latin typeface="Times New Roman" pitchFamily="18" charset="0"/>
                <a:ea typeface="標楷體" pitchFamily="65" charset="-120"/>
              </a:endParaRPr>
            </a:p>
          </p:txBody>
        </p:sp>
      </p:grpSp>
      <p:grpSp>
        <p:nvGrpSpPr>
          <p:cNvPr id="3" name="群組 17"/>
          <p:cNvGrpSpPr/>
          <p:nvPr/>
        </p:nvGrpSpPr>
        <p:grpSpPr>
          <a:xfrm>
            <a:off x="6855021" y="1417639"/>
            <a:ext cx="464226" cy="3534862"/>
            <a:chOff x="4454310" y="66793"/>
            <a:chExt cx="542568" cy="3509751"/>
          </a:xfrm>
          <a:solidFill>
            <a:srgbClr val="F1EBDF"/>
          </a:solidFill>
        </p:grpSpPr>
        <p:sp>
          <p:nvSpPr>
            <p:cNvPr id="46" name="圓角矩形 18"/>
            <p:cNvSpPr/>
            <p:nvPr/>
          </p:nvSpPr>
          <p:spPr>
            <a:xfrm>
              <a:off x="4454310" y="66793"/>
              <a:ext cx="542568" cy="3509751"/>
            </a:xfrm>
            <a:prstGeom prst="roundRect">
              <a:avLst>
                <a:gd name="adj" fmla="val 10000"/>
              </a:avLst>
            </a:prstGeom>
            <a:grpFill/>
          </p:spPr>
          <p:style>
            <a:lnRef idx="3">
              <a:schemeClr val="lt1"/>
            </a:lnRef>
            <a:fillRef idx="1">
              <a:schemeClr val="accent1"/>
            </a:fillRef>
            <a:effectRef idx="1">
              <a:schemeClr val="accent1"/>
            </a:effectRef>
            <a:fontRef idx="minor">
              <a:schemeClr val="lt1"/>
            </a:fontRef>
          </p:style>
          <p:txBody>
            <a:bodyPr/>
            <a:lstStyle/>
            <a:p>
              <a:pPr algn="ctr">
                <a:defRPr/>
              </a:pPr>
              <a:endParaRPr lang="en-US" altLang="zh-TW" sz="1534" dirty="0"/>
            </a:p>
            <a:p>
              <a:pPr algn="ctr">
                <a:defRPr/>
              </a:pPr>
              <a:endParaRPr lang="en-US" altLang="zh-TW" sz="1534" dirty="0">
                <a:solidFill>
                  <a:srgbClr val="000000"/>
                </a:solidFill>
                <a:latin typeface="標楷體" pitchFamily="65" charset="-120"/>
                <a:ea typeface="標楷體" pitchFamily="65" charset="-120"/>
              </a:endParaRPr>
            </a:p>
            <a:p>
              <a:pPr algn="ctr">
                <a:defRPr/>
              </a:pPr>
              <a:endParaRPr lang="en-US" altLang="zh-TW" sz="1534" dirty="0">
                <a:solidFill>
                  <a:srgbClr val="000000"/>
                </a:solidFill>
                <a:latin typeface="標楷體" pitchFamily="65" charset="-120"/>
                <a:ea typeface="標楷體" pitchFamily="65" charset="-120"/>
              </a:endParaRPr>
            </a:p>
            <a:p>
              <a:pPr algn="ctr">
                <a:defRPr/>
              </a:pPr>
              <a:endParaRPr lang="en-US" altLang="zh-TW" sz="1534" dirty="0">
                <a:solidFill>
                  <a:srgbClr val="000000"/>
                </a:solidFill>
                <a:latin typeface="標楷體" pitchFamily="65" charset="-120"/>
                <a:ea typeface="標楷體" pitchFamily="65" charset="-120"/>
              </a:endParaRPr>
            </a:p>
            <a:p>
              <a:pPr algn="ctr">
                <a:defRPr/>
              </a:pPr>
              <a:r>
                <a:rPr lang="zh-TW" altLang="en-US" sz="1534" dirty="0">
                  <a:solidFill>
                    <a:srgbClr val="000000"/>
                  </a:solidFill>
                  <a:latin typeface="標楷體" pitchFamily="65" charset="-120"/>
                  <a:ea typeface="標楷體" pitchFamily="65" charset="-120"/>
                </a:rPr>
                <a:t>董事會</a:t>
              </a:r>
            </a:p>
          </p:txBody>
        </p:sp>
        <p:sp>
          <p:nvSpPr>
            <p:cNvPr id="47" name="圓角矩形 6"/>
            <p:cNvSpPr/>
            <p:nvPr/>
          </p:nvSpPr>
          <p:spPr>
            <a:xfrm>
              <a:off x="4470201" y="82684"/>
              <a:ext cx="510786" cy="3477969"/>
            </a:xfrm>
            <a:prstGeom prst="rect">
              <a:avLst/>
            </a:prstGeom>
            <a:grpFill/>
          </p:spPr>
          <p:style>
            <a:lnRef idx="3">
              <a:schemeClr val="lt1"/>
            </a:lnRef>
            <a:fillRef idx="1">
              <a:schemeClr val="accent1"/>
            </a:fillRef>
            <a:effectRef idx="1">
              <a:schemeClr val="accent1"/>
            </a:effectRef>
            <a:fontRef idx="minor">
              <a:schemeClr val="lt1"/>
            </a:fontRef>
          </p:style>
          <p:txBody>
            <a:bodyPr lIns="58435" tIns="58435" rIns="58435" bIns="58435" spcCol="1270" anchor="ctr"/>
            <a:lstStyle/>
            <a:p>
              <a:pPr algn="ctr" defTabSz="681776">
                <a:lnSpc>
                  <a:spcPct val="90000"/>
                </a:lnSpc>
                <a:spcAft>
                  <a:spcPct val="35000"/>
                </a:spcAft>
                <a:defRPr/>
              </a:pPr>
              <a:r>
                <a:rPr lang="zh-TW" altLang="en-US" sz="1534" dirty="0">
                  <a:solidFill>
                    <a:srgbClr val="000000"/>
                  </a:solidFill>
                  <a:latin typeface="微軟正黑體" panose="020B0604030504040204" pitchFamily="34" charset="-120"/>
                  <a:ea typeface="微軟正黑體" panose="020B0604030504040204" pitchFamily="34" charset="-120"/>
                </a:rPr>
                <a:t>公開承銷</a:t>
              </a:r>
            </a:p>
          </p:txBody>
        </p:sp>
      </p:grpSp>
      <p:grpSp>
        <p:nvGrpSpPr>
          <p:cNvPr id="4" name="群組 17"/>
          <p:cNvGrpSpPr/>
          <p:nvPr/>
        </p:nvGrpSpPr>
        <p:grpSpPr>
          <a:xfrm>
            <a:off x="7646335" y="1431165"/>
            <a:ext cx="464226" cy="3521335"/>
            <a:chOff x="4454310" y="66793"/>
            <a:chExt cx="542568" cy="3509751"/>
          </a:xfrm>
          <a:solidFill>
            <a:srgbClr val="F6F2EA"/>
          </a:solidFill>
        </p:grpSpPr>
        <p:sp>
          <p:nvSpPr>
            <p:cNvPr id="49" name="圓角矩形 18"/>
            <p:cNvSpPr/>
            <p:nvPr/>
          </p:nvSpPr>
          <p:spPr>
            <a:xfrm>
              <a:off x="4454310" y="66793"/>
              <a:ext cx="542568" cy="3509751"/>
            </a:xfrm>
            <a:prstGeom prst="roundRect">
              <a:avLst>
                <a:gd name="adj" fmla="val 10000"/>
              </a:avLst>
            </a:prstGeom>
            <a:grpFill/>
          </p:spPr>
          <p:style>
            <a:lnRef idx="3">
              <a:schemeClr val="lt1"/>
            </a:lnRef>
            <a:fillRef idx="1">
              <a:schemeClr val="accent1"/>
            </a:fillRef>
            <a:effectRef idx="1">
              <a:schemeClr val="accent1"/>
            </a:effectRef>
            <a:fontRef idx="minor">
              <a:schemeClr val="lt1"/>
            </a:fontRef>
          </p:style>
          <p:txBody>
            <a:bodyPr/>
            <a:lstStyle/>
            <a:p>
              <a:pPr algn="ctr">
                <a:defRPr/>
              </a:pPr>
              <a:endParaRPr lang="en-US" altLang="zh-TW" sz="1534" dirty="0"/>
            </a:p>
            <a:p>
              <a:pPr algn="ctr">
                <a:defRPr/>
              </a:pPr>
              <a:endParaRPr lang="en-US" altLang="zh-TW" sz="1534" dirty="0">
                <a:solidFill>
                  <a:srgbClr val="000000"/>
                </a:solidFill>
                <a:latin typeface="標楷體" pitchFamily="65" charset="-120"/>
                <a:ea typeface="標楷體" pitchFamily="65" charset="-120"/>
              </a:endParaRPr>
            </a:p>
            <a:p>
              <a:pPr algn="ctr">
                <a:defRPr/>
              </a:pPr>
              <a:endParaRPr lang="en-US" altLang="zh-TW" sz="1534" dirty="0">
                <a:solidFill>
                  <a:srgbClr val="000000"/>
                </a:solidFill>
                <a:latin typeface="標楷體" pitchFamily="65" charset="-120"/>
                <a:ea typeface="標楷體" pitchFamily="65" charset="-120"/>
              </a:endParaRPr>
            </a:p>
            <a:p>
              <a:pPr algn="ctr">
                <a:defRPr/>
              </a:pPr>
              <a:endParaRPr lang="en-US" altLang="zh-TW" sz="1534" dirty="0">
                <a:solidFill>
                  <a:srgbClr val="000000"/>
                </a:solidFill>
                <a:latin typeface="標楷體" pitchFamily="65" charset="-120"/>
                <a:ea typeface="標楷體" pitchFamily="65" charset="-120"/>
              </a:endParaRPr>
            </a:p>
            <a:p>
              <a:pPr algn="ctr">
                <a:defRPr/>
              </a:pPr>
              <a:r>
                <a:rPr lang="zh-TW" altLang="en-US" sz="1534" dirty="0">
                  <a:solidFill>
                    <a:srgbClr val="000000"/>
                  </a:solidFill>
                  <a:latin typeface="標楷體" pitchFamily="65" charset="-120"/>
                  <a:ea typeface="標楷體" pitchFamily="65" charset="-120"/>
                </a:rPr>
                <a:t>董事會</a:t>
              </a:r>
            </a:p>
          </p:txBody>
        </p:sp>
        <p:sp>
          <p:nvSpPr>
            <p:cNvPr id="50" name="圓角矩形 6"/>
            <p:cNvSpPr/>
            <p:nvPr/>
          </p:nvSpPr>
          <p:spPr>
            <a:xfrm>
              <a:off x="4470201" y="82684"/>
              <a:ext cx="510786" cy="3477969"/>
            </a:xfrm>
            <a:prstGeom prst="rect">
              <a:avLst/>
            </a:prstGeom>
            <a:grpFill/>
          </p:spPr>
          <p:style>
            <a:lnRef idx="3">
              <a:schemeClr val="lt1"/>
            </a:lnRef>
            <a:fillRef idx="1">
              <a:schemeClr val="accent1"/>
            </a:fillRef>
            <a:effectRef idx="1">
              <a:schemeClr val="accent1"/>
            </a:effectRef>
            <a:fontRef idx="minor">
              <a:schemeClr val="lt1"/>
            </a:fontRef>
          </p:style>
          <p:txBody>
            <a:bodyPr lIns="58435" tIns="58435" rIns="58435" bIns="58435" spcCol="1270" anchor="ctr"/>
            <a:lstStyle/>
            <a:p>
              <a:pPr algn="ctr" defTabSz="681776">
                <a:lnSpc>
                  <a:spcPct val="90000"/>
                </a:lnSpc>
                <a:spcAft>
                  <a:spcPct val="35000"/>
                </a:spcAft>
                <a:defRPr/>
              </a:pPr>
              <a:r>
                <a:rPr lang="zh-TW" altLang="en-US" sz="1534" dirty="0">
                  <a:solidFill>
                    <a:srgbClr val="000000"/>
                  </a:solidFill>
                  <a:latin typeface="微軟正黑體" panose="020B0604030504040204" pitchFamily="34" charset="-120"/>
                  <a:ea typeface="微軟正黑體" panose="020B0604030504040204" pitchFamily="34" charset="-120"/>
                </a:rPr>
                <a:t>掛牌交易</a:t>
              </a:r>
            </a:p>
            <a:p>
              <a:pPr algn="ctr" defTabSz="681776">
                <a:lnSpc>
                  <a:spcPct val="90000"/>
                </a:lnSpc>
                <a:spcAft>
                  <a:spcPct val="35000"/>
                </a:spcAft>
                <a:defRPr/>
              </a:pPr>
              <a:endParaRPr lang="zh-TW" altLang="en-US" sz="1534" dirty="0">
                <a:solidFill>
                  <a:srgbClr val="000000"/>
                </a:solidFill>
                <a:latin typeface="Times New Roman" pitchFamily="18" charset="0"/>
                <a:ea typeface="標楷體" pitchFamily="65" charset="-120"/>
              </a:endParaRPr>
            </a:p>
          </p:txBody>
        </p:sp>
      </p:grpSp>
      <p:sp>
        <p:nvSpPr>
          <p:cNvPr id="57" name="向右箭號 56"/>
          <p:cNvSpPr/>
          <p:nvPr/>
        </p:nvSpPr>
        <p:spPr>
          <a:xfrm>
            <a:off x="5183635" y="3100527"/>
            <a:ext cx="197489" cy="182609"/>
          </a:xfrm>
          <a:prstGeom prst="rightArrow">
            <a:avLst/>
          </a:prstGeom>
          <a:solidFill>
            <a:srgbClr val="E7DE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8" name="向右箭號 57"/>
          <p:cNvSpPr/>
          <p:nvPr/>
        </p:nvSpPr>
        <p:spPr>
          <a:xfrm>
            <a:off x="5882640" y="3083303"/>
            <a:ext cx="131208" cy="182609"/>
          </a:xfrm>
          <a:prstGeom prst="rightArrow">
            <a:avLst/>
          </a:prstGeom>
          <a:solidFill>
            <a:srgbClr val="EDE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9" name="向右箭號 58"/>
          <p:cNvSpPr/>
          <p:nvPr/>
        </p:nvSpPr>
        <p:spPr>
          <a:xfrm>
            <a:off x="6719175" y="3100527"/>
            <a:ext cx="197489" cy="182609"/>
          </a:xfrm>
          <a:prstGeom prst="rightArrow">
            <a:avLst/>
          </a:prstGeom>
          <a:solidFill>
            <a:srgbClr val="EDE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60" name="向右箭號 59"/>
          <p:cNvSpPr/>
          <p:nvPr/>
        </p:nvSpPr>
        <p:spPr>
          <a:xfrm>
            <a:off x="7400947" y="3119940"/>
            <a:ext cx="197489" cy="182609"/>
          </a:xfrm>
          <a:prstGeom prst="rightArrow">
            <a:avLst/>
          </a:prstGeom>
          <a:solidFill>
            <a:srgbClr val="EDE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173" name="文字方塊 26"/>
          <p:cNvSpPr txBox="1">
            <a:spLocks noChangeArrowheads="1"/>
          </p:cNvSpPr>
          <p:nvPr/>
        </p:nvSpPr>
        <p:spPr bwMode="auto">
          <a:xfrm>
            <a:off x="5980531" y="2386099"/>
            <a:ext cx="739498" cy="2146675"/>
          </a:xfrm>
          <a:prstGeom prst="rect">
            <a:avLst/>
          </a:prstGeom>
          <a:noFill/>
          <a:ln w="9525">
            <a:noFill/>
            <a:miter lim="800000"/>
            <a:headEnd/>
            <a:tailEnd/>
          </a:ln>
        </p:spPr>
        <p:txBody>
          <a:bodyPr vert="eaVert">
            <a:spAutoFit/>
          </a:bodyPr>
          <a:lstStyle/>
          <a:p>
            <a:pPr algn="ctr" defTabSz="681776">
              <a:spcAft>
                <a:spcPct val="35000"/>
              </a:spcAft>
            </a:pPr>
            <a:r>
              <a:rPr lang="zh-TW" altLang="en-US" sz="1534" dirty="0">
                <a:solidFill>
                  <a:srgbClr val="000000"/>
                </a:solidFill>
                <a:latin typeface="微軟正黑體" panose="020B0604030504040204" pitchFamily="34" charset="-120"/>
                <a:ea typeface="微軟正黑體" panose="020B0604030504040204" pitchFamily="34" charset="-120"/>
              </a:rPr>
              <a:t>櫃買中心同意上櫃契約</a:t>
            </a:r>
            <a:endParaRPr lang="en-US" altLang="zh-TW" sz="1534" dirty="0">
              <a:solidFill>
                <a:srgbClr val="000000"/>
              </a:solidFill>
              <a:latin typeface="微軟正黑體" panose="020B0604030504040204" pitchFamily="34" charset="-120"/>
              <a:ea typeface="微軟正黑體" panose="020B0604030504040204" pitchFamily="34" charset="-120"/>
            </a:endParaRPr>
          </a:p>
          <a:p>
            <a:pPr algn="ctr" defTabSz="681776">
              <a:spcAft>
                <a:spcPct val="35000"/>
              </a:spcAft>
            </a:pPr>
            <a:r>
              <a:rPr lang="zh-TW" altLang="en-US" sz="1534" dirty="0">
                <a:solidFill>
                  <a:srgbClr val="000000"/>
                </a:solidFill>
                <a:latin typeface="微軟正黑體" panose="020B0604030504040204" pitchFamily="34" charset="-120"/>
                <a:ea typeface="微軟正黑體" panose="020B0604030504040204" pitchFamily="34" charset="-120"/>
              </a:rPr>
              <a:t>，並報證期局備查</a:t>
            </a:r>
            <a:endParaRPr lang="zh-TW" altLang="en-US" sz="1534" dirty="0">
              <a:latin typeface="微軟正黑體" panose="020B0604030504040204" pitchFamily="34" charset="-120"/>
              <a:ea typeface="微軟正黑體" panose="020B0604030504040204" pitchFamily="34" charset="-120"/>
            </a:endParaRPr>
          </a:p>
        </p:txBody>
      </p:sp>
      <p:sp>
        <p:nvSpPr>
          <p:cNvPr id="49174" name="文字方塊 27"/>
          <p:cNvSpPr txBox="1">
            <a:spLocks noChangeArrowheads="1"/>
          </p:cNvSpPr>
          <p:nvPr/>
        </p:nvSpPr>
        <p:spPr bwMode="auto">
          <a:xfrm>
            <a:off x="1907021" y="2139914"/>
            <a:ext cx="499367" cy="2392860"/>
          </a:xfrm>
          <a:prstGeom prst="rect">
            <a:avLst/>
          </a:prstGeom>
          <a:noFill/>
          <a:ln w="9525">
            <a:noFill/>
            <a:miter lim="800000"/>
            <a:headEnd/>
            <a:tailEnd/>
          </a:ln>
        </p:spPr>
        <p:txBody>
          <a:bodyPr vert="eaVert">
            <a:spAutoFit/>
          </a:bodyPr>
          <a:lstStyle/>
          <a:p>
            <a:r>
              <a:rPr lang="zh-TW" altLang="en-US" sz="2045" dirty="0">
                <a:solidFill>
                  <a:srgbClr val="000000"/>
                </a:solidFill>
                <a:latin typeface="微軟正黑體" panose="020B0604030504040204" pitchFamily="34" charset="-120"/>
                <a:ea typeface="微軟正黑體" panose="020B0604030504040204" pitchFamily="34" charset="-120"/>
              </a:rPr>
              <a:t>申請上櫃收文分案</a:t>
            </a:r>
          </a:p>
        </p:txBody>
      </p:sp>
      <p:sp>
        <p:nvSpPr>
          <p:cNvPr id="30" name="五角星形 29"/>
          <p:cNvSpPr/>
          <p:nvPr/>
        </p:nvSpPr>
        <p:spPr>
          <a:xfrm>
            <a:off x="6196752" y="1008822"/>
            <a:ext cx="307055" cy="320806"/>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五角星形 30"/>
          <p:cNvSpPr/>
          <p:nvPr/>
        </p:nvSpPr>
        <p:spPr>
          <a:xfrm>
            <a:off x="645221" y="5859736"/>
            <a:ext cx="307054" cy="307054"/>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9177" name="文字方塊 31"/>
          <p:cNvSpPr txBox="1">
            <a:spLocks noChangeArrowheads="1"/>
          </p:cNvSpPr>
          <p:nvPr/>
        </p:nvSpPr>
        <p:spPr bwMode="auto">
          <a:xfrm>
            <a:off x="1038845" y="5874616"/>
            <a:ext cx="6266806" cy="354584"/>
          </a:xfrm>
          <a:prstGeom prst="rect">
            <a:avLst/>
          </a:prstGeom>
          <a:noFill/>
          <a:ln w="9525">
            <a:noFill/>
            <a:miter lim="800000"/>
            <a:headEnd/>
            <a:tailEnd/>
          </a:ln>
        </p:spPr>
        <p:txBody>
          <a:bodyPr wrap="square">
            <a:spAutoFit/>
          </a:bodyPr>
          <a:lstStyle/>
          <a:p>
            <a:r>
              <a:rPr lang="zh-TW" altLang="en-US" sz="1704" dirty="0">
                <a:latin typeface="微軟正黑體" panose="020B0604030504040204" pitchFamily="34" charset="-120"/>
                <a:ea typeface="微軟正黑體" panose="020B0604030504040204" pitchFamily="34" charset="-120"/>
              </a:rPr>
              <a:t>外國企業採證券商輔導滿</a:t>
            </a:r>
            <a:r>
              <a:rPr lang="en-US" altLang="zh-TW" sz="1704" dirty="0">
                <a:latin typeface="微軟正黑體" panose="020B0604030504040204" pitchFamily="34" charset="-120"/>
                <a:ea typeface="微軟正黑體" panose="020B0604030504040204" pitchFamily="34" charset="-120"/>
              </a:rPr>
              <a:t>6</a:t>
            </a:r>
            <a:r>
              <a:rPr lang="zh-TW" altLang="en-US" sz="1704" dirty="0">
                <a:latin typeface="微軟正黑體" panose="020B0604030504040204" pitchFamily="34" charset="-120"/>
                <a:ea typeface="微軟正黑體" panose="020B0604030504040204" pitchFamily="34" charset="-120"/>
              </a:rPr>
              <a:t>個月者，應先補辦公開發行</a:t>
            </a:r>
            <a:r>
              <a:rPr lang="zh-TW" altLang="en-US" sz="1704" dirty="0">
                <a:latin typeface="標楷體"/>
                <a:ea typeface="標楷體"/>
              </a:rPr>
              <a:t>。</a:t>
            </a:r>
            <a:endParaRPr lang="zh-TW" altLang="en-US" sz="1704" dirty="0">
              <a:latin typeface="標楷體" pitchFamily="65" charset="-120"/>
              <a:ea typeface="標楷體" pitchFamily="65" charset="-120"/>
            </a:endParaRPr>
          </a:p>
        </p:txBody>
      </p:sp>
      <p:sp>
        <p:nvSpPr>
          <p:cNvPr id="6" name="投影片編號版面配置區 5"/>
          <p:cNvSpPr>
            <a:spLocks noGrp="1"/>
          </p:cNvSpPr>
          <p:nvPr>
            <p:ph type="sldNum" sz="quarter" idx="12"/>
          </p:nvPr>
        </p:nvSpPr>
        <p:spPr>
          <a:xfrm>
            <a:off x="8388424" y="6166790"/>
            <a:ext cx="372250" cy="338015"/>
          </a:xfrm>
          <a:prstGeom prst="rect">
            <a:avLst/>
          </a:prstGeom>
        </p:spPr>
        <p:txBody>
          <a:bodyPr vert="horz" wrap="square" lIns="84406" tIns="42203" rIns="84406" bIns="42203" numCol="1" anchor="ctr" anchorCtr="0" compatLnSpc="1">
            <a:prstTxWarp prst="textNoShape">
              <a:avLst/>
            </a:prstTxWarp>
          </a:bodyPr>
          <a:lstStyle>
            <a:defPPr>
              <a:defRPr lang="fr-FR"/>
            </a:defPPr>
            <a:lvl1pPr algn="r" rtl="0" fontAlgn="base">
              <a:spcBef>
                <a:spcPct val="0"/>
              </a:spcBef>
              <a:spcAft>
                <a:spcPct val="0"/>
              </a:spcAft>
              <a:defRPr sz="1292" kern="1200">
                <a:solidFill>
                  <a:srgbClr val="898989"/>
                </a:solidFill>
                <a:latin typeface="Calibri" pitchFamily="34" charset="0"/>
                <a:ea typeface="+mn-ea"/>
                <a:cs typeface="Arial" pitchFamily="34" charset="0"/>
              </a:defRPr>
            </a:lvl1pPr>
            <a:lvl2pPr marL="422041" algn="l" rtl="0" fontAlgn="base">
              <a:spcBef>
                <a:spcPct val="0"/>
              </a:spcBef>
              <a:spcAft>
                <a:spcPct val="0"/>
              </a:spcAft>
              <a:defRPr kern="1200">
                <a:solidFill>
                  <a:schemeClr val="tx1"/>
                </a:solidFill>
                <a:latin typeface="Calibri" pitchFamily="34" charset="0"/>
                <a:ea typeface="+mn-ea"/>
                <a:cs typeface="Arial" pitchFamily="34" charset="0"/>
              </a:defRPr>
            </a:lvl2pPr>
            <a:lvl3pPr marL="844083" algn="l" rtl="0" fontAlgn="base">
              <a:spcBef>
                <a:spcPct val="0"/>
              </a:spcBef>
              <a:spcAft>
                <a:spcPct val="0"/>
              </a:spcAft>
              <a:defRPr kern="1200">
                <a:solidFill>
                  <a:schemeClr val="tx1"/>
                </a:solidFill>
                <a:latin typeface="Calibri" pitchFamily="34" charset="0"/>
                <a:ea typeface="+mn-ea"/>
                <a:cs typeface="Arial" pitchFamily="34" charset="0"/>
              </a:defRPr>
            </a:lvl3pPr>
            <a:lvl4pPr marL="1266124" algn="l" rtl="0" fontAlgn="base">
              <a:spcBef>
                <a:spcPct val="0"/>
              </a:spcBef>
              <a:spcAft>
                <a:spcPct val="0"/>
              </a:spcAft>
              <a:defRPr kern="1200">
                <a:solidFill>
                  <a:schemeClr val="tx1"/>
                </a:solidFill>
                <a:latin typeface="Calibri" pitchFamily="34" charset="0"/>
                <a:ea typeface="+mn-ea"/>
                <a:cs typeface="Arial" pitchFamily="34" charset="0"/>
              </a:defRPr>
            </a:lvl4pPr>
            <a:lvl5pPr marL="1688165" algn="l" rtl="0" fontAlgn="base">
              <a:spcBef>
                <a:spcPct val="0"/>
              </a:spcBef>
              <a:spcAft>
                <a:spcPct val="0"/>
              </a:spcAft>
              <a:defRPr kern="1200">
                <a:solidFill>
                  <a:schemeClr val="tx1"/>
                </a:solidFill>
                <a:latin typeface="Calibri" pitchFamily="34" charset="0"/>
                <a:ea typeface="+mn-ea"/>
                <a:cs typeface="Arial" pitchFamily="34" charset="0"/>
              </a:defRPr>
            </a:lvl5pPr>
            <a:lvl6pPr marL="2110207" algn="l" defTabSz="844083" rtl="0" eaLnBrk="1" latinLnBrk="0" hangingPunct="1">
              <a:defRPr kern="1200">
                <a:solidFill>
                  <a:schemeClr val="tx1"/>
                </a:solidFill>
                <a:latin typeface="Calibri" pitchFamily="34" charset="0"/>
                <a:ea typeface="+mn-ea"/>
                <a:cs typeface="Arial" pitchFamily="34" charset="0"/>
              </a:defRPr>
            </a:lvl6pPr>
            <a:lvl7pPr marL="2532248" algn="l" defTabSz="844083" rtl="0" eaLnBrk="1" latinLnBrk="0" hangingPunct="1">
              <a:defRPr kern="1200">
                <a:solidFill>
                  <a:schemeClr val="tx1"/>
                </a:solidFill>
                <a:latin typeface="Calibri" pitchFamily="34" charset="0"/>
                <a:ea typeface="+mn-ea"/>
                <a:cs typeface="Arial" pitchFamily="34" charset="0"/>
              </a:defRPr>
            </a:lvl7pPr>
            <a:lvl8pPr marL="2954289" algn="l" defTabSz="844083" rtl="0" eaLnBrk="1" latinLnBrk="0" hangingPunct="1">
              <a:defRPr kern="1200">
                <a:solidFill>
                  <a:schemeClr val="tx1"/>
                </a:solidFill>
                <a:latin typeface="Calibri" pitchFamily="34" charset="0"/>
                <a:ea typeface="+mn-ea"/>
                <a:cs typeface="Arial" pitchFamily="34" charset="0"/>
              </a:defRPr>
            </a:lvl8pPr>
            <a:lvl9pPr marL="3376331" algn="l" defTabSz="844083" rtl="0" eaLnBrk="1" latinLnBrk="0" hangingPunct="1">
              <a:defRPr kern="1200">
                <a:solidFill>
                  <a:schemeClr val="tx1"/>
                </a:solidFill>
                <a:latin typeface="Calibri" pitchFamily="34" charset="0"/>
                <a:ea typeface="+mn-ea"/>
                <a:cs typeface="Arial" pitchFamily="34" charset="0"/>
              </a:defRPr>
            </a:lvl9pPr>
          </a:lstStyle>
          <a:p>
            <a:fld id="{27B5268D-0414-499D-A1D6-FD03906C08CA}" type="slidenum">
              <a:rPr lang="fr-CA" altLang="zh-TW" smtClean="0"/>
              <a:pPr/>
              <a:t>26</a:t>
            </a:fld>
            <a:endParaRPr lang="fr-CA" altLang="zh-TW" dirty="0"/>
          </a:p>
        </p:txBody>
      </p:sp>
    </p:spTree>
    <p:extLst>
      <p:ext uri="{BB962C8B-B14F-4D97-AF65-F5344CB8AC3E}">
        <p14:creationId xmlns:p14="http://schemas.microsoft.com/office/powerpoint/2010/main" val="153075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749EA19F-E0E6-46B9-9262-A793239E728B}"/>
              </a:ext>
            </a:extLst>
          </p:cNvPr>
          <p:cNvGraphicFramePr>
            <a:graphicFrameLocks noGrp="1"/>
          </p:cNvGraphicFramePr>
          <p:nvPr>
            <p:extLst>
              <p:ext uri="{D42A27DB-BD31-4B8C-83A1-F6EECF244321}">
                <p14:modId xmlns:p14="http://schemas.microsoft.com/office/powerpoint/2010/main" val="3976792201"/>
              </p:ext>
            </p:extLst>
          </p:nvPr>
        </p:nvGraphicFramePr>
        <p:xfrm>
          <a:off x="575556" y="59265"/>
          <a:ext cx="8460940" cy="5930674"/>
        </p:xfrm>
        <a:graphic>
          <a:graphicData uri="http://schemas.openxmlformats.org/drawingml/2006/table">
            <a:tbl>
              <a:tblPr>
                <a:tableStyleId>{5C22544A-7EE6-4342-B048-85BDC9FD1C3A}</a:tableStyleId>
              </a:tblPr>
              <a:tblGrid>
                <a:gridCol w="1908212">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547585">
                <a:tc>
                  <a:txBody>
                    <a:bodyPr/>
                    <a:lstStyle/>
                    <a:p>
                      <a:pPr algn="ctr" fontAlgn="ctr"/>
                      <a:r>
                        <a:rPr lang="zh-TW" altLang="en-US" sz="1200" b="1" u="none" strike="noStrike" baseline="0" dirty="0">
                          <a:solidFill>
                            <a:schemeClr val="bg1">
                              <a:lumMod val="95000"/>
                            </a:schemeClr>
                          </a:solidFill>
                          <a:effectLst/>
                          <a:latin typeface="Helvetica" panose="020B0604020202020204" pitchFamily="34" charset="0"/>
                          <a:ea typeface="標楷體" panose="03000509000000000000" pitchFamily="65" charset="-120"/>
                          <a:cs typeface="Helvetica" panose="020B0604020202020204" pitchFamily="34" charset="0"/>
                        </a:rPr>
                        <a:t>　</a:t>
                      </a:r>
                      <a:endParaRPr lang="zh-TW" altLang="en-US" sz="1200" b="1" i="0" u="none" strike="noStrike" baseline="0" dirty="0">
                        <a:solidFill>
                          <a:schemeClr val="bg1">
                            <a:lumMod val="95000"/>
                          </a:schemeClr>
                        </a:solidFill>
                        <a:effectLst/>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B w="12700" cap="flat" cmpd="sng" algn="ctr">
                      <a:solidFill>
                        <a:schemeClr val="accent2">
                          <a:lumMod val="75000"/>
                        </a:schemeClr>
                      </a:solidFill>
                      <a:prstDash val="solid"/>
                      <a:round/>
                      <a:headEnd type="none" w="med" len="med"/>
                      <a:tailEnd type="none" w="med" len="med"/>
                    </a:lnB>
                    <a:noFill/>
                  </a:tcPr>
                </a:tc>
                <a:tc>
                  <a:txBody>
                    <a:bodyPr/>
                    <a:lstStyle/>
                    <a:p>
                      <a:pPr algn="ctr" eaLnBrk="1" hangingPunct="1"/>
                      <a:endParaRPr lang="zh-TW" altLang="en-US" sz="1400" b="1" kern="1200" dirty="0">
                        <a:solidFill>
                          <a:srgbClr val="7F6000"/>
                        </a:solidFill>
                        <a:latin typeface="標楷體" panose="03000509000000000000" pitchFamily="65" charset="-120"/>
                        <a:ea typeface="標楷體" panose="03000509000000000000" pitchFamily="65" charset="-120"/>
                        <a:cs typeface="+mn-cs"/>
                      </a:endParaRPr>
                    </a:p>
                  </a:txBody>
                  <a:tcPr marL="5712" marR="5712" marT="5714" marB="0" anchor="ctr">
                    <a:lnR w="12700" cap="flat" cmpd="sng" algn="ctr">
                      <a:noFill/>
                      <a:prstDash val="solid"/>
                      <a:round/>
                      <a:headEnd type="none" w="med" len="med"/>
                      <a:tailEnd type="none" w="med" len="med"/>
                    </a:lnR>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508881">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目標產業</a:t>
                      </a:r>
                      <a:endParaRPr lang="zh-TW" altLang="en-US" sz="1800" b="1" kern="1200" dirty="0">
                        <a:solidFill>
                          <a:schemeClr val="bg1">
                            <a:lumMod val="95000"/>
                          </a:schemeClr>
                        </a:solidFill>
                        <a:latin typeface="Helvetica" panose="020B0604020202020204" pitchFamily="34" charset="0"/>
                        <a:ea typeface="+mn-ea"/>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無限制</a:t>
                      </a:r>
                      <a:endParaRPr lang="en-US" altLang="zh-TW" sz="1800" u="none" strike="noStrike" kern="12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65759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輔導期限</a:t>
                      </a:r>
                      <a:r>
                        <a:rPr lang="en-US" altLang="zh-TW" sz="1800" b="1" dirty="0">
                          <a:solidFill>
                            <a:srgbClr val="FF0000"/>
                          </a:solidFill>
                          <a:latin typeface="標楷體" panose="03000509000000000000" pitchFamily="65" charset="-120"/>
                          <a:ea typeface="標楷體" panose="03000509000000000000" pitchFamily="65" charset="-120"/>
                        </a:rPr>
                        <a:t>(</a:t>
                      </a:r>
                      <a:r>
                        <a:rPr lang="zh-TW" altLang="en-US" sz="1800" b="1" dirty="0">
                          <a:solidFill>
                            <a:srgbClr val="FF0000"/>
                          </a:solidFill>
                          <a:latin typeface="標楷體" panose="03000509000000000000" pitchFamily="65" charset="-120"/>
                          <a:ea typeface="標楷體" panose="03000509000000000000" pitchFamily="65" charset="-120"/>
                        </a:rPr>
                        <a:t>註</a:t>
                      </a:r>
                      <a:r>
                        <a:rPr lang="en-US" altLang="zh-TW" sz="1800" b="1" dirty="0">
                          <a:solidFill>
                            <a:srgbClr val="FF0000"/>
                          </a:solidFill>
                          <a:latin typeface="標楷體" panose="03000509000000000000" pitchFamily="65" charset="-120"/>
                          <a:ea typeface="標楷體" panose="03000509000000000000" pitchFamily="65" charset="-120"/>
                        </a:rPr>
                        <a:t>)</a:t>
                      </a:r>
                      <a:endParaRPr lang="zh-TW" altLang="en-US" sz="1800" b="1" dirty="0">
                        <a:solidFill>
                          <a:srgbClr val="FF0000"/>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須於興櫃交易滿六個月</a:t>
                      </a:r>
                      <a:endParaRPr lang="en-US" altLang="zh-TW" sz="1800" u="none" strike="noStrike" kern="12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415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設立年限</a:t>
                      </a:r>
                      <a:endParaRPr lang="zh-TW" altLang="en-US" sz="1800" b="1" dirty="0">
                        <a:solidFill>
                          <a:schemeClr val="bg1">
                            <a:lumMod val="95000"/>
                          </a:schemeClr>
                        </a:solidFill>
                        <a:latin typeface="Helvetica" panose="020B0604020202020204" pitchFamily="34" charset="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滿兩完整會計年度</a:t>
                      </a:r>
                      <a:endParaRPr lang="en-US" altLang="zh-TW" sz="1800" u="none" strike="noStrike" kern="12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0311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公司規模</a:t>
                      </a:r>
                      <a:r>
                        <a:rPr lang="en-US" altLang="zh-TW" sz="1800" b="1" dirty="0">
                          <a:solidFill>
                            <a:srgbClr val="FF0000"/>
                          </a:solidFill>
                          <a:latin typeface="標楷體" panose="03000509000000000000" pitchFamily="65" charset="-120"/>
                          <a:ea typeface="標楷體" panose="03000509000000000000" pitchFamily="65" charset="-120"/>
                        </a:rPr>
                        <a:t>(</a:t>
                      </a:r>
                      <a:r>
                        <a:rPr lang="zh-TW" altLang="en-US" sz="1800" b="1" dirty="0">
                          <a:solidFill>
                            <a:srgbClr val="FF0000"/>
                          </a:solidFill>
                          <a:latin typeface="標楷體" panose="03000509000000000000" pitchFamily="65" charset="-120"/>
                          <a:ea typeface="標楷體" panose="03000509000000000000" pitchFamily="65" charset="-120"/>
                        </a:rPr>
                        <a:t>註</a:t>
                      </a:r>
                      <a:r>
                        <a:rPr lang="en-US" altLang="zh-TW" sz="1800" b="1" dirty="0">
                          <a:solidFill>
                            <a:srgbClr val="FF0000"/>
                          </a:solidFill>
                          <a:latin typeface="標楷體" panose="03000509000000000000" pitchFamily="65" charset="-120"/>
                          <a:ea typeface="標楷體" panose="03000509000000000000" pitchFamily="65" charset="-120"/>
                        </a:rPr>
                        <a:t>)</a:t>
                      </a:r>
                      <a:endParaRPr lang="zh-TW" altLang="en-US" sz="1800" b="1" dirty="0">
                        <a:solidFill>
                          <a:srgbClr val="FF0000"/>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實收資本額新臺幣五千萬元以上</a:t>
                      </a:r>
                      <a:endParaRPr lang="zh-TW" altLang="en-US" sz="1800" u="none" strike="noStrike"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930436">
                <a:tc>
                  <a:txBody>
                    <a:bodyPr/>
                    <a:lstStyle/>
                    <a:p>
                      <a:pPr eaLnBrk="1" hangingPunct="1">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獲利能力</a:t>
                      </a:r>
                      <a:r>
                        <a:rPr lang="en-US" altLang="zh-TW" sz="1800" b="1" dirty="0">
                          <a:solidFill>
                            <a:srgbClr val="FF0000"/>
                          </a:solidFill>
                          <a:latin typeface="標楷體" panose="03000509000000000000" pitchFamily="65" charset="-120"/>
                          <a:ea typeface="標楷體" panose="03000509000000000000" pitchFamily="65" charset="-120"/>
                        </a:rPr>
                        <a:t>(</a:t>
                      </a:r>
                      <a:r>
                        <a:rPr lang="zh-TW" altLang="en-US" sz="1800" b="1" dirty="0">
                          <a:solidFill>
                            <a:srgbClr val="FF0000"/>
                          </a:solidFill>
                          <a:latin typeface="標楷體" panose="03000509000000000000" pitchFamily="65" charset="-120"/>
                          <a:ea typeface="標楷體" panose="03000509000000000000" pitchFamily="65" charset="-120"/>
                        </a:rPr>
                        <a:t>註</a:t>
                      </a:r>
                      <a:r>
                        <a:rPr lang="en-US" altLang="zh-TW" sz="1800" b="1" dirty="0">
                          <a:solidFill>
                            <a:srgbClr val="FF0000"/>
                          </a:solidFill>
                          <a:latin typeface="標楷體" panose="03000509000000000000" pitchFamily="65" charset="-120"/>
                          <a:ea typeface="標楷體" panose="03000509000000000000" pitchFamily="65" charset="-120"/>
                        </a:rPr>
                        <a:t>)</a:t>
                      </a:r>
                    </a:p>
                    <a:p>
                      <a:pPr algn="just" eaLnBrk="1" hangingPunct="1">
                        <a:defRPr/>
                      </a:pPr>
                      <a:r>
                        <a:rPr lang="en-US" altLang="zh-TW" sz="1800" dirty="0">
                          <a:solidFill>
                            <a:schemeClr val="bg1"/>
                          </a:solidFill>
                          <a:ea typeface="標楷體" panose="03000509000000000000" pitchFamily="65" charset="-120"/>
                          <a:cs typeface="Times New Roman" pitchFamily="18" charset="0"/>
                        </a:rPr>
                        <a:t>(%</a:t>
                      </a:r>
                      <a:r>
                        <a:rPr lang="zh-TW" altLang="en-US" sz="1800" dirty="0">
                          <a:solidFill>
                            <a:schemeClr val="bg1"/>
                          </a:solidFill>
                          <a:ea typeface="標楷體" panose="03000509000000000000" pitchFamily="65" charset="-120"/>
                          <a:cs typeface="Times New Roman" pitchFamily="18" charset="0"/>
                        </a:rPr>
                        <a:t>指稅前淨利占股本比率</a:t>
                      </a:r>
                      <a:r>
                        <a:rPr lang="en-US" altLang="zh-TW" sz="1800" dirty="0">
                          <a:solidFill>
                            <a:schemeClr val="bg1"/>
                          </a:solidFill>
                          <a:ea typeface="標楷體" panose="03000509000000000000" pitchFamily="65" charset="-120"/>
                          <a:cs typeface="Times New Roman" pitchFamily="18" charset="0"/>
                        </a:rPr>
                        <a:t>)</a:t>
                      </a:r>
                      <a:endParaRPr lang="zh-TW" altLang="en-US" sz="1800" b="1" dirty="0">
                        <a:solidFill>
                          <a:schemeClr val="bg1">
                            <a:lumMod val="95000"/>
                          </a:schemeClr>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eaLnBrk="1" hangingPunct="1">
                        <a:lnSpc>
                          <a:spcPct val="100000"/>
                        </a:lnSpc>
                      </a:pP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最近一年度：</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，無累積虧損</a:t>
                      </a:r>
                    </a:p>
                    <a:p>
                      <a:pPr eaLnBrk="1" hangingPunct="1">
                        <a:lnSpc>
                          <a:spcPct val="100000"/>
                        </a:lnSpc>
                      </a:pP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最近二年度：均達</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或平均達</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且最近一年度較前一年度佳               </a:t>
                      </a:r>
                    </a:p>
                    <a:p>
                      <a:pPr algn="just" eaLnBrk="1" hangingPunct="1">
                        <a:lnSpc>
                          <a:spcPct val="100000"/>
                        </a:lnSpc>
                      </a:pP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且最近一年度稅前淨利不低於新臺幣</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百萬元</a:t>
                      </a:r>
                      <a:endParaRPr lang="zh-TW" altLang="en-US" sz="1800" u="none" strike="noStrike"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5"/>
                  </a:ext>
                </a:extLst>
              </a:tr>
              <a:tr h="534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股權分散</a:t>
                      </a:r>
                      <a:endParaRPr lang="zh-TW" altLang="en-US" sz="1800" b="1" dirty="0">
                        <a:solidFill>
                          <a:schemeClr val="bg1">
                            <a:lumMod val="95000"/>
                          </a:schemeClr>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公司內部人及該等內部人持股逾</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之法人以外之記名股東人數</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300</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人以上</a:t>
                      </a:r>
                      <a:endParaRPr lang="zh-TW" altLang="en-US" sz="1800" u="none" strike="noStrike"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5340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推薦證券商</a:t>
                      </a:r>
                      <a:endParaRPr lang="zh-TW" altLang="en-US" sz="1800" b="1" dirty="0">
                        <a:solidFill>
                          <a:schemeClr val="bg1">
                            <a:lumMod val="95000"/>
                          </a:schemeClr>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二家以上推薦證券商，需指定一家為主辦推薦證券商，餘係協辦推薦證券商</a:t>
                      </a:r>
                      <a:endParaRPr lang="zh-TW" altLang="en-US" sz="1800" u="none" strike="noStrike"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40524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集中保管</a:t>
                      </a:r>
                      <a:endParaRPr lang="zh-TW" altLang="en-US" sz="1800" b="1" dirty="0">
                        <a:solidFill>
                          <a:schemeClr val="bg1">
                            <a:lumMod val="95000"/>
                          </a:schemeClr>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董事、持股超過</a:t>
                      </a:r>
                      <a:r>
                        <a:rPr lang="en-US" altLang="zh-TW" sz="18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8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股東，應將上櫃時全部持股提交集中保管</a:t>
                      </a: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40795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證券發行</a:t>
                      </a:r>
                      <a:endParaRPr lang="zh-TW" altLang="en-US" sz="1800" b="1" dirty="0">
                        <a:solidFill>
                          <a:schemeClr val="bg1">
                            <a:lumMod val="95000"/>
                          </a:schemeClr>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股票及債券，皆應為全面無實體發行</a:t>
                      </a:r>
                      <a:endParaRPr lang="zh-TW" altLang="en-US" sz="1800" u="none" strike="noStrike"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71957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800" b="1" dirty="0">
                          <a:solidFill>
                            <a:schemeClr val="bg1">
                              <a:lumMod val="95000"/>
                            </a:schemeClr>
                          </a:solidFill>
                          <a:latin typeface="標楷體" panose="03000509000000000000" pitchFamily="65" charset="-120"/>
                          <a:ea typeface="標楷體" panose="03000509000000000000" pitchFamily="65" charset="-120"/>
                        </a:rPr>
                        <a:t>承銷制度</a:t>
                      </a:r>
                      <a:endParaRPr lang="zh-TW" altLang="en-US" sz="1800" b="1" dirty="0">
                        <a:solidFill>
                          <a:schemeClr val="bg1">
                            <a:lumMod val="95000"/>
                          </a:schemeClr>
                        </a:solidFill>
                        <a:latin typeface="Helvetica" panose="020B0604020202020204" pitchFamily="34" charset="0"/>
                        <a:ea typeface="標楷體" panose="03000509000000000000" pitchFamily="65" charset="-120"/>
                        <a:cs typeface="Helvetica" panose="020B0604020202020204" pitchFamily="34"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50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應提出擬上櫃股份總額</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以上辦理承銷</a:t>
                      </a:r>
                      <a:endParaRPr lang="zh-TW" altLang="en-US" sz="1800" u="none" strike="noStrike"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5712" marR="5712" marT="5714"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11" name="Rectangle 2">
            <a:extLst>
              <a:ext uri="{FF2B5EF4-FFF2-40B4-BE49-F238E27FC236}">
                <a16:creationId xmlns:a16="http://schemas.microsoft.com/office/drawing/2014/main" id="{9B654EE9-E18B-458F-92DD-4722DB4C9CAE}"/>
              </a:ext>
            </a:extLst>
          </p:cNvPr>
          <p:cNvSpPr>
            <a:spLocks noGrp="1" noChangeArrowheads="1"/>
          </p:cNvSpPr>
          <p:nvPr>
            <p:ph type="title"/>
          </p:nvPr>
        </p:nvSpPr>
        <p:spPr>
          <a:xfrm>
            <a:off x="756666" y="59264"/>
            <a:ext cx="6235304" cy="559595"/>
          </a:xfrm>
        </p:spPr>
        <p:txBody>
          <a:bodyPr rtlCol="0">
            <a:normAutofit/>
          </a:bodyPr>
          <a:lstStyle/>
          <a:p>
            <a:pPr>
              <a:defRPr/>
            </a:pPr>
            <a:r>
              <a:rPr lang="zh-TW" altLang="en-US" sz="1800" b="1" dirty="0">
                <a:effectLst>
                  <a:outerShdw blurRad="38100" dist="38100" dir="2700000" algn="tl">
                    <a:srgbClr val="C0C0C0"/>
                  </a:outerShdw>
                </a:effectLst>
              </a:rPr>
              <a:t> </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上櫃標準</a:t>
            </a:r>
          </a:p>
        </p:txBody>
      </p:sp>
      <p:sp>
        <p:nvSpPr>
          <p:cNvPr id="51257" name="Text Box 51">
            <a:extLst>
              <a:ext uri="{FF2B5EF4-FFF2-40B4-BE49-F238E27FC236}">
                <a16:creationId xmlns:a16="http://schemas.microsoft.com/office/drawing/2014/main" id="{44EBDED8-A687-44BE-AFB2-4B1E861C74CC}"/>
              </a:ext>
            </a:extLst>
          </p:cNvPr>
          <p:cNvSpPr txBox="1">
            <a:spLocks noChangeArrowheads="1"/>
          </p:cNvSpPr>
          <p:nvPr/>
        </p:nvSpPr>
        <p:spPr bwMode="auto">
          <a:xfrm>
            <a:off x="1043607" y="6095075"/>
            <a:ext cx="5948363" cy="69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ts val="975"/>
              </a:lnSpc>
              <a:spcBef>
                <a:spcPts val="225"/>
              </a:spcBef>
            </a:pP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註：有關外國企業申請第一上櫃之標準：</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pPr>
              <a:lnSpc>
                <a:spcPts val="975"/>
              </a:lnSpc>
              <a:spcBef>
                <a:spcPts val="225"/>
              </a:spcBef>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輔導期限得以券商輔導滿六個月替代</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即不需登錄興櫃</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pPr>
              <a:lnSpc>
                <a:spcPts val="975"/>
              </a:lnSpc>
              <a:spcBef>
                <a:spcPts val="225"/>
              </a:spcBef>
            </a:pP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公司規模為業主權益總額折合新臺幣一億元以上；</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pPr>
              <a:lnSpc>
                <a:spcPts val="975"/>
              </a:lnSpc>
              <a:spcBef>
                <a:spcPts val="225"/>
              </a:spcBef>
            </a:pP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獲利能力之</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指稅前淨利占業主權益比率。</a:t>
            </a:r>
          </a:p>
        </p:txBody>
      </p:sp>
      <p:sp>
        <p:nvSpPr>
          <p:cNvPr id="7" name="投影片編號版面配置區 5">
            <a:extLst>
              <a:ext uri="{FF2B5EF4-FFF2-40B4-BE49-F238E27FC236}">
                <a16:creationId xmlns:a16="http://schemas.microsoft.com/office/drawing/2014/main" id="{C24E050D-CEFB-4EBE-B1E0-F193CF41AAA4}"/>
              </a:ext>
            </a:extLst>
          </p:cNvPr>
          <p:cNvSpPr>
            <a:spLocks noGrp="1"/>
          </p:cNvSpPr>
          <p:nvPr>
            <p:ph type="sldNum" sz="quarter" idx="12"/>
          </p:nvPr>
        </p:nvSpPr>
        <p:spPr>
          <a:xfrm>
            <a:off x="6876256" y="6467524"/>
            <a:ext cx="2057400" cy="273844"/>
          </a:xfrm>
        </p:spPr>
        <p:txBody>
          <a:bodyPr/>
          <a:lstStyle/>
          <a:p>
            <a:pPr>
              <a:defRPr/>
            </a:pPr>
            <a:fld id="{783B230E-31F4-4A4E-8937-BA73AEE6CB64}" type="slidenum">
              <a:rPr lang="en-US" altLang="zh-TW" sz="1050">
                <a:latin typeface="Times New Roman" panose="02020603050405020304" pitchFamily="18" charset="0"/>
                <a:cs typeface="Times New Roman" panose="02020603050405020304" pitchFamily="18" charset="0"/>
              </a:rPr>
              <a:pPr>
                <a:defRPr/>
              </a:pPr>
              <a:t>27</a:t>
            </a:fld>
            <a:endParaRPr lang="en-US" altLang="zh-TW" sz="105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32A8F876-CA59-4F97-86F9-C592BA628BE5}"/>
              </a:ext>
            </a:extLst>
          </p:cNvPr>
          <p:cNvSpPr txBox="1">
            <a:spLocks/>
          </p:cNvSpPr>
          <p:nvPr/>
        </p:nvSpPr>
        <p:spPr>
          <a:xfrm>
            <a:off x="683568" y="33671"/>
            <a:ext cx="5915025" cy="60060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75" b="1" dirty="0">
                <a:latin typeface="微軟正黑體" panose="020B0604030504040204" pitchFamily="34" charset="-120"/>
                <a:ea typeface="微軟正黑體" panose="020B0604030504040204" pitchFamily="34" charset="-120"/>
              </a:rPr>
              <a:t>上櫃審查重點</a:t>
            </a:r>
            <a:endParaRPr lang="zh-TW" altLang="en-US" sz="2475" b="1" dirty="0"/>
          </a:p>
        </p:txBody>
      </p:sp>
      <p:cxnSp>
        <p:nvCxnSpPr>
          <p:cNvPr id="7" name="直線接點 6">
            <a:extLst>
              <a:ext uri="{FF2B5EF4-FFF2-40B4-BE49-F238E27FC236}">
                <a16:creationId xmlns:a16="http://schemas.microsoft.com/office/drawing/2014/main" id="{642647E7-9030-45FE-BE9B-D6E54BCB817B}"/>
              </a:ext>
            </a:extLst>
          </p:cNvPr>
          <p:cNvCxnSpPr>
            <a:cxnSpLocks/>
          </p:cNvCxnSpPr>
          <p:nvPr/>
        </p:nvCxnSpPr>
        <p:spPr>
          <a:xfrm>
            <a:off x="457689" y="634280"/>
            <a:ext cx="7573822" cy="0"/>
          </a:xfrm>
          <a:prstGeom prst="line">
            <a:avLst/>
          </a:prstGeom>
          <a:ln w="28575">
            <a:solidFill>
              <a:schemeClr val="accent6">
                <a:lumMod val="50000"/>
              </a:schemeClr>
            </a:solidFill>
          </a:ln>
        </p:spPr>
        <p:style>
          <a:lnRef idx="3">
            <a:schemeClr val="dk1"/>
          </a:lnRef>
          <a:fillRef idx="0">
            <a:schemeClr val="dk1"/>
          </a:fillRef>
          <a:effectRef idx="2">
            <a:schemeClr val="dk1"/>
          </a:effectRef>
          <a:fontRef idx="minor">
            <a:schemeClr val="tx1"/>
          </a:fontRef>
        </p:style>
      </p:cxnSp>
      <p:sp>
        <p:nvSpPr>
          <p:cNvPr id="5" name="Text Box 10">
            <a:extLst>
              <a:ext uri="{FF2B5EF4-FFF2-40B4-BE49-F238E27FC236}">
                <a16:creationId xmlns:a16="http://schemas.microsoft.com/office/drawing/2014/main" id="{888D35E8-735C-45EC-8CBE-B024A7E3B4A9}"/>
              </a:ext>
            </a:extLst>
          </p:cNvPr>
          <p:cNvSpPr txBox="1">
            <a:spLocks noChangeArrowheads="1"/>
          </p:cNvSpPr>
          <p:nvPr/>
        </p:nvSpPr>
        <p:spPr bwMode="auto">
          <a:xfrm>
            <a:off x="710702" y="664181"/>
            <a:ext cx="8367343" cy="657103"/>
          </a:xfrm>
          <a:prstGeom prst="rect">
            <a:avLst/>
          </a:prstGeom>
          <a:noFill/>
          <a:ln>
            <a:noFill/>
          </a:ln>
        </p:spPr>
        <p:txBody>
          <a:bodyPr wrap="square">
            <a:spAutoFit/>
          </a:bodyPr>
          <a:lstStyle>
            <a:lvl1pPr marL="342900" indent="-342900" eaLnBrk="0" hangingPunct="0">
              <a:defRPr kumimoji="1">
                <a:solidFill>
                  <a:schemeClr val="tx1"/>
                </a:solidFill>
                <a:latin typeface="Arial" pitchFamily="34" charset="0"/>
                <a:ea typeface="新細明體" pitchFamily="18" charset="-120"/>
              </a:defRPr>
            </a:lvl1pPr>
            <a:lvl2pPr marL="365125" indent="-282575" eaLnBrk="0" hangingPunct="0">
              <a:defRPr kumimoji="1">
                <a:solidFill>
                  <a:schemeClr val="tx1"/>
                </a:solidFill>
                <a:latin typeface="Arial" pitchFamily="34" charset="0"/>
                <a:ea typeface="新細明體" pitchFamily="18" charset="-120"/>
              </a:defRPr>
            </a:lvl2pPr>
            <a:lvl3pPr marL="355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marL="156600" lvl="2" algn="just">
              <a:lnSpc>
                <a:spcPts val="2325"/>
              </a:lnSpc>
              <a:spcAft>
                <a:spcPts val="900"/>
              </a:spcAft>
              <a:buClr>
                <a:schemeClr val="accent1"/>
              </a:buClr>
              <a:buSzPct val="90000"/>
              <a:defRPr/>
            </a:pPr>
            <a:r>
              <a:rPr lang="zh-TW" altLang="zh-TW" sz="1650" dirty="0">
                <a:latin typeface="微軟正黑體" panose="020B0604030504040204" pitchFamily="34" charset="-120"/>
                <a:ea typeface="微軟正黑體" panose="020B0604030504040204" pitchFamily="34" charset="-120"/>
              </a:rPr>
              <a:t>申請公司應符合</a:t>
            </a:r>
            <a:r>
              <a:rPr lang="zh-TW" altLang="zh-TW" sz="1650" b="1" u="sng" dirty="0">
                <a:latin typeface="微軟正黑體" panose="020B0604030504040204" pitchFamily="34" charset="-120"/>
                <a:ea typeface="微軟正黑體" panose="020B0604030504040204" pitchFamily="34" charset="-120"/>
              </a:rPr>
              <a:t>本中心</a:t>
            </a:r>
            <a:r>
              <a:rPr lang="zh-TW" altLang="en-US" sz="1650" b="1" u="sng" dirty="0">
                <a:latin typeface="微軟正黑體" panose="020B0604030504040204" pitchFamily="34" charset="-120"/>
                <a:ea typeface="微軟正黑體" panose="020B0604030504040204" pitchFamily="34" charset="-120"/>
              </a:rPr>
              <a:t>上櫃</a:t>
            </a:r>
            <a:r>
              <a:rPr lang="zh-TW" altLang="zh-TW" sz="1650" b="1" u="sng" dirty="0">
                <a:latin typeface="微軟正黑體" panose="020B0604030504040204" pitchFamily="34" charset="-120"/>
                <a:ea typeface="微軟正黑體" panose="020B0604030504040204" pitchFamily="34" charset="-120"/>
              </a:rPr>
              <a:t>審查準則</a:t>
            </a:r>
            <a:r>
              <a:rPr lang="zh-TW" altLang="zh-TW" sz="1650" dirty="0">
                <a:latin typeface="微軟正黑體" panose="020B0604030504040204" pitchFamily="34" charset="-120"/>
                <a:ea typeface="微軟正黑體" panose="020B0604030504040204" pitchFamily="34" charset="-120"/>
              </a:rPr>
              <a:t>、</a:t>
            </a:r>
            <a:r>
              <a:rPr lang="zh-TW" altLang="zh-TW" sz="1650" b="1" u="sng" dirty="0">
                <a:latin typeface="微軟正黑體" panose="020B0604030504040204" pitchFamily="34" charset="-120"/>
                <a:ea typeface="微軟正黑體" panose="020B0604030504040204" pitchFamily="34" charset="-120"/>
              </a:rPr>
              <a:t>集團企業補充規定等</a:t>
            </a:r>
            <a:r>
              <a:rPr lang="zh-TW" altLang="zh-TW" sz="1650" dirty="0">
                <a:latin typeface="微軟正黑體" panose="020B0604030504040204" pitchFamily="34" charset="-120"/>
                <a:ea typeface="微軟正黑體" panose="020B0604030504040204" pitchFamily="34" charset="-120"/>
              </a:rPr>
              <a:t>，且未有</a:t>
            </a:r>
            <a:r>
              <a:rPr lang="zh-TW" altLang="zh-TW" sz="1650" b="1" u="sng" dirty="0">
                <a:latin typeface="微軟正黑體" panose="020B0604030504040204" pitchFamily="34" charset="-120"/>
                <a:ea typeface="微軟正黑體" panose="020B0604030504040204" pitchFamily="34" charset="-120"/>
              </a:rPr>
              <a:t>不宜上櫃條款</a:t>
            </a:r>
            <a:r>
              <a:rPr lang="zh-TW" altLang="zh-TW" sz="1650" dirty="0">
                <a:latin typeface="微軟正黑體" panose="020B0604030504040204" pitchFamily="34" charset="-120"/>
                <a:ea typeface="微軟正黑體" panose="020B0604030504040204" pitchFamily="34" charset="-120"/>
              </a:rPr>
              <a:t>之情事，一般審查重點</a:t>
            </a:r>
            <a:r>
              <a:rPr lang="zh-TW" altLang="en-US" sz="1650" dirty="0">
                <a:latin typeface="微軟正黑體" panose="020B0604030504040204" pitchFamily="34" charset="-120"/>
                <a:ea typeface="微軟正黑體" panose="020B0604030504040204" pitchFamily="34" charset="-120"/>
              </a:rPr>
              <a:t>包含但不限於下列事項</a:t>
            </a:r>
            <a:r>
              <a:rPr lang="zh-TW" altLang="zh-TW" sz="1650" dirty="0">
                <a:latin typeface="微軟正黑體" panose="020B0604030504040204" pitchFamily="34" charset="-120"/>
                <a:ea typeface="微軟正黑體" panose="020B0604030504040204" pitchFamily="34" charset="-120"/>
              </a:rPr>
              <a:t>：</a:t>
            </a:r>
            <a:r>
              <a:rPr kumimoji="0" lang="zh-TW" altLang="en-US" sz="1650" b="1" dirty="0">
                <a:latin typeface="微軟正黑體" panose="020B0604030504040204" pitchFamily="34" charset="-120"/>
                <a:ea typeface="微軟正黑體" panose="020B0604030504040204" pitchFamily="34" charset="-120"/>
              </a:rPr>
              <a:t> </a:t>
            </a:r>
            <a:endParaRPr kumimoji="0" lang="en-US" altLang="zh-TW" sz="1650" b="1" dirty="0">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EA3C61DF-3D1C-4A5D-8A3A-5AF762D71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14" y="221839"/>
            <a:ext cx="2143145" cy="498836"/>
          </a:xfrm>
          <a:prstGeom prst="rect">
            <a:avLst/>
          </a:prstGeom>
        </p:spPr>
      </p:pic>
      <p:graphicFrame>
        <p:nvGraphicFramePr>
          <p:cNvPr id="10" name="資料庫圖表 9">
            <a:extLst>
              <a:ext uri="{FF2B5EF4-FFF2-40B4-BE49-F238E27FC236}">
                <a16:creationId xmlns:a16="http://schemas.microsoft.com/office/drawing/2014/main" id="{FF4AEA1C-80E7-4198-9B42-56FF116A3CD7}"/>
              </a:ext>
            </a:extLst>
          </p:cNvPr>
          <p:cNvGraphicFramePr/>
          <p:nvPr>
            <p:extLst>
              <p:ext uri="{D42A27DB-BD31-4B8C-83A1-F6EECF244321}">
                <p14:modId xmlns:p14="http://schemas.microsoft.com/office/powerpoint/2010/main" val="3776997208"/>
              </p:ext>
            </p:extLst>
          </p:nvPr>
        </p:nvGraphicFramePr>
        <p:xfrm>
          <a:off x="296723" y="1351184"/>
          <a:ext cx="8781322" cy="54731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投影片編號版面配置區 5">
            <a:extLst>
              <a:ext uri="{FF2B5EF4-FFF2-40B4-BE49-F238E27FC236}">
                <a16:creationId xmlns:a16="http://schemas.microsoft.com/office/drawing/2014/main" id="{B0685E09-B320-482F-B4D1-0C744488700B}"/>
              </a:ext>
            </a:extLst>
          </p:cNvPr>
          <p:cNvSpPr>
            <a:spLocks noGrp="1"/>
          </p:cNvSpPr>
          <p:nvPr>
            <p:ph type="sldNum" sz="quarter" idx="12"/>
          </p:nvPr>
        </p:nvSpPr>
        <p:spPr>
          <a:xfrm>
            <a:off x="6835080" y="5624513"/>
            <a:ext cx="2057400" cy="273844"/>
          </a:xfrm>
        </p:spPr>
        <p:txBody>
          <a:bodyPr/>
          <a:lstStyle/>
          <a:p>
            <a:pPr>
              <a:defRPr/>
            </a:pPr>
            <a:fld id="{783B230E-31F4-4A4E-8937-BA73AEE6CB64}" type="slidenum">
              <a:rPr lang="en-US" altLang="zh-TW" sz="1050">
                <a:latin typeface="Times New Roman" panose="02020603050405020304" pitchFamily="18" charset="0"/>
                <a:cs typeface="Times New Roman" panose="02020603050405020304" pitchFamily="18" charset="0"/>
              </a:rPr>
              <a:pPr>
                <a:defRPr/>
              </a:pPr>
              <a:t>28</a:t>
            </a:fld>
            <a:endParaRPr lang="en-US" altLang="zh-TW"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425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32A8F876-CA59-4F97-86F9-C592BA628BE5}"/>
              </a:ext>
            </a:extLst>
          </p:cNvPr>
          <p:cNvSpPr txBox="1">
            <a:spLocks/>
          </p:cNvSpPr>
          <p:nvPr/>
        </p:nvSpPr>
        <p:spPr>
          <a:xfrm>
            <a:off x="540558" y="0"/>
            <a:ext cx="5915025" cy="60060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75" b="1" dirty="0">
                <a:latin typeface="微軟正黑體" panose="020B0604030504040204" pitchFamily="34" charset="-120"/>
                <a:ea typeface="微軟正黑體" panose="020B0604030504040204" pitchFamily="34" charset="-120"/>
              </a:rPr>
              <a:t>上櫃審查重點</a:t>
            </a:r>
            <a:r>
              <a:rPr lang="en-US" altLang="zh-TW" sz="1800" b="1" dirty="0">
                <a:latin typeface="微軟正黑體" panose="020B0604030504040204" pitchFamily="34" charset="-120"/>
                <a:ea typeface="微軟正黑體" panose="020B0604030504040204" pitchFamily="34" charset="-120"/>
              </a:rPr>
              <a:t>(</a:t>
            </a:r>
            <a:r>
              <a:rPr lang="zh-TW" altLang="en-US" sz="1800" b="1" dirty="0">
                <a:latin typeface="微軟正黑體" panose="020B0604030504040204" pitchFamily="34" charset="-120"/>
                <a:ea typeface="微軟正黑體" panose="020B0604030504040204" pitchFamily="34" charset="-120"/>
              </a:rPr>
              <a:t>續</a:t>
            </a:r>
            <a:r>
              <a:rPr lang="en-US" altLang="zh-TW" sz="1800" b="1" dirty="0">
                <a:latin typeface="微軟正黑體" panose="020B0604030504040204" pitchFamily="34" charset="-120"/>
                <a:ea typeface="微軟正黑體" panose="020B0604030504040204" pitchFamily="34" charset="-120"/>
              </a:rPr>
              <a:t>)</a:t>
            </a:r>
            <a:endParaRPr lang="zh-TW" altLang="en-US" sz="1800" b="1" dirty="0"/>
          </a:p>
        </p:txBody>
      </p:sp>
      <p:cxnSp>
        <p:nvCxnSpPr>
          <p:cNvPr id="7" name="直線接點 6">
            <a:extLst>
              <a:ext uri="{FF2B5EF4-FFF2-40B4-BE49-F238E27FC236}">
                <a16:creationId xmlns:a16="http://schemas.microsoft.com/office/drawing/2014/main" id="{642647E7-9030-45FE-BE9B-D6E54BCB817B}"/>
              </a:ext>
            </a:extLst>
          </p:cNvPr>
          <p:cNvCxnSpPr>
            <a:cxnSpLocks/>
          </p:cNvCxnSpPr>
          <p:nvPr/>
        </p:nvCxnSpPr>
        <p:spPr>
          <a:xfrm>
            <a:off x="540558" y="600609"/>
            <a:ext cx="7573822" cy="0"/>
          </a:xfrm>
          <a:prstGeom prst="line">
            <a:avLst/>
          </a:prstGeom>
          <a:ln w="28575">
            <a:solidFill>
              <a:schemeClr val="accent6">
                <a:lumMod val="50000"/>
              </a:schemeClr>
            </a:solidFill>
          </a:ln>
        </p:spPr>
        <p:style>
          <a:lnRef idx="3">
            <a:schemeClr val="dk1"/>
          </a:lnRef>
          <a:fillRef idx="0">
            <a:schemeClr val="dk1"/>
          </a:fillRef>
          <a:effectRef idx="2">
            <a:schemeClr val="dk1"/>
          </a:effectRef>
          <a:fontRef idx="minor">
            <a:schemeClr val="tx1"/>
          </a:fontRef>
        </p:style>
      </p:cxnSp>
      <p:pic>
        <p:nvPicPr>
          <p:cNvPr id="8" name="圖片 7">
            <a:extLst>
              <a:ext uri="{FF2B5EF4-FFF2-40B4-BE49-F238E27FC236}">
                <a16:creationId xmlns:a16="http://schemas.microsoft.com/office/drawing/2014/main" id="{EA3C61DF-3D1C-4A5D-8A3A-5AF762D71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855" y="57931"/>
            <a:ext cx="2143145" cy="498836"/>
          </a:xfrm>
          <a:prstGeom prst="rect">
            <a:avLst/>
          </a:prstGeom>
        </p:spPr>
      </p:pic>
      <p:graphicFrame>
        <p:nvGraphicFramePr>
          <p:cNvPr id="10" name="資料庫圖表 9">
            <a:extLst>
              <a:ext uri="{FF2B5EF4-FFF2-40B4-BE49-F238E27FC236}">
                <a16:creationId xmlns:a16="http://schemas.microsoft.com/office/drawing/2014/main" id="{FF4AEA1C-80E7-4198-9B42-56FF116A3CD7}"/>
              </a:ext>
            </a:extLst>
          </p:cNvPr>
          <p:cNvGraphicFramePr/>
          <p:nvPr>
            <p:extLst>
              <p:ext uri="{D42A27DB-BD31-4B8C-83A1-F6EECF244321}">
                <p14:modId xmlns:p14="http://schemas.microsoft.com/office/powerpoint/2010/main" val="53585215"/>
              </p:ext>
            </p:extLst>
          </p:nvPr>
        </p:nvGraphicFramePr>
        <p:xfrm>
          <a:off x="332956" y="600610"/>
          <a:ext cx="8631532" cy="496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橢圓 10">
            <a:extLst>
              <a:ext uri="{FF2B5EF4-FFF2-40B4-BE49-F238E27FC236}">
                <a16:creationId xmlns:a16="http://schemas.microsoft.com/office/drawing/2014/main" id="{79150BFE-460A-4240-A95D-2402F2C42C1F}"/>
              </a:ext>
            </a:extLst>
          </p:cNvPr>
          <p:cNvSpPr/>
          <p:nvPr/>
        </p:nvSpPr>
        <p:spPr>
          <a:xfrm>
            <a:off x="1871700" y="5747096"/>
            <a:ext cx="5400600" cy="864096"/>
          </a:xfrm>
          <a:prstGeom prst="ellipse">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TW" altLang="en-US" b="1" dirty="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rPr>
              <a:t>借重外部財會、法律、產業專家意見</a:t>
            </a:r>
          </a:p>
        </p:txBody>
      </p:sp>
      <p:pic>
        <p:nvPicPr>
          <p:cNvPr id="12" name="Picture 2" descr="C:\Users\user\AppData\Local\Microsoft\Windows\INetCache\IE\8XQ0XI1V\business-1180883_960_720[1].png">
            <a:extLst>
              <a:ext uri="{FF2B5EF4-FFF2-40B4-BE49-F238E27FC236}">
                <a16:creationId xmlns:a16="http://schemas.microsoft.com/office/drawing/2014/main" id="{48B680D1-DE44-4A5E-BEEB-4CB705096E6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899592" y="6021288"/>
            <a:ext cx="804059" cy="745073"/>
          </a:xfrm>
          <a:prstGeom prst="rect">
            <a:avLst/>
          </a:prstGeom>
          <a:noFill/>
          <a:scene3d>
            <a:camera prst="perspectiveFront"/>
            <a:lightRig rig="threePt" dir="t"/>
          </a:scene3d>
          <a:extLst>
            <a:ext uri="{909E8E84-426E-40DD-AFC4-6F175D3DCCD1}">
              <a14:hiddenFill xmlns:a14="http://schemas.microsoft.com/office/drawing/2010/main">
                <a:solidFill>
                  <a:srgbClr val="FFFFFF"/>
                </a:solidFill>
              </a14:hiddenFill>
            </a:ext>
          </a:extLst>
        </p:spPr>
      </p:pic>
      <p:sp>
        <p:nvSpPr>
          <p:cNvPr id="13" name="投影片編號版面配置區 5">
            <a:extLst>
              <a:ext uri="{FF2B5EF4-FFF2-40B4-BE49-F238E27FC236}">
                <a16:creationId xmlns:a16="http://schemas.microsoft.com/office/drawing/2014/main" id="{ACEC22FE-BA8D-41D2-86EE-309246B9A5DE}"/>
              </a:ext>
            </a:extLst>
          </p:cNvPr>
          <p:cNvSpPr>
            <a:spLocks noGrp="1"/>
          </p:cNvSpPr>
          <p:nvPr>
            <p:ph type="sldNum" sz="quarter" idx="12"/>
          </p:nvPr>
        </p:nvSpPr>
        <p:spPr>
          <a:xfrm>
            <a:off x="6835080" y="5624513"/>
            <a:ext cx="2057400" cy="273844"/>
          </a:xfrm>
        </p:spPr>
        <p:txBody>
          <a:bodyPr/>
          <a:lstStyle/>
          <a:p>
            <a:pPr>
              <a:defRPr/>
            </a:pPr>
            <a:fld id="{783B230E-31F4-4A4E-8937-BA73AEE6CB64}" type="slidenum">
              <a:rPr lang="en-US" altLang="zh-TW" sz="1050">
                <a:latin typeface="Times New Roman" panose="02020603050405020304" pitchFamily="18" charset="0"/>
                <a:cs typeface="Times New Roman" panose="02020603050405020304" pitchFamily="18" charset="0"/>
              </a:rPr>
              <a:pPr>
                <a:defRPr/>
              </a:pPr>
              <a:t>29</a:t>
            </a:fld>
            <a:endParaRPr lang="en-US" altLang="zh-TW"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67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4" name="Picture 6" descr="http://yesministerltd.files.wordpress.com/2011/10/sales-training.jpg"/>
          <p:cNvPicPr>
            <a:picLocks noChangeAspect="1" noChangeArrowheads="1"/>
          </p:cNvPicPr>
          <p:nvPr/>
        </p:nvPicPr>
        <p:blipFill>
          <a:blip r:embed="rId2" cstate="print"/>
          <a:srcRect/>
          <a:stretch>
            <a:fillRect/>
          </a:stretch>
        </p:blipFill>
        <p:spPr bwMode="auto">
          <a:xfrm>
            <a:off x="6019961" y="476672"/>
            <a:ext cx="3124039" cy="2538282"/>
          </a:xfrm>
          <a:prstGeom prst="rect">
            <a:avLst/>
          </a:prstGeom>
          <a:noFill/>
        </p:spPr>
      </p:pic>
      <p:pic>
        <p:nvPicPr>
          <p:cNvPr id="119812" name="Picture 4" descr="http://www.martindiainfotech.com/wp-content/themes/MII/images/training_banner.jpg"/>
          <p:cNvPicPr>
            <a:picLocks noChangeAspect="1" noChangeArrowheads="1"/>
          </p:cNvPicPr>
          <p:nvPr/>
        </p:nvPicPr>
        <p:blipFill>
          <a:blip r:embed="rId3" cstate="print"/>
          <a:srcRect r="34446"/>
          <a:stretch>
            <a:fillRect/>
          </a:stretch>
        </p:blipFill>
        <p:spPr bwMode="auto">
          <a:xfrm>
            <a:off x="1053017" y="4236883"/>
            <a:ext cx="3522462" cy="2564552"/>
          </a:xfrm>
          <a:prstGeom prst="rect">
            <a:avLst/>
          </a:prstGeom>
          <a:noFill/>
        </p:spPr>
      </p:pic>
      <p:sp>
        <p:nvSpPr>
          <p:cNvPr id="5" name="矩形 4"/>
          <p:cNvSpPr/>
          <p:nvPr/>
        </p:nvSpPr>
        <p:spPr>
          <a:xfrm>
            <a:off x="1084413" y="3135760"/>
            <a:ext cx="6953959" cy="1058400"/>
          </a:xfrm>
          <a:prstGeom prst="rect">
            <a:avLst/>
          </a:prstGeom>
        </p:spPr>
        <p:style>
          <a:lnRef idx="2">
            <a:schemeClr val="accent6">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 name="群組 8"/>
          <p:cNvGrpSpPr/>
          <p:nvPr/>
        </p:nvGrpSpPr>
        <p:grpSpPr>
          <a:xfrm>
            <a:off x="1411669" y="2708921"/>
            <a:ext cx="6621195" cy="1208025"/>
            <a:chOff x="332657" y="131818"/>
            <a:chExt cx="7172961" cy="1208025"/>
          </a:xfrm>
        </p:grpSpPr>
        <p:sp>
          <p:nvSpPr>
            <p:cNvPr id="10" name="圓角矩形 9"/>
            <p:cNvSpPr/>
            <p:nvPr/>
          </p:nvSpPr>
          <p:spPr>
            <a:xfrm>
              <a:off x="332657" y="131818"/>
              <a:ext cx="7172961" cy="1208025"/>
            </a:xfrm>
            <a:prstGeom prst="roundRect">
              <a:avLst/>
            </a:pr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sp>
        <p:sp>
          <p:nvSpPr>
            <p:cNvPr id="11" name="圓角矩形 4"/>
            <p:cNvSpPr/>
            <p:nvPr/>
          </p:nvSpPr>
          <p:spPr>
            <a:xfrm>
              <a:off x="391628" y="190789"/>
              <a:ext cx="7055019" cy="1090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323" tIns="0" rIns="199323" bIns="0" numCol="1" spcCol="1270" anchor="ctr" anchorCtr="0">
              <a:noAutofit/>
            </a:bodyPr>
            <a:lstStyle/>
            <a:p>
              <a:pPr lvl="0" algn="l" defTabSz="1778000">
                <a:lnSpc>
                  <a:spcPct val="90000"/>
                </a:lnSpc>
                <a:spcBef>
                  <a:spcPct val="0"/>
                </a:spcBef>
                <a:spcAft>
                  <a:spcPct val="35000"/>
                </a:spcAft>
              </a:pP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壹</a:t>
              </a:r>
              <a:r>
                <a:rPr lang="zh-TW" altLang="en-US" sz="4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、認識上櫃審查部</a:t>
              </a:r>
            </a:p>
          </p:txBody>
        </p:sp>
      </p:grpSp>
      <p:sp>
        <p:nvSpPr>
          <p:cNvPr id="8" name="投影片編號版面配置區 3">
            <a:extLst>
              <a:ext uri="{FF2B5EF4-FFF2-40B4-BE49-F238E27FC236}">
                <a16:creationId xmlns:a16="http://schemas.microsoft.com/office/drawing/2014/main" id="{2DEF24DD-A464-4374-904C-C1509B556184}"/>
              </a:ext>
            </a:extLst>
          </p:cNvPr>
          <p:cNvSpPr>
            <a:spLocks noGrp="1"/>
          </p:cNvSpPr>
          <p:nvPr>
            <p:ph type="sldNum" sz="quarter" idx="12"/>
          </p:nvPr>
        </p:nvSpPr>
        <p:spPr bwMode="auto">
          <a:xfrm>
            <a:off x="8316416" y="6356350"/>
            <a:ext cx="503734"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AAC4585-1611-4E73-9802-5709EB803F18}" type="slidenum">
              <a:rPr kumimoji="0" lang="zh-TW" altLang="en-US">
                <a:solidFill>
                  <a:schemeClr val="bg2">
                    <a:lumMod val="25000"/>
                  </a:schemeClr>
                </a:solidFill>
                <a:latin typeface="Arial" charset="0"/>
                <a:ea typeface="新細明體" charset="-120"/>
              </a:rPr>
              <a:pPr/>
              <a:t>3</a:t>
            </a:fld>
            <a:endParaRPr kumimoji="0" lang="zh-TW" altLang="en-US" dirty="0">
              <a:solidFill>
                <a:schemeClr val="bg2">
                  <a:lumMod val="25000"/>
                </a:schemeClr>
              </a:solidFill>
              <a:latin typeface="Arial" charset="0"/>
              <a:ea typeface="新細明體" charset="-120"/>
            </a:endParaRPr>
          </a:p>
        </p:txBody>
      </p:sp>
    </p:spTree>
    <p:extLst>
      <p:ext uri="{BB962C8B-B14F-4D97-AF65-F5344CB8AC3E}">
        <p14:creationId xmlns:p14="http://schemas.microsoft.com/office/powerpoint/2010/main" val="287143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標題 1"/>
          <p:cNvSpPr>
            <a:spLocks noGrp="1"/>
          </p:cNvSpPr>
          <p:nvPr>
            <p:ph type="title"/>
          </p:nvPr>
        </p:nvSpPr>
        <p:spPr bwMode="auto">
          <a:xfrm>
            <a:off x="1027818" y="404664"/>
            <a:ext cx="7211318" cy="792088"/>
          </a:xfrm>
        </p:spPr>
        <p:txBody>
          <a:bodyPr vert="horz" wrap="square" lIns="91440" tIns="45720" rIns="91440" bIns="45720" numCol="1" anchorCtr="0" compatLnSpc="1">
            <a:prstTxWarp prst="textNoShape">
              <a:avLst/>
            </a:prstTxWarp>
            <a:normAutofit/>
          </a:bodyPr>
          <a:lstStyle/>
          <a:p>
            <a:pPr eaLnBrk="1" hangingPunct="1">
              <a:defRPr/>
            </a:pPr>
            <a:r>
              <a:rPr kumimoji="1"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第一上櫃與本國企業相較差異之審查重點</a:t>
            </a:r>
          </a:p>
        </p:txBody>
      </p:sp>
      <p:sp>
        <p:nvSpPr>
          <p:cNvPr id="89091" name="內容版面配置區 2"/>
          <p:cNvSpPr>
            <a:spLocks noGrp="1"/>
          </p:cNvSpPr>
          <p:nvPr>
            <p:ph idx="1"/>
          </p:nvPr>
        </p:nvSpPr>
        <p:spPr>
          <a:xfrm>
            <a:off x="1017952" y="1211399"/>
            <a:ext cx="7442480" cy="4647456"/>
          </a:xfrm>
        </p:spPr>
        <p:txBody>
          <a:bodyPr/>
          <a:lstStyle/>
          <a:p>
            <a:pPr>
              <a:lnSpc>
                <a:spcPts val="3000"/>
              </a:lnSpc>
              <a:buFont typeface="Wingdings" pitchFamily="2" charset="2"/>
              <a:buChar char="l"/>
            </a:pPr>
            <a:r>
              <a:rPr lang="zh-TW" altLang="en-US" sz="2400" u="sng" dirty="0">
                <a:solidFill>
                  <a:srgbClr val="C00000"/>
                </a:solidFill>
                <a:latin typeface="微軟正黑體" panose="020B0604030504040204" pitchFamily="34" charset="-120"/>
                <a:ea typeface="微軟正黑體" panose="020B0604030504040204" pitchFamily="34" charset="-120"/>
              </a:rPr>
              <a:t>陸資持股上限</a:t>
            </a:r>
            <a:r>
              <a:rPr lang="zh-TW" altLang="en-US" sz="2400" dirty="0">
                <a:solidFill>
                  <a:srgbClr val="C00000"/>
                </a:solidFill>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陸資直接或間接持股不得逾</a:t>
            </a:r>
            <a:r>
              <a:rPr lang="en-US" altLang="zh-TW" sz="2400" dirty="0">
                <a:latin typeface="微軟正黑體" panose="020B0604030504040204" pitchFamily="34" charset="-120"/>
                <a:ea typeface="微軟正黑體" panose="020B0604030504040204" pitchFamily="34" charset="-120"/>
              </a:rPr>
              <a:t>30%(</a:t>
            </a:r>
            <a:r>
              <a:rPr lang="zh-TW" altLang="en-US" sz="2400" dirty="0">
                <a:latin typeface="微軟正黑體" panose="020B0604030504040204" pitchFamily="34" charset="-120"/>
                <a:ea typeface="微軟正黑體" panose="020B0604030504040204" pitchFamily="34" charset="-120"/>
              </a:rPr>
              <a:t>除非取得主管機關專案申請許可</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或為具有控制能力之股東</a:t>
            </a:r>
            <a:r>
              <a:rPr lang="zh-TW"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a:p>
            <a:pPr>
              <a:lnSpc>
                <a:spcPts val="3000"/>
              </a:lnSpc>
              <a:buFont typeface="Wingdings" pitchFamily="2" charset="2"/>
              <a:buChar char="l"/>
            </a:pPr>
            <a:r>
              <a:rPr lang="zh-TW" altLang="en-US" sz="2400" u="sng" dirty="0">
                <a:solidFill>
                  <a:srgbClr val="C00000"/>
                </a:solidFill>
                <a:latin typeface="微軟正黑體" panose="020B0604030504040204" pitchFamily="34" charset="-120"/>
                <a:ea typeface="微軟正黑體" panose="020B0604030504040204" pitchFamily="34" charset="-120"/>
              </a:rPr>
              <a:t>評估股東權益保護重要事項</a:t>
            </a:r>
            <a:r>
              <a:rPr lang="zh-TW" altLang="en-US" sz="2400" dirty="0">
                <a:solidFill>
                  <a:srgbClr val="C00000"/>
                </a:solidFill>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依據律師填具之「股東權益保護事項檢查表」，評估申請公司是否在不牴觸註冊地國法令之前提下，已將該等事項明訂於公司章程，未能訂於章程者，律師應評估其對股東權益有無重大不利之影響</a:t>
            </a:r>
            <a:r>
              <a:rPr lang="zh-TW"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a:p>
            <a:pPr>
              <a:lnSpc>
                <a:spcPts val="3000"/>
              </a:lnSpc>
              <a:buFont typeface="Wingdings" pitchFamily="2" charset="2"/>
              <a:buChar char="l"/>
            </a:pPr>
            <a:r>
              <a:rPr lang="zh-TW" altLang="en-US" sz="2400" u="sng" dirty="0">
                <a:solidFill>
                  <a:srgbClr val="C00000"/>
                </a:solidFill>
                <a:latin typeface="微軟正黑體" panose="020B0604030504040204" pitchFamily="34" charset="-120"/>
                <a:ea typeface="微軟正黑體" panose="020B0604030504040204" pitchFamily="34" charset="-120"/>
              </a:rPr>
              <a:t>投資資架構重組</a:t>
            </a:r>
            <a:r>
              <a:rPr lang="zh-TW" altLang="en-US" sz="2400" dirty="0">
                <a:solidFill>
                  <a:srgbClr val="C00000"/>
                </a:solidFill>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目前外國企業多於來台申請登錄興櫃或申請上櫃前進行投資架構重組，故須瞭解重組過程及方式有無重大異常</a:t>
            </a:r>
            <a:r>
              <a:rPr lang="zh-TW" altLang="zh-TW"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a:xfrm>
            <a:off x="8532440" y="6335953"/>
            <a:ext cx="457200" cy="330703"/>
          </a:xfrm>
        </p:spPr>
        <p:txBody>
          <a:bodyPr/>
          <a:lstStyle/>
          <a:p>
            <a:pPr>
              <a:defRPr/>
            </a:pPr>
            <a:fld id="{8F6820FF-2C8D-40D0-928A-FC04AC9A704A}" type="slidenum">
              <a:rPr lang="en-US" altLang="zh-TW" smtClean="0"/>
              <a:pPr>
                <a:defRPr/>
              </a:pPr>
              <a:t>30</a:t>
            </a:fld>
            <a:endParaRPr lang="en-US" altLang="zh-TW" dirty="0"/>
          </a:p>
        </p:txBody>
      </p:sp>
      <p:sp>
        <p:nvSpPr>
          <p:cNvPr id="6" name="圓角矩形 4"/>
          <p:cNvSpPr/>
          <p:nvPr/>
        </p:nvSpPr>
        <p:spPr>
          <a:xfrm>
            <a:off x="8100392" y="188641"/>
            <a:ext cx="823794" cy="576064"/>
          </a:xfrm>
          <a:prstGeom prst="rect">
            <a:avLst/>
          </a:prstGeom>
        </p:spPr>
        <p:style>
          <a:lnRef idx="1">
            <a:schemeClr val="accent6"/>
          </a:lnRef>
          <a:fillRef idx="2">
            <a:schemeClr val="accent6"/>
          </a:fillRef>
          <a:effectRef idx="1">
            <a:schemeClr val="accent6"/>
          </a:effectRef>
          <a:fontRef idx="minor">
            <a:schemeClr val="dk1"/>
          </a:fontRef>
        </p:style>
        <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TW" altLang="en-US" sz="2800"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外國</a:t>
            </a:r>
            <a:endParaRPr lang="zh-TW" altLang="en-US" sz="3600"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00577373"/>
      </p:ext>
    </p:extLst>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85D06A0-E61C-449F-B0E3-1CD988B8C9B2}"/>
              </a:ext>
            </a:extLst>
          </p:cNvPr>
          <p:cNvSpPr/>
          <p:nvPr/>
        </p:nvSpPr>
        <p:spPr>
          <a:xfrm>
            <a:off x="755576" y="492274"/>
            <a:ext cx="6381017" cy="53169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以</a:t>
            </a:r>
            <a:r>
              <a:rPr lang="zh-TW" altLang="en-US" sz="2954"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科技事業</a:t>
            </a:r>
            <a:r>
              <a:rPr lang="zh-TW" altLang="en-US" sz="2954"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身份申請上櫃之審查重點</a:t>
            </a:r>
          </a:p>
        </p:txBody>
      </p:sp>
      <p:sp>
        <p:nvSpPr>
          <p:cNvPr id="7" name="Text Box 10">
            <a:extLst>
              <a:ext uri="{FF2B5EF4-FFF2-40B4-BE49-F238E27FC236}">
                <a16:creationId xmlns:a16="http://schemas.microsoft.com/office/drawing/2014/main" id="{73E3416F-E8AC-4576-89A4-A9DB5B227DFA}"/>
              </a:ext>
            </a:extLst>
          </p:cNvPr>
          <p:cNvSpPr txBox="1">
            <a:spLocks noChangeArrowheads="1"/>
          </p:cNvSpPr>
          <p:nvPr/>
        </p:nvSpPr>
        <p:spPr bwMode="auto">
          <a:xfrm>
            <a:off x="899592" y="1160269"/>
            <a:ext cx="8171383" cy="4372094"/>
          </a:xfrm>
          <a:prstGeom prst="rect">
            <a:avLst/>
          </a:prstGeom>
          <a:noFill/>
          <a:ln>
            <a:noFill/>
          </a:ln>
        </p:spPr>
        <p:txBody>
          <a:bodyPr wrap="square">
            <a:spAutoFit/>
          </a:bodyPr>
          <a:lstStyle>
            <a:lvl1pPr marL="342900" indent="-342900" eaLnBrk="0" hangingPunct="0">
              <a:defRPr kumimoji="1">
                <a:solidFill>
                  <a:schemeClr val="tx1"/>
                </a:solidFill>
                <a:latin typeface="Arial" pitchFamily="34" charset="0"/>
                <a:ea typeface="新細明體" pitchFamily="18" charset="-120"/>
              </a:defRPr>
            </a:lvl1pPr>
            <a:lvl2pPr marL="365125" indent="-282575" eaLnBrk="0" hangingPunct="0">
              <a:defRPr kumimoji="1">
                <a:solidFill>
                  <a:schemeClr val="tx1"/>
                </a:solidFill>
                <a:latin typeface="Arial" pitchFamily="34" charset="0"/>
                <a:ea typeface="新細明體" pitchFamily="18" charset="-120"/>
              </a:defRPr>
            </a:lvl2pPr>
            <a:lvl3pPr marL="355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marL="192743" lvl="2" algn="just">
              <a:spcBef>
                <a:spcPts val="0"/>
              </a:spcBef>
              <a:spcAft>
                <a:spcPts val="0"/>
              </a:spcAft>
              <a:buClr>
                <a:schemeClr val="accent1"/>
              </a:buClr>
              <a:buSzPct val="90000"/>
              <a:defRPr/>
            </a:pPr>
            <a:r>
              <a:rPr lang="zh-TW" altLang="en-US" sz="2031" dirty="0">
                <a:latin typeface="微軟正黑體" panose="020B0604030504040204" pitchFamily="34" charset="-120"/>
                <a:ea typeface="微軟正黑體" panose="020B0604030504040204" pitchFamily="34" charset="-120"/>
              </a:rPr>
              <a:t>若以科技事業申請上櫃，其審查重點原則上與一般事業並無不同，然</a:t>
            </a:r>
            <a:r>
              <a:rPr lang="zh-TW" altLang="en-US" sz="2031" b="1" dirty="0">
                <a:latin typeface="微軟正黑體" panose="020B0604030504040204" pitchFamily="34" charset="-120"/>
                <a:ea typeface="微軟正黑體" panose="020B0604030504040204" pitchFamily="34" charset="-120"/>
              </a:rPr>
              <a:t>由於申請公司可能尚處虧損狀態，本中心會就下列事項進行瞭解</a:t>
            </a:r>
            <a:r>
              <a:rPr lang="zh-TW" altLang="en-US" sz="2031" dirty="0">
                <a:latin typeface="微軟正黑體" panose="020B0604030504040204" pitchFamily="34" charset="-120"/>
                <a:ea typeface="微軟正黑體" panose="020B0604030504040204" pitchFamily="34" charset="-120"/>
              </a:rPr>
              <a:t>：</a:t>
            </a:r>
            <a:endParaRPr lang="en-US" altLang="zh-TW" sz="2031" dirty="0">
              <a:latin typeface="微軟正黑體" panose="020B0604030504040204" pitchFamily="34" charset="-120"/>
              <a:ea typeface="微軟正黑體" panose="020B0604030504040204" pitchFamily="34" charset="-120"/>
            </a:endParaRPr>
          </a:p>
          <a:p>
            <a:pPr marL="392133" lvl="2" indent="-199390" algn="just">
              <a:lnSpc>
                <a:spcPct val="130000"/>
              </a:lnSpc>
              <a:spcBef>
                <a:spcPts val="0"/>
              </a:spcBef>
              <a:spcAft>
                <a:spcPts val="0"/>
              </a:spcAft>
              <a:buClr>
                <a:schemeClr val="accent1"/>
              </a:buClr>
              <a:buSzPct val="90000"/>
              <a:buFont typeface="Wingdings" panose="05000000000000000000" pitchFamily="2" charset="2"/>
              <a:buChar char="l"/>
              <a:defRPr/>
            </a:pPr>
            <a:r>
              <a:rPr lang="zh-TW" altLang="en-US" sz="1846" b="1" dirty="0">
                <a:solidFill>
                  <a:srgbClr val="002060"/>
                </a:solidFill>
                <a:latin typeface="微軟正黑體" panose="020B0604030504040204" pitchFamily="34" charset="-120"/>
                <a:ea typeface="微軟正黑體" panose="020B0604030504040204" pitchFamily="34" charset="-120"/>
              </a:rPr>
              <a:t>檢視中央目的事業主管機關審議科技事業之評估意見書</a:t>
            </a:r>
            <a:endParaRPr lang="en-US" altLang="zh-TW" sz="1846" b="1" dirty="0">
              <a:solidFill>
                <a:srgbClr val="002060"/>
              </a:solidFill>
              <a:latin typeface="微軟正黑體" panose="020B0604030504040204" pitchFamily="34" charset="-120"/>
              <a:ea typeface="微軟正黑體" panose="020B0604030504040204" pitchFamily="34" charset="-120"/>
            </a:endParaRPr>
          </a:p>
          <a:p>
            <a:pPr marL="392133" lvl="2" indent="-199390" algn="just">
              <a:lnSpc>
                <a:spcPct val="130000"/>
              </a:lnSpc>
              <a:spcBef>
                <a:spcPts val="0"/>
              </a:spcBef>
              <a:spcAft>
                <a:spcPts val="0"/>
              </a:spcAft>
              <a:buClr>
                <a:schemeClr val="accent1"/>
              </a:buClr>
              <a:buSzPct val="90000"/>
              <a:buFont typeface="Wingdings" panose="05000000000000000000" pitchFamily="2" charset="2"/>
              <a:buChar char="l"/>
              <a:defRPr/>
            </a:pPr>
            <a:r>
              <a:rPr lang="zh-TW" altLang="en-US" sz="1846" b="1" dirty="0">
                <a:solidFill>
                  <a:srgbClr val="002060"/>
                </a:solidFill>
                <a:latin typeface="微軟正黑體" panose="020B0604030504040204" pitchFamily="34" charset="-120"/>
                <a:ea typeface="微軟正黑體" panose="020B0604030504040204" pitchFamily="34" charset="-120"/>
              </a:rPr>
              <a:t>瞭解公司過去虧損原因</a:t>
            </a:r>
            <a:endParaRPr lang="en-US" altLang="zh-TW" sz="1846" b="1" dirty="0">
              <a:solidFill>
                <a:srgbClr val="002060"/>
              </a:solidFill>
              <a:latin typeface="微軟正黑體" panose="020B0604030504040204" pitchFamily="34" charset="-120"/>
              <a:ea typeface="微軟正黑體" panose="020B0604030504040204" pitchFamily="34" charset="-120"/>
            </a:endParaRPr>
          </a:p>
          <a:p>
            <a:pPr marL="392133" lvl="2" indent="-199390" algn="just">
              <a:lnSpc>
                <a:spcPct val="130000"/>
              </a:lnSpc>
              <a:spcBef>
                <a:spcPts val="0"/>
              </a:spcBef>
              <a:spcAft>
                <a:spcPts val="0"/>
              </a:spcAft>
              <a:buClr>
                <a:schemeClr val="accent1"/>
              </a:buClr>
              <a:buSzPct val="90000"/>
              <a:buFont typeface="Wingdings" panose="05000000000000000000" pitchFamily="2" charset="2"/>
              <a:buChar char="l"/>
              <a:defRPr/>
            </a:pPr>
            <a:r>
              <a:rPr lang="zh-TW" altLang="en-US" sz="1846" b="1" dirty="0">
                <a:solidFill>
                  <a:srgbClr val="002060"/>
                </a:solidFill>
                <a:latin typeface="微軟正黑體" panose="020B0604030504040204" pitchFamily="34" charset="-120"/>
                <a:ea typeface="微軟正黑體" panose="020B0604030504040204" pitchFamily="34" charset="-120"/>
              </a:rPr>
              <a:t>研發、授權或行銷之情形及計畫</a:t>
            </a:r>
            <a:endParaRPr lang="en-US" altLang="zh-TW" sz="1846" b="1" dirty="0">
              <a:solidFill>
                <a:srgbClr val="002060"/>
              </a:solidFill>
              <a:latin typeface="微軟正黑體" panose="020B0604030504040204" pitchFamily="34" charset="-120"/>
              <a:ea typeface="微軟正黑體" panose="020B0604030504040204" pitchFamily="34" charset="-120"/>
            </a:endParaRPr>
          </a:p>
          <a:p>
            <a:pPr marL="392133" lvl="2" indent="-199390" algn="just">
              <a:lnSpc>
                <a:spcPct val="130000"/>
              </a:lnSpc>
              <a:spcBef>
                <a:spcPts val="0"/>
              </a:spcBef>
              <a:spcAft>
                <a:spcPts val="0"/>
              </a:spcAft>
              <a:buClr>
                <a:schemeClr val="accent1"/>
              </a:buClr>
              <a:buSzPct val="90000"/>
              <a:buFont typeface="Wingdings" panose="05000000000000000000" pitchFamily="2" charset="2"/>
              <a:buChar char="l"/>
              <a:defRPr/>
            </a:pPr>
            <a:r>
              <a:rPr lang="zh-TW" altLang="en-US" sz="1846" b="1" dirty="0">
                <a:solidFill>
                  <a:srgbClr val="002060"/>
                </a:solidFill>
                <a:latin typeface="微軟正黑體" panose="020B0604030504040204" pitchFamily="34" charset="-120"/>
                <a:ea typeface="微軟正黑體" panose="020B0604030504040204" pitchFamily="34" charset="-120"/>
              </a:rPr>
              <a:t>瞭解公司未來的成長性</a:t>
            </a:r>
            <a:r>
              <a:rPr lang="en-US" altLang="zh-TW" sz="1846" b="1" dirty="0">
                <a:solidFill>
                  <a:srgbClr val="002060"/>
                </a:solidFill>
                <a:latin typeface="微軟正黑體" panose="020B0604030504040204" pitchFamily="34" charset="-120"/>
                <a:ea typeface="微軟正黑體" panose="020B0604030504040204" pitchFamily="34" charset="-120"/>
              </a:rPr>
              <a:t>(</a:t>
            </a:r>
            <a:r>
              <a:rPr lang="zh-TW" altLang="en-US" sz="1846" b="1" dirty="0">
                <a:solidFill>
                  <a:srgbClr val="002060"/>
                </a:solidFill>
                <a:latin typeface="微軟正黑體" panose="020B0604030504040204" pitchFamily="34" charset="-120"/>
                <a:ea typeface="微軟正黑體" panose="020B0604030504040204" pitchFamily="34" charset="-120"/>
              </a:rPr>
              <a:t>包括研發人力及能力，授權的可行性、巿占率估計之合理性等</a:t>
            </a:r>
            <a:r>
              <a:rPr lang="en-US" altLang="zh-TW" sz="1846" b="1" dirty="0">
                <a:solidFill>
                  <a:srgbClr val="002060"/>
                </a:solidFill>
                <a:latin typeface="微軟正黑體" panose="020B0604030504040204" pitchFamily="34" charset="-120"/>
                <a:ea typeface="微軟正黑體" panose="020B0604030504040204" pitchFamily="34" charset="-120"/>
              </a:rPr>
              <a:t>)</a:t>
            </a:r>
          </a:p>
          <a:p>
            <a:pPr marL="392133" lvl="2" indent="-199390" algn="just">
              <a:lnSpc>
                <a:spcPct val="130000"/>
              </a:lnSpc>
              <a:spcBef>
                <a:spcPts val="0"/>
              </a:spcBef>
              <a:spcAft>
                <a:spcPts val="0"/>
              </a:spcAft>
              <a:buClr>
                <a:schemeClr val="accent1"/>
              </a:buClr>
              <a:buSzPct val="90000"/>
              <a:buFont typeface="Wingdings" panose="05000000000000000000" pitchFamily="2" charset="2"/>
              <a:buChar char="l"/>
              <a:defRPr/>
            </a:pPr>
            <a:r>
              <a:rPr lang="zh-TW" altLang="en-US" sz="1846" b="1" dirty="0">
                <a:solidFill>
                  <a:srgbClr val="002060"/>
                </a:solidFill>
                <a:latin typeface="微軟正黑體" panose="020B0604030504040204" pitchFamily="34" charset="-120"/>
                <a:ea typeface="微軟正黑體" panose="020B0604030504040204" pitchFamily="34" charset="-120"/>
              </a:rPr>
              <a:t>瞭解未來年度之營運資金是否適足、因應研發支出之資金來源是否可行</a:t>
            </a:r>
            <a:endParaRPr lang="en-US" altLang="zh-TW" sz="1846" b="1" dirty="0">
              <a:solidFill>
                <a:srgbClr val="002060"/>
              </a:solidFill>
              <a:latin typeface="微軟正黑體" panose="020B0604030504040204" pitchFamily="34" charset="-120"/>
              <a:ea typeface="微軟正黑體" panose="020B0604030504040204" pitchFamily="34" charset="-120"/>
            </a:endParaRPr>
          </a:p>
          <a:p>
            <a:pPr marL="392133" lvl="2" indent="-199390" algn="just">
              <a:lnSpc>
                <a:spcPct val="130000"/>
              </a:lnSpc>
              <a:spcBef>
                <a:spcPts val="0"/>
              </a:spcBef>
              <a:spcAft>
                <a:spcPts val="0"/>
              </a:spcAft>
              <a:buClr>
                <a:schemeClr val="accent1"/>
              </a:buClr>
              <a:buSzPct val="90000"/>
              <a:buFont typeface="Wingdings" panose="05000000000000000000" pitchFamily="2" charset="2"/>
              <a:buChar char="l"/>
              <a:defRPr/>
            </a:pPr>
            <a:r>
              <a:rPr lang="zh-TW" altLang="en-US" sz="1846" b="1" dirty="0">
                <a:solidFill>
                  <a:srgbClr val="002060"/>
                </a:solidFill>
                <a:latin typeface="微軟正黑體" panose="020B0604030504040204" pitchFamily="34" charset="-120"/>
                <a:ea typeface="微軟正黑體" panose="020B0604030504040204" pitchFamily="34" charset="-120"/>
              </a:rPr>
              <a:t>瞭解公司</a:t>
            </a:r>
            <a:r>
              <a:rPr lang="zh-TW" altLang="en-US" sz="1846" b="1" u="sng" dirty="0">
                <a:solidFill>
                  <a:srgbClr val="002060"/>
                </a:solidFill>
                <a:latin typeface="微軟正黑體" panose="020B0604030504040204" pitchFamily="34" charset="-120"/>
                <a:ea typeface="微軟正黑體" panose="020B0604030504040204" pitchFamily="34" charset="-120"/>
              </a:rPr>
              <a:t>重要營運風險</a:t>
            </a:r>
            <a:r>
              <a:rPr lang="zh-TW" altLang="en-US" sz="1846" b="1" dirty="0">
                <a:solidFill>
                  <a:srgbClr val="002060"/>
                </a:solidFill>
                <a:latin typeface="微軟正黑體" panose="020B0604030504040204" pitchFamily="34" charset="-120"/>
                <a:ea typeface="微軟正黑體" panose="020B0604030504040204" pitchFamily="34" charset="-120"/>
              </a:rPr>
              <a:t>，例如研發産品需投入大量資金及時程之風險、開發失敗之風險、經營團隊穩定性之風險等，或因個別公司營運特性而産生之相關風險，並瞭解公司因應措施之合理性及可行性，並於公開說明書補充揭露</a:t>
            </a:r>
            <a:endParaRPr lang="en-US" altLang="zh-TW" sz="1846"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4B77B548-9308-4C07-BFEB-9FAA4BDDAFE8}" type="slidenum">
              <a:rPr lang="fr-CA" altLang="zh-TW" smtClean="0"/>
              <a:pPr/>
              <a:t>31</a:t>
            </a:fld>
            <a:endParaRPr lang="fr-CA" altLang="zh-TW" dirty="0"/>
          </a:p>
        </p:txBody>
      </p:sp>
      <p:sp>
        <p:nvSpPr>
          <p:cNvPr id="3" name="想法泡泡: 雲朵 2">
            <a:extLst>
              <a:ext uri="{FF2B5EF4-FFF2-40B4-BE49-F238E27FC236}">
                <a16:creationId xmlns:a16="http://schemas.microsoft.com/office/drawing/2014/main" id="{EA69FB75-40E6-40EB-B8EB-4CF9932E75C2}"/>
              </a:ext>
            </a:extLst>
          </p:cNvPr>
          <p:cNvSpPr/>
          <p:nvPr/>
        </p:nvSpPr>
        <p:spPr>
          <a:xfrm>
            <a:off x="2915816" y="5522026"/>
            <a:ext cx="5281954" cy="864096"/>
          </a:xfrm>
          <a:prstGeom prst="cloudCallout">
            <a:avLst>
              <a:gd name="adj1" fmla="val -51054"/>
              <a:gd name="adj2" fmla="val -547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000" dirty="0">
                <a:solidFill>
                  <a:srgbClr val="003399"/>
                </a:solidFill>
                <a:latin typeface="微軟正黑體" panose="020B0604030504040204" pitchFamily="34" charset="-120"/>
              </a:rPr>
              <a:t>審查重點著重於</a:t>
            </a:r>
            <a:r>
              <a:rPr lang="zh-TW" altLang="en-US" sz="2800" dirty="0">
                <a:solidFill>
                  <a:srgbClr val="FF0000"/>
                </a:solidFill>
                <a:latin typeface="微軟正黑體" panose="020B0604030504040204" pitchFamily="34" charset="-120"/>
              </a:rPr>
              <a:t>資訊揭露</a:t>
            </a:r>
            <a:endParaRPr lang="zh-TW" altLang="en-US" sz="2000" dirty="0">
              <a:solidFill>
                <a:srgbClr val="FF0000"/>
              </a:solidFill>
              <a:latin typeface="微軟正黑體" panose="020B0604030504040204" pitchFamily="34" charset="-120"/>
            </a:endParaRPr>
          </a:p>
        </p:txBody>
      </p:sp>
    </p:spTree>
    <p:extLst>
      <p:ext uri="{BB962C8B-B14F-4D97-AF65-F5344CB8AC3E}">
        <p14:creationId xmlns:p14="http://schemas.microsoft.com/office/powerpoint/2010/main" val="157280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04695844-79EA-4ED5-B0C5-E4ED69DA7A10}"/>
              </a:ext>
            </a:extLst>
          </p:cNvPr>
          <p:cNvSpPr txBox="1"/>
          <p:nvPr/>
        </p:nvSpPr>
        <p:spPr>
          <a:xfrm>
            <a:off x="1091525" y="4514736"/>
            <a:ext cx="7897921" cy="22416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lvl="0" indent="-285750">
              <a:lnSpc>
                <a:spcPts val="1500"/>
              </a:lnSpc>
              <a:buFont typeface="Arial" panose="020B0604020202020204" pitchFamily="34" charset="0"/>
              <a:buChar char="•"/>
            </a:pPr>
            <a:endParaRPr lang="en-US" altLang="zh-TW" sz="1600" dirty="0">
              <a:solidFill>
                <a:prstClr val="black">
                  <a:hueOff val="0"/>
                  <a:satOff val="0"/>
                  <a:lumOff val="0"/>
                  <a:alphaOff val="0"/>
                </a:prstClr>
              </a:solidFill>
            </a:endParaRP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申請公司之董事會成員少於五人或為單一性別，獨立董事人數少於三人或少於董事席次三分之一；其董事會無法獨立執行其職務。</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董事或大股東有未於興櫃股票市場買賣申請公司股票之情事。</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申請公司之股份為上櫃（市）公司持有且符合特定條件者，於申請上櫃前三年內，上櫃（市）公司為降低對申請公司之持股比例所進行之股權分散行為，未採上櫃（市）公司原有股東優先認購或未採其他不損及上櫃（市）公司股東權益之方式者。</a:t>
            </a:r>
            <a:endParaRPr lang="en-US" altLang="zh-TW" sz="1600" dirty="0">
              <a:solidFill>
                <a:prstClr val="black">
                  <a:hueOff val="0"/>
                  <a:satOff val="0"/>
                  <a:lumOff val="0"/>
                  <a:alphaOff val="0"/>
                </a:prstClr>
              </a:solidFill>
            </a:endParaRP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其他因事業範圍、性質或特殊情況，本中心認為不宜上櫃者。</a:t>
            </a:r>
          </a:p>
        </p:txBody>
      </p:sp>
      <p:sp>
        <p:nvSpPr>
          <p:cNvPr id="2" name="標題 1">
            <a:extLst>
              <a:ext uri="{FF2B5EF4-FFF2-40B4-BE49-F238E27FC236}">
                <a16:creationId xmlns:a16="http://schemas.microsoft.com/office/drawing/2014/main" id="{E93E4630-78C7-4891-9461-4650E67535F1}"/>
              </a:ext>
            </a:extLst>
          </p:cNvPr>
          <p:cNvSpPr>
            <a:spLocks noGrp="1"/>
          </p:cNvSpPr>
          <p:nvPr>
            <p:ph type="title"/>
          </p:nvPr>
        </p:nvSpPr>
        <p:spPr>
          <a:xfrm>
            <a:off x="1054497" y="88288"/>
            <a:ext cx="7498080" cy="471123"/>
          </a:xfrm>
        </p:spPr>
        <p:txBody>
          <a:bodyPr>
            <a:normAutofit fontScale="90000"/>
          </a:bodyPr>
          <a:lstStyle/>
          <a:p>
            <a:r>
              <a:rPr kumimoji="1" lang="zh-TW" altLang="en-US"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不宜上櫃條款</a:t>
            </a:r>
            <a:endParaRPr lang="zh-TW" altLang="en-US" sz="3200" dirty="0"/>
          </a:p>
        </p:txBody>
      </p:sp>
      <p:sp>
        <p:nvSpPr>
          <p:cNvPr id="3" name="投影片編號版面配置區 2">
            <a:extLst>
              <a:ext uri="{FF2B5EF4-FFF2-40B4-BE49-F238E27FC236}">
                <a16:creationId xmlns:a16="http://schemas.microsoft.com/office/drawing/2014/main" id="{0ABFEF00-8F9A-4956-B2A3-B604C6DD2BC4}"/>
              </a:ext>
            </a:extLst>
          </p:cNvPr>
          <p:cNvSpPr>
            <a:spLocks noGrp="1"/>
          </p:cNvSpPr>
          <p:nvPr>
            <p:ph type="sldNum" sz="quarter" idx="12"/>
          </p:nvPr>
        </p:nvSpPr>
        <p:spPr/>
        <p:txBody>
          <a:bodyPr/>
          <a:lstStyle/>
          <a:p>
            <a:pPr>
              <a:defRPr/>
            </a:pPr>
            <a:fld id="{51224058-09F1-491A-88CF-FD15E6BC4A23}" type="slidenum">
              <a:rPr lang="zh-TW" altLang="en-US" smtClean="0"/>
              <a:pPr>
                <a:defRPr/>
              </a:pPr>
              <a:t>32</a:t>
            </a:fld>
            <a:endParaRPr lang="zh-TW" altLang="en-US" dirty="0"/>
          </a:p>
        </p:txBody>
      </p:sp>
      <p:sp>
        <p:nvSpPr>
          <p:cNvPr id="4" name="文字方塊 3">
            <a:extLst>
              <a:ext uri="{FF2B5EF4-FFF2-40B4-BE49-F238E27FC236}">
                <a16:creationId xmlns:a16="http://schemas.microsoft.com/office/drawing/2014/main" id="{8967F8B8-98FA-4C7F-9B2E-CE6AEFAAC36C}"/>
              </a:ext>
            </a:extLst>
          </p:cNvPr>
          <p:cNvSpPr txBox="1"/>
          <p:nvPr/>
        </p:nvSpPr>
        <p:spPr>
          <a:xfrm>
            <a:off x="1037357" y="659637"/>
            <a:ext cx="7888905" cy="13952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lvl="0" indent="-285750">
              <a:lnSpc>
                <a:spcPts val="1500"/>
              </a:lnSpc>
              <a:buFont typeface="Arial" panose="020B0604020202020204" pitchFamily="34" charset="0"/>
              <a:buChar char="•"/>
            </a:pPr>
            <a:endParaRPr lang="en-US" altLang="zh-TW" dirty="0">
              <a:solidFill>
                <a:prstClr val="black">
                  <a:hueOff val="0"/>
                  <a:satOff val="0"/>
                  <a:lumOff val="0"/>
                  <a:alphaOff val="0"/>
                </a:prstClr>
              </a:solidFill>
            </a:endParaRP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有證券交易法第</a:t>
            </a:r>
            <a:r>
              <a:rPr lang="en-US" altLang="zh-TW" sz="1600" dirty="0">
                <a:solidFill>
                  <a:prstClr val="black">
                    <a:hueOff val="0"/>
                    <a:satOff val="0"/>
                    <a:lumOff val="0"/>
                    <a:alphaOff val="0"/>
                  </a:prstClr>
                </a:solidFill>
              </a:rPr>
              <a:t>156</a:t>
            </a:r>
            <a:r>
              <a:rPr lang="zh-TW" altLang="en-US" sz="1600" dirty="0">
                <a:solidFill>
                  <a:prstClr val="black">
                    <a:hueOff val="0"/>
                    <a:satOff val="0"/>
                    <a:lumOff val="0"/>
                    <a:alphaOff val="0"/>
                  </a:prstClr>
                </a:solidFill>
              </a:rPr>
              <a:t>條第</a:t>
            </a:r>
            <a:r>
              <a:rPr lang="en-US" altLang="zh-TW" sz="1600" dirty="0">
                <a:solidFill>
                  <a:prstClr val="black">
                    <a:hueOff val="0"/>
                    <a:satOff val="0"/>
                    <a:lumOff val="0"/>
                    <a:alphaOff val="0"/>
                  </a:prstClr>
                </a:solidFill>
              </a:rPr>
              <a:t>1</a:t>
            </a:r>
            <a:r>
              <a:rPr lang="zh-TW" altLang="en-US" sz="1600" dirty="0">
                <a:solidFill>
                  <a:prstClr val="black">
                    <a:hueOff val="0"/>
                    <a:satOff val="0"/>
                    <a:lumOff val="0"/>
                    <a:alphaOff val="0"/>
                  </a:prstClr>
                </a:solidFill>
              </a:rPr>
              <a:t>項第</a:t>
            </a:r>
            <a:r>
              <a:rPr lang="en-US" altLang="zh-TW" sz="1600" dirty="0">
                <a:solidFill>
                  <a:prstClr val="black">
                    <a:hueOff val="0"/>
                    <a:satOff val="0"/>
                    <a:lumOff val="0"/>
                    <a:alphaOff val="0"/>
                  </a:prstClr>
                </a:solidFill>
              </a:rPr>
              <a:t>1</a:t>
            </a:r>
            <a:r>
              <a:rPr lang="zh-TW" altLang="en-US" sz="1600" dirty="0">
                <a:solidFill>
                  <a:prstClr val="black">
                    <a:hueOff val="0"/>
                    <a:satOff val="0"/>
                    <a:lumOff val="0"/>
                    <a:alphaOff val="0"/>
                  </a:prstClr>
                </a:solidFill>
              </a:rPr>
              <a:t>款至第</a:t>
            </a:r>
            <a:r>
              <a:rPr lang="en-US" altLang="zh-TW" sz="1600" dirty="0">
                <a:solidFill>
                  <a:prstClr val="black">
                    <a:hueOff val="0"/>
                    <a:satOff val="0"/>
                    <a:lumOff val="0"/>
                    <a:alphaOff val="0"/>
                  </a:prstClr>
                </a:solidFill>
              </a:rPr>
              <a:t>3</a:t>
            </a:r>
            <a:r>
              <a:rPr lang="zh-TW" altLang="en-US" sz="1600" dirty="0">
                <a:solidFill>
                  <a:prstClr val="black">
                    <a:hueOff val="0"/>
                    <a:satOff val="0"/>
                    <a:lumOff val="0"/>
                    <a:alphaOff val="0"/>
                  </a:prstClr>
                </a:solidFill>
              </a:rPr>
              <a:t>款所列情事</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發生重大勞資糾紛或重大環境污染之情事，尚未改善。</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申請公司、董事、總經理或實質負責人於最近</a:t>
            </a:r>
            <a:r>
              <a:rPr lang="en-US" altLang="zh-TW" sz="1600" dirty="0">
                <a:solidFill>
                  <a:prstClr val="black">
                    <a:hueOff val="0"/>
                    <a:satOff val="0"/>
                    <a:lumOff val="0"/>
                    <a:alphaOff val="0"/>
                  </a:prstClr>
                </a:solidFill>
              </a:rPr>
              <a:t>3</a:t>
            </a:r>
            <a:r>
              <a:rPr lang="zh-TW" altLang="en-US" sz="1600" dirty="0">
                <a:solidFill>
                  <a:prstClr val="black">
                    <a:hueOff val="0"/>
                    <a:satOff val="0"/>
                    <a:lumOff val="0"/>
                    <a:alphaOff val="0"/>
                  </a:prstClr>
                </a:solidFill>
              </a:rPr>
              <a:t>年內，有違反誠信原則之行為。</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未依相關法令及一般公認會計原則編製財報。</a:t>
            </a:r>
          </a:p>
        </p:txBody>
      </p:sp>
      <p:sp>
        <p:nvSpPr>
          <p:cNvPr id="8" name="文字方塊 7">
            <a:extLst>
              <a:ext uri="{FF2B5EF4-FFF2-40B4-BE49-F238E27FC236}">
                <a16:creationId xmlns:a16="http://schemas.microsoft.com/office/drawing/2014/main" id="{EA5115D0-589B-4D34-807D-6BFA4047FC59}"/>
              </a:ext>
            </a:extLst>
          </p:cNvPr>
          <p:cNvSpPr txBox="1"/>
          <p:nvPr/>
        </p:nvSpPr>
        <p:spPr>
          <a:xfrm>
            <a:off x="1054497" y="2297393"/>
            <a:ext cx="7888905" cy="195951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lvl="0" indent="-285750">
              <a:lnSpc>
                <a:spcPts val="1500"/>
              </a:lnSpc>
              <a:buFont typeface="Arial" panose="020B0604020202020204" pitchFamily="34" charset="0"/>
              <a:buChar char="•"/>
            </a:pPr>
            <a:endParaRPr lang="en-US" altLang="zh-TW" dirty="0">
              <a:solidFill>
                <a:prstClr val="black">
                  <a:hueOff val="0"/>
                  <a:satOff val="0"/>
                  <a:lumOff val="0"/>
                  <a:alphaOff val="0"/>
                </a:prstClr>
              </a:solidFill>
            </a:endParaRP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財務或業務未能與他人獨立劃分。</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有重大非常規交易尚未改善完成。</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所營事業有嚴重衰退。</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內部控制、內部稽核及書面會計制度未健全建立且有效執行。</a:t>
            </a:r>
          </a:p>
          <a:p>
            <a:pPr marL="285750" lvl="0" indent="-285750">
              <a:lnSpc>
                <a:spcPts val="2200"/>
              </a:lnSpc>
              <a:buFont typeface="Arial" panose="020B0604020202020204" pitchFamily="34" charset="0"/>
              <a:buChar char="•"/>
            </a:pPr>
            <a:r>
              <a:rPr lang="zh-TW" altLang="en-US" sz="1600" dirty="0">
                <a:solidFill>
                  <a:prstClr val="black">
                    <a:hueOff val="0"/>
                    <a:satOff val="0"/>
                    <a:lumOff val="0"/>
                    <a:alphaOff val="0"/>
                  </a:prstClr>
                </a:solidFill>
              </a:rPr>
              <a:t>申請上櫃年度已辦理或辦理中之增資發行新股，併入最近一年度 財報所列股本，獲利條件未符合申請上櫃規定。</a:t>
            </a:r>
          </a:p>
        </p:txBody>
      </p:sp>
      <p:sp>
        <p:nvSpPr>
          <p:cNvPr id="7" name="矩形: 圓角 6">
            <a:extLst>
              <a:ext uri="{FF2B5EF4-FFF2-40B4-BE49-F238E27FC236}">
                <a16:creationId xmlns:a16="http://schemas.microsoft.com/office/drawing/2014/main" id="{1A6B3D3E-5F42-4C86-A8C2-D3BABEC8E187}"/>
              </a:ext>
            </a:extLst>
          </p:cNvPr>
          <p:cNvSpPr/>
          <p:nvPr/>
        </p:nvSpPr>
        <p:spPr>
          <a:xfrm>
            <a:off x="1295737" y="503020"/>
            <a:ext cx="2448272" cy="37418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r>
              <a:rPr lang="zh-TW" altLang="en-US"/>
              <a:t>法令遵循</a:t>
            </a:r>
            <a:endParaRPr lang="zh-TW" altLang="en-US" dirty="0"/>
          </a:p>
        </p:txBody>
      </p:sp>
      <p:sp>
        <p:nvSpPr>
          <p:cNvPr id="6" name="矩形: 圓角 5">
            <a:extLst>
              <a:ext uri="{FF2B5EF4-FFF2-40B4-BE49-F238E27FC236}">
                <a16:creationId xmlns:a16="http://schemas.microsoft.com/office/drawing/2014/main" id="{DD1A6785-6AE2-4B39-8A6D-CECE08428490}"/>
              </a:ext>
            </a:extLst>
          </p:cNvPr>
          <p:cNvSpPr/>
          <p:nvPr/>
        </p:nvSpPr>
        <p:spPr>
          <a:xfrm>
            <a:off x="1295737" y="4327497"/>
            <a:ext cx="2448272" cy="37447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lvl="0"/>
            <a:r>
              <a:rPr lang="zh-TW" altLang="en-US" dirty="0"/>
              <a:t>其他</a:t>
            </a:r>
          </a:p>
        </p:txBody>
      </p:sp>
      <p:sp>
        <p:nvSpPr>
          <p:cNvPr id="9" name="矩形: 圓角 8">
            <a:extLst>
              <a:ext uri="{FF2B5EF4-FFF2-40B4-BE49-F238E27FC236}">
                <a16:creationId xmlns:a16="http://schemas.microsoft.com/office/drawing/2014/main" id="{97F91E7B-4769-440E-B549-1C5343702C68}"/>
              </a:ext>
            </a:extLst>
          </p:cNvPr>
          <p:cNvSpPr/>
          <p:nvPr/>
        </p:nvSpPr>
        <p:spPr>
          <a:xfrm>
            <a:off x="1295737" y="2125484"/>
            <a:ext cx="2448272" cy="37447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zh-TW" altLang="en-US" dirty="0"/>
              <a:t>財務業務及內控</a:t>
            </a:r>
          </a:p>
        </p:txBody>
      </p:sp>
    </p:spTree>
    <p:extLst>
      <p:ext uri="{BB962C8B-B14F-4D97-AF65-F5344CB8AC3E}">
        <p14:creationId xmlns:p14="http://schemas.microsoft.com/office/powerpoint/2010/main" val="357378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4" name="Picture 6" descr="http://yesministerltd.files.wordpress.com/2011/10/sales-training.jpg"/>
          <p:cNvPicPr>
            <a:picLocks noChangeAspect="1" noChangeArrowheads="1"/>
          </p:cNvPicPr>
          <p:nvPr/>
        </p:nvPicPr>
        <p:blipFill>
          <a:blip r:embed="rId2" cstate="print"/>
          <a:srcRect/>
          <a:stretch>
            <a:fillRect/>
          </a:stretch>
        </p:blipFill>
        <p:spPr bwMode="auto">
          <a:xfrm>
            <a:off x="6019961" y="476672"/>
            <a:ext cx="3124039" cy="2538282"/>
          </a:xfrm>
          <a:prstGeom prst="rect">
            <a:avLst/>
          </a:prstGeom>
          <a:noFill/>
        </p:spPr>
      </p:pic>
      <p:pic>
        <p:nvPicPr>
          <p:cNvPr id="119812" name="Picture 4" descr="http://www.martindiainfotech.com/wp-content/themes/MII/images/training_banner.jpg"/>
          <p:cNvPicPr>
            <a:picLocks noChangeAspect="1" noChangeArrowheads="1"/>
          </p:cNvPicPr>
          <p:nvPr/>
        </p:nvPicPr>
        <p:blipFill>
          <a:blip r:embed="rId3" cstate="print"/>
          <a:srcRect r="34446"/>
          <a:stretch>
            <a:fillRect/>
          </a:stretch>
        </p:blipFill>
        <p:spPr bwMode="auto">
          <a:xfrm>
            <a:off x="1053017" y="4236883"/>
            <a:ext cx="3522462" cy="2564552"/>
          </a:xfrm>
          <a:prstGeom prst="rect">
            <a:avLst/>
          </a:prstGeom>
          <a:noFill/>
        </p:spPr>
      </p:pic>
      <p:sp>
        <p:nvSpPr>
          <p:cNvPr id="5" name="矩形 4"/>
          <p:cNvSpPr/>
          <p:nvPr/>
        </p:nvSpPr>
        <p:spPr>
          <a:xfrm>
            <a:off x="1084413" y="3135760"/>
            <a:ext cx="6953959" cy="1058400"/>
          </a:xfrm>
          <a:prstGeom prst="rect">
            <a:avLst/>
          </a:prstGeom>
        </p:spPr>
        <p:style>
          <a:lnRef idx="2">
            <a:schemeClr val="accent6">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 name="群組 8"/>
          <p:cNvGrpSpPr/>
          <p:nvPr/>
        </p:nvGrpSpPr>
        <p:grpSpPr>
          <a:xfrm>
            <a:off x="1411669" y="2708921"/>
            <a:ext cx="6621195" cy="1208025"/>
            <a:chOff x="332657" y="131818"/>
            <a:chExt cx="7172961" cy="1208025"/>
          </a:xfrm>
        </p:grpSpPr>
        <p:sp>
          <p:nvSpPr>
            <p:cNvPr id="10" name="圓角矩形 9"/>
            <p:cNvSpPr/>
            <p:nvPr/>
          </p:nvSpPr>
          <p:spPr>
            <a:xfrm>
              <a:off x="332657" y="131818"/>
              <a:ext cx="7172961" cy="1208025"/>
            </a:xfrm>
            <a:prstGeom prst="roundRect">
              <a:avLst/>
            </a:pr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sp>
        <p:sp>
          <p:nvSpPr>
            <p:cNvPr id="11" name="圓角矩形 4"/>
            <p:cNvSpPr/>
            <p:nvPr/>
          </p:nvSpPr>
          <p:spPr>
            <a:xfrm>
              <a:off x="391628" y="190789"/>
              <a:ext cx="7055019" cy="1090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323" tIns="0" rIns="199323" bIns="0" numCol="1" spcCol="1270" anchor="ctr" anchorCtr="0">
              <a:noAutofit/>
            </a:bodyPr>
            <a:lstStyle/>
            <a:p>
              <a:pPr lvl="0" algn="l" defTabSz="1778000">
                <a:lnSpc>
                  <a:spcPct val="90000"/>
                </a:lnSpc>
                <a:spcBef>
                  <a:spcPct val="0"/>
                </a:spcBef>
                <a:spcAft>
                  <a:spcPct val="35000"/>
                </a:spcAft>
              </a:pPr>
              <a:r>
                <a:rPr lang="zh-TW" altLang="en-US"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肆</a:t>
              </a:r>
              <a:r>
                <a:rPr lang="zh-TW" altLang="en-US" sz="32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、對中介機構之管理</a:t>
              </a:r>
            </a:p>
          </p:txBody>
        </p:sp>
      </p:grpSp>
      <p:sp>
        <p:nvSpPr>
          <p:cNvPr id="8" name="投影片編號版面配置區 4">
            <a:extLst>
              <a:ext uri="{FF2B5EF4-FFF2-40B4-BE49-F238E27FC236}">
                <a16:creationId xmlns:a16="http://schemas.microsoft.com/office/drawing/2014/main" id="{7C5E41F0-627C-4304-BCA7-C306D8F27198}"/>
              </a:ext>
            </a:extLst>
          </p:cNvPr>
          <p:cNvSpPr>
            <a:spLocks noGrp="1"/>
          </p:cNvSpPr>
          <p:nvPr>
            <p:ph type="sldNum" sz="quarter" idx="12"/>
          </p:nvPr>
        </p:nvSpPr>
        <p:spPr>
          <a:xfrm>
            <a:off x="8532440" y="6335953"/>
            <a:ext cx="457200" cy="330703"/>
          </a:xfrm>
        </p:spPr>
        <p:txBody>
          <a:bodyPr/>
          <a:lstStyle/>
          <a:p>
            <a:pPr>
              <a:defRPr/>
            </a:pPr>
            <a:fld id="{8F6820FF-2C8D-40D0-928A-FC04AC9A704A}" type="slidenum">
              <a:rPr lang="en-US" altLang="zh-TW" smtClean="0"/>
              <a:pPr>
                <a:defRPr/>
              </a:pPr>
              <a:t>33</a:t>
            </a:fld>
            <a:endParaRPr lang="en-US" altLang="zh-TW" dirty="0"/>
          </a:p>
        </p:txBody>
      </p:sp>
    </p:spTree>
    <p:extLst>
      <p:ext uri="{BB962C8B-B14F-4D97-AF65-F5344CB8AC3E}">
        <p14:creationId xmlns:p14="http://schemas.microsoft.com/office/powerpoint/2010/main" val="4124946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5DDA1D-B484-41BB-BC8B-8F8154FB7A96}"/>
              </a:ext>
            </a:extLst>
          </p:cNvPr>
          <p:cNvSpPr>
            <a:spLocks noGrp="1"/>
          </p:cNvSpPr>
          <p:nvPr>
            <p:ph type="title"/>
          </p:nvPr>
        </p:nvSpPr>
        <p:spPr>
          <a:xfrm>
            <a:off x="1114425" y="202630"/>
            <a:ext cx="7499350" cy="648940"/>
          </a:xfrm>
        </p:spPr>
        <p:txBody>
          <a:bodyPr>
            <a:normAutofit/>
          </a:bodyPr>
          <a:lstStyle/>
          <a:p>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對中介機構的管理：證券商</a:t>
            </a:r>
          </a:p>
        </p:txBody>
      </p:sp>
      <p:sp>
        <p:nvSpPr>
          <p:cNvPr id="3" name="內容版面配置區 2">
            <a:extLst>
              <a:ext uri="{FF2B5EF4-FFF2-40B4-BE49-F238E27FC236}">
                <a16:creationId xmlns:a16="http://schemas.microsoft.com/office/drawing/2014/main" id="{22B96550-CD5B-4309-90BE-7696208B7681}"/>
              </a:ext>
            </a:extLst>
          </p:cNvPr>
          <p:cNvSpPr>
            <a:spLocks noGrp="1"/>
          </p:cNvSpPr>
          <p:nvPr>
            <p:ph idx="1"/>
          </p:nvPr>
        </p:nvSpPr>
        <p:spPr>
          <a:xfrm>
            <a:off x="1259632" y="851570"/>
            <a:ext cx="7499350" cy="5803800"/>
          </a:xfrm>
        </p:spPr>
        <p:txBody>
          <a:bodyPr/>
          <a:lstStyle/>
          <a:p>
            <a:r>
              <a:rPr lang="zh-TW" altLang="en-US" sz="2000" dirty="0">
                <a:solidFill>
                  <a:srgbClr val="002060"/>
                </a:solidFill>
                <a:latin typeface="微軟正黑體" panose="020B0604030504040204" pitchFamily="34" charset="-120"/>
                <a:ea typeface="微軟正黑體" panose="020B0604030504040204" pitchFamily="34" charset="-120"/>
              </a:rPr>
              <a:t>有下列情事者，視其情節輕重處記缺點</a:t>
            </a:r>
            <a:r>
              <a:rPr lang="en-US" altLang="zh-TW" sz="2000" dirty="0">
                <a:solidFill>
                  <a:srgbClr val="002060"/>
                </a:solidFill>
                <a:latin typeface="微軟正黑體" panose="020B0604030504040204" pitchFamily="34" charset="-120"/>
                <a:ea typeface="微軟正黑體" panose="020B0604030504040204" pitchFamily="34" charset="-120"/>
              </a:rPr>
              <a:t>1~10</a:t>
            </a:r>
            <a:r>
              <a:rPr lang="zh-TW" altLang="en-US" sz="2000" dirty="0">
                <a:solidFill>
                  <a:srgbClr val="002060"/>
                </a:solidFill>
                <a:latin typeface="微軟正黑體" panose="020B0604030504040204" pitchFamily="34" charset="-120"/>
                <a:ea typeface="微軟正黑體" panose="020B0604030504040204" pitchFamily="34" charset="-120"/>
              </a:rPr>
              <a:t>點</a:t>
            </a:r>
            <a:endParaRPr lang="en-US" altLang="zh-TW" sz="2000" dirty="0">
              <a:solidFill>
                <a:srgbClr val="002060"/>
              </a:solidFill>
              <a:latin typeface="微軟正黑體" panose="020B0604030504040204" pitchFamily="34" charset="-120"/>
              <a:ea typeface="微軟正黑體" panose="020B0604030504040204" pitchFamily="34" charset="-120"/>
            </a:endParaRPr>
          </a:p>
          <a:p>
            <a:pPr lvl="1">
              <a:lnSpc>
                <a:spcPts val="2600"/>
              </a:lnSpc>
            </a:pPr>
            <a:r>
              <a:rPr lang="zh-TW" altLang="en-US" sz="1846" dirty="0">
                <a:latin typeface="微軟正黑體" panose="020B0604030504040204" pitchFamily="34" charset="-120"/>
                <a:ea typeface="微軟正黑體" panose="020B0604030504040204" pitchFamily="34" charset="-120"/>
              </a:rPr>
              <a:t>未依興櫃審查準則相關規定辦理財務業務重大事件檢查作業</a:t>
            </a:r>
            <a:endParaRPr lang="en-US" altLang="zh-TW" sz="1846" dirty="0">
              <a:latin typeface="微軟正黑體" panose="020B0604030504040204" pitchFamily="34" charset="-120"/>
              <a:ea typeface="微軟正黑體" panose="020B0604030504040204" pitchFamily="34" charset="-120"/>
            </a:endParaRPr>
          </a:p>
          <a:p>
            <a:pPr lvl="1">
              <a:lnSpc>
                <a:spcPts val="2600"/>
              </a:lnSpc>
            </a:pPr>
            <a:r>
              <a:rPr lang="zh-TW" altLang="en-US" sz="1846" dirty="0">
                <a:latin typeface="微軟正黑體" panose="020B0604030504040204" pitchFamily="34" charset="-120"/>
                <a:ea typeface="微軟正黑體" panose="020B0604030504040204" pitchFamily="34" charset="-120"/>
              </a:rPr>
              <a:t>推薦之興櫃公司有應終止興櫃之情事</a:t>
            </a:r>
            <a:r>
              <a:rPr lang="en-US" altLang="zh-TW" sz="1846" dirty="0">
                <a:latin typeface="微軟正黑體" panose="020B0604030504040204" pitchFamily="34" charset="-120"/>
                <a:ea typeface="微軟正黑體" panose="020B0604030504040204" pitchFamily="34" charset="-120"/>
              </a:rPr>
              <a:t>(</a:t>
            </a:r>
            <a:r>
              <a:rPr lang="zh-TW" altLang="en-US" sz="1846" dirty="0">
                <a:latin typeface="微軟正黑體" panose="020B0604030504040204" pitchFamily="34" charset="-120"/>
                <a:ea typeface="微軟正黑體" panose="020B0604030504040204" pitchFamily="34" charset="-120"/>
              </a:rPr>
              <a:t>轉上市櫃除外</a:t>
            </a:r>
            <a:r>
              <a:rPr lang="en-US" altLang="zh-TW" sz="1846" dirty="0">
                <a:latin typeface="微軟正黑體" panose="020B0604030504040204" pitchFamily="34" charset="-120"/>
                <a:ea typeface="微軟正黑體" panose="020B0604030504040204" pitchFamily="34" charset="-120"/>
              </a:rPr>
              <a:t>)</a:t>
            </a:r>
            <a:r>
              <a:rPr lang="zh-TW" altLang="en-US" sz="1846" dirty="0">
                <a:latin typeface="微軟正黑體" panose="020B0604030504040204" pitchFamily="34" charset="-120"/>
                <a:ea typeface="微軟正黑體" panose="020B0604030504040204" pitchFamily="34" charset="-120"/>
              </a:rPr>
              <a:t>，而推薦證券商未能證明已盡相關義務</a:t>
            </a:r>
            <a:endParaRPr lang="en-US" altLang="zh-TW" sz="1846" dirty="0">
              <a:latin typeface="微軟正黑體" panose="020B0604030504040204" pitchFamily="34" charset="-120"/>
              <a:ea typeface="微軟正黑體" panose="020B0604030504040204" pitchFamily="34" charset="-120"/>
            </a:endParaRPr>
          </a:p>
          <a:p>
            <a:pPr lvl="1">
              <a:lnSpc>
                <a:spcPts val="2600"/>
              </a:lnSpc>
            </a:pPr>
            <a:r>
              <a:rPr lang="zh-TW" altLang="en-US" sz="1846" dirty="0">
                <a:latin typeface="微軟正黑體" panose="020B0604030504040204" pitchFamily="34" charset="-120"/>
                <a:ea typeface="微軟正黑體" panose="020B0604030504040204" pitchFamily="34" charset="-120"/>
              </a:rPr>
              <a:t>依興櫃相關規定所提出之評估意見、查核分析報告和相關資料有重大缺失</a:t>
            </a:r>
            <a:endParaRPr lang="en-US" altLang="zh-TW" sz="1846" dirty="0">
              <a:latin typeface="微軟正黑體" panose="020B0604030504040204" pitchFamily="34" charset="-120"/>
              <a:ea typeface="微軟正黑體" panose="020B0604030504040204" pitchFamily="34" charset="-120"/>
            </a:endParaRPr>
          </a:p>
          <a:p>
            <a:pPr lvl="1">
              <a:lnSpc>
                <a:spcPts val="2600"/>
              </a:lnSpc>
            </a:pPr>
            <a:r>
              <a:rPr lang="zh-TW" altLang="en-US" sz="1846" dirty="0">
                <a:latin typeface="微軟正黑體" panose="020B0604030504040204" pitchFamily="34" charset="-120"/>
                <a:ea typeface="微軟正黑體" panose="020B0604030504040204" pitchFamily="34" charset="-120"/>
              </a:rPr>
              <a:t>提出之評估報告、總結意見或相關資料，經發現有缺失之情事</a:t>
            </a:r>
            <a:endParaRPr lang="en-US" altLang="zh-TW" sz="1846" dirty="0">
              <a:latin typeface="微軟正黑體" panose="020B0604030504040204" pitchFamily="34" charset="-120"/>
              <a:ea typeface="微軟正黑體" panose="020B0604030504040204" pitchFamily="34" charset="-120"/>
            </a:endParaRPr>
          </a:p>
          <a:p>
            <a:pPr>
              <a:lnSpc>
                <a:spcPts val="3000"/>
              </a:lnSpc>
            </a:pPr>
            <a:r>
              <a:rPr lang="zh-TW" altLang="en-US" sz="2000" dirty="0">
                <a:solidFill>
                  <a:srgbClr val="002060"/>
                </a:solidFill>
                <a:latin typeface="微軟正黑體" panose="020B0604030504040204" pitchFamily="34" charset="-120"/>
                <a:ea typeface="微軟正黑體" panose="020B0604030504040204" pitchFamily="34" charset="-120"/>
              </a:rPr>
              <a:t>證券商於最近一年內累計主管機關、證券商業同業公會、臺灣證券交易所及櫃買中心等</a:t>
            </a:r>
            <a:r>
              <a:rPr lang="en-US" altLang="zh-TW" sz="2000" dirty="0">
                <a:solidFill>
                  <a:srgbClr val="002060"/>
                </a:solidFill>
                <a:latin typeface="微軟正黑體" panose="020B0604030504040204" pitchFamily="34" charset="-120"/>
                <a:ea typeface="微軟正黑體" panose="020B0604030504040204" pitchFamily="34" charset="-120"/>
              </a:rPr>
              <a:t>4</a:t>
            </a:r>
            <a:r>
              <a:rPr lang="zh-TW" altLang="en-US" sz="2000" dirty="0">
                <a:solidFill>
                  <a:srgbClr val="002060"/>
                </a:solidFill>
                <a:latin typeface="微軟正黑體" panose="020B0604030504040204" pitchFamily="34" charset="-120"/>
                <a:ea typeface="微軟正黑體" panose="020B0604030504040204" pitchFamily="34" charset="-120"/>
              </a:rPr>
              <a:t>單位處記缺失之處置情形：</a:t>
            </a:r>
            <a:endParaRPr lang="en-US" altLang="zh-TW" sz="2000" dirty="0">
              <a:solidFill>
                <a:srgbClr val="002060"/>
              </a:solidFill>
              <a:latin typeface="微軟正黑體" panose="020B0604030504040204" pitchFamily="34" charset="-120"/>
              <a:ea typeface="微軟正黑體" panose="020B0604030504040204" pitchFamily="34" charset="-120"/>
            </a:endParaRPr>
          </a:p>
          <a:p>
            <a:pPr marL="82550" indent="0">
              <a:buNone/>
            </a:pPr>
            <a:endParaRPr lang="en-US" altLang="zh-TW" sz="1846" dirty="0">
              <a:solidFill>
                <a:srgbClr val="002060"/>
              </a:solidFill>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3A11F1C-C80D-4E22-99C4-219023E099EA}"/>
              </a:ext>
            </a:extLst>
          </p:cNvPr>
          <p:cNvSpPr>
            <a:spLocks noGrp="1"/>
          </p:cNvSpPr>
          <p:nvPr>
            <p:ph type="sldNum" sz="quarter" idx="12"/>
          </p:nvPr>
        </p:nvSpPr>
        <p:spPr>
          <a:xfrm>
            <a:off x="8530382" y="6179120"/>
            <a:ext cx="457200" cy="476250"/>
          </a:xfrm>
        </p:spPr>
        <p:txBody>
          <a:bodyPr/>
          <a:lstStyle/>
          <a:p>
            <a:pPr>
              <a:defRPr/>
            </a:pPr>
            <a:fld id="{EFA111A1-2299-4039-A372-FDA9BB6B178B}" type="slidenum">
              <a:rPr lang="zh-TW" altLang="en-US" smtClean="0"/>
              <a:pPr>
                <a:defRPr/>
              </a:pPr>
              <a:t>34</a:t>
            </a:fld>
            <a:endParaRPr lang="zh-TW" altLang="en-US" dirty="0"/>
          </a:p>
        </p:txBody>
      </p:sp>
      <p:graphicFrame>
        <p:nvGraphicFramePr>
          <p:cNvPr id="5" name="表格 5">
            <a:extLst>
              <a:ext uri="{FF2B5EF4-FFF2-40B4-BE49-F238E27FC236}">
                <a16:creationId xmlns:a16="http://schemas.microsoft.com/office/drawing/2014/main" id="{3D546491-309C-4C7F-B10C-77A6196C1D93}"/>
              </a:ext>
            </a:extLst>
          </p:cNvPr>
          <p:cNvGraphicFramePr>
            <a:graphicFrameLocks noGrp="1"/>
          </p:cNvGraphicFramePr>
          <p:nvPr>
            <p:extLst>
              <p:ext uri="{D42A27DB-BD31-4B8C-83A1-F6EECF244321}">
                <p14:modId xmlns:p14="http://schemas.microsoft.com/office/powerpoint/2010/main" val="1801703788"/>
              </p:ext>
            </p:extLst>
          </p:nvPr>
        </p:nvGraphicFramePr>
        <p:xfrm>
          <a:off x="1691680" y="4411608"/>
          <a:ext cx="5126248" cy="2123440"/>
        </p:xfrm>
        <a:graphic>
          <a:graphicData uri="http://schemas.openxmlformats.org/drawingml/2006/table">
            <a:tbl>
              <a:tblPr firstRow="1" bandRow="1">
                <a:tableStyleId>{5C22544A-7EE6-4342-B048-85BDC9FD1C3A}</a:tableStyleId>
              </a:tblPr>
              <a:tblGrid>
                <a:gridCol w="1621067">
                  <a:extLst>
                    <a:ext uri="{9D8B030D-6E8A-4147-A177-3AD203B41FA5}">
                      <a16:colId xmlns:a16="http://schemas.microsoft.com/office/drawing/2014/main" val="2942608542"/>
                    </a:ext>
                  </a:extLst>
                </a:gridCol>
                <a:gridCol w="3505181">
                  <a:extLst>
                    <a:ext uri="{9D8B030D-6E8A-4147-A177-3AD203B41FA5}">
                      <a16:colId xmlns:a16="http://schemas.microsoft.com/office/drawing/2014/main" val="501265103"/>
                    </a:ext>
                  </a:extLst>
                </a:gridCol>
              </a:tblGrid>
              <a:tr h="310055">
                <a:tc>
                  <a:txBody>
                    <a:bodyPr/>
                    <a:lstStyle/>
                    <a:p>
                      <a:r>
                        <a:rPr lang="zh-TW" altLang="en-US" b="0" dirty="0">
                          <a:solidFill>
                            <a:schemeClr val="tx1"/>
                          </a:solidFill>
                        </a:rPr>
                        <a:t>最近一年內</a:t>
                      </a:r>
                      <a:endParaRPr lang="en-US" altLang="zh-TW" b="0" dirty="0">
                        <a:solidFill>
                          <a:schemeClr val="tx1"/>
                        </a:solidFill>
                      </a:endParaRPr>
                    </a:p>
                    <a:p>
                      <a:r>
                        <a:rPr lang="zh-TW" altLang="en-US" b="0" dirty="0">
                          <a:solidFill>
                            <a:schemeClr val="tx1"/>
                          </a:solidFill>
                        </a:rPr>
                        <a:t>處記缺點總數</a:t>
                      </a:r>
                    </a:p>
                  </a:txBody>
                  <a:tcPr/>
                </a:tc>
                <a:tc>
                  <a:txBody>
                    <a:bodyPr/>
                    <a:lstStyle/>
                    <a:p>
                      <a:r>
                        <a:rPr lang="zh-TW" altLang="en-US" b="0" dirty="0">
                          <a:solidFill>
                            <a:schemeClr val="tx1"/>
                          </a:solidFill>
                        </a:rPr>
                        <a:t>拒絕接受其所推薦之興櫃股票登錄案及所出具之評估報告之期間</a:t>
                      </a:r>
                    </a:p>
                  </a:txBody>
                  <a:tcPr/>
                </a:tc>
                <a:extLst>
                  <a:ext uri="{0D108BD9-81ED-4DB2-BD59-A6C34878D82A}">
                    <a16:rowId xmlns:a16="http://schemas.microsoft.com/office/drawing/2014/main" val="4250356625"/>
                  </a:ext>
                </a:extLst>
              </a:tr>
              <a:tr h="370840">
                <a:tc>
                  <a:txBody>
                    <a:bodyPr/>
                    <a:lstStyle/>
                    <a:p>
                      <a:pPr algn="ctr"/>
                      <a:r>
                        <a:rPr kumimoji="0" lang="en-US" altLang="zh-TW" sz="1800" b="0" kern="1200" dirty="0">
                          <a:solidFill>
                            <a:schemeClr val="tx1"/>
                          </a:solidFill>
                          <a:latin typeface="微軟正黑體" panose="020B0604030504040204" pitchFamily="34" charset="-120"/>
                          <a:ea typeface="+mn-ea"/>
                          <a:cs typeface="+mn-cs"/>
                        </a:rPr>
                        <a:t>10</a:t>
                      </a:r>
                      <a:r>
                        <a:rPr kumimoji="0" lang="zh-TW" altLang="en-US" sz="1800" b="0" kern="1200" dirty="0">
                          <a:solidFill>
                            <a:schemeClr val="tx1"/>
                          </a:solidFill>
                          <a:latin typeface="微軟正黑體" panose="020B0604030504040204" pitchFamily="34" charset="-120"/>
                          <a:ea typeface="+mn-ea"/>
                          <a:cs typeface="+mn-cs"/>
                        </a:rPr>
                        <a:t>點</a:t>
                      </a:r>
                    </a:p>
                  </a:txBody>
                  <a:tcPr/>
                </a:tc>
                <a:tc>
                  <a:txBody>
                    <a:bodyPr/>
                    <a:lstStyle/>
                    <a:p>
                      <a:pPr algn="ctr"/>
                      <a:r>
                        <a:rPr kumimoji="0" lang="en-US" altLang="zh-TW" sz="1800" b="0" kern="1200" dirty="0">
                          <a:solidFill>
                            <a:schemeClr val="tx1"/>
                          </a:solidFill>
                          <a:latin typeface="微軟正黑體" panose="020B0604030504040204" pitchFamily="34" charset="-120"/>
                          <a:ea typeface="+mn-ea"/>
                          <a:cs typeface="+mn-cs"/>
                        </a:rPr>
                        <a:t>3</a:t>
                      </a:r>
                      <a:r>
                        <a:rPr kumimoji="0" lang="zh-TW" altLang="en-US" sz="1800" b="0" kern="1200" dirty="0">
                          <a:solidFill>
                            <a:schemeClr val="tx1"/>
                          </a:solidFill>
                          <a:latin typeface="微軟正黑體" panose="020B0604030504040204" pitchFamily="34" charset="-120"/>
                          <a:ea typeface="+mn-ea"/>
                          <a:cs typeface="+mn-cs"/>
                        </a:rPr>
                        <a:t>個月</a:t>
                      </a:r>
                    </a:p>
                  </a:txBody>
                  <a:tcPr/>
                </a:tc>
                <a:extLst>
                  <a:ext uri="{0D108BD9-81ED-4DB2-BD59-A6C34878D82A}">
                    <a16:rowId xmlns:a16="http://schemas.microsoft.com/office/drawing/2014/main" val="583989587"/>
                  </a:ext>
                </a:extLst>
              </a:tr>
              <a:tr h="370840">
                <a:tc>
                  <a:txBody>
                    <a:bodyPr/>
                    <a:lstStyle/>
                    <a:p>
                      <a:pPr algn="ctr"/>
                      <a:r>
                        <a:rPr kumimoji="0" lang="en-US" altLang="zh-TW" sz="1800" b="0" kern="1200" dirty="0">
                          <a:solidFill>
                            <a:schemeClr val="tx1"/>
                          </a:solidFill>
                          <a:latin typeface="微軟正黑體" panose="020B0604030504040204" pitchFamily="34" charset="-120"/>
                          <a:ea typeface="+mn-ea"/>
                          <a:cs typeface="+mn-cs"/>
                        </a:rPr>
                        <a:t>15</a:t>
                      </a:r>
                      <a:r>
                        <a:rPr kumimoji="0" lang="zh-TW" altLang="en-US" sz="1800" b="0" kern="1200" dirty="0">
                          <a:solidFill>
                            <a:schemeClr val="tx1"/>
                          </a:solidFill>
                          <a:latin typeface="微軟正黑體" panose="020B0604030504040204" pitchFamily="34" charset="-120"/>
                          <a:ea typeface="+mn-ea"/>
                          <a:cs typeface="+mn-cs"/>
                        </a:rPr>
                        <a:t>點</a:t>
                      </a:r>
                    </a:p>
                  </a:txBody>
                  <a:tcPr/>
                </a:tc>
                <a:tc>
                  <a:txBody>
                    <a:bodyPr/>
                    <a:lstStyle/>
                    <a:p>
                      <a:pPr algn="ctr"/>
                      <a:r>
                        <a:rPr kumimoji="0" lang="en-US" altLang="zh-TW" sz="1800" b="0" kern="1200" dirty="0">
                          <a:solidFill>
                            <a:schemeClr val="tx1"/>
                          </a:solidFill>
                          <a:latin typeface="微軟正黑體" panose="020B0604030504040204" pitchFamily="34" charset="-120"/>
                          <a:ea typeface="+mn-ea"/>
                          <a:cs typeface="+mn-cs"/>
                        </a:rPr>
                        <a:t>6</a:t>
                      </a:r>
                      <a:r>
                        <a:rPr kumimoji="0" lang="zh-TW" altLang="en-US" sz="1800" b="0" kern="1200" dirty="0">
                          <a:solidFill>
                            <a:schemeClr val="tx1"/>
                          </a:solidFill>
                          <a:latin typeface="微軟正黑體" panose="020B0604030504040204" pitchFamily="34" charset="-120"/>
                          <a:ea typeface="+mn-ea"/>
                          <a:cs typeface="+mn-cs"/>
                        </a:rPr>
                        <a:t>個月</a:t>
                      </a:r>
                    </a:p>
                  </a:txBody>
                  <a:tcPr/>
                </a:tc>
                <a:extLst>
                  <a:ext uri="{0D108BD9-81ED-4DB2-BD59-A6C34878D82A}">
                    <a16:rowId xmlns:a16="http://schemas.microsoft.com/office/drawing/2014/main" val="1881069660"/>
                  </a:ext>
                </a:extLst>
              </a:tr>
              <a:tr h="370840">
                <a:tc>
                  <a:txBody>
                    <a:bodyPr/>
                    <a:lstStyle/>
                    <a:p>
                      <a:pPr algn="ctr"/>
                      <a:r>
                        <a:rPr kumimoji="0" lang="en-US" altLang="zh-TW" sz="1800" b="0" kern="1200" dirty="0">
                          <a:solidFill>
                            <a:schemeClr val="tx1"/>
                          </a:solidFill>
                          <a:latin typeface="微軟正黑體" panose="020B0604030504040204" pitchFamily="34" charset="-120"/>
                          <a:ea typeface="+mn-ea"/>
                          <a:cs typeface="+mn-cs"/>
                        </a:rPr>
                        <a:t>20</a:t>
                      </a:r>
                      <a:r>
                        <a:rPr kumimoji="0" lang="zh-TW" altLang="en-US" sz="1800" b="0" kern="1200" dirty="0">
                          <a:solidFill>
                            <a:schemeClr val="tx1"/>
                          </a:solidFill>
                          <a:latin typeface="微軟正黑體" panose="020B0604030504040204" pitchFamily="34" charset="-120"/>
                          <a:ea typeface="+mn-ea"/>
                          <a:cs typeface="+mn-cs"/>
                        </a:rPr>
                        <a:t>點</a:t>
                      </a:r>
                    </a:p>
                  </a:txBody>
                  <a:tcPr/>
                </a:tc>
                <a:tc>
                  <a:txBody>
                    <a:bodyPr/>
                    <a:lstStyle/>
                    <a:p>
                      <a:pPr algn="ctr"/>
                      <a:r>
                        <a:rPr kumimoji="0" lang="en-US" altLang="zh-TW" sz="1800" b="0" kern="1200" dirty="0">
                          <a:solidFill>
                            <a:schemeClr val="tx1"/>
                          </a:solidFill>
                          <a:latin typeface="微軟正黑體" panose="020B0604030504040204" pitchFamily="34" charset="-120"/>
                          <a:ea typeface="+mn-ea"/>
                          <a:cs typeface="+mn-cs"/>
                        </a:rPr>
                        <a:t>9</a:t>
                      </a:r>
                      <a:r>
                        <a:rPr kumimoji="0" lang="zh-TW" altLang="en-US" sz="1800" b="0" kern="1200" dirty="0">
                          <a:solidFill>
                            <a:schemeClr val="tx1"/>
                          </a:solidFill>
                          <a:latin typeface="微軟正黑體" panose="020B0604030504040204" pitchFamily="34" charset="-120"/>
                          <a:ea typeface="+mn-ea"/>
                          <a:cs typeface="+mn-cs"/>
                        </a:rPr>
                        <a:t>個月</a:t>
                      </a:r>
                    </a:p>
                  </a:txBody>
                  <a:tcPr/>
                </a:tc>
                <a:extLst>
                  <a:ext uri="{0D108BD9-81ED-4DB2-BD59-A6C34878D82A}">
                    <a16:rowId xmlns:a16="http://schemas.microsoft.com/office/drawing/2014/main" val="3045016828"/>
                  </a:ext>
                </a:extLst>
              </a:tr>
              <a:tr h="370840">
                <a:tc>
                  <a:txBody>
                    <a:bodyPr/>
                    <a:lstStyle/>
                    <a:p>
                      <a:pPr algn="ctr"/>
                      <a:r>
                        <a:rPr kumimoji="0" lang="en-US" altLang="zh-TW" sz="1800" b="0" kern="1200" dirty="0">
                          <a:solidFill>
                            <a:schemeClr val="tx1"/>
                          </a:solidFill>
                          <a:latin typeface="微軟正黑體" panose="020B0604030504040204" pitchFamily="34" charset="-120"/>
                          <a:ea typeface="+mn-ea"/>
                          <a:cs typeface="+mn-cs"/>
                        </a:rPr>
                        <a:t>25</a:t>
                      </a:r>
                      <a:r>
                        <a:rPr kumimoji="0" lang="zh-TW" altLang="en-US" sz="1800" b="0" kern="1200" dirty="0">
                          <a:solidFill>
                            <a:schemeClr val="tx1"/>
                          </a:solidFill>
                          <a:latin typeface="微軟正黑體" panose="020B0604030504040204" pitchFamily="34" charset="-120"/>
                          <a:ea typeface="+mn-ea"/>
                          <a:cs typeface="+mn-cs"/>
                        </a:rPr>
                        <a:t>點</a:t>
                      </a:r>
                    </a:p>
                  </a:txBody>
                  <a:tcPr/>
                </a:tc>
                <a:tc>
                  <a:txBody>
                    <a:bodyPr/>
                    <a:lstStyle/>
                    <a:p>
                      <a:pPr algn="ctr"/>
                      <a:r>
                        <a:rPr kumimoji="0" lang="en-US" altLang="zh-TW" sz="1800" b="0" kern="1200" dirty="0">
                          <a:solidFill>
                            <a:schemeClr val="tx1"/>
                          </a:solidFill>
                          <a:latin typeface="微軟正黑體" panose="020B0604030504040204" pitchFamily="34" charset="-120"/>
                          <a:ea typeface="+mn-ea"/>
                          <a:cs typeface="+mn-cs"/>
                        </a:rPr>
                        <a:t>12</a:t>
                      </a:r>
                      <a:r>
                        <a:rPr kumimoji="0" lang="zh-TW" altLang="en-US" sz="1800" b="0" kern="1200" dirty="0">
                          <a:solidFill>
                            <a:schemeClr val="tx1"/>
                          </a:solidFill>
                          <a:latin typeface="微軟正黑體" panose="020B0604030504040204" pitchFamily="34" charset="-120"/>
                          <a:ea typeface="+mn-ea"/>
                          <a:cs typeface="+mn-cs"/>
                        </a:rPr>
                        <a:t>個月，並建請主管機關處理</a:t>
                      </a:r>
                    </a:p>
                  </a:txBody>
                  <a:tcPr/>
                </a:tc>
                <a:extLst>
                  <a:ext uri="{0D108BD9-81ED-4DB2-BD59-A6C34878D82A}">
                    <a16:rowId xmlns:a16="http://schemas.microsoft.com/office/drawing/2014/main" val="2548814127"/>
                  </a:ext>
                </a:extLst>
              </a:tr>
            </a:tbl>
          </a:graphicData>
        </a:graphic>
      </p:graphicFrame>
      <p:sp>
        <p:nvSpPr>
          <p:cNvPr id="7" name="圖說文字: 直線加上框線和強調線 6">
            <a:extLst>
              <a:ext uri="{FF2B5EF4-FFF2-40B4-BE49-F238E27FC236}">
                <a16:creationId xmlns:a16="http://schemas.microsoft.com/office/drawing/2014/main" id="{D99997CF-477E-453C-8B4A-52A1EF374B8D}"/>
              </a:ext>
            </a:extLst>
          </p:cNvPr>
          <p:cNvSpPr/>
          <p:nvPr/>
        </p:nvSpPr>
        <p:spPr>
          <a:xfrm>
            <a:off x="7094500" y="4592258"/>
            <a:ext cx="1579736" cy="2063112"/>
          </a:xfrm>
          <a:prstGeom prst="accentBorderCallout1">
            <a:avLst>
              <a:gd name="adj1" fmla="val 18750"/>
              <a:gd name="adj2" fmla="val -8333"/>
              <a:gd name="adj3" fmla="val 870"/>
              <a:gd name="adj4" fmla="val -28643"/>
            </a:avLst>
          </a:prstGeom>
          <a:ln/>
        </p:spPr>
        <p:style>
          <a:lnRef idx="1">
            <a:schemeClr val="accent2"/>
          </a:lnRef>
          <a:fillRef idx="2">
            <a:schemeClr val="accent2"/>
          </a:fillRef>
          <a:effectRef idx="1">
            <a:schemeClr val="accent2"/>
          </a:effectRef>
          <a:fontRef idx="minor">
            <a:schemeClr val="dk1"/>
          </a:fontRef>
        </p:style>
        <p:txBody>
          <a:bodyPr rtlCol="0" anchor="t"/>
          <a:lstStyle/>
          <a:p>
            <a:pPr algn="just">
              <a:lnSpc>
                <a:spcPts val="2600"/>
              </a:lnSpc>
            </a:pPr>
            <a:r>
              <a:rPr lang="zh-TW" altLang="en-US" dirty="0">
                <a:solidFill>
                  <a:schemeClr val="tx2"/>
                </a:solidFill>
              </a:rPr>
              <a:t>指拒絕受理其推薦之興櫃股票登錄案，及</a:t>
            </a:r>
            <a:r>
              <a:rPr lang="en-US" altLang="zh-TW" dirty="0">
                <a:solidFill>
                  <a:schemeClr val="tx2"/>
                </a:solidFill>
              </a:rPr>
              <a:t>IPO</a:t>
            </a:r>
            <a:r>
              <a:rPr lang="zh-TW" altLang="en-US" dirty="0">
                <a:solidFill>
                  <a:schemeClr val="tx2"/>
                </a:solidFill>
              </a:rPr>
              <a:t>案、</a:t>
            </a:r>
            <a:r>
              <a:rPr lang="en-US" altLang="zh-TW" dirty="0">
                <a:solidFill>
                  <a:schemeClr val="tx2"/>
                </a:solidFill>
              </a:rPr>
              <a:t>SPO</a:t>
            </a:r>
            <a:r>
              <a:rPr lang="zh-TW" altLang="en-US" dirty="0">
                <a:solidFill>
                  <a:schemeClr val="tx2"/>
                </a:solidFill>
              </a:rPr>
              <a:t>案所出具之評估報告</a:t>
            </a:r>
          </a:p>
        </p:txBody>
      </p:sp>
    </p:spTree>
    <p:extLst>
      <p:ext uri="{BB962C8B-B14F-4D97-AF65-F5344CB8AC3E}">
        <p14:creationId xmlns:p14="http://schemas.microsoft.com/office/powerpoint/2010/main" val="2619965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5DDA1D-B484-41BB-BC8B-8F8154FB7A96}"/>
              </a:ext>
            </a:extLst>
          </p:cNvPr>
          <p:cNvSpPr>
            <a:spLocks noGrp="1"/>
          </p:cNvSpPr>
          <p:nvPr>
            <p:ph type="title"/>
          </p:nvPr>
        </p:nvSpPr>
        <p:spPr>
          <a:xfrm>
            <a:off x="1114425" y="274638"/>
            <a:ext cx="7499350" cy="680169"/>
          </a:xfrm>
        </p:spPr>
        <p:txBody>
          <a:bodyPr>
            <a:normAutofit/>
          </a:bodyPr>
          <a:lstStyle/>
          <a:p>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對中介機構的管理：會計師</a:t>
            </a:r>
          </a:p>
        </p:txBody>
      </p:sp>
      <p:sp>
        <p:nvSpPr>
          <p:cNvPr id="3" name="內容版面配置區 2">
            <a:extLst>
              <a:ext uri="{FF2B5EF4-FFF2-40B4-BE49-F238E27FC236}">
                <a16:creationId xmlns:a16="http://schemas.microsoft.com/office/drawing/2014/main" id="{22B96550-CD5B-4309-90BE-7696208B7681}"/>
              </a:ext>
            </a:extLst>
          </p:cNvPr>
          <p:cNvSpPr>
            <a:spLocks noGrp="1"/>
          </p:cNvSpPr>
          <p:nvPr>
            <p:ph idx="1"/>
          </p:nvPr>
        </p:nvSpPr>
        <p:spPr>
          <a:xfrm>
            <a:off x="1095677" y="954807"/>
            <a:ext cx="7674819" cy="5314081"/>
          </a:xfrm>
        </p:spPr>
        <p:txBody>
          <a:bodyPr/>
          <a:lstStyle/>
          <a:p>
            <a:pPr marL="82550" indent="0">
              <a:lnSpc>
                <a:spcPts val="3000"/>
              </a:lnSpc>
              <a:buNone/>
            </a:pPr>
            <a:r>
              <a:rPr lang="zh-TW" altLang="en-US" sz="2000" dirty="0">
                <a:solidFill>
                  <a:srgbClr val="002060"/>
                </a:solidFill>
                <a:latin typeface="微軟正黑體" panose="020B0604030504040204" pitchFamily="34" charset="-120"/>
                <a:ea typeface="微軟正黑體" panose="020B0604030504040204" pitchFamily="34" charset="-120"/>
              </a:rPr>
              <a:t>於發行公司申請股票上櫃時，發現會計師有下列情事者，將依情節輕重，</a:t>
            </a:r>
            <a:r>
              <a:rPr lang="zh-TW" altLang="en-US" sz="2000" u="sng" dirty="0">
                <a:solidFill>
                  <a:srgbClr val="002060"/>
                </a:solidFill>
                <a:latin typeface="微軟正黑體" panose="020B0604030504040204" pitchFamily="34" charset="-120"/>
                <a:ea typeface="微軟正黑體" panose="020B0604030504040204" pitchFamily="34" charset="-120"/>
              </a:rPr>
              <a:t>函請會計師確實改善</a:t>
            </a:r>
            <a:r>
              <a:rPr lang="zh-TW" altLang="en-US" sz="2000" dirty="0">
                <a:solidFill>
                  <a:srgbClr val="002060"/>
                </a:solidFill>
                <a:latin typeface="微軟正黑體" panose="020B0604030504040204" pitchFamily="34" charset="-120"/>
                <a:ea typeface="微軟正黑體" panose="020B0604030504040204" pitchFamily="34" charset="-120"/>
              </a:rPr>
              <a:t>、</a:t>
            </a:r>
            <a:r>
              <a:rPr lang="zh-TW" altLang="en-US" sz="2000" u="sng" dirty="0">
                <a:solidFill>
                  <a:srgbClr val="002060"/>
                </a:solidFill>
                <a:latin typeface="微軟正黑體" panose="020B0604030504040204" pitchFamily="34" charset="-120"/>
                <a:ea typeface="微軟正黑體" panose="020B0604030504040204" pitchFamily="34" charset="-120"/>
              </a:rPr>
              <a:t>公告會計師缺失</a:t>
            </a:r>
            <a:r>
              <a:rPr lang="zh-TW" altLang="en-US" sz="2000" dirty="0">
                <a:solidFill>
                  <a:srgbClr val="002060"/>
                </a:solidFill>
                <a:latin typeface="微軟正黑體" panose="020B0604030504040204" pitchFamily="34" charset="-120"/>
                <a:ea typeface="微軟正黑體" panose="020B0604030504040204" pitchFamily="34" charset="-120"/>
              </a:rPr>
              <a:t>，</a:t>
            </a:r>
            <a:r>
              <a:rPr lang="zh-TW" altLang="en-US" sz="2000" u="sng" dirty="0">
                <a:solidFill>
                  <a:srgbClr val="002060"/>
                </a:solidFill>
                <a:latin typeface="微軟正黑體" panose="020B0604030504040204" pitchFamily="34" charset="-120"/>
                <a:ea typeface="微軟正黑體" panose="020B0604030504040204" pitchFamily="34" charset="-120"/>
              </a:rPr>
              <a:t>或</a:t>
            </a:r>
            <a:r>
              <a:rPr lang="en-US" altLang="zh-TW" sz="2000" u="sng" dirty="0">
                <a:solidFill>
                  <a:srgbClr val="002060"/>
                </a:solidFill>
                <a:latin typeface="微軟正黑體" panose="020B0604030504040204" pitchFamily="34" charset="-120"/>
                <a:ea typeface="微軟正黑體" panose="020B0604030504040204" pitchFamily="34" charset="-120"/>
              </a:rPr>
              <a:t>2~6</a:t>
            </a:r>
            <a:r>
              <a:rPr lang="zh-TW" altLang="en-US" sz="2000" u="sng" dirty="0">
                <a:solidFill>
                  <a:srgbClr val="002060"/>
                </a:solidFill>
                <a:latin typeface="微軟正黑體" panose="020B0604030504040204" pitchFamily="34" charset="-120"/>
                <a:ea typeface="微軟正黑體" panose="020B0604030504040204" pitchFamily="34" charset="-120"/>
              </a:rPr>
              <a:t>個月內拒絕接受會計師所查核簽證或核閱之申請股票上櫃公司財務報告</a:t>
            </a:r>
            <a:r>
              <a:rPr lang="zh-TW" altLang="en-US" sz="2000" dirty="0">
                <a:solidFill>
                  <a:srgbClr val="002060"/>
                </a:solidFill>
                <a:latin typeface="微軟正黑體" panose="020B0604030504040204" pitchFamily="34" charset="-120"/>
                <a:ea typeface="微軟正黑體" panose="020B0604030504040204" pitchFamily="34" charset="-120"/>
              </a:rPr>
              <a:t>：</a:t>
            </a:r>
            <a:endParaRPr lang="en-US" altLang="zh-TW" sz="2000" dirty="0">
              <a:solidFill>
                <a:srgbClr val="002060"/>
              </a:solidFill>
              <a:latin typeface="微軟正黑體" panose="020B0604030504040204" pitchFamily="34" charset="-120"/>
              <a:ea typeface="微軟正黑體" panose="020B0604030504040204" pitchFamily="34" charset="-120"/>
            </a:endParaRPr>
          </a:p>
          <a:p>
            <a:pPr>
              <a:lnSpc>
                <a:spcPts val="2800"/>
              </a:lnSpc>
            </a:pPr>
            <a:r>
              <a:rPr lang="zh-TW" altLang="en-US" sz="1846" dirty="0">
                <a:latin typeface="微軟正黑體" panose="020B0604030504040204" pitchFamily="34" charset="-120"/>
                <a:ea typeface="微軟正黑體" panose="020B0604030504040204" pitchFamily="34" charset="-120"/>
              </a:rPr>
              <a:t>發行公司財務報告未依證券發行人財務報告編製準則、一般公認會計原則或有關法令，致有錯誤或不實且其影響金額達重編標準；或財務報告應揭露事項未予揭露致有誤導之虞，而未予指明</a:t>
            </a:r>
            <a:endParaRPr lang="en-US" altLang="zh-TW" sz="1846" dirty="0">
              <a:latin typeface="微軟正黑體" panose="020B0604030504040204" pitchFamily="34" charset="-120"/>
              <a:ea typeface="微軟正黑體" panose="020B0604030504040204" pitchFamily="34" charset="-120"/>
            </a:endParaRPr>
          </a:p>
          <a:p>
            <a:pPr>
              <a:lnSpc>
                <a:spcPts val="2800"/>
              </a:lnSpc>
            </a:pPr>
            <a:r>
              <a:rPr lang="zh-TW" altLang="en-US" sz="1846" dirty="0">
                <a:latin typeface="微軟正黑體" panose="020B0604030504040204" pitchFamily="34" charset="-120"/>
                <a:ea typeface="微軟正黑體" panose="020B0604030504040204" pitchFamily="34" charset="-120"/>
              </a:rPr>
              <a:t>未依一般公認審計準則或會計師查核簽證財務報表規則執行查核工作</a:t>
            </a:r>
            <a:r>
              <a:rPr lang="en-US" altLang="zh-TW" sz="1846" dirty="0">
                <a:latin typeface="微軟正黑體" panose="020B0604030504040204" pitchFamily="34" charset="-120"/>
                <a:ea typeface="微軟正黑體" panose="020B0604030504040204" pitchFamily="34" charset="-120"/>
              </a:rPr>
              <a:t>;</a:t>
            </a:r>
          </a:p>
          <a:p>
            <a:pPr>
              <a:lnSpc>
                <a:spcPts val="2800"/>
              </a:lnSpc>
            </a:pPr>
            <a:r>
              <a:rPr lang="zh-TW" altLang="en-US" sz="1846" dirty="0">
                <a:latin typeface="微軟正黑體" panose="020B0604030504040204" pitchFamily="34" charset="-120"/>
                <a:ea typeface="微軟正黑體" panose="020B0604030504040204" pitchFamily="34" charset="-120"/>
              </a:rPr>
              <a:t>發行公司未依「公開發行公司建立內部控制制度處理準則」辦理 ，而未予指明</a:t>
            </a:r>
            <a:endParaRPr lang="en-US" altLang="zh-TW" sz="1846" dirty="0">
              <a:latin typeface="微軟正黑體" panose="020B0604030504040204" pitchFamily="34" charset="-120"/>
              <a:ea typeface="微軟正黑體" panose="020B0604030504040204" pitchFamily="34" charset="-120"/>
            </a:endParaRPr>
          </a:p>
          <a:p>
            <a:pPr>
              <a:lnSpc>
                <a:spcPts val="2800"/>
              </a:lnSpc>
            </a:pPr>
            <a:r>
              <a:rPr lang="zh-TW" altLang="en-US" sz="1846" dirty="0">
                <a:latin typeface="微軟正黑體" panose="020B0604030504040204" pitchFamily="34" charset="-120"/>
                <a:ea typeface="微軟正黑體" panose="020B0604030504040204" pitchFamily="34" charset="-120"/>
              </a:rPr>
              <a:t>會計師未依「公開發行公司建立內部控制制度處理準則」規定執行應有之查核程序，或出具適當之內部控制審查報告</a:t>
            </a:r>
            <a:endParaRPr lang="en-US" altLang="zh-TW" sz="1846" dirty="0">
              <a:latin typeface="微軟正黑體" panose="020B0604030504040204" pitchFamily="34" charset="-120"/>
              <a:ea typeface="微軟正黑體" panose="020B0604030504040204" pitchFamily="34" charset="-120"/>
            </a:endParaRPr>
          </a:p>
          <a:p>
            <a:pPr>
              <a:lnSpc>
                <a:spcPts val="2800"/>
              </a:lnSpc>
            </a:pPr>
            <a:r>
              <a:rPr lang="zh-TW" altLang="en-US" sz="1846" dirty="0">
                <a:latin typeface="微軟正黑體" panose="020B0604030504040204" pitchFamily="34" charset="-120"/>
                <a:ea typeface="微軟正黑體" panose="020B0604030504040204" pitchFamily="34" charset="-120"/>
              </a:rPr>
              <a:t>於上櫃審查期間所出具有關內部控制審查報告或財務報告之書面補充 資料有缺失</a:t>
            </a:r>
          </a:p>
        </p:txBody>
      </p:sp>
      <p:sp>
        <p:nvSpPr>
          <p:cNvPr id="4" name="投影片編號版面配置區 3">
            <a:extLst>
              <a:ext uri="{FF2B5EF4-FFF2-40B4-BE49-F238E27FC236}">
                <a16:creationId xmlns:a16="http://schemas.microsoft.com/office/drawing/2014/main" id="{23A11F1C-C80D-4E22-99C4-219023E099EA}"/>
              </a:ext>
            </a:extLst>
          </p:cNvPr>
          <p:cNvSpPr>
            <a:spLocks noGrp="1"/>
          </p:cNvSpPr>
          <p:nvPr>
            <p:ph type="sldNum" sz="quarter" idx="12"/>
          </p:nvPr>
        </p:nvSpPr>
        <p:spPr/>
        <p:txBody>
          <a:bodyPr/>
          <a:lstStyle/>
          <a:p>
            <a:pPr>
              <a:defRPr/>
            </a:pPr>
            <a:fld id="{EFA111A1-2299-4039-A372-FDA9BB6B178B}" type="slidenum">
              <a:rPr lang="zh-TW" altLang="en-US" smtClean="0"/>
              <a:pPr>
                <a:defRPr/>
              </a:pPr>
              <a:t>35</a:t>
            </a:fld>
            <a:endParaRPr lang="zh-TW" altLang="en-US" dirty="0"/>
          </a:p>
        </p:txBody>
      </p:sp>
    </p:spTree>
    <p:extLst>
      <p:ext uri="{BB962C8B-B14F-4D97-AF65-F5344CB8AC3E}">
        <p14:creationId xmlns:p14="http://schemas.microsoft.com/office/powerpoint/2010/main" val="1867826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teropongbisnis.com/wp-content/uploads/2013/11/2.4-Magnet-untuk-Menarik-Investor-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8055" y="1108379"/>
            <a:ext cx="2987824" cy="2987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707" y="-16250"/>
            <a:ext cx="8145463"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2" name="矩形 9"/>
          <p:cNvSpPr>
            <a:spLocks noChangeArrowheads="1"/>
          </p:cNvSpPr>
          <p:nvPr/>
        </p:nvSpPr>
        <p:spPr bwMode="auto">
          <a:xfrm>
            <a:off x="2267744" y="2996952"/>
            <a:ext cx="4896544" cy="1015663"/>
          </a:xfrm>
          <a:prstGeom prst="rect">
            <a:avLst/>
          </a:prstGeom>
          <a:noFill/>
          <a:ln w="9525">
            <a:noFill/>
            <a:miter lim="800000"/>
            <a:headEnd/>
            <a:tailEnd/>
          </a:ln>
        </p:spPr>
        <p:txBody>
          <a:bodyPr wrap="square">
            <a:spAutoFit/>
          </a:bodyPr>
          <a:lstStyle/>
          <a:p>
            <a:pPr algn="ctr"/>
            <a:r>
              <a:rPr lang="zh-TW" altLang="en-US" sz="6000" b="1" dirty="0">
                <a:solidFill>
                  <a:srgbClr val="C0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Arial Unicode MS" panose="020B0604020202020204" pitchFamily="34" charset="-120"/>
              </a:rPr>
              <a:t>簡 報 完 畢</a:t>
            </a:r>
            <a:endParaRPr lang="en-US" altLang="zh-TW" sz="6000" b="1" dirty="0">
              <a:solidFill>
                <a:srgbClr val="C0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Arial Unicode MS" panose="020B0604020202020204" pitchFamily="34" charset="-120"/>
            </a:endParaRPr>
          </a:p>
        </p:txBody>
      </p:sp>
      <p:sp>
        <p:nvSpPr>
          <p:cNvPr id="6" name="投影片編號版面配置區 3"/>
          <p:cNvSpPr>
            <a:spLocks noGrp="1"/>
          </p:cNvSpPr>
          <p:nvPr>
            <p:ph type="sldNum" sz="quarter" idx="12"/>
          </p:nvPr>
        </p:nvSpPr>
        <p:spPr>
          <a:xfrm>
            <a:off x="8532440" y="6381328"/>
            <a:ext cx="457200" cy="338113"/>
          </a:xfrm>
        </p:spPr>
        <p:txBody>
          <a:bodyPr/>
          <a:lstStyle/>
          <a:p>
            <a:pPr>
              <a:defRPr/>
            </a:pPr>
            <a:fld id="{40D9DCF5-522F-4557-98D8-F74B2569B4E1}" type="slidenum">
              <a:rPr lang="en-US" altLang="zh-TW" smtClean="0">
                <a:solidFill>
                  <a:schemeClr val="tx1"/>
                </a:solidFill>
              </a:rPr>
              <a:pPr>
                <a:defRPr/>
              </a:pPr>
              <a:t>36</a:t>
            </a:fld>
            <a:endParaRPr lang="en-US" altLang="zh-TW"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圖片 46">
            <a:extLst>
              <a:ext uri="{FF2B5EF4-FFF2-40B4-BE49-F238E27FC236}">
                <a16:creationId xmlns:a16="http://schemas.microsoft.com/office/drawing/2014/main" id="{778AEE13-FF82-5B18-3F6D-AAD37BA71E3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442" b="76074" l="8141" r="78878">
                        <a14:foregroundMark x1="19802" y1="54601" x2="20462" y2="59816"/>
                        <a14:foregroundMark x1="19252" y1="61656" x2="19362" y2="63804"/>
                        <a14:foregroundMark x1="20792" y1="61656" x2="21672" y2="60123"/>
                        <a14:foregroundMark x1="21122" y1="55828" x2="19582" y2="54755"/>
                        <a14:foregroundMark x1="19582" y1="56748" x2="22662" y2="56748"/>
                        <a14:foregroundMark x1="44076" y1="41430" x2="40374" y2="30215"/>
                        <a14:foregroundMark x1="45516" y1="45791" x2="45260" y2="45014"/>
                        <a14:foregroundMark x1="40374" y1="30215" x2="46755" y2="28681"/>
                        <a14:foregroundMark x1="46755" y1="28681" x2="51265" y2="34202"/>
                        <a14:foregroundMark x1="51265" y1="34202" x2="47700" y2="40665"/>
                        <a14:foregroundMark x1="46691" y1="44299" x2="46406" y2="47772"/>
                        <a14:foregroundMark x1="67880" y1="31586" x2="66667" y2="29601"/>
                        <a14:foregroundMark x1="70488" y1="35854" x2="70233" y2="35437"/>
                        <a14:foregroundMark x1="66667" y1="29601" x2="63366" y2="19939"/>
                        <a14:foregroundMark x1="63366" y1="19939" x2="72387" y2="6288"/>
                        <a14:foregroundMark x1="72387" y1="6288" x2="81188" y2="23926"/>
                        <a14:foregroundMark x1="81188" y1="23926" x2="74477" y2="31135"/>
                        <a14:foregroundMark x1="72977" y1="37410" x2="72881" y2="37812"/>
                        <a14:foregroundMark x1="74477" y1="31135" x2="74085" y2="32776"/>
                        <a14:foregroundMark x1="76238" y1="12883" x2="80748" y2="26227"/>
                        <a14:foregroundMark x1="80748" y1="26227" x2="76238" y2="15184"/>
                        <a14:foregroundMark x1="76238" y1="15184" x2="76348" y2="13344"/>
                        <a14:foregroundMark x1="68757" y1="8896" x2="73707" y2="6595"/>
                        <a14:foregroundMark x1="73707" y1="6595" x2="69417" y2="9049"/>
                        <a14:foregroundMark x1="78878" y1="17025" x2="82068" y2="25153"/>
                        <a14:foregroundMark x1="82068" y1="25153" x2="78658" y2="17178"/>
                        <a14:foregroundMark x1="78658" y1="17178" x2="78878" y2="15951"/>
                        <a14:foregroundMark x1="44664" y1="40337" x2="46095" y2="40951"/>
                        <a14:foregroundMark x1="71177" y1="30215" x2="72497" y2="38804"/>
                        <a14:foregroundMark x1="45215" y1="43098" x2="44994" y2="39571"/>
                        <a14:foregroundMark x1="19252" y1="57209" x2="21672" y2="57209"/>
                        <a14:foregroundMark x1="20022" y1="56902" x2="20132" y2="62423"/>
                        <a14:foregroundMark x1="45655" y1="44632" x2="46315" y2="43558"/>
                        <a14:foregroundMark x1="44774" y1="43405" x2="46095" y2="48466"/>
                        <a14:foregroundMark x1="45655" y1="44479" x2="44224" y2="43865"/>
                        <a14:foregroundMark x1="45875" y1="42331" x2="46425" y2="42331"/>
                        <a14:backgroundMark x1="41804" y1="43405" x2="43632" y2="46657"/>
                        <a14:backgroundMark x1="67327" y1="32209" x2="69967" y2="35736"/>
                        <a14:backgroundMark x1="71272" y1="39164" x2="71947" y2="41104"/>
                        <a14:backgroundMark x1="44224" y1="21626" x2="49285" y2="25307"/>
                        <a14:backgroundMark x1="49285" y1="25307" x2="48295" y2="25153"/>
                        <a14:backgroundMark x1="46975" y1="42485" x2="46535" y2="44018"/>
                        <a14:backgroundMark x1="47855" y1="40798" x2="47085" y2="42331"/>
                        <a14:backgroundMark x1="44774" y1="23313" x2="45765" y2="26074"/>
                      </a14:backgroundRemoval>
                    </a14:imgEffect>
                  </a14:imgLayer>
                </a14:imgProps>
              </a:ext>
            </a:extLst>
          </a:blip>
          <a:srcRect l="31534" t="6517" r="43297" b="15739"/>
          <a:stretch/>
        </p:blipFill>
        <p:spPr>
          <a:xfrm>
            <a:off x="3563647" y="3069205"/>
            <a:ext cx="1709840" cy="2820353"/>
          </a:xfrm>
          <a:prstGeom prst="rect">
            <a:avLst/>
          </a:prstGeom>
        </p:spPr>
      </p:pic>
      <p:pic>
        <p:nvPicPr>
          <p:cNvPr id="36" name="圖形 35" descr="箭號 (順時針曲線)">
            <a:extLst>
              <a:ext uri="{FF2B5EF4-FFF2-40B4-BE49-F238E27FC236}">
                <a16:creationId xmlns:a16="http://schemas.microsoft.com/office/drawing/2014/main" id="{85A0FC70-A383-C0FA-7CDF-257C6C42F7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177410">
            <a:off x="3133930" y="546429"/>
            <a:ext cx="1817274" cy="5246488"/>
          </a:xfrm>
          <a:prstGeom prst="rect">
            <a:avLst/>
          </a:prstGeom>
        </p:spPr>
      </p:pic>
      <p:sp>
        <p:nvSpPr>
          <p:cNvPr id="2" name="投影片編號版面配置區 1">
            <a:extLst>
              <a:ext uri="{FF2B5EF4-FFF2-40B4-BE49-F238E27FC236}">
                <a16:creationId xmlns:a16="http://schemas.microsoft.com/office/drawing/2014/main" id="{E4205912-2CA4-3636-1B2E-45DC34E89F59}"/>
              </a:ext>
            </a:extLst>
          </p:cNvPr>
          <p:cNvSpPr>
            <a:spLocks noGrp="1"/>
          </p:cNvSpPr>
          <p:nvPr>
            <p:ph type="sldNum" sz="quarter" idx="12"/>
          </p:nvPr>
        </p:nvSpPr>
        <p:spPr>
          <a:xfrm>
            <a:off x="5986463" y="6966840"/>
            <a:ext cx="1543050" cy="273844"/>
          </a:xfrm>
        </p:spPr>
        <p:txBody>
          <a:bodyPr/>
          <a:lstStyle/>
          <a:p>
            <a:fld id="{AC0E5E18-C5A1-4CCD-BAF5-B6F5E6440638}" type="slidenum">
              <a:rPr lang="zh-TW" altLang="en-US" smtClean="0"/>
              <a:t>4</a:t>
            </a:fld>
            <a:endParaRPr lang="zh-TW" altLang="en-US"/>
          </a:p>
        </p:txBody>
      </p:sp>
      <p:sp>
        <p:nvSpPr>
          <p:cNvPr id="32" name="投影片編號版面配置區 18">
            <a:extLst>
              <a:ext uri="{FF2B5EF4-FFF2-40B4-BE49-F238E27FC236}">
                <a16:creationId xmlns:a16="http://schemas.microsoft.com/office/drawing/2014/main" id="{F39A16EC-F1FE-F3A4-195E-D42CAEE19534}"/>
              </a:ext>
            </a:extLst>
          </p:cNvPr>
          <p:cNvSpPr txBox="1">
            <a:spLocks/>
          </p:cNvSpPr>
          <p:nvPr/>
        </p:nvSpPr>
        <p:spPr>
          <a:xfrm>
            <a:off x="6222925" y="5739197"/>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50"/>
            <a:fld id="{EF107B53-87BA-40DB-99EF-A9161D299010}" type="slidenum">
              <a:rPr lang="zh-TW" altLang="en-US" sz="900">
                <a:solidFill>
                  <a:prstClr val="black">
                    <a:tint val="75000"/>
                  </a:prstClr>
                </a:solidFill>
                <a:latin typeface="Calibri" panose="020F0502020204030204"/>
                <a:ea typeface="新細明體" panose="02020500000000000000" pitchFamily="18" charset="-120"/>
              </a:rPr>
              <a:pPr defTabSz="514350"/>
              <a:t>4</a:t>
            </a:fld>
            <a:endParaRPr lang="zh-TW" altLang="en-US" sz="900" dirty="0">
              <a:solidFill>
                <a:prstClr val="black">
                  <a:tint val="75000"/>
                </a:prstClr>
              </a:solidFill>
              <a:latin typeface="Calibri" panose="020F0502020204030204"/>
              <a:ea typeface="新細明體" panose="02020500000000000000" pitchFamily="18" charset="-120"/>
            </a:endParaRPr>
          </a:p>
        </p:txBody>
      </p:sp>
      <p:sp>
        <p:nvSpPr>
          <p:cNvPr id="33" name="橢圓 32">
            <a:extLst>
              <a:ext uri="{FF2B5EF4-FFF2-40B4-BE49-F238E27FC236}">
                <a16:creationId xmlns:a16="http://schemas.microsoft.com/office/drawing/2014/main" id="{81B89DE4-0A7A-2FFC-46A3-DF8DD2D19644}"/>
              </a:ext>
            </a:extLst>
          </p:cNvPr>
          <p:cNvSpPr/>
          <p:nvPr/>
        </p:nvSpPr>
        <p:spPr>
          <a:xfrm>
            <a:off x="1592344" y="2493122"/>
            <a:ext cx="1773381" cy="173259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圓角 38">
            <a:extLst>
              <a:ext uri="{FF2B5EF4-FFF2-40B4-BE49-F238E27FC236}">
                <a16:creationId xmlns:a16="http://schemas.microsoft.com/office/drawing/2014/main" id="{80B99FEE-88DD-5C55-5B3F-F31FB9323249}"/>
              </a:ext>
            </a:extLst>
          </p:cNvPr>
          <p:cNvSpPr/>
          <p:nvPr/>
        </p:nvSpPr>
        <p:spPr>
          <a:xfrm>
            <a:off x="1525485" y="2036962"/>
            <a:ext cx="1719077" cy="3946427"/>
          </a:xfrm>
          <a:prstGeom prst="roundRect">
            <a:avLst/>
          </a:prstGeom>
          <a:noFill/>
          <a:ln w="12700">
            <a:solidFill>
              <a:schemeClr val="accent6">
                <a:lumMod val="5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0DACE9CF-278B-F444-96AC-61CDF97E0714}"/>
              </a:ext>
            </a:extLst>
          </p:cNvPr>
          <p:cNvSpPr txBox="1"/>
          <p:nvPr/>
        </p:nvSpPr>
        <p:spPr>
          <a:xfrm>
            <a:off x="1432283" y="1706107"/>
            <a:ext cx="1878244" cy="380873"/>
          </a:xfrm>
          <a:prstGeom prst="rect">
            <a:avLst/>
          </a:prstGeom>
          <a:gradFill flip="none" rotWithShape="1">
            <a:gsLst>
              <a:gs pos="0">
                <a:srgbClr val="B7B8B8">
                  <a:shade val="30000"/>
                  <a:satMod val="115000"/>
                </a:srgbClr>
              </a:gs>
              <a:gs pos="50000">
                <a:srgbClr val="B7B8B8">
                  <a:shade val="67500"/>
                  <a:satMod val="115000"/>
                </a:srgbClr>
              </a:gs>
              <a:gs pos="100000">
                <a:srgbClr val="B7B8B8">
                  <a:shade val="100000"/>
                  <a:satMod val="115000"/>
                </a:srgbClr>
              </a:gs>
            </a:gsLst>
            <a:path path="circle">
              <a:fillToRect l="100000" t="100000"/>
            </a:path>
            <a:tileRect r="-100000" b="-100000"/>
          </a:gradFill>
        </p:spPr>
        <p:txBody>
          <a:bodyPr wrap="square" rtlCol="0">
            <a:spAutoFit/>
          </a:bodyPr>
          <a:lstStyle/>
          <a:p>
            <a:pPr algn="ctr"/>
            <a:r>
              <a:rPr lang="zh-TW" altLang="en-US" sz="1875" b="1" dirty="0">
                <a:solidFill>
                  <a:schemeClr val="bg1"/>
                </a:solidFill>
                <a:latin typeface="微軟正黑體" panose="020B0604030504040204" pitchFamily="34" charset="-120"/>
                <a:ea typeface="微軟正黑體" panose="020B0604030504040204" pitchFamily="34" charset="-120"/>
              </a:rPr>
              <a:t>未公開發行公司</a:t>
            </a:r>
          </a:p>
        </p:txBody>
      </p:sp>
      <p:sp>
        <p:nvSpPr>
          <p:cNvPr id="41" name="矩形 40">
            <a:extLst>
              <a:ext uri="{FF2B5EF4-FFF2-40B4-BE49-F238E27FC236}">
                <a16:creationId xmlns:a16="http://schemas.microsoft.com/office/drawing/2014/main" id="{3AB39B39-53D4-D6E6-FE26-A49F279C4F16}"/>
              </a:ext>
            </a:extLst>
          </p:cNvPr>
          <p:cNvSpPr/>
          <p:nvPr/>
        </p:nvSpPr>
        <p:spPr>
          <a:xfrm>
            <a:off x="3803430" y="4615928"/>
            <a:ext cx="1519951" cy="1384606"/>
          </a:xfrm>
          <a:prstGeom prst="rect">
            <a:avLst/>
          </a:prstGeom>
          <a:gradFill flip="none" rotWithShape="1">
            <a:gsLst>
              <a:gs pos="0">
                <a:srgbClr val="71A670">
                  <a:shade val="30000"/>
                  <a:satMod val="115000"/>
                </a:srgbClr>
              </a:gs>
              <a:gs pos="50000">
                <a:srgbClr val="71A670">
                  <a:shade val="67500"/>
                  <a:satMod val="115000"/>
                </a:srgbClr>
              </a:gs>
              <a:gs pos="100000">
                <a:srgbClr val="71A67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興櫃市場</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42" name="矩形 41">
            <a:extLst>
              <a:ext uri="{FF2B5EF4-FFF2-40B4-BE49-F238E27FC236}">
                <a16:creationId xmlns:a16="http://schemas.microsoft.com/office/drawing/2014/main" id="{65BA1095-1ECE-0D6C-F0FF-6085B47EE815}"/>
              </a:ext>
            </a:extLst>
          </p:cNvPr>
          <p:cNvSpPr/>
          <p:nvPr/>
        </p:nvSpPr>
        <p:spPr>
          <a:xfrm>
            <a:off x="5735332" y="4209099"/>
            <a:ext cx="1823684" cy="18039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1650" b="1" dirty="0">
              <a:solidFill>
                <a:schemeClr val="bg1"/>
              </a:solidFill>
              <a:latin typeface="微軟正黑體" panose="020B0604030504040204" pitchFamily="34" charset="-120"/>
              <a:ea typeface="微軟正黑體" panose="020B0604030504040204" pitchFamily="34" charset="-120"/>
            </a:endParaRPr>
          </a:p>
        </p:txBody>
      </p:sp>
      <p:sp>
        <p:nvSpPr>
          <p:cNvPr id="43" name="矩形 42">
            <a:extLst>
              <a:ext uri="{FF2B5EF4-FFF2-40B4-BE49-F238E27FC236}">
                <a16:creationId xmlns:a16="http://schemas.microsoft.com/office/drawing/2014/main" id="{B5D4A11A-1A2B-A197-CD13-34CE628E3802}"/>
              </a:ext>
            </a:extLst>
          </p:cNvPr>
          <p:cNvSpPr/>
          <p:nvPr/>
        </p:nvSpPr>
        <p:spPr>
          <a:xfrm>
            <a:off x="1971436" y="5298138"/>
            <a:ext cx="885770" cy="702395"/>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50" b="1" dirty="0">
                <a:solidFill>
                  <a:schemeClr val="bg1"/>
                </a:solidFill>
                <a:latin typeface="微軟正黑體" panose="020B0604030504040204" pitchFamily="34" charset="-120"/>
                <a:ea typeface="微軟正黑體" panose="020B0604030504040204" pitchFamily="34" charset="-120"/>
              </a:rPr>
              <a:t>創櫃板</a:t>
            </a:r>
          </a:p>
        </p:txBody>
      </p:sp>
      <p:pic>
        <p:nvPicPr>
          <p:cNvPr id="44" name="圖片 43">
            <a:extLst>
              <a:ext uri="{FF2B5EF4-FFF2-40B4-BE49-F238E27FC236}">
                <a16:creationId xmlns:a16="http://schemas.microsoft.com/office/drawing/2014/main" id="{F7A74551-0240-23A4-26A7-82446AEAFA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359807">
            <a:off x="6032466" y="4097025"/>
            <a:ext cx="1152566" cy="1152566"/>
          </a:xfrm>
          <a:prstGeom prst="rect">
            <a:avLst/>
          </a:prstGeom>
        </p:spPr>
      </p:pic>
      <p:sp>
        <p:nvSpPr>
          <p:cNvPr id="45" name="文字方塊 44">
            <a:extLst>
              <a:ext uri="{FF2B5EF4-FFF2-40B4-BE49-F238E27FC236}">
                <a16:creationId xmlns:a16="http://schemas.microsoft.com/office/drawing/2014/main" id="{52872297-12DA-199D-16C9-7F81AB0B8761}"/>
              </a:ext>
            </a:extLst>
          </p:cNvPr>
          <p:cNvSpPr txBox="1"/>
          <p:nvPr/>
        </p:nvSpPr>
        <p:spPr>
          <a:xfrm>
            <a:off x="6003645" y="5219706"/>
            <a:ext cx="1347710" cy="415498"/>
          </a:xfrm>
          <a:prstGeom prst="rect">
            <a:avLst/>
          </a:prstGeom>
          <a:noFill/>
        </p:spPr>
        <p:txBody>
          <a:bodyPr wrap="square" rtlCol="0">
            <a:spAutoFit/>
          </a:bodyPr>
          <a:lstStyle/>
          <a:p>
            <a:r>
              <a:rPr lang="zh-TW" altLang="en-US" sz="2100" b="1" dirty="0">
                <a:solidFill>
                  <a:schemeClr val="bg1"/>
                </a:solidFill>
                <a:latin typeface="微軟正黑體" panose="020B0604030504040204" pitchFamily="34" charset="-120"/>
                <a:ea typeface="微軟正黑體" panose="020B0604030504040204" pitchFamily="34" charset="-120"/>
              </a:rPr>
              <a:t>上櫃市場</a:t>
            </a:r>
          </a:p>
        </p:txBody>
      </p:sp>
      <p:pic>
        <p:nvPicPr>
          <p:cNvPr id="46" name="圖片 45">
            <a:extLst>
              <a:ext uri="{FF2B5EF4-FFF2-40B4-BE49-F238E27FC236}">
                <a16:creationId xmlns:a16="http://schemas.microsoft.com/office/drawing/2014/main" id="{970138D1-407A-BFED-A7D9-A91A01DC048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442" b="76074" l="8141" r="78878">
                        <a14:foregroundMark x1="19802" y1="54601" x2="20462" y2="59816"/>
                        <a14:foregroundMark x1="19252" y1="61656" x2="19362" y2="63804"/>
                        <a14:foregroundMark x1="20792" y1="61656" x2="21672" y2="60123"/>
                        <a14:foregroundMark x1="21122" y1="55828" x2="19582" y2="54755"/>
                        <a14:foregroundMark x1="19582" y1="56748" x2="22662" y2="56748"/>
                        <a14:foregroundMark x1="44076" y1="41430" x2="40374" y2="30215"/>
                        <a14:foregroundMark x1="45516" y1="45791" x2="45260" y2="45014"/>
                        <a14:foregroundMark x1="40374" y1="30215" x2="46755" y2="28681"/>
                        <a14:foregroundMark x1="46755" y1="28681" x2="51265" y2="34202"/>
                        <a14:foregroundMark x1="51265" y1="34202" x2="47700" y2="40665"/>
                        <a14:foregroundMark x1="46691" y1="44299" x2="46406" y2="47772"/>
                        <a14:foregroundMark x1="67880" y1="31586" x2="66667" y2="29601"/>
                        <a14:foregroundMark x1="70488" y1="35854" x2="70233" y2="35437"/>
                        <a14:foregroundMark x1="66667" y1="29601" x2="63366" y2="19939"/>
                        <a14:foregroundMark x1="63366" y1="19939" x2="72387" y2="6288"/>
                        <a14:foregroundMark x1="72387" y1="6288" x2="81188" y2="23926"/>
                        <a14:foregroundMark x1="81188" y1="23926" x2="74477" y2="31135"/>
                        <a14:foregroundMark x1="72977" y1="37410" x2="72881" y2="37812"/>
                        <a14:foregroundMark x1="74477" y1="31135" x2="74085" y2="32776"/>
                        <a14:foregroundMark x1="76238" y1="12883" x2="80748" y2="26227"/>
                        <a14:foregroundMark x1="80748" y1="26227" x2="76238" y2="15184"/>
                        <a14:foregroundMark x1="76238" y1="15184" x2="76348" y2="13344"/>
                        <a14:foregroundMark x1="68757" y1="8896" x2="73707" y2="6595"/>
                        <a14:foregroundMark x1="73707" y1="6595" x2="69417" y2="9049"/>
                        <a14:foregroundMark x1="78878" y1="17025" x2="82068" y2="25153"/>
                        <a14:foregroundMark x1="82068" y1="25153" x2="78658" y2="17178"/>
                        <a14:foregroundMark x1="78658" y1="17178" x2="78878" y2="15951"/>
                        <a14:foregroundMark x1="44664" y1="40337" x2="46095" y2="40951"/>
                        <a14:foregroundMark x1="71177" y1="30215" x2="72497" y2="38804"/>
                        <a14:foregroundMark x1="45215" y1="43098" x2="44994" y2="39571"/>
                        <a14:foregroundMark x1="19252" y1="57209" x2="21672" y2="57209"/>
                        <a14:foregroundMark x1="20022" y1="56902" x2="20132" y2="62423"/>
                        <a14:foregroundMark x1="45655" y1="44632" x2="46315" y2="43558"/>
                        <a14:foregroundMark x1="44774" y1="43405" x2="46095" y2="48466"/>
                        <a14:foregroundMark x1="45655" y1="44479" x2="44224" y2="43865"/>
                        <a14:foregroundMark x1="45875" y1="42331" x2="46425" y2="42331"/>
                        <a14:backgroundMark x1="41804" y1="43405" x2="43632" y2="46657"/>
                        <a14:backgroundMark x1="67327" y1="32209" x2="69967" y2="35736"/>
                        <a14:backgroundMark x1="71272" y1="39164" x2="71947" y2="41104"/>
                        <a14:backgroundMark x1="44224" y1="21626" x2="49285" y2="25307"/>
                        <a14:backgroundMark x1="49285" y1="25307" x2="48295" y2="25153"/>
                        <a14:backgroundMark x1="46975" y1="42485" x2="46535" y2="44018"/>
                        <a14:backgroundMark x1="47855" y1="40798" x2="47085" y2="42331"/>
                        <a14:backgroundMark x1="44774" y1="23313" x2="45765" y2="26074"/>
                      </a14:backgroundRemoval>
                    </a14:imgEffect>
                  </a14:imgLayer>
                </a14:imgProps>
              </a:ext>
            </a:extLst>
          </a:blip>
          <a:srcRect l="57287" t="6176" r="18343" b="16080"/>
          <a:stretch/>
        </p:blipFill>
        <p:spPr>
          <a:xfrm>
            <a:off x="5385130" y="2842045"/>
            <a:ext cx="1920501" cy="3167836"/>
          </a:xfrm>
          <a:prstGeom prst="rect">
            <a:avLst/>
          </a:prstGeom>
        </p:spPr>
      </p:pic>
      <p:sp>
        <p:nvSpPr>
          <p:cNvPr id="49" name="矩形: 圓角 48">
            <a:extLst>
              <a:ext uri="{FF2B5EF4-FFF2-40B4-BE49-F238E27FC236}">
                <a16:creationId xmlns:a16="http://schemas.microsoft.com/office/drawing/2014/main" id="{D422D900-E8B4-9AC6-FA2F-FDE51BA21064}"/>
              </a:ext>
            </a:extLst>
          </p:cNvPr>
          <p:cNvSpPr/>
          <p:nvPr/>
        </p:nvSpPr>
        <p:spPr>
          <a:xfrm>
            <a:off x="3510572" y="1775296"/>
            <a:ext cx="4257402" cy="4231424"/>
          </a:xfrm>
          <a:prstGeom prst="roundRect">
            <a:avLst/>
          </a:prstGeom>
          <a:noFill/>
          <a:ln w="12700">
            <a:solidFill>
              <a:schemeClr val="accent6">
                <a:lumMod val="50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6F30621A-3BB6-0551-FC57-A1DCC3390619}"/>
              </a:ext>
            </a:extLst>
          </p:cNvPr>
          <p:cNvSpPr txBox="1"/>
          <p:nvPr/>
        </p:nvSpPr>
        <p:spPr>
          <a:xfrm>
            <a:off x="3572147" y="1706107"/>
            <a:ext cx="4195827" cy="392415"/>
          </a:xfrm>
          <a:prstGeom prst="rect">
            <a:avLst/>
          </a:prstGeom>
          <a:gradFill flip="none" rotWithShape="1">
            <a:gsLst>
              <a:gs pos="0">
                <a:srgbClr val="B7B8B8">
                  <a:shade val="30000"/>
                  <a:satMod val="115000"/>
                </a:srgbClr>
              </a:gs>
              <a:gs pos="50000">
                <a:srgbClr val="B7B8B8">
                  <a:shade val="67500"/>
                  <a:satMod val="115000"/>
                </a:srgbClr>
              </a:gs>
              <a:gs pos="100000">
                <a:srgbClr val="B7B8B8">
                  <a:shade val="100000"/>
                  <a:satMod val="115000"/>
                </a:srgbClr>
              </a:gs>
            </a:gsLst>
            <a:path path="circle">
              <a:fillToRect l="100000" t="100000"/>
            </a:path>
            <a:tileRect r="-100000" b="-100000"/>
          </a:gradFill>
        </p:spPr>
        <p:txBody>
          <a:bodyPr wrap="square" rtlCol="0">
            <a:spAutoFit/>
          </a:bodyPr>
          <a:lstStyle/>
          <a:p>
            <a:pPr algn="ctr"/>
            <a:r>
              <a:rPr lang="zh-TW" altLang="en-US" sz="1950" b="1" dirty="0">
                <a:solidFill>
                  <a:schemeClr val="bg1"/>
                </a:solidFill>
                <a:latin typeface="微軟正黑體" panose="020B0604030504040204" pitchFamily="34" charset="-120"/>
                <a:ea typeface="微軟正黑體" panose="020B0604030504040204" pitchFamily="34" charset="-120"/>
              </a:rPr>
              <a:t>公開發行公司</a:t>
            </a:r>
          </a:p>
        </p:txBody>
      </p:sp>
      <p:sp>
        <p:nvSpPr>
          <p:cNvPr id="50" name="橢圓 49">
            <a:extLst>
              <a:ext uri="{FF2B5EF4-FFF2-40B4-BE49-F238E27FC236}">
                <a16:creationId xmlns:a16="http://schemas.microsoft.com/office/drawing/2014/main" id="{83CD2DE9-6F68-1D4F-3F1E-9F59D8408DF8}"/>
              </a:ext>
            </a:extLst>
          </p:cNvPr>
          <p:cNvSpPr/>
          <p:nvPr/>
        </p:nvSpPr>
        <p:spPr>
          <a:xfrm>
            <a:off x="1592344" y="2493122"/>
            <a:ext cx="1773381" cy="173259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919EF69C-118C-382D-51E7-5CE9B8E38EBD}"/>
              </a:ext>
            </a:extLst>
          </p:cNvPr>
          <p:cNvSpPr/>
          <p:nvPr/>
        </p:nvSpPr>
        <p:spPr>
          <a:xfrm rot="20935732">
            <a:off x="1019999" y="2909022"/>
            <a:ext cx="3083607" cy="835466"/>
          </a:xfrm>
          <a:prstGeom prst="roundRect">
            <a:avLst>
              <a:gd name="adj" fmla="val 145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0000"/>
                </a:solidFill>
                <a:latin typeface="微軟正黑體" panose="020B0604030504040204" pitchFamily="34" charset="-120"/>
                <a:ea typeface="微軟正黑體" panose="020B0604030504040204" pitchFamily="34" charset="-120"/>
              </a:rPr>
              <a:t>多層次市場架構</a:t>
            </a:r>
            <a:endParaRPr lang="en-US" altLang="zh-TW" sz="1500" b="1" dirty="0">
              <a:solidFill>
                <a:srgbClr val="FF0000"/>
              </a:solidFill>
              <a:latin typeface="微軟正黑體" panose="020B0604030504040204" pitchFamily="34" charset="-120"/>
              <a:ea typeface="微軟正黑體" panose="020B0604030504040204" pitchFamily="34" charset="-120"/>
            </a:endParaRPr>
          </a:p>
          <a:p>
            <a:pPr>
              <a:spcBef>
                <a:spcPts val="900"/>
              </a:spcBef>
            </a:pPr>
            <a:r>
              <a:rPr lang="zh-TW" altLang="en-US" sz="1500" b="1" dirty="0">
                <a:solidFill>
                  <a:schemeClr val="tx1"/>
                </a:solidFill>
                <a:latin typeface="微軟正黑體" panose="020B0604030504040204" pitchFamily="34" charset="-120"/>
                <a:ea typeface="微軟正黑體" panose="020B0604030504040204" pitchFamily="34" charset="-120"/>
              </a:rPr>
              <a:t>企業可依其發展階段選擇適合板塊</a:t>
            </a:r>
            <a:endParaRPr lang="zh-TW" altLang="en-US" sz="1500" b="1" dirty="0">
              <a:solidFill>
                <a:schemeClr val="tx1"/>
              </a:solidFill>
            </a:endParaRPr>
          </a:p>
        </p:txBody>
      </p:sp>
      <p:pic>
        <p:nvPicPr>
          <p:cNvPr id="52" name="圖片 51">
            <a:extLst>
              <a:ext uri="{FF2B5EF4-FFF2-40B4-BE49-F238E27FC236}">
                <a16:creationId xmlns:a16="http://schemas.microsoft.com/office/drawing/2014/main" id="{5F89D8A3-CCBD-6DA7-2FFB-6148D6977D4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442" b="76074" l="8141" r="78878">
                        <a14:foregroundMark x1="19802" y1="54601" x2="20462" y2="59816"/>
                        <a14:foregroundMark x1="19252" y1="61656" x2="19362" y2="63804"/>
                        <a14:foregroundMark x1="20792" y1="61656" x2="21672" y2="60123"/>
                        <a14:foregroundMark x1="21122" y1="55828" x2="19582" y2="54755"/>
                        <a14:foregroundMark x1="19582" y1="56748" x2="22662" y2="56748"/>
                        <a14:foregroundMark x1="44076" y1="41430" x2="40374" y2="30215"/>
                        <a14:foregroundMark x1="45516" y1="45791" x2="45260" y2="45014"/>
                        <a14:foregroundMark x1="40374" y1="30215" x2="46755" y2="28681"/>
                        <a14:foregroundMark x1="46755" y1="28681" x2="51265" y2="34202"/>
                        <a14:foregroundMark x1="51265" y1="34202" x2="47700" y2="40665"/>
                        <a14:foregroundMark x1="46691" y1="44299" x2="46406" y2="47772"/>
                        <a14:foregroundMark x1="67880" y1="31586" x2="66667" y2="29601"/>
                        <a14:foregroundMark x1="70488" y1="35854" x2="70233" y2="35437"/>
                        <a14:foregroundMark x1="66667" y1="29601" x2="63366" y2="19939"/>
                        <a14:foregroundMark x1="63366" y1="19939" x2="72387" y2="6288"/>
                        <a14:foregroundMark x1="72387" y1="6288" x2="81188" y2="23926"/>
                        <a14:foregroundMark x1="81188" y1="23926" x2="74477" y2="31135"/>
                        <a14:foregroundMark x1="72977" y1="37410" x2="72881" y2="37812"/>
                        <a14:foregroundMark x1="74477" y1="31135" x2="74085" y2="32776"/>
                        <a14:foregroundMark x1="76238" y1="12883" x2="80748" y2="26227"/>
                        <a14:foregroundMark x1="80748" y1="26227" x2="76238" y2="15184"/>
                        <a14:foregroundMark x1="76238" y1="15184" x2="76348" y2="13344"/>
                        <a14:foregroundMark x1="68757" y1="8896" x2="73707" y2="6595"/>
                        <a14:foregroundMark x1="73707" y1="6595" x2="69417" y2="9049"/>
                        <a14:foregroundMark x1="78878" y1="17025" x2="82068" y2="25153"/>
                        <a14:foregroundMark x1="82068" y1="25153" x2="78658" y2="17178"/>
                        <a14:foregroundMark x1="78658" y1="17178" x2="78878" y2="15951"/>
                        <a14:foregroundMark x1="44664" y1="40337" x2="46095" y2="40951"/>
                        <a14:foregroundMark x1="71177" y1="30215" x2="72497" y2="38804"/>
                        <a14:foregroundMark x1="45215" y1="43098" x2="44994" y2="39571"/>
                        <a14:foregroundMark x1="19252" y1="57209" x2="21672" y2="57209"/>
                        <a14:foregroundMark x1="20022" y1="56902" x2="20132" y2="62423"/>
                        <a14:foregroundMark x1="45655" y1="44632" x2="46315" y2="43558"/>
                        <a14:foregroundMark x1="44774" y1="43405" x2="46095" y2="48466"/>
                        <a14:foregroundMark x1="45655" y1="44479" x2="44224" y2="43865"/>
                        <a14:foregroundMark x1="45875" y1="42331" x2="46425" y2="42331"/>
                        <a14:backgroundMark x1="41804" y1="43405" x2="43632" y2="46657"/>
                        <a14:backgroundMark x1="67327" y1="32209" x2="69967" y2="35736"/>
                        <a14:backgroundMark x1="71272" y1="39164" x2="71947" y2="41104"/>
                        <a14:backgroundMark x1="44224" y1="21626" x2="49285" y2="25307"/>
                        <a14:backgroundMark x1="49285" y1="25307" x2="48295" y2="25153"/>
                        <a14:backgroundMark x1="46975" y1="42485" x2="46535" y2="44018"/>
                        <a14:backgroundMark x1="47855" y1="40798" x2="47085" y2="42331"/>
                        <a14:backgroundMark x1="44774" y1="23313" x2="45765" y2="26074"/>
                      </a14:backgroundRemoval>
                    </a14:imgEffect>
                  </a14:imgLayer>
                </a14:imgProps>
              </a:ext>
            </a:extLst>
          </a:blip>
          <a:srcRect l="-1" t="6176" r="75631" b="16080"/>
          <a:stretch/>
        </p:blipFill>
        <p:spPr>
          <a:xfrm>
            <a:off x="1459521" y="3828485"/>
            <a:ext cx="1139240" cy="1796063"/>
          </a:xfrm>
          <a:prstGeom prst="rect">
            <a:avLst/>
          </a:prstGeom>
        </p:spPr>
      </p:pic>
      <p:sp>
        <p:nvSpPr>
          <p:cNvPr id="4" name="矩形 3">
            <a:extLst>
              <a:ext uri="{FF2B5EF4-FFF2-40B4-BE49-F238E27FC236}">
                <a16:creationId xmlns:a16="http://schemas.microsoft.com/office/drawing/2014/main" id="{91B97974-96EE-5EB2-271A-78D2F486CCD9}"/>
              </a:ext>
            </a:extLst>
          </p:cNvPr>
          <p:cNvSpPr/>
          <p:nvPr/>
        </p:nvSpPr>
        <p:spPr>
          <a:xfrm>
            <a:off x="32147" y="870582"/>
            <a:ext cx="9079706" cy="53578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流程圖: 延遲 4">
            <a:extLst>
              <a:ext uri="{FF2B5EF4-FFF2-40B4-BE49-F238E27FC236}">
                <a16:creationId xmlns:a16="http://schemas.microsoft.com/office/drawing/2014/main" id="{0AF04541-011C-BAF5-8C96-8DC80B4AE0C9}"/>
              </a:ext>
            </a:extLst>
          </p:cNvPr>
          <p:cNvSpPr/>
          <p:nvPr/>
        </p:nvSpPr>
        <p:spPr>
          <a:xfrm rot="5400000">
            <a:off x="-10714" y="849150"/>
            <a:ext cx="660797" cy="703663"/>
          </a:xfrm>
          <a:prstGeom prst="flowChartDelay">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id="{3052A8F9-26A9-F54F-6D4C-5BFB926753A6}"/>
              </a:ext>
            </a:extLst>
          </p:cNvPr>
          <p:cNvSpPr txBox="1"/>
          <p:nvPr/>
        </p:nvSpPr>
        <p:spPr>
          <a:xfrm>
            <a:off x="735810" y="981305"/>
            <a:ext cx="8054575" cy="415498"/>
          </a:xfrm>
          <a:prstGeom prst="rect">
            <a:avLst/>
          </a:prstGeom>
          <a:noFill/>
        </p:spPr>
        <p:txBody>
          <a:bodyPr wrap="square">
            <a:spAutoFit/>
          </a:bodyPr>
          <a:lstStyle/>
          <a:p>
            <a:r>
              <a:rPr lang="zh-TW" altLang="en-US" sz="2100" b="1" dirty="0">
                <a:solidFill>
                  <a:schemeClr val="accent1">
                    <a:lumMod val="50000"/>
                  </a:schemeClr>
                </a:solidFill>
                <a:latin typeface="微軟正黑體" panose="020B0604030504040204" pitchFamily="34" charset="-120"/>
                <a:ea typeface="微軟正黑體" panose="020B0604030504040204" pitchFamily="34" charset="-120"/>
              </a:rPr>
              <a:t>櫃買市場  向下紮根  協助企業</a:t>
            </a:r>
            <a:r>
              <a:rPr lang="zh-TW" altLang="en-US" sz="2100" b="1" dirty="0">
                <a:solidFill>
                  <a:srgbClr val="FF0000"/>
                </a:solidFill>
                <a:latin typeface="微軟正黑體" panose="020B0604030504040204" pitchFamily="34" charset="-120"/>
                <a:ea typeface="微軟正黑體" panose="020B0604030504040204" pitchFamily="34" charset="-120"/>
              </a:rPr>
              <a:t>向上</a:t>
            </a:r>
            <a:r>
              <a:rPr lang="zh-TW" altLang="en-US" sz="2100" b="1" dirty="0">
                <a:solidFill>
                  <a:schemeClr val="accent1">
                    <a:lumMod val="50000"/>
                  </a:schemeClr>
                </a:solidFill>
                <a:latin typeface="微軟正黑體" panose="020B0604030504040204" pitchFamily="34" charset="-120"/>
                <a:ea typeface="微軟正黑體" panose="020B0604030504040204" pitchFamily="34" charset="-120"/>
              </a:rPr>
              <a:t>發展</a:t>
            </a:r>
          </a:p>
        </p:txBody>
      </p:sp>
      <p:pic>
        <p:nvPicPr>
          <p:cNvPr id="7" name="圖片 6">
            <a:extLst>
              <a:ext uri="{FF2B5EF4-FFF2-40B4-BE49-F238E27FC236}">
                <a16:creationId xmlns:a16="http://schemas.microsoft.com/office/drawing/2014/main" id="{5F9E7808-BB9D-3AEF-217A-B3CBB0E286C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867" t="12577" r="76928"/>
          <a:stretch/>
        </p:blipFill>
        <p:spPr>
          <a:xfrm>
            <a:off x="101462" y="961666"/>
            <a:ext cx="436446" cy="421481"/>
          </a:xfrm>
          <a:prstGeom prst="rect">
            <a:avLst/>
          </a:prstGeom>
        </p:spPr>
      </p:pic>
    </p:spTree>
    <p:extLst>
      <p:ext uri="{BB962C8B-B14F-4D97-AF65-F5344CB8AC3E}">
        <p14:creationId xmlns:p14="http://schemas.microsoft.com/office/powerpoint/2010/main" val="144074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7F2DE132-4681-4C6E-8912-D8BCE8DBD572}"/>
              </a:ext>
            </a:extLst>
          </p:cNvPr>
          <p:cNvSpPr txBox="1">
            <a:spLocks/>
          </p:cNvSpPr>
          <p:nvPr/>
        </p:nvSpPr>
        <p:spPr>
          <a:xfrm>
            <a:off x="-252536" y="476671"/>
            <a:ext cx="6639644" cy="4545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57150" algn="ctr">
              <a:lnSpc>
                <a:spcPts val="1500"/>
              </a:lnSpc>
              <a:spcAft>
                <a:spcPts val="0"/>
              </a:spcAft>
            </a:pPr>
            <a:r>
              <a:rPr lang="zh-TW" altLang="en-US" sz="3200" b="1" kern="100" dirty="0">
                <a:latin typeface="微軟正黑體" panose="020B0604030504040204" pitchFamily="34" charset="-120"/>
                <a:ea typeface="微軟正黑體" panose="020B0604030504040204" pitchFamily="34" charset="-120"/>
                <a:cs typeface="Times New Roman" panose="02020603050405020304" pitchFamily="18" charset="0"/>
              </a:rPr>
              <a:t>櫃買市場各板塊介紹</a:t>
            </a:r>
            <a:endParaRPr lang="zh-TW" altLang="zh-TW" sz="3200" b="1"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15" name="直線接點 14">
            <a:extLst>
              <a:ext uri="{FF2B5EF4-FFF2-40B4-BE49-F238E27FC236}">
                <a16:creationId xmlns:a16="http://schemas.microsoft.com/office/drawing/2014/main" id="{A374A255-682C-4010-90FB-EBC1DE978456}"/>
              </a:ext>
            </a:extLst>
          </p:cNvPr>
          <p:cNvCxnSpPr>
            <a:cxnSpLocks/>
          </p:cNvCxnSpPr>
          <p:nvPr/>
        </p:nvCxnSpPr>
        <p:spPr>
          <a:xfrm>
            <a:off x="482852" y="774676"/>
            <a:ext cx="6318702" cy="0"/>
          </a:xfrm>
          <a:prstGeom prst="line">
            <a:avLst/>
          </a:prstGeom>
          <a:ln/>
        </p:spPr>
        <p:style>
          <a:lnRef idx="1">
            <a:schemeClr val="accent2"/>
          </a:lnRef>
          <a:fillRef idx="0">
            <a:schemeClr val="accent2"/>
          </a:fillRef>
          <a:effectRef idx="0">
            <a:schemeClr val="accent2"/>
          </a:effectRef>
          <a:fontRef idx="minor">
            <a:schemeClr val="tx1"/>
          </a:fontRef>
        </p:style>
      </p:cxnSp>
      <p:graphicFrame>
        <p:nvGraphicFramePr>
          <p:cNvPr id="16" name="表格 6">
            <a:extLst>
              <a:ext uri="{FF2B5EF4-FFF2-40B4-BE49-F238E27FC236}">
                <a16:creationId xmlns:a16="http://schemas.microsoft.com/office/drawing/2014/main" id="{175CBF20-7941-4783-8A08-89C2459C97E1}"/>
              </a:ext>
            </a:extLst>
          </p:cNvPr>
          <p:cNvGraphicFramePr>
            <a:graphicFrameLocks noGrp="1"/>
          </p:cNvGraphicFramePr>
          <p:nvPr>
            <p:extLst>
              <p:ext uri="{D42A27DB-BD31-4B8C-83A1-F6EECF244321}">
                <p14:modId xmlns:p14="http://schemas.microsoft.com/office/powerpoint/2010/main" val="74985038"/>
              </p:ext>
            </p:extLst>
          </p:nvPr>
        </p:nvGraphicFramePr>
        <p:xfrm>
          <a:off x="285999" y="1412776"/>
          <a:ext cx="8784976" cy="4171418"/>
        </p:xfrm>
        <a:graphic>
          <a:graphicData uri="http://schemas.openxmlformats.org/drawingml/2006/table">
            <a:tbl>
              <a:tblPr firstRow="1" bandRow="1">
                <a:tableStyleId>{21E4AEA4-8DFA-4A89-87EB-49C32662AFE0}</a:tableStyleId>
              </a:tblPr>
              <a:tblGrid>
                <a:gridCol w="861272">
                  <a:extLst>
                    <a:ext uri="{9D8B030D-6E8A-4147-A177-3AD203B41FA5}">
                      <a16:colId xmlns:a16="http://schemas.microsoft.com/office/drawing/2014/main" val="245621035"/>
                    </a:ext>
                  </a:extLst>
                </a:gridCol>
                <a:gridCol w="1485997">
                  <a:extLst>
                    <a:ext uri="{9D8B030D-6E8A-4147-A177-3AD203B41FA5}">
                      <a16:colId xmlns:a16="http://schemas.microsoft.com/office/drawing/2014/main" val="390952863"/>
                    </a:ext>
                  </a:extLst>
                </a:gridCol>
                <a:gridCol w="1578692">
                  <a:extLst>
                    <a:ext uri="{9D8B030D-6E8A-4147-A177-3AD203B41FA5}">
                      <a16:colId xmlns:a16="http://schemas.microsoft.com/office/drawing/2014/main" val="3096999128"/>
                    </a:ext>
                  </a:extLst>
                </a:gridCol>
                <a:gridCol w="3201066">
                  <a:extLst>
                    <a:ext uri="{9D8B030D-6E8A-4147-A177-3AD203B41FA5}">
                      <a16:colId xmlns:a16="http://schemas.microsoft.com/office/drawing/2014/main" val="1508417973"/>
                    </a:ext>
                  </a:extLst>
                </a:gridCol>
                <a:gridCol w="1657949">
                  <a:extLst>
                    <a:ext uri="{9D8B030D-6E8A-4147-A177-3AD203B41FA5}">
                      <a16:colId xmlns:a16="http://schemas.microsoft.com/office/drawing/2014/main" val="3457615427"/>
                    </a:ext>
                  </a:extLst>
                </a:gridCol>
              </a:tblGrid>
              <a:tr h="377928">
                <a:tc>
                  <a:txBody>
                    <a:bodyPr/>
                    <a:lstStyle/>
                    <a:p>
                      <a:pPr marL="72000" marR="76200" algn="ctr">
                        <a:lnSpc>
                          <a:spcPts val="2000"/>
                        </a:lnSpc>
                        <a:spcAft>
                          <a:spcPts val="0"/>
                        </a:spcAft>
                      </a:pPr>
                      <a:r>
                        <a:rPr lang="zh-TW" sz="1700" b="1" kern="100" dirty="0">
                          <a:solidFill>
                            <a:schemeClr val="bg1"/>
                          </a:solidFill>
                          <a:effectLst/>
                          <a:latin typeface="微軟正黑體" panose="020B0604030504040204" pitchFamily="34" charset="-120"/>
                          <a:ea typeface="微軟正黑體" panose="020B0604030504040204" pitchFamily="34" charset="-120"/>
                        </a:rPr>
                        <a:t>市場別</a:t>
                      </a:r>
                      <a:endParaRPr lang="zh-TW" sz="17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R w="38100" cap="flat" cmpd="sng" algn="ctr">
                      <a:solidFill>
                        <a:schemeClr val="bg1"/>
                      </a:solidFill>
                      <a:prstDash val="solid"/>
                      <a:round/>
                      <a:headEnd type="none" w="med" len="med"/>
                      <a:tailEnd type="none" w="med" len="med"/>
                    </a:lnR>
                  </a:tcPr>
                </a:tc>
                <a:tc>
                  <a:txBody>
                    <a:bodyPr/>
                    <a:lstStyle/>
                    <a:p>
                      <a:pPr marL="72000" marR="76200" algn="ctr">
                        <a:lnSpc>
                          <a:spcPts val="2000"/>
                        </a:lnSpc>
                        <a:spcAft>
                          <a:spcPts val="0"/>
                        </a:spcAft>
                      </a:pPr>
                      <a:r>
                        <a:rPr lang="zh-TW" sz="1700" b="1" kern="100" dirty="0">
                          <a:solidFill>
                            <a:schemeClr val="bg1"/>
                          </a:solidFill>
                          <a:effectLst/>
                          <a:latin typeface="微軟正黑體" panose="020B0604030504040204" pitchFamily="34" charset="-120"/>
                          <a:ea typeface="微軟正黑體" panose="020B0604030504040204" pitchFamily="34" charset="-120"/>
                        </a:rPr>
                        <a:t>定位</a:t>
                      </a:r>
                      <a:endParaRPr lang="zh-TW" sz="17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L w="38100" cap="flat" cmpd="sng" algn="ctr">
                      <a:solidFill>
                        <a:schemeClr val="bg1"/>
                      </a:solidFill>
                      <a:prstDash val="solid"/>
                      <a:round/>
                      <a:headEnd type="none" w="med" len="med"/>
                      <a:tailEnd type="none" w="med" len="med"/>
                    </a:lnL>
                  </a:tcPr>
                </a:tc>
                <a:tc>
                  <a:txBody>
                    <a:bodyPr/>
                    <a:lstStyle/>
                    <a:p>
                      <a:pPr marL="72000" marR="76200" algn="ctr">
                        <a:lnSpc>
                          <a:spcPts val="2000"/>
                        </a:lnSpc>
                        <a:spcAft>
                          <a:spcPts val="0"/>
                        </a:spcAft>
                      </a:pPr>
                      <a:r>
                        <a:rPr lang="zh-TW" sz="1700" b="1" kern="100" dirty="0">
                          <a:solidFill>
                            <a:schemeClr val="bg1"/>
                          </a:solidFill>
                          <a:effectLst/>
                          <a:latin typeface="微軟正黑體" panose="020B0604030504040204" pitchFamily="34" charset="-120"/>
                          <a:ea typeface="微軟正黑體" panose="020B0604030504040204" pitchFamily="34" charset="-120"/>
                        </a:rPr>
                        <a:t>公司屬性</a:t>
                      </a:r>
                      <a:endParaRPr lang="zh-TW" sz="17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R w="38100" cap="flat" cmpd="sng" algn="ctr">
                      <a:solidFill>
                        <a:schemeClr val="bg1"/>
                      </a:solidFill>
                      <a:prstDash val="solid"/>
                      <a:round/>
                      <a:headEnd type="none" w="med" len="med"/>
                      <a:tailEnd type="none" w="med" len="med"/>
                    </a:lnR>
                  </a:tcPr>
                </a:tc>
                <a:tc>
                  <a:txBody>
                    <a:bodyPr/>
                    <a:lstStyle/>
                    <a:p>
                      <a:pPr marL="72000" marR="76200" algn="ctr">
                        <a:lnSpc>
                          <a:spcPts val="2000"/>
                        </a:lnSpc>
                        <a:spcAft>
                          <a:spcPts val="0"/>
                        </a:spcAft>
                      </a:pPr>
                      <a:r>
                        <a:rPr lang="zh-TW" sz="1700" b="1" kern="100" dirty="0">
                          <a:solidFill>
                            <a:schemeClr val="bg1"/>
                          </a:solidFill>
                          <a:effectLst/>
                          <a:latin typeface="微軟正黑體" panose="020B0604030504040204" pitchFamily="34" charset="-120"/>
                          <a:ea typeface="微軟正黑體" panose="020B0604030504040204" pitchFamily="34" charset="-120"/>
                        </a:rPr>
                        <a:t>登錄</a:t>
                      </a:r>
                      <a:r>
                        <a:rPr lang="en-US" sz="1700" b="1" kern="100" dirty="0">
                          <a:solidFill>
                            <a:schemeClr val="bg1"/>
                          </a:solidFill>
                          <a:effectLst/>
                          <a:latin typeface="微軟正黑體" panose="020B0604030504040204" pitchFamily="34" charset="-120"/>
                          <a:ea typeface="微軟正黑體" panose="020B0604030504040204" pitchFamily="34" charset="-120"/>
                        </a:rPr>
                        <a:t>(</a:t>
                      </a:r>
                      <a:r>
                        <a:rPr lang="zh-TW" sz="1700" b="1" kern="100" dirty="0">
                          <a:solidFill>
                            <a:schemeClr val="bg1"/>
                          </a:solidFill>
                          <a:effectLst/>
                          <a:latin typeface="微軟正黑體" panose="020B0604030504040204" pitchFamily="34" charset="-120"/>
                          <a:ea typeface="微軟正黑體" panose="020B0604030504040204" pitchFamily="34" charset="-120"/>
                        </a:rPr>
                        <a:t>掛牌</a:t>
                      </a:r>
                      <a:r>
                        <a:rPr lang="en-US" sz="1700" b="1" kern="100" dirty="0">
                          <a:solidFill>
                            <a:schemeClr val="bg1"/>
                          </a:solidFill>
                          <a:effectLst/>
                          <a:latin typeface="微軟正黑體" panose="020B0604030504040204" pitchFamily="34" charset="-120"/>
                          <a:ea typeface="微軟正黑體" panose="020B0604030504040204" pitchFamily="34" charset="-120"/>
                        </a:rPr>
                        <a:t>)</a:t>
                      </a:r>
                      <a:r>
                        <a:rPr lang="zh-TW" sz="1700" b="1" kern="100" dirty="0">
                          <a:solidFill>
                            <a:schemeClr val="bg1"/>
                          </a:solidFill>
                          <a:effectLst/>
                          <a:latin typeface="微軟正黑體" panose="020B0604030504040204" pitchFamily="34" charset="-120"/>
                          <a:ea typeface="微軟正黑體" panose="020B0604030504040204" pitchFamily="34" charset="-120"/>
                        </a:rPr>
                        <a:t>公司特色</a:t>
                      </a:r>
                      <a:endParaRPr lang="zh-TW" sz="17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72000" marR="76200" algn="ctr">
                        <a:lnSpc>
                          <a:spcPts val="2000"/>
                        </a:lnSpc>
                        <a:spcAft>
                          <a:spcPts val="0"/>
                        </a:spcAft>
                      </a:pPr>
                      <a:r>
                        <a:rPr lang="zh-TW" sz="1700" b="1" kern="100" dirty="0">
                          <a:solidFill>
                            <a:schemeClr val="bg1"/>
                          </a:solidFill>
                          <a:effectLst/>
                          <a:latin typeface="微軟正黑體" panose="020B0604030504040204" pitchFamily="34" charset="-120"/>
                          <a:ea typeface="微軟正黑體" panose="020B0604030504040204" pitchFamily="34" charset="-120"/>
                        </a:rPr>
                        <a:t>交易市場</a:t>
                      </a:r>
                      <a:endParaRPr lang="zh-TW" sz="1700" b="1"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72291913"/>
                  </a:ext>
                </a:extLst>
              </a:tr>
              <a:tr h="1232048">
                <a:tc>
                  <a:txBody>
                    <a:bodyPr/>
                    <a:lstStyle/>
                    <a:p>
                      <a:pPr marL="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創櫃板</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1435" marR="51435" marT="0" marB="0" anchor="ctr">
                    <a:lnR w="38100" cap="flat" cmpd="sng" algn="ctr">
                      <a:solidFill>
                        <a:schemeClr val="bg1"/>
                      </a:solidFill>
                      <a:prstDash val="solid"/>
                      <a:round/>
                      <a:headEnd type="none" w="med" len="med"/>
                      <a:tailEnd type="none" w="med" len="med"/>
                    </a:lnR>
                  </a:tcPr>
                </a:tc>
                <a:tc>
                  <a:txBody>
                    <a:bodyPr/>
                    <a:lstStyle/>
                    <a:p>
                      <a:pPr marL="72000" marR="76200" algn="l">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提供「創業輔導籌資機制」</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1435" marR="51435" marT="0" marB="0" anchor="ctr">
                    <a:lnL w="38100" cap="flat" cmpd="sng" algn="ctr">
                      <a:solidFill>
                        <a:schemeClr val="bg1"/>
                      </a:solidFill>
                      <a:prstDash val="solid"/>
                      <a:round/>
                      <a:headEnd type="none" w="med" len="med"/>
                      <a:tailEnd type="none" w="med" len="med"/>
                    </a:lnL>
                  </a:tcPr>
                </a:tc>
                <a:tc>
                  <a:txBody>
                    <a:bodyPr/>
                    <a:lstStyle/>
                    <a:p>
                      <a:pPr marL="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未公開</a:t>
                      </a:r>
                      <a:endParaRPr lang="en-US" altLang="zh-TW" sz="1700" kern="100" dirty="0">
                        <a:effectLst/>
                        <a:latin typeface="微軟正黑體" panose="020B0604030504040204" pitchFamily="34" charset="-120"/>
                        <a:ea typeface="微軟正黑體" panose="020B0604030504040204" pitchFamily="34" charset="-120"/>
                      </a:endParaRPr>
                    </a:p>
                    <a:p>
                      <a:pPr marL="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發行</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1435" marR="51435" marT="0" marB="0" anchor="ctr">
                    <a:lnR w="38100" cap="flat" cmpd="sng" algn="ctr">
                      <a:solidFill>
                        <a:schemeClr val="bg1"/>
                      </a:solidFill>
                      <a:prstDash val="solid"/>
                      <a:round/>
                      <a:headEnd type="none" w="med" len="med"/>
                      <a:tailEnd type="none" w="med" len="med"/>
                    </a:lnR>
                  </a:tcPr>
                </a:tc>
                <a:tc>
                  <a:txBody>
                    <a:bodyPr/>
                    <a:lstStyle/>
                    <a:p>
                      <a:pPr marL="342900" marR="76200" lvl="0" indent="-342900" algn="l">
                        <a:lnSpc>
                          <a:spcPts val="2800"/>
                        </a:lnSpc>
                        <a:spcAft>
                          <a:spcPts val="0"/>
                        </a:spcAft>
                        <a:buFont typeface="Arial" panose="020B0604020202020204" pitchFamily="34" charset="0"/>
                        <a:buChar char="•"/>
                      </a:pPr>
                      <a:r>
                        <a:rPr lang="zh-TW" sz="1700" kern="100" dirty="0">
                          <a:effectLst/>
                          <a:latin typeface="微軟正黑體" panose="020B0604030504040204" pitchFamily="34" charset="-120"/>
                          <a:ea typeface="微軟正黑體" panose="020B0604030504040204" pitchFamily="34" charset="-120"/>
                        </a:rPr>
                        <a:t>具創新、創意構想的微小型企業</a:t>
                      </a:r>
                      <a:endParaRPr lang="en-US" altLang="zh-TW" sz="1700" kern="100" dirty="0">
                        <a:effectLst/>
                        <a:latin typeface="微軟正黑體" panose="020B0604030504040204" pitchFamily="34" charset="-120"/>
                        <a:ea typeface="微軟正黑體" panose="020B0604030504040204" pitchFamily="34" charset="-120"/>
                      </a:endParaRPr>
                    </a:p>
                    <a:p>
                      <a:pPr marL="342900" marR="76200" lvl="0" indent="-342900" algn="l">
                        <a:lnSpc>
                          <a:spcPts val="2800"/>
                        </a:lnSpc>
                        <a:spcAft>
                          <a:spcPts val="0"/>
                        </a:spcAft>
                        <a:buFont typeface="Arial" panose="020B0604020202020204" pitchFamily="34" charset="0"/>
                        <a:buChar char="•"/>
                      </a:pPr>
                      <a:r>
                        <a:rPr lang="zh-TW" sz="1700" kern="100" dirty="0">
                          <a:effectLst/>
                          <a:latin typeface="微軟正黑體" panose="020B0604030504040204" pitchFamily="34" charset="-120"/>
                          <a:ea typeface="微軟正黑體" panose="020B0604030504040204" pitchFamily="34" charset="-120"/>
                        </a:rPr>
                        <a:t>採櫃買中心統籌公設聯合輔導機制</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1435" marR="51435"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30480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無</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1435" marR="51435" marT="0" marB="0" anchor="ct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381202316"/>
                  </a:ext>
                </a:extLst>
              </a:tr>
              <a:tr h="805629">
                <a:tc>
                  <a:txBody>
                    <a:bodyPr/>
                    <a:lstStyle/>
                    <a:p>
                      <a:pPr marL="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興櫃</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0" marR="0" marT="0" marB="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ECB89">
                        <a:alpha val="48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b="0" kern="100" dirty="0">
                          <a:solidFill>
                            <a:schemeClr val="dk1"/>
                          </a:solidFill>
                          <a:effectLst/>
                          <a:latin typeface="微軟正黑體" panose="020B0604030504040204" pitchFamily="34" charset="-120"/>
                          <a:ea typeface="+mn-ea"/>
                          <a:cs typeface="+mn-cs"/>
                        </a:rPr>
                        <a:t>上市櫃前之預備市場</a:t>
                      </a:r>
                      <a:endParaRPr lang="zh-TW" altLang="en-US" dirty="0"/>
                    </a:p>
                  </a:txBody>
                  <a:tcPr marL="28940" marR="2894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ECB89">
                        <a:alpha val="78000"/>
                      </a:srgbClr>
                    </a:solidFill>
                  </a:tcPr>
                </a:tc>
                <a:tc>
                  <a:txBody>
                    <a:bodyPr/>
                    <a:lstStyle/>
                    <a:p>
                      <a:pPr marL="285750" marR="76200" indent="-285750" algn="l">
                        <a:lnSpc>
                          <a:spcPts val="2800"/>
                        </a:lnSpc>
                        <a:spcAft>
                          <a:spcPts val="0"/>
                        </a:spcAft>
                        <a:buFont typeface="Arial" panose="020B0604020202020204" pitchFamily="34" charset="0"/>
                        <a:buChar char="•"/>
                      </a:pPr>
                      <a:r>
                        <a:rPr lang="zh-TW" sz="1700" kern="100" dirty="0">
                          <a:effectLst/>
                          <a:latin typeface="微軟正黑體" panose="020B0604030504040204" pitchFamily="34" charset="-120"/>
                          <a:ea typeface="微軟正黑體" panose="020B0604030504040204" pitchFamily="34" charset="-120"/>
                        </a:rPr>
                        <a:t>公開發行</a:t>
                      </a:r>
                      <a:endParaRPr lang="en-US" altLang="zh-TW" sz="1700" kern="100" dirty="0">
                        <a:effectLst/>
                        <a:latin typeface="微軟正黑體" panose="020B0604030504040204" pitchFamily="34" charset="-120"/>
                        <a:ea typeface="微軟正黑體" panose="020B0604030504040204" pitchFamily="34" charset="-120"/>
                      </a:endParaRPr>
                    </a:p>
                    <a:p>
                      <a:pPr marL="285750" marR="76200" indent="-285750" algn="l">
                        <a:lnSpc>
                          <a:spcPts val="2800"/>
                        </a:lnSpc>
                        <a:spcAft>
                          <a:spcPts val="0"/>
                        </a:spcAft>
                        <a:buFont typeface="Arial" panose="020B0604020202020204" pitchFamily="34" charset="0"/>
                        <a:buChar char="•"/>
                      </a:pPr>
                      <a:r>
                        <a:rPr lang="zh-TW" altLang="en-US" sz="1700" kern="100" dirty="0">
                          <a:effectLst/>
                          <a:latin typeface="微軟正黑體" panose="020B0604030504040204" pitchFamily="34" charset="-120"/>
                          <a:ea typeface="微軟正黑體" panose="020B0604030504040204" pitchFamily="34" charset="-120"/>
                          <a:cs typeface="Times New Roman" panose="02020603050405020304" pitchFamily="18" charset="0"/>
                        </a:rPr>
                        <a:t>未公開發行得採併送公開發行</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ECB89">
                        <a:alpha val="25000"/>
                      </a:srgbClr>
                    </a:solidFill>
                  </a:tcPr>
                </a:tc>
                <a:tc>
                  <a:txBody>
                    <a:bodyPr/>
                    <a:lstStyle/>
                    <a:p>
                      <a:pPr marL="342900" marR="76200" lvl="0" indent="-342900" algn="just">
                        <a:lnSpc>
                          <a:spcPts val="2800"/>
                        </a:lnSpc>
                        <a:spcAft>
                          <a:spcPts val="0"/>
                        </a:spcAft>
                        <a:buFont typeface="Arial" panose="020B0604020202020204" pitchFamily="34" charset="0"/>
                        <a:buChar char="•"/>
                      </a:pPr>
                      <a:r>
                        <a:rPr lang="zh-TW" altLang="en-US" sz="1700" kern="100" dirty="0">
                          <a:effectLst/>
                          <a:latin typeface="微軟正黑體" panose="020B0604030504040204" pitchFamily="34" charset="-120"/>
                          <a:ea typeface="微軟正黑體" panose="020B0604030504040204" pitchFamily="34" charset="-120"/>
                        </a:rPr>
                        <a:t>主要為</a:t>
                      </a:r>
                      <a:r>
                        <a:rPr lang="zh-TW" sz="1700" kern="100" dirty="0">
                          <a:effectLst/>
                          <a:latin typeface="微軟正黑體" panose="020B0604030504040204" pitchFamily="34" charset="-120"/>
                          <a:ea typeface="微軟正黑體" panose="020B0604030504040204" pitchFamily="34" charset="-120"/>
                        </a:rPr>
                        <a:t>營運較為成熟的中小企業</a:t>
                      </a:r>
                      <a:endParaRPr lang="en-US" altLang="zh-TW" sz="1700" kern="100" dirty="0">
                        <a:effectLst/>
                        <a:latin typeface="微軟正黑體" panose="020B0604030504040204" pitchFamily="34" charset="-120"/>
                        <a:ea typeface="微軟正黑體" panose="020B0604030504040204" pitchFamily="34" charset="-120"/>
                      </a:endParaRPr>
                    </a:p>
                    <a:p>
                      <a:pPr marL="342900" marR="76200" lvl="0" indent="-342900" algn="just">
                        <a:lnSpc>
                          <a:spcPts val="2800"/>
                        </a:lnSpc>
                        <a:spcAft>
                          <a:spcPts val="0"/>
                        </a:spcAft>
                        <a:buFont typeface="Arial" panose="020B0604020202020204" pitchFamily="34" charset="0"/>
                        <a:buChar char="•"/>
                      </a:pPr>
                      <a:r>
                        <a:rPr lang="zh-TW" sz="1700" kern="100" dirty="0">
                          <a:effectLst/>
                          <a:latin typeface="微軟正黑體" panose="020B0604030504040204" pitchFamily="34" charset="-120"/>
                          <a:ea typeface="微軟正黑體" panose="020B0604030504040204" pitchFamily="34" charset="-120"/>
                        </a:rPr>
                        <a:t>採證券商輔導機制</a:t>
                      </a:r>
                      <a:endParaRPr lang="en-US" altLang="zh-TW" sz="1700" kern="100" dirty="0">
                        <a:effectLst/>
                        <a:latin typeface="微軟正黑體" panose="020B0604030504040204" pitchFamily="34" charset="-120"/>
                        <a:ea typeface="微軟正黑體" panose="020B0604030504040204" pitchFamily="34" charset="-120"/>
                      </a:endParaRPr>
                    </a:p>
                  </a:txBody>
                  <a:tcPr marL="28940" marR="28940" marT="0" marB="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FECB89">
                        <a:alpha val="25000"/>
                      </a:srgbClr>
                    </a:solidFill>
                  </a:tcPr>
                </a:tc>
                <a:tc>
                  <a:txBody>
                    <a:bodyPr/>
                    <a:lstStyle/>
                    <a:p>
                      <a:pPr marR="76200" algn="ctr">
                        <a:lnSpc>
                          <a:spcPts val="2800"/>
                        </a:lnSpc>
                      </a:pPr>
                      <a:r>
                        <a:rPr lang="zh-TW" sz="1700" kern="100" dirty="0">
                          <a:effectLst/>
                          <a:latin typeface="微軟正黑體" panose="020B0604030504040204" pitchFamily="34" charset="-120"/>
                          <a:ea typeface="微軟正黑體" panose="020B0604030504040204" pitchFamily="34" charset="-120"/>
                        </a:rPr>
                        <a:t>議價交易</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B w="38100" cap="flat" cmpd="sng" algn="ctr">
                      <a:solidFill>
                        <a:schemeClr val="bg1"/>
                      </a:solidFill>
                      <a:prstDash val="solid"/>
                      <a:round/>
                      <a:headEnd type="none" w="med" len="med"/>
                      <a:tailEnd type="none" w="med" len="med"/>
                    </a:lnB>
                    <a:solidFill>
                      <a:srgbClr val="FECB89">
                        <a:alpha val="25000"/>
                      </a:srgbClr>
                    </a:solidFill>
                  </a:tcPr>
                </a:tc>
                <a:extLst>
                  <a:ext uri="{0D108BD9-81ED-4DB2-BD59-A6C34878D82A}">
                    <a16:rowId xmlns:a16="http://schemas.microsoft.com/office/drawing/2014/main" val="1761032623"/>
                  </a:ext>
                </a:extLst>
              </a:tr>
              <a:tr h="805629">
                <a:tc>
                  <a:txBody>
                    <a:bodyPr/>
                    <a:lstStyle/>
                    <a:p>
                      <a:pPr marL="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上櫃</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0" marR="0" marT="0" marB="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C39D63">
                        <a:alpha val="25000"/>
                      </a:srgbClr>
                    </a:solidFill>
                  </a:tcPr>
                </a:tc>
                <a:tc>
                  <a:txBody>
                    <a:bodyPr/>
                    <a:lstStyle/>
                    <a:p>
                      <a:pPr marL="72000" marR="76200" algn="ctr" defTabSz="914400" rtl="0" eaLnBrk="1" latinLnBrk="0" hangingPunct="1">
                        <a:lnSpc>
                          <a:spcPts val="2800"/>
                        </a:lnSpc>
                        <a:spcAft>
                          <a:spcPts val="0"/>
                        </a:spcAft>
                      </a:pPr>
                      <a:r>
                        <a:rPr lang="zh-TW" altLang="en-US" sz="1700" b="0" kern="100" dirty="0">
                          <a:solidFill>
                            <a:schemeClr val="dk1"/>
                          </a:solidFill>
                          <a:effectLst/>
                          <a:latin typeface="微軟正黑體" panose="020B0604030504040204" pitchFamily="34" charset="-120"/>
                          <a:ea typeface="微軟正黑體" panose="020B0604030504040204" pitchFamily="34" charset="-120"/>
                          <a:cs typeface="+mn-cs"/>
                        </a:rPr>
                        <a:t>主板市場</a:t>
                      </a:r>
                    </a:p>
                  </a:txBody>
                  <a:tcPr marL="34290" marR="34290" marT="34290" marB="3429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C39D63">
                        <a:alpha val="25000"/>
                      </a:srgbClr>
                    </a:solidFill>
                  </a:tcPr>
                </a:tc>
                <a:tc>
                  <a:txBody>
                    <a:bodyPr/>
                    <a:lstStyle/>
                    <a:p>
                      <a:pPr marL="0" marR="76200" algn="ctr">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公開發行</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C39D63">
                        <a:alpha val="25000"/>
                      </a:srgbClr>
                    </a:solidFill>
                  </a:tcPr>
                </a:tc>
                <a:tc>
                  <a:txBody>
                    <a:bodyPr/>
                    <a:lstStyle/>
                    <a:p>
                      <a:pPr marL="72000" marR="76200" algn="just">
                        <a:lnSpc>
                          <a:spcPts val="2800"/>
                        </a:lnSpc>
                        <a:spcAft>
                          <a:spcPts val="0"/>
                        </a:spcAft>
                      </a:pPr>
                      <a:r>
                        <a:rPr lang="zh-TW" sz="1700" kern="100" dirty="0">
                          <a:effectLst/>
                          <a:latin typeface="微軟正黑體" panose="020B0604030504040204" pitchFamily="34" charset="-120"/>
                          <a:ea typeface="微軟正黑體" panose="020B0604030504040204" pitchFamily="34" charset="-120"/>
                        </a:rPr>
                        <a:t>營運較為成熟且具一定績效及規模的中小企業或新興產業公司</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rgbClr val="C39D63">
                        <a:alpha val="25000"/>
                      </a:srgbClr>
                    </a:solidFill>
                  </a:tcPr>
                </a:tc>
                <a:tc>
                  <a:txBody>
                    <a:bodyPr/>
                    <a:lstStyle/>
                    <a:p>
                      <a:pPr marR="76200" algn="ctr">
                        <a:lnSpc>
                          <a:spcPts val="2800"/>
                        </a:lnSpc>
                      </a:pPr>
                      <a:r>
                        <a:rPr lang="zh-TW" sz="1700" kern="0" dirty="0">
                          <a:effectLst/>
                          <a:latin typeface="微軟正黑體" panose="020B0604030504040204" pitchFamily="34" charset="-120"/>
                          <a:ea typeface="微軟正黑體" panose="020B0604030504040204" pitchFamily="34" charset="-120"/>
                        </a:rPr>
                        <a:t>自動撮合交易</a:t>
                      </a:r>
                      <a:endParaRPr lang="zh-TW" sz="17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28940" marR="28940" marT="0" marB="0" anchor="ctr">
                    <a:lnT w="38100" cap="flat" cmpd="sng" algn="ctr">
                      <a:solidFill>
                        <a:schemeClr val="bg1"/>
                      </a:solidFill>
                      <a:prstDash val="solid"/>
                      <a:round/>
                      <a:headEnd type="none" w="med" len="med"/>
                      <a:tailEnd type="none" w="med" len="med"/>
                    </a:lnT>
                    <a:solidFill>
                      <a:srgbClr val="C39D63">
                        <a:alpha val="25000"/>
                      </a:srgbClr>
                    </a:solidFill>
                  </a:tcPr>
                </a:tc>
                <a:extLst>
                  <a:ext uri="{0D108BD9-81ED-4DB2-BD59-A6C34878D82A}">
                    <a16:rowId xmlns:a16="http://schemas.microsoft.com/office/drawing/2014/main" val="4199553508"/>
                  </a:ext>
                </a:extLst>
              </a:tr>
            </a:tbl>
          </a:graphicData>
        </a:graphic>
      </p:graphicFrame>
      <p:sp>
        <p:nvSpPr>
          <p:cNvPr id="3" name="投影片編號版面配置區 2">
            <a:extLst>
              <a:ext uri="{FF2B5EF4-FFF2-40B4-BE49-F238E27FC236}">
                <a16:creationId xmlns:a16="http://schemas.microsoft.com/office/drawing/2014/main" id="{180E6390-64ED-4217-A3E5-C29CF2E8325C}"/>
              </a:ext>
            </a:extLst>
          </p:cNvPr>
          <p:cNvSpPr>
            <a:spLocks noGrp="1"/>
          </p:cNvSpPr>
          <p:nvPr>
            <p:ph type="sldNum" sz="quarter" idx="12"/>
          </p:nvPr>
        </p:nvSpPr>
        <p:spPr/>
        <p:txBody>
          <a:bodyPr/>
          <a:lstStyle/>
          <a:p>
            <a:fld id="{EF107B53-87BA-40DB-99EF-A9161D299010}" type="slidenum">
              <a:rPr lang="zh-TW" altLang="en-US" smtClean="0"/>
              <a:t>5</a:t>
            </a:fld>
            <a:endParaRPr lang="zh-TW" altLang="en-US"/>
          </a:p>
        </p:txBody>
      </p:sp>
    </p:spTree>
    <p:extLst>
      <p:ext uri="{BB962C8B-B14F-4D97-AF65-F5344CB8AC3E}">
        <p14:creationId xmlns:p14="http://schemas.microsoft.com/office/powerpoint/2010/main" val="173946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a:xfrm>
            <a:off x="971600" y="404665"/>
            <a:ext cx="7456488" cy="864095"/>
          </a:xfrm>
          <a:prstGeom prst="rect">
            <a:avLst/>
          </a:prstGeom>
        </p:spPr>
        <p:txBody>
          <a:bodyPr anchor="ctr"/>
          <a:lstStyle/>
          <a:p>
            <a:pPr eaLnBrk="0" hangingPunct="0">
              <a:lnSpc>
                <a:spcPct val="90000"/>
              </a:lnSpc>
              <a:defRPr/>
            </a:pPr>
            <a:r>
              <a:rPr lang="zh-TW" altLang="en-US" sz="3600" b="1" dirty="0">
                <a:solidFill>
                  <a:srgbClr val="4B2203"/>
                </a:solidFill>
                <a:effectLst>
                  <a:outerShdw blurRad="38100" dist="38100" dir="2700000" algn="tl">
                    <a:srgbClr val="000000">
                      <a:alpha val="43137"/>
                    </a:srgbClr>
                  </a:outerShdw>
                </a:effectLst>
                <a:latin typeface="+mj-ea"/>
                <a:ea typeface="+mj-ea"/>
              </a:rPr>
              <a:t>上櫃審查部主要業務內容</a:t>
            </a:r>
          </a:p>
        </p:txBody>
      </p:sp>
      <p:sp>
        <p:nvSpPr>
          <p:cNvPr id="9" name="投影片編號版面配置區 5"/>
          <p:cNvSpPr>
            <a:spLocks noGrp="1"/>
          </p:cNvSpPr>
          <p:nvPr>
            <p:ph type="sldNum" sz="quarter" idx="12"/>
          </p:nvPr>
        </p:nvSpPr>
        <p:spPr/>
        <p:txBody>
          <a:bodyPr/>
          <a:lstStyle/>
          <a:p>
            <a:pPr>
              <a:defRPr/>
            </a:pPr>
            <a:fld id="{B1028C16-F774-4B3C-93DF-BF7B39B33CFB}" type="slidenum">
              <a:rPr lang="zh-TW" altLang="en-US" smtClean="0">
                <a:latin typeface="+mj-ea"/>
                <a:ea typeface="+mj-ea"/>
              </a:rPr>
              <a:pPr>
                <a:defRPr/>
              </a:pPr>
              <a:t>6</a:t>
            </a:fld>
            <a:endParaRPr lang="zh-TW" altLang="en-US" dirty="0">
              <a:latin typeface="+mj-ea"/>
              <a:ea typeface="+mj-ea"/>
            </a:endParaRPr>
          </a:p>
        </p:txBody>
      </p:sp>
      <p:sp>
        <p:nvSpPr>
          <p:cNvPr id="10" name="手繪多邊形 9"/>
          <p:cNvSpPr/>
          <p:nvPr/>
        </p:nvSpPr>
        <p:spPr>
          <a:xfrm>
            <a:off x="6681041" y="3460095"/>
            <a:ext cx="91440" cy="965941"/>
          </a:xfrm>
          <a:custGeom>
            <a:avLst/>
            <a:gdLst/>
            <a:ahLst/>
            <a:cxnLst/>
            <a:rect l="0" t="0" r="0" b="0"/>
            <a:pathLst>
              <a:path>
                <a:moveTo>
                  <a:pt x="45720" y="0"/>
                </a:moveTo>
                <a:lnTo>
                  <a:pt x="45720" y="862987"/>
                </a:lnTo>
                <a:lnTo>
                  <a:pt x="46697" y="862987"/>
                </a:lnTo>
                <a:lnTo>
                  <a:pt x="46697" y="965941"/>
                </a:lnTo>
              </a:path>
            </a:pathLst>
          </a:custGeom>
          <a:noFill/>
        </p:spPr>
        <p:style>
          <a:lnRef idx="2">
            <a:schemeClr val="accent6">
              <a:tint val="70000"/>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cxnSp>
        <p:nvCxnSpPr>
          <p:cNvPr id="48" name="直線接點 47"/>
          <p:cNvCxnSpPr/>
          <p:nvPr/>
        </p:nvCxnSpPr>
        <p:spPr>
          <a:xfrm>
            <a:off x="5368270" y="2598177"/>
            <a:ext cx="0" cy="144000"/>
          </a:xfrm>
          <a:prstGeom prst="line">
            <a:avLst/>
          </a:prstGeom>
          <a:ln w="38100">
            <a:solidFill>
              <a:srgbClr val="9EA4B9"/>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4009952" y="2598177"/>
            <a:ext cx="0" cy="144000"/>
          </a:xfrm>
          <a:prstGeom prst="line">
            <a:avLst/>
          </a:prstGeom>
          <a:ln w="38100">
            <a:solidFill>
              <a:srgbClr val="9EA4B9"/>
            </a:solidFill>
          </a:ln>
        </p:spPr>
        <p:style>
          <a:lnRef idx="1">
            <a:schemeClr val="accent1"/>
          </a:lnRef>
          <a:fillRef idx="0">
            <a:schemeClr val="accent1"/>
          </a:fillRef>
          <a:effectRef idx="0">
            <a:schemeClr val="accent1"/>
          </a:effectRef>
          <a:fontRef idx="minor">
            <a:schemeClr val="tx1"/>
          </a:fontRef>
        </p:style>
      </p:cxnSp>
      <p:grpSp>
        <p:nvGrpSpPr>
          <p:cNvPr id="46" name="群組 45">
            <a:extLst>
              <a:ext uri="{FF2B5EF4-FFF2-40B4-BE49-F238E27FC236}">
                <a16:creationId xmlns:a16="http://schemas.microsoft.com/office/drawing/2014/main" id="{D686F7BE-C161-4782-901A-537A98F42C63}"/>
              </a:ext>
            </a:extLst>
          </p:cNvPr>
          <p:cNvGrpSpPr/>
          <p:nvPr/>
        </p:nvGrpSpPr>
        <p:grpSpPr>
          <a:xfrm>
            <a:off x="1335981" y="1280237"/>
            <a:ext cx="7484879" cy="3537508"/>
            <a:chOff x="1638586" y="1664529"/>
            <a:chExt cx="7484879" cy="3537508"/>
          </a:xfrm>
        </p:grpSpPr>
        <p:sp>
          <p:nvSpPr>
            <p:cNvPr id="11" name="手繪多邊形 10"/>
            <p:cNvSpPr/>
            <p:nvPr/>
          </p:nvSpPr>
          <p:spPr>
            <a:xfrm>
              <a:off x="5604187" y="3399163"/>
              <a:ext cx="1357339" cy="965941"/>
            </a:xfrm>
            <a:custGeom>
              <a:avLst/>
              <a:gdLst/>
              <a:ahLst/>
              <a:cxnLst/>
              <a:rect l="0" t="0" r="0" b="0"/>
              <a:pathLst>
                <a:path>
                  <a:moveTo>
                    <a:pt x="1357339" y="0"/>
                  </a:moveTo>
                  <a:lnTo>
                    <a:pt x="1357339" y="862987"/>
                  </a:lnTo>
                  <a:lnTo>
                    <a:pt x="0" y="862987"/>
                  </a:lnTo>
                  <a:lnTo>
                    <a:pt x="0" y="965941"/>
                  </a:lnTo>
                </a:path>
              </a:pathLst>
            </a:custGeom>
            <a:noFill/>
          </p:spPr>
          <p:style>
            <a:lnRef idx="2">
              <a:schemeClr val="accent6">
                <a:tint val="70000"/>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手繪多邊形 11"/>
            <p:cNvSpPr/>
            <p:nvPr/>
          </p:nvSpPr>
          <p:spPr>
            <a:xfrm>
              <a:off x="4244891" y="2370237"/>
              <a:ext cx="2716635" cy="323217"/>
            </a:xfrm>
            <a:custGeom>
              <a:avLst/>
              <a:gdLst/>
              <a:ahLst/>
              <a:cxnLst/>
              <a:rect l="0" t="0" r="0" b="0"/>
              <a:pathLst>
                <a:path>
                  <a:moveTo>
                    <a:pt x="0" y="0"/>
                  </a:moveTo>
                  <a:lnTo>
                    <a:pt x="0" y="220263"/>
                  </a:lnTo>
                  <a:lnTo>
                    <a:pt x="2716635" y="220263"/>
                  </a:lnTo>
                  <a:lnTo>
                    <a:pt x="2716635" y="323217"/>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5" name="手繪多邊形 14"/>
            <p:cNvSpPr/>
            <p:nvPr/>
          </p:nvSpPr>
          <p:spPr>
            <a:xfrm>
              <a:off x="2824754" y="3265467"/>
              <a:ext cx="56196" cy="1233332"/>
            </a:xfrm>
            <a:custGeom>
              <a:avLst/>
              <a:gdLst/>
              <a:ahLst/>
              <a:cxnLst/>
              <a:rect l="0" t="0" r="0" b="0"/>
              <a:pathLst>
                <a:path>
                  <a:moveTo>
                    <a:pt x="45720" y="0"/>
                  </a:moveTo>
                  <a:lnTo>
                    <a:pt x="45720" y="862987"/>
                  </a:lnTo>
                  <a:lnTo>
                    <a:pt x="54577" y="862987"/>
                  </a:lnTo>
                  <a:lnTo>
                    <a:pt x="54577" y="965941"/>
                  </a:lnTo>
                </a:path>
              </a:pathLst>
            </a:custGeom>
            <a:noFill/>
          </p:spPr>
          <p:style>
            <a:lnRef idx="2">
              <a:schemeClr val="accent6">
                <a:tint val="70000"/>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7" name="手繪多邊形 16"/>
            <p:cNvSpPr/>
            <p:nvPr/>
          </p:nvSpPr>
          <p:spPr>
            <a:xfrm>
              <a:off x="2886573" y="2370237"/>
              <a:ext cx="1358317" cy="323217"/>
            </a:xfrm>
            <a:custGeom>
              <a:avLst/>
              <a:gdLst/>
              <a:ahLst/>
              <a:cxnLst/>
              <a:rect l="0" t="0" r="0" b="0"/>
              <a:pathLst>
                <a:path>
                  <a:moveTo>
                    <a:pt x="1358317" y="0"/>
                  </a:moveTo>
                  <a:lnTo>
                    <a:pt x="1358317" y="220263"/>
                  </a:lnTo>
                  <a:lnTo>
                    <a:pt x="0" y="220263"/>
                  </a:lnTo>
                  <a:lnTo>
                    <a:pt x="0" y="323217"/>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9" name="圓角矩形 18"/>
            <p:cNvSpPr/>
            <p:nvPr/>
          </p:nvSpPr>
          <p:spPr>
            <a:xfrm>
              <a:off x="3689215" y="1664529"/>
              <a:ext cx="1111351" cy="705707"/>
            </a:xfrm>
            <a:prstGeom prst="roundRect">
              <a:avLst>
                <a:gd name="adj" fmla="val 10000"/>
              </a:avLst>
            </a:prstGeom>
          </p:spPr>
          <p:style>
            <a:lnRef idx="3">
              <a:schemeClr val="lt1">
                <a:hueOff val="0"/>
                <a:satOff val="0"/>
                <a:lumOff val="0"/>
                <a:alphaOff val="0"/>
              </a:schemeClr>
            </a:lnRef>
            <a:fillRef idx="1">
              <a:schemeClr val="accent6">
                <a:alpha val="80000"/>
                <a:hueOff val="0"/>
                <a:satOff val="0"/>
                <a:lumOff val="0"/>
                <a:alphaOff val="0"/>
              </a:schemeClr>
            </a:fillRef>
            <a:effectRef idx="1">
              <a:schemeClr val="accent6">
                <a:alpha val="80000"/>
                <a:hueOff val="0"/>
                <a:satOff val="0"/>
                <a:lumOff val="0"/>
                <a:alphaOff val="0"/>
              </a:schemeClr>
            </a:effectRef>
            <a:fontRef idx="minor">
              <a:schemeClr val="lt1"/>
            </a:fontRef>
          </p:style>
        </p:sp>
        <p:sp>
          <p:nvSpPr>
            <p:cNvPr id="20" name="手繪多邊形 19"/>
            <p:cNvSpPr/>
            <p:nvPr/>
          </p:nvSpPr>
          <p:spPr>
            <a:xfrm>
              <a:off x="3812699" y="1781838"/>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上櫃</a:t>
              </a:r>
              <a:endParaRPr lang="en-US" altLang="zh-TW" sz="1600" kern="1200" dirty="0">
                <a:latin typeface="+mj-ea"/>
                <a:ea typeface="+mj-ea"/>
                <a:cs typeface="Times New Roman" pitchFamily="18" charset="0"/>
              </a:endParaRPr>
            </a:p>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審查部</a:t>
              </a:r>
            </a:p>
          </p:txBody>
        </p:sp>
        <p:sp>
          <p:nvSpPr>
            <p:cNvPr id="21" name="圓角矩形 20"/>
            <p:cNvSpPr/>
            <p:nvPr/>
          </p:nvSpPr>
          <p:spPr>
            <a:xfrm>
              <a:off x="3594448" y="2702700"/>
              <a:ext cx="1111351" cy="705707"/>
            </a:xfrm>
            <a:prstGeom prst="roundRect">
              <a:avLst>
                <a:gd name="adj" fmla="val 10000"/>
              </a:avLst>
            </a:prstGeom>
          </p:spPr>
          <p:style>
            <a:lnRef idx="3">
              <a:schemeClr val="lt1">
                <a:hueOff val="0"/>
                <a:satOff val="0"/>
                <a:lumOff val="0"/>
                <a:alphaOff val="0"/>
              </a:schemeClr>
            </a:lnRef>
            <a:fillRef idx="1">
              <a:schemeClr val="accent6">
                <a:alpha val="70000"/>
                <a:hueOff val="0"/>
                <a:satOff val="0"/>
                <a:lumOff val="0"/>
                <a:alphaOff val="0"/>
              </a:schemeClr>
            </a:fillRef>
            <a:effectRef idx="1">
              <a:schemeClr val="accent6">
                <a:alpha val="70000"/>
                <a:hueOff val="0"/>
                <a:satOff val="0"/>
                <a:lumOff val="0"/>
                <a:alphaOff val="0"/>
              </a:schemeClr>
            </a:effectRef>
            <a:fontRef idx="minor">
              <a:schemeClr val="lt1"/>
            </a:fontRef>
          </p:style>
        </p:sp>
        <p:sp>
          <p:nvSpPr>
            <p:cNvPr id="22" name="手繪多邊形 21"/>
            <p:cNvSpPr/>
            <p:nvPr/>
          </p:nvSpPr>
          <p:spPr>
            <a:xfrm>
              <a:off x="3680499" y="2816151"/>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興櫃登錄及財務業務</a:t>
              </a:r>
              <a:r>
                <a:rPr lang="zh-TW" altLang="en-US" sz="1600" kern="1200" dirty="0">
                  <a:solidFill>
                    <a:schemeClr val="tx1"/>
                  </a:solidFill>
                  <a:latin typeface="+mj-ea"/>
                  <a:ea typeface="+mj-ea"/>
                  <a:cs typeface="Times New Roman" pitchFamily="18" charset="0"/>
                </a:rPr>
                <a:t>監理</a:t>
              </a:r>
            </a:p>
          </p:txBody>
        </p:sp>
        <p:sp>
          <p:nvSpPr>
            <p:cNvPr id="23" name="圓角矩形 22"/>
            <p:cNvSpPr/>
            <p:nvPr/>
          </p:nvSpPr>
          <p:spPr>
            <a:xfrm>
              <a:off x="2174352" y="2702701"/>
              <a:ext cx="1111351" cy="705707"/>
            </a:xfrm>
            <a:prstGeom prst="roundRect">
              <a:avLst>
                <a:gd name="adj" fmla="val 10000"/>
              </a:avLst>
            </a:prstGeom>
          </p:spPr>
          <p:style>
            <a:lnRef idx="3">
              <a:schemeClr val="lt1">
                <a:hueOff val="0"/>
                <a:satOff val="0"/>
                <a:lumOff val="0"/>
                <a:alphaOff val="0"/>
              </a:schemeClr>
            </a:lnRef>
            <a:fillRef idx="1">
              <a:schemeClr val="accent6">
                <a:alpha val="70000"/>
                <a:hueOff val="0"/>
                <a:satOff val="0"/>
                <a:lumOff val="0"/>
                <a:alphaOff val="0"/>
              </a:schemeClr>
            </a:fillRef>
            <a:effectRef idx="1">
              <a:schemeClr val="accent6">
                <a:alpha val="70000"/>
                <a:hueOff val="0"/>
                <a:satOff val="0"/>
                <a:lumOff val="0"/>
                <a:alphaOff val="0"/>
              </a:schemeClr>
            </a:effectRef>
            <a:fontRef idx="minor">
              <a:schemeClr val="lt1"/>
            </a:fontRef>
          </p:style>
        </p:sp>
        <p:sp>
          <p:nvSpPr>
            <p:cNvPr id="24" name="手繪多邊形 23"/>
            <p:cNvSpPr/>
            <p:nvPr/>
          </p:nvSpPr>
          <p:spPr>
            <a:xfrm>
              <a:off x="2277267" y="2810763"/>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上櫃審查</a:t>
              </a:r>
            </a:p>
          </p:txBody>
        </p:sp>
        <p:sp>
          <p:nvSpPr>
            <p:cNvPr id="25" name="圓角矩形 24"/>
            <p:cNvSpPr/>
            <p:nvPr/>
          </p:nvSpPr>
          <p:spPr>
            <a:xfrm>
              <a:off x="1638586" y="4335287"/>
              <a:ext cx="1111351" cy="705707"/>
            </a:xfrm>
            <a:prstGeom prst="roundRect">
              <a:avLst>
                <a:gd name="adj" fmla="val 10000"/>
              </a:avLst>
            </a:prstGeom>
          </p:spPr>
          <p:style>
            <a:lnRef idx="3">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lt1"/>
            </a:fontRef>
          </p:style>
        </p:sp>
        <p:sp>
          <p:nvSpPr>
            <p:cNvPr id="26" name="手繪多邊形 25"/>
            <p:cNvSpPr/>
            <p:nvPr/>
          </p:nvSpPr>
          <p:spPr>
            <a:xfrm>
              <a:off x="1757122" y="4472133"/>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7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本國企業</a:t>
              </a:r>
            </a:p>
          </p:txBody>
        </p:sp>
        <p:sp>
          <p:nvSpPr>
            <p:cNvPr id="27" name="圓角矩形 26"/>
            <p:cNvSpPr/>
            <p:nvPr/>
          </p:nvSpPr>
          <p:spPr>
            <a:xfrm>
              <a:off x="3221138" y="4365104"/>
              <a:ext cx="1111351" cy="705707"/>
            </a:xfrm>
            <a:prstGeom prst="roundRect">
              <a:avLst>
                <a:gd name="adj" fmla="val 10000"/>
              </a:avLst>
            </a:prstGeom>
          </p:spPr>
          <p:style>
            <a:lnRef idx="3">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lt1"/>
            </a:fontRef>
          </p:style>
        </p:sp>
        <p:sp>
          <p:nvSpPr>
            <p:cNvPr id="28" name="手繪多邊形 27"/>
            <p:cNvSpPr/>
            <p:nvPr/>
          </p:nvSpPr>
          <p:spPr>
            <a:xfrm>
              <a:off x="3336512" y="4496330"/>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7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外國企業</a:t>
              </a:r>
            </a:p>
          </p:txBody>
        </p:sp>
        <p:sp>
          <p:nvSpPr>
            <p:cNvPr id="31" name="圓角矩形 30"/>
            <p:cNvSpPr/>
            <p:nvPr/>
          </p:nvSpPr>
          <p:spPr>
            <a:xfrm>
              <a:off x="4982668" y="2702699"/>
              <a:ext cx="1111351" cy="705707"/>
            </a:xfrm>
            <a:prstGeom prst="roundRect">
              <a:avLst>
                <a:gd name="adj" fmla="val 10000"/>
              </a:avLst>
            </a:prstGeom>
          </p:spPr>
          <p:style>
            <a:lnRef idx="3">
              <a:schemeClr val="lt1">
                <a:hueOff val="0"/>
                <a:satOff val="0"/>
                <a:lumOff val="0"/>
                <a:alphaOff val="0"/>
              </a:schemeClr>
            </a:lnRef>
            <a:fillRef idx="1">
              <a:schemeClr val="accent6">
                <a:alpha val="70000"/>
                <a:hueOff val="0"/>
                <a:satOff val="0"/>
                <a:lumOff val="0"/>
                <a:alphaOff val="0"/>
              </a:schemeClr>
            </a:fillRef>
            <a:effectRef idx="1">
              <a:schemeClr val="accent6">
                <a:alpha val="70000"/>
                <a:hueOff val="0"/>
                <a:satOff val="0"/>
                <a:lumOff val="0"/>
                <a:alphaOff val="0"/>
              </a:schemeClr>
            </a:effectRef>
            <a:fontRef idx="minor">
              <a:schemeClr val="lt1"/>
            </a:fontRef>
          </p:style>
        </p:sp>
        <p:sp>
          <p:nvSpPr>
            <p:cNvPr id="32" name="手繪多邊形 31"/>
            <p:cNvSpPr/>
            <p:nvPr/>
          </p:nvSpPr>
          <p:spPr>
            <a:xfrm>
              <a:off x="5077148" y="2810762"/>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專案及</a:t>
              </a:r>
              <a:endParaRPr lang="en-US" altLang="zh-TW" sz="1600" kern="1200" dirty="0">
                <a:latin typeface="+mj-ea"/>
                <a:ea typeface="+mj-ea"/>
                <a:cs typeface="Times New Roman" pitchFamily="18" charset="0"/>
              </a:endParaRPr>
            </a:p>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法規修訂</a:t>
              </a:r>
            </a:p>
          </p:txBody>
        </p:sp>
        <p:sp>
          <p:nvSpPr>
            <p:cNvPr id="33" name="圓角矩形 32"/>
            <p:cNvSpPr/>
            <p:nvPr/>
          </p:nvSpPr>
          <p:spPr>
            <a:xfrm>
              <a:off x="6405851" y="2693455"/>
              <a:ext cx="1111351" cy="705707"/>
            </a:xfrm>
            <a:prstGeom prst="roundRect">
              <a:avLst>
                <a:gd name="adj" fmla="val 10000"/>
              </a:avLst>
            </a:prstGeom>
          </p:spPr>
          <p:style>
            <a:lnRef idx="3">
              <a:schemeClr val="lt1">
                <a:hueOff val="0"/>
                <a:satOff val="0"/>
                <a:lumOff val="0"/>
                <a:alphaOff val="0"/>
              </a:schemeClr>
            </a:lnRef>
            <a:fillRef idx="1">
              <a:schemeClr val="accent6">
                <a:alpha val="70000"/>
                <a:hueOff val="0"/>
                <a:satOff val="0"/>
                <a:lumOff val="0"/>
                <a:alphaOff val="0"/>
              </a:schemeClr>
            </a:fillRef>
            <a:effectRef idx="1">
              <a:schemeClr val="accent6">
                <a:alpha val="70000"/>
                <a:hueOff val="0"/>
                <a:satOff val="0"/>
                <a:lumOff val="0"/>
                <a:alphaOff val="0"/>
              </a:schemeClr>
            </a:effectRef>
            <a:fontRef idx="minor">
              <a:schemeClr val="lt1"/>
            </a:fontRef>
          </p:style>
        </p:sp>
        <p:sp>
          <p:nvSpPr>
            <p:cNvPr id="35" name="圓角矩形 34"/>
            <p:cNvSpPr/>
            <p:nvPr/>
          </p:nvSpPr>
          <p:spPr>
            <a:xfrm>
              <a:off x="5048511" y="4365104"/>
              <a:ext cx="1111351" cy="705707"/>
            </a:xfrm>
            <a:prstGeom prst="roundRect">
              <a:avLst>
                <a:gd name="adj" fmla="val 10000"/>
              </a:avLst>
            </a:prstGeom>
          </p:spPr>
          <p:style>
            <a:lnRef idx="3">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lt1"/>
            </a:fontRef>
          </p:style>
        </p:sp>
        <p:sp>
          <p:nvSpPr>
            <p:cNvPr id="36" name="手繪多邊形 35"/>
            <p:cNvSpPr/>
            <p:nvPr/>
          </p:nvSpPr>
          <p:spPr>
            <a:xfrm>
              <a:off x="5171995" y="4482413"/>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7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本國企業</a:t>
              </a:r>
            </a:p>
          </p:txBody>
        </p:sp>
        <p:sp>
          <p:nvSpPr>
            <p:cNvPr id="37" name="圓角矩形 36"/>
            <p:cNvSpPr/>
            <p:nvPr/>
          </p:nvSpPr>
          <p:spPr>
            <a:xfrm>
              <a:off x="6406829" y="4365104"/>
              <a:ext cx="1111351" cy="705707"/>
            </a:xfrm>
            <a:prstGeom prst="roundRect">
              <a:avLst>
                <a:gd name="adj" fmla="val 10000"/>
              </a:avLst>
            </a:prstGeom>
          </p:spPr>
          <p:style>
            <a:lnRef idx="3">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lt1"/>
            </a:fontRef>
          </p:style>
        </p:sp>
        <p:sp>
          <p:nvSpPr>
            <p:cNvPr id="38" name="手繪多邊形 37"/>
            <p:cNvSpPr/>
            <p:nvPr/>
          </p:nvSpPr>
          <p:spPr>
            <a:xfrm>
              <a:off x="6530313" y="4482413"/>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7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外國企業</a:t>
              </a:r>
            </a:p>
          </p:txBody>
        </p:sp>
        <p:sp>
          <p:nvSpPr>
            <p:cNvPr id="39" name="圓角矩形 38"/>
            <p:cNvSpPr/>
            <p:nvPr/>
          </p:nvSpPr>
          <p:spPr>
            <a:xfrm>
              <a:off x="7765147" y="4365104"/>
              <a:ext cx="1111351" cy="705707"/>
            </a:xfrm>
            <a:prstGeom prst="roundRect">
              <a:avLst>
                <a:gd name="adj" fmla="val 10000"/>
              </a:avLst>
            </a:prstGeom>
          </p:spPr>
          <p:style>
            <a:lnRef idx="3">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lt1"/>
            </a:fontRef>
          </p:style>
        </p:sp>
        <p:sp>
          <p:nvSpPr>
            <p:cNvPr id="40" name="手繪多邊形 39"/>
            <p:cNvSpPr/>
            <p:nvPr/>
          </p:nvSpPr>
          <p:spPr>
            <a:xfrm>
              <a:off x="7872412" y="4482413"/>
              <a:ext cx="1251053"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7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r" defTabSz="711200">
                <a:lnSpc>
                  <a:spcPct val="90000"/>
                </a:lnSpc>
                <a:spcBef>
                  <a:spcPct val="0"/>
                </a:spcBef>
                <a:spcAft>
                  <a:spcPct val="35000"/>
                </a:spcAft>
              </a:pPr>
              <a:endParaRPr lang="en-US" altLang="zh-TW" sz="1400" kern="1200" dirty="0">
                <a:latin typeface="+mj-ea"/>
                <a:ea typeface="+mj-ea"/>
                <a:cs typeface="Times New Roman" pitchFamily="18" charset="0"/>
              </a:endParaRPr>
            </a:p>
            <a:p>
              <a:pPr algn="ctr" defTabSz="711200">
                <a:lnSpc>
                  <a:spcPct val="90000"/>
                </a:lnSpc>
                <a:spcAft>
                  <a:spcPct val="35000"/>
                </a:spcAft>
              </a:pPr>
              <a:r>
                <a:rPr lang="zh-TW" altLang="en-US" sz="1600" dirty="0">
                  <a:latin typeface="+mj-ea"/>
                  <a:ea typeface="+mj-ea"/>
                  <a:cs typeface="Times New Roman" pitchFamily="18" charset="0"/>
                </a:rPr>
                <a:t>重點產業</a:t>
              </a:r>
              <a:r>
                <a:rPr lang="en-US" altLang="zh-TW" sz="1600" dirty="0">
                  <a:latin typeface="+mj-ea"/>
                  <a:ea typeface="+mj-ea"/>
                  <a:cs typeface="Times New Roman" pitchFamily="18" charset="0"/>
                </a:rPr>
                <a:t>(</a:t>
              </a:r>
              <a:r>
                <a:rPr lang="zh-TW" altLang="en-US" sz="1600" dirty="0">
                  <a:latin typeface="+mj-ea"/>
                  <a:ea typeface="+mj-ea"/>
                  <a:cs typeface="Times New Roman" pitchFamily="18" charset="0"/>
                </a:rPr>
                <a:t>註</a:t>
              </a:r>
              <a:r>
                <a:rPr lang="en-US" altLang="zh-TW" sz="1600" dirty="0">
                  <a:latin typeface="+mj-ea"/>
                  <a:ea typeface="+mj-ea"/>
                  <a:cs typeface="Times New Roman" pitchFamily="18" charset="0"/>
                </a:rPr>
                <a:t>)</a:t>
              </a:r>
            </a:p>
            <a:p>
              <a:pPr lvl="0" defTabSz="711200">
                <a:lnSpc>
                  <a:spcPct val="90000"/>
                </a:lnSpc>
                <a:spcBef>
                  <a:spcPct val="0"/>
                </a:spcBef>
                <a:spcAft>
                  <a:spcPct val="35000"/>
                </a:spcAft>
              </a:pPr>
              <a:endParaRPr lang="en-US" altLang="zh-TW" sz="1600" kern="1200" dirty="0">
                <a:latin typeface="+mj-ea"/>
                <a:ea typeface="+mj-ea"/>
                <a:cs typeface="Times New Roman" pitchFamily="18" charset="0"/>
              </a:endParaRPr>
            </a:p>
          </p:txBody>
        </p:sp>
        <p:sp>
          <p:nvSpPr>
            <p:cNvPr id="42" name="手繪多邊形 41"/>
            <p:cNvSpPr/>
            <p:nvPr/>
          </p:nvSpPr>
          <p:spPr>
            <a:xfrm>
              <a:off x="6948264" y="3415983"/>
              <a:ext cx="1359295" cy="936000"/>
            </a:xfrm>
            <a:custGeom>
              <a:avLst/>
              <a:gdLst/>
              <a:ahLst/>
              <a:cxnLst/>
              <a:rect l="0" t="0" r="0" b="0"/>
              <a:pathLst>
                <a:path>
                  <a:moveTo>
                    <a:pt x="0" y="0"/>
                  </a:moveTo>
                  <a:lnTo>
                    <a:pt x="0" y="862987"/>
                  </a:lnTo>
                  <a:lnTo>
                    <a:pt x="1359295" y="862987"/>
                  </a:lnTo>
                  <a:lnTo>
                    <a:pt x="1359295" y="965941"/>
                  </a:lnTo>
                </a:path>
              </a:pathLst>
            </a:custGeom>
            <a:noFill/>
          </p:spPr>
          <p:style>
            <a:lnRef idx="2">
              <a:schemeClr val="accent6">
                <a:tint val="70000"/>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34" name="手繪多邊形 33"/>
            <p:cNvSpPr/>
            <p:nvPr/>
          </p:nvSpPr>
          <p:spPr>
            <a:xfrm>
              <a:off x="6529335" y="2810764"/>
              <a:ext cx="1111351" cy="705707"/>
            </a:xfrm>
            <a:custGeom>
              <a:avLst/>
              <a:gdLst>
                <a:gd name="connsiteX0" fmla="*/ 0 w 1111351"/>
                <a:gd name="connsiteY0" fmla="*/ 70571 h 705707"/>
                <a:gd name="connsiteX1" fmla="*/ 20670 w 1111351"/>
                <a:gd name="connsiteY1" fmla="*/ 20670 h 705707"/>
                <a:gd name="connsiteX2" fmla="*/ 70571 w 1111351"/>
                <a:gd name="connsiteY2" fmla="*/ 0 h 705707"/>
                <a:gd name="connsiteX3" fmla="*/ 1040780 w 1111351"/>
                <a:gd name="connsiteY3" fmla="*/ 0 h 705707"/>
                <a:gd name="connsiteX4" fmla="*/ 1090681 w 1111351"/>
                <a:gd name="connsiteY4" fmla="*/ 20670 h 705707"/>
                <a:gd name="connsiteX5" fmla="*/ 1111351 w 1111351"/>
                <a:gd name="connsiteY5" fmla="*/ 70571 h 705707"/>
                <a:gd name="connsiteX6" fmla="*/ 1111351 w 1111351"/>
                <a:gd name="connsiteY6" fmla="*/ 635136 h 705707"/>
                <a:gd name="connsiteX7" fmla="*/ 1090681 w 1111351"/>
                <a:gd name="connsiteY7" fmla="*/ 685037 h 705707"/>
                <a:gd name="connsiteX8" fmla="*/ 1040780 w 1111351"/>
                <a:gd name="connsiteY8" fmla="*/ 705707 h 705707"/>
                <a:gd name="connsiteX9" fmla="*/ 70571 w 1111351"/>
                <a:gd name="connsiteY9" fmla="*/ 705707 h 705707"/>
                <a:gd name="connsiteX10" fmla="*/ 20670 w 1111351"/>
                <a:gd name="connsiteY10" fmla="*/ 685037 h 705707"/>
                <a:gd name="connsiteX11" fmla="*/ 0 w 1111351"/>
                <a:gd name="connsiteY11" fmla="*/ 635136 h 705707"/>
                <a:gd name="connsiteX12" fmla="*/ 0 w 1111351"/>
                <a:gd name="connsiteY12" fmla="*/ 70571 h 70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1351" h="705707">
                  <a:moveTo>
                    <a:pt x="0" y="70571"/>
                  </a:moveTo>
                  <a:cubicBezTo>
                    <a:pt x="0" y="51854"/>
                    <a:pt x="7435" y="33904"/>
                    <a:pt x="20670" y="20670"/>
                  </a:cubicBezTo>
                  <a:cubicBezTo>
                    <a:pt x="33905" y="7435"/>
                    <a:pt x="51855" y="0"/>
                    <a:pt x="70571" y="0"/>
                  </a:cubicBezTo>
                  <a:lnTo>
                    <a:pt x="1040780" y="0"/>
                  </a:lnTo>
                  <a:cubicBezTo>
                    <a:pt x="1059497" y="0"/>
                    <a:pt x="1077447" y="7435"/>
                    <a:pt x="1090681" y="20670"/>
                  </a:cubicBezTo>
                  <a:cubicBezTo>
                    <a:pt x="1103916" y="33905"/>
                    <a:pt x="1111351" y="51855"/>
                    <a:pt x="1111351" y="70571"/>
                  </a:cubicBezTo>
                  <a:lnTo>
                    <a:pt x="1111351" y="635136"/>
                  </a:lnTo>
                  <a:cubicBezTo>
                    <a:pt x="1111351" y="653853"/>
                    <a:pt x="1103916" y="671803"/>
                    <a:pt x="1090681" y="685037"/>
                  </a:cubicBezTo>
                  <a:cubicBezTo>
                    <a:pt x="1077446" y="698272"/>
                    <a:pt x="1059496" y="705707"/>
                    <a:pt x="1040780" y="705707"/>
                  </a:cubicBezTo>
                  <a:lnTo>
                    <a:pt x="70571" y="705707"/>
                  </a:lnTo>
                  <a:cubicBezTo>
                    <a:pt x="51854" y="705707"/>
                    <a:pt x="33904" y="698272"/>
                    <a:pt x="20670" y="685037"/>
                  </a:cubicBezTo>
                  <a:cubicBezTo>
                    <a:pt x="7435" y="671802"/>
                    <a:pt x="0" y="653852"/>
                    <a:pt x="0" y="635136"/>
                  </a:cubicBezTo>
                  <a:lnTo>
                    <a:pt x="0" y="70571"/>
                  </a:lnTo>
                  <a:close/>
                </a:path>
              </a:pathLst>
            </a:custGeom>
          </p:spPr>
          <p:style>
            <a:lnRef idx="2">
              <a:schemeClr val="accent6">
                <a:tint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629" tIns="81629" rIns="81629" bIns="81629" numCol="1" spcCol="1270" anchor="ctr" anchorCtr="0">
              <a:noAutofit/>
            </a:bodyPr>
            <a:lstStyle/>
            <a:p>
              <a:pPr lvl="0" algn="ctr" defTabSz="711200">
                <a:lnSpc>
                  <a:spcPct val="90000"/>
                </a:lnSpc>
                <a:spcBef>
                  <a:spcPct val="0"/>
                </a:spcBef>
                <a:spcAft>
                  <a:spcPct val="35000"/>
                </a:spcAft>
              </a:pPr>
              <a:r>
                <a:rPr lang="zh-TW" altLang="en-US" sz="1600" kern="1200" dirty="0">
                  <a:latin typeface="+mj-ea"/>
                  <a:ea typeface="+mj-ea"/>
                  <a:cs typeface="Times New Roman" pitchFamily="18" charset="0"/>
                </a:rPr>
                <a:t>業務推動</a:t>
              </a:r>
            </a:p>
          </p:txBody>
        </p:sp>
        <p:cxnSp>
          <p:nvCxnSpPr>
            <p:cNvPr id="7" name="直線接點 6">
              <a:extLst>
                <a:ext uri="{FF2B5EF4-FFF2-40B4-BE49-F238E27FC236}">
                  <a16:creationId xmlns:a16="http://schemas.microsoft.com/office/drawing/2014/main" id="{C9179774-691A-44C5-8B2A-EC9643CE61A5}"/>
                </a:ext>
              </a:extLst>
            </p:cNvPr>
            <p:cNvCxnSpPr>
              <a:cxnSpLocks/>
            </p:cNvCxnSpPr>
            <p:nvPr/>
          </p:nvCxnSpPr>
          <p:spPr>
            <a:xfrm>
              <a:off x="3432257" y="4217978"/>
              <a:ext cx="0" cy="147126"/>
            </a:xfrm>
            <a:prstGeom prst="line">
              <a:avLst/>
            </a:prstGeom>
            <a:ln w="28575">
              <a:solidFill>
                <a:srgbClr val="9EA4B9"/>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C328C280-FFDC-47A9-B471-E957E784B4DE}"/>
                </a:ext>
              </a:extLst>
            </p:cNvPr>
            <p:cNvCxnSpPr>
              <a:cxnSpLocks/>
            </p:cNvCxnSpPr>
            <p:nvPr/>
          </p:nvCxnSpPr>
          <p:spPr>
            <a:xfrm>
              <a:off x="2226638" y="4232247"/>
              <a:ext cx="0" cy="147126"/>
            </a:xfrm>
            <a:prstGeom prst="line">
              <a:avLst/>
            </a:prstGeom>
            <a:ln w="28575">
              <a:solidFill>
                <a:srgbClr val="9EA4B9"/>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FE7F67FA-AE0F-490E-B87D-55394A8DCDCE}"/>
                </a:ext>
              </a:extLst>
            </p:cNvPr>
            <p:cNvCxnSpPr>
              <a:cxnSpLocks/>
            </p:cNvCxnSpPr>
            <p:nvPr/>
          </p:nvCxnSpPr>
          <p:spPr>
            <a:xfrm flipH="1">
              <a:off x="2225139" y="4217978"/>
              <a:ext cx="1215606" cy="0"/>
            </a:xfrm>
            <a:prstGeom prst="line">
              <a:avLst/>
            </a:prstGeom>
            <a:ln w="28575">
              <a:solidFill>
                <a:srgbClr val="9EA4B9"/>
              </a:solidFill>
            </a:ln>
          </p:spPr>
          <p:style>
            <a:lnRef idx="1">
              <a:schemeClr val="accent1"/>
            </a:lnRef>
            <a:fillRef idx="0">
              <a:schemeClr val="accent1"/>
            </a:fillRef>
            <a:effectRef idx="0">
              <a:schemeClr val="accent1"/>
            </a:effectRef>
            <a:fontRef idx="minor">
              <a:schemeClr val="tx1"/>
            </a:fontRef>
          </p:style>
        </p:cxnSp>
      </p:grpSp>
      <p:sp>
        <p:nvSpPr>
          <p:cNvPr id="51" name="文字方塊 50">
            <a:extLst>
              <a:ext uri="{FF2B5EF4-FFF2-40B4-BE49-F238E27FC236}">
                <a16:creationId xmlns:a16="http://schemas.microsoft.com/office/drawing/2014/main" id="{7F9A491D-6D37-4F1A-A57D-724828C28955}"/>
              </a:ext>
            </a:extLst>
          </p:cNvPr>
          <p:cNvSpPr txBox="1"/>
          <p:nvPr/>
        </p:nvSpPr>
        <p:spPr>
          <a:xfrm>
            <a:off x="1043608" y="5053376"/>
            <a:ext cx="7893548" cy="1077218"/>
          </a:xfrm>
          <a:prstGeom prst="rect">
            <a:avLst/>
          </a:prstGeom>
          <a:noFill/>
        </p:spPr>
        <p:txBody>
          <a:bodyPr wrap="square" rtlCol="0">
            <a:spAutoFit/>
          </a:bodyPr>
          <a:lstStyle/>
          <a:p>
            <a:r>
              <a:rPr lang="zh-TW" altLang="en-US" sz="1600" dirty="0">
                <a:latin typeface="+mj-ea"/>
                <a:ea typeface="+mj-ea"/>
              </a:rPr>
              <a:t>註：</a:t>
            </a:r>
            <a:r>
              <a:rPr lang="zh-TW" altLang="en-US" sz="1600" b="1" u="sng" dirty="0">
                <a:latin typeface="+mj-ea"/>
                <a:ea typeface="+mj-ea"/>
              </a:rPr>
              <a:t>六大核心戰略產業</a:t>
            </a:r>
            <a:r>
              <a:rPr lang="zh-TW" altLang="en-US" sz="1600" dirty="0">
                <a:latin typeface="+mj-ea"/>
                <a:ea typeface="+mj-ea"/>
              </a:rPr>
              <a:t>：「資訊及數位相關產業</a:t>
            </a:r>
            <a:r>
              <a:rPr lang="en-US" altLang="zh-TW" sz="1600" dirty="0">
                <a:latin typeface="+mj-ea"/>
                <a:ea typeface="+mj-ea"/>
              </a:rPr>
              <a:t>(</a:t>
            </a:r>
            <a:r>
              <a:rPr lang="zh-TW" altLang="en-US" sz="1600" dirty="0">
                <a:latin typeface="+mj-ea"/>
                <a:ea typeface="+mj-ea"/>
              </a:rPr>
              <a:t>物聯網及</a:t>
            </a:r>
            <a:r>
              <a:rPr lang="en-US" altLang="zh-TW" sz="1600" dirty="0">
                <a:latin typeface="+mj-ea"/>
                <a:ea typeface="+mj-ea"/>
              </a:rPr>
              <a:t>AI</a:t>
            </a:r>
            <a:r>
              <a:rPr lang="zh-TW" altLang="en-US" sz="1600" dirty="0">
                <a:latin typeface="+mj-ea"/>
                <a:ea typeface="+mj-ea"/>
              </a:rPr>
              <a:t>等</a:t>
            </a:r>
            <a:r>
              <a:rPr lang="en-US" altLang="zh-TW" sz="1600" dirty="0">
                <a:latin typeface="+mj-ea"/>
                <a:ea typeface="+mj-ea"/>
              </a:rPr>
              <a:t>)</a:t>
            </a:r>
            <a:r>
              <a:rPr lang="zh-TW" altLang="en-US" sz="1600" dirty="0">
                <a:latin typeface="+mj-ea"/>
                <a:ea typeface="+mj-ea"/>
              </a:rPr>
              <a:t>」、「結合</a:t>
            </a:r>
            <a:r>
              <a:rPr lang="en-US" altLang="zh-TW" sz="1600" dirty="0">
                <a:latin typeface="+mj-ea"/>
                <a:ea typeface="+mj-ea"/>
              </a:rPr>
              <a:t>5G</a:t>
            </a:r>
            <a:r>
              <a:rPr lang="zh-TW" altLang="en-US" sz="1600" dirty="0">
                <a:latin typeface="+mj-ea"/>
                <a:ea typeface="+mj-ea"/>
              </a:rPr>
              <a:t>、數位</a:t>
            </a:r>
            <a:endParaRPr lang="en-US" altLang="zh-TW" sz="1600" dirty="0">
              <a:latin typeface="+mj-ea"/>
              <a:ea typeface="+mj-ea"/>
            </a:endParaRPr>
          </a:p>
          <a:p>
            <a:r>
              <a:rPr lang="zh-TW" altLang="en-US" sz="1600" dirty="0">
                <a:latin typeface="+mj-ea"/>
                <a:ea typeface="+mj-ea"/>
              </a:rPr>
              <a:t>        轉型及國家安全的資安產業」、「接軌全球之生物醫療科技產業」、 「軍民整合</a:t>
            </a:r>
            <a:endParaRPr lang="en-US" altLang="zh-TW" sz="1600" dirty="0">
              <a:latin typeface="+mj-ea"/>
              <a:ea typeface="+mj-ea"/>
            </a:endParaRPr>
          </a:p>
          <a:p>
            <a:r>
              <a:rPr lang="zh-TW" altLang="en-US" sz="1600" dirty="0">
                <a:latin typeface="+mj-ea"/>
                <a:ea typeface="+mj-ea"/>
              </a:rPr>
              <a:t>        之國防及戰略產業</a:t>
            </a:r>
            <a:r>
              <a:rPr lang="en-US" altLang="zh-TW" sz="1600" dirty="0">
                <a:latin typeface="+mj-ea"/>
                <a:ea typeface="+mj-ea"/>
              </a:rPr>
              <a:t>(</a:t>
            </a:r>
            <a:r>
              <a:rPr lang="zh-TW" altLang="en-US" sz="1600" dirty="0">
                <a:latin typeface="+mj-ea"/>
                <a:ea typeface="+mj-ea"/>
              </a:rPr>
              <a:t>航太及太空等</a:t>
            </a:r>
            <a:r>
              <a:rPr lang="en-US" altLang="zh-TW" sz="1600" dirty="0">
                <a:latin typeface="+mj-ea"/>
                <a:ea typeface="+mj-ea"/>
              </a:rPr>
              <a:t>)</a:t>
            </a:r>
            <a:r>
              <a:rPr lang="zh-TW" altLang="en-US" sz="1600" dirty="0">
                <a:latin typeface="+mj-ea"/>
                <a:ea typeface="+mj-ea"/>
              </a:rPr>
              <a:t>」、「綠電及再生能源產業」、「關鍵物資供應</a:t>
            </a:r>
            <a:endParaRPr lang="en-US" altLang="zh-TW" sz="1600" dirty="0">
              <a:latin typeface="+mj-ea"/>
              <a:ea typeface="+mj-ea"/>
            </a:endParaRPr>
          </a:p>
          <a:p>
            <a:r>
              <a:rPr lang="zh-TW" altLang="en-US" sz="1600" dirty="0">
                <a:latin typeface="+mj-ea"/>
                <a:ea typeface="+mj-ea"/>
              </a:rPr>
              <a:t>        及民生戰備產業」</a:t>
            </a:r>
            <a:endParaRPr lang="zh-TW" altLang="en-US" sz="1600" b="1" u="sng" dirty="0">
              <a:solidFill>
                <a:srgbClr val="FF0000"/>
              </a:solidFill>
              <a:latin typeface="+mj-ea"/>
              <a:ea typeface="+mj-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4" name="Picture 6" descr="http://yesministerltd.files.wordpress.com/2011/10/sales-training.jpg"/>
          <p:cNvPicPr>
            <a:picLocks noChangeAspect="1" noChangeArrowheads="1"/>
          </p:cNvPicPr>
          <p:nvPr/>
        </p:nvPicPr>
        <p:blipFill>
          <a:blip r:embed="rId2" cstate="print"/>
          <a:srcRect/>
          <a:stretch>
            <a:fillRect/>
          </a:stretch>
        </p:blipFill>
        <p:spPr bwMode="auto">
          <a:xfrm>
            <a:off x="6019961" y="476672"/>
            <a:ext cx="3124039" cy="2538282"/>
          </a:xfrm>
          <a:prstGeom prst="rect">
            <a:avLst/>
          </a:prstGeom>
          <a:noFill/>
        </p:spPr>
      </p:pic>
      <p:pic>
        <p:nvPicPr>
          <p:cNvPr id="119812" name="Picture 4" descr="http://www.martindiainfotech.com/wp-content/themes/MII/images/training_banner.jpg"/>
          <p:cNvPicPr>
            <a:picLocks noChangeAspect="1" noChangeArrowheads="1"/>
          </p:cNvPicPr>
          <p:nvPr/>
        </p:nvPicPr>
        <p:blipFill>
          <a:blip r:embed="rId3" cstate="print"/>
          <a:srcRect r="34446"/>
          <a:stretch>
            <a:fillRect/>
          </a:stretch>
        </p:blipFill>
        <p:spPr bwMode="auto">
          <a:xfrm>
            <a:off x="1053017" y="4236883"/>
            <a:ext cx="3522462" cy="2564552"/>
          </a:xfrm>
          <a:prstGeom prst="rect">
            <a:avLst/>
          </a:prstGeom>
          <a:noFill/>
        </p:spPr>
      </p:pic>
      <p:sp>
        <p:nvSpPr>
          <p:cNvPr id="5" name="矩形 4"/>
          <p:cNvSpPr/>
          <p:nvPr/>
        </p:nvSpPr>
        <p:spPr>
          <a:xfrm>
            <a:off x="1084413" y="3135760"/>
            <a:ext cx="7232002" cy="1042152"/>
          </a:xfrm>
          <a:prstGeom prst="rect">
            <a:avLst/>
          </a:prstGeom>
        </p:spPr>
        <p:style>
          <a:lnRef idx="2">
            <a:schemeClr val="accent6">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 name="群組 8"/>
          <p:cNvGrpSpPr/>
          <p:nvPr/>
        </p:nvGrpSpPr>
        <p:grpSpPr>
          <a:xfrm>
            <a:off x="1411668" y="2708921"/>
            <a:ext cx="7120772" cy="1208025"/>
            <a:chOff x="332656" y="131818"/>
            <a:chExt cx="7714170" cy="1208025"/>
          </a:xfrm>
        </p:grpSpPr>
        <p:sp>
          <p:nvSpPr>
            <p:cNvPr id="10" name="圓角矩形 9"/>
            <p:cNvSpPr/>
            <p:nvPr/>
          </p:nvSpPr>
          <p:spPr>
            <a:xfrm>
              <a:off x="332656" y="131818"/>
              <a:ext cx="7480143" cy="1208025"/>
            </a:xfrm>
            <a:prstGeom prst="roundRect">
              <a:avLst/>
            </a:pr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sp>
        <p:sp>
          <p:nvSpPr>
            <p:cNvPr id="11" name="圓角矩形 4"/>
            <p:cNvSpPr/>
            <p:nvPr/>
          </p:nvSpPr>
          <p:spPr>
            <a:xfrm>
              <a:off x="391628" y="190789"/>
              <a:ext cx="7655198" cy="1090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323" tIns="0" rIns="199323" bIns="0" numCol="1" spcCol="1270" anchor="ctr" anchorCtr="0">
              <a:noAutofit/>
            </a:bodyPr>
            <a:lstStyle/>
            <a:p>
              <a:pPr lvl="0" algn="l" defTabSz="1778000">
                <a:lnSpc>
                  <a:spcPct val="90000"/>
                </a:lnSpc>
                <a:spcBef>
                  <a:spcPct val="0"/>
                </a:spcBef>
                <a:spcAft>
                  <a:spcPct val="35000"/>
                </a:spcAft>
              </a:pPr>
              <a:r>
                <a:rPr lang="zh-TW" altLang="en-US" sz="4000" b="1" kern="1200"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貳、興櫃登錄及監理相關業務</a:t>
              </a:r>
            </a:p>
          </p:txBody>
        </p:sp>
      </p:grpSp>
      <p:sp>
        <p:nvSpPr>
          <p:cNvPr id="8" name="Rectangle 38">
            <a:extLst>
              <a:ext uri="{FF2B5EF4-FFF2-40B4-BE49-F238E27FC236}">
                <a16:creationId xmlns:a16="http://schemas.microsoft.com/office/drawing/2014/main" id="{7BC46D29-57E5-4D82-B606-28245FA9BD67}"/>
              </a:ext>
            </a:extLst>
          </p:cNvPr>
          <p:cNvSpPr>
            <a:spLocks noGrp="1" noChangeArrowheads="1"/>
          </p:cNvSpPr>
          <p:nvPr>
            <p:ph type="sldNum" sz="quarter" idx="12"/>
          </p:nvPr>
        </p:nvSpPr>
        <p:spPr>
          <a:xfrm>
            <a:off x="8316416" y="6121102"/>
            <a:ext cx="457200" cy="476250"/>
          </a:xfrm>
        </p:spPr>
        <p:txBody>
          <a:bodyPr/>
          <a:lstStyle/>
          <a:p>
            <a:pPr>
              <a:defRPr/>
            </a:pPr>
            <a:fld id="{61FA6C2C-758D-42CE-88B4-841112972282}" type="slidenum">
              <a:rPr lang="en-US" altLang="zh-TW"/>
              <a:pPr>
                <a:defRPr/>
              </a:pPr>
              <a:t>7</a:t>
            </a:fld>
            <a:endParaRPr lang="en-US" altLang="zh-TW"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標題 11">
            <a:extLst>
              <a:ext uri="{FF2B5EF4-FFF2-40B4-BE49-F238E27FC236}">
                <a16:creationId xmlns:a16="http://schemas.microsoft.com/office/drawing/2014/main" id="{77BCD0A1-0CF1-6802-34FF-04B328195A1C}"/>
              </a:ext>
            </a:extLst>
          </p:cNvPr>
          <p:cNvSpPr>
            <a:spLocks noGrp="1"/>
          </p:cNvSpPr>
          <p:nvPr>
            <p:ph type="title"/>
          </p:nvPr>
        </p:nvSpPr>
        <p:spPr>
          <a:xfrm>
            <a:off x="1031978" y="176856"/>
            <a:ext cx="7793037" cy="813364"/>
          </a:xfrm>
        </p:spPr>
        <p:txBody>
          <a:bodyPr/>
          <a:lstStyle/>
          <a:p>
            <a:r>
              <a:rPr lang="zh-TW" altLang="en-US" sz="4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n-cs"/>
              </a:rPr>
              <a:t>興櫃市場功能及登錄條件</a:t>
            </a:r>
            <a:endParaRPr lang="zh-TW" altLang="en-US" dirty="0"/>
          </a:p>
        </p:txBody>
      </p:sp>
      <p:sp>
        <p:nvSpPr>
          <p:cNvPr id="3" name="投影片編號版面配置區 2">
            <a:extLst>
              <a:ext uri="{FF2B5EF4-FFF2-40B4-BE49-F238E27FC236}">
                <a16:creationId xmlns:a16="http://schemas.microsoft.com/office/drawing/2014/main" id="{E14A71E8-90D8-BAE2-6CBF-BA32CEFFA1F1}"/>
              </a:ext>
            </a:extLst>
          </p:cNvPr>
          <p:cNvSpPr>
            <a:spLocks noGrp="1"/>
          </p:cNvSpPr>
          <p:nvPr>
            <p:ph type="sldNum" sz="quarter" idx="12"/>
          </p:nvPr>
        </p:nvSpPr>
        <p:spPr/>
        <p:txBody>
          <a:bodyPr/>
          <a:lstStyle/>
          <a:p>
            <a:pPr>
              <a:defRPr/>
            </a:pPr>
            <a:fld id="{51224058-09F1-491A-88CF-FD15E6BC4A23}" type="slidenum">
              <a:rPr lang="zh-TW" altLang="en-US" smtClean="0"/>
              <a:pPr>
                <a:defRPr/>
              </a:pPr>
              <a:t>8</a:t>
            </a:fld>
            <a:endParaRPr lang="zh-TW" altLang="en-US" dirty="0"/>
          </a:p>
        </p:txBody>
      </p:sp>
      <p:graphicFrame>
        <p:nvGraphicFramePr>
          <p:cNvPr id="17" name="表格 17">
            <a:extLst>
              <a:ext uri="{FF2B5EF4-FFF2-40B4-BE49-F238E27FC236}">
                <a16:creationId xmlns:a16="http://schemas.microsoft.com/office/drawing/2014/main" id="{E9C25C86-FFF8-EC8F-76CF-C3D9B6CB4DD0}"/>
              </a:ext>
            </a:extLst>
          </p:cNvPr>
          <p:cNvGraphicFramePr>
            <a:graphicFrameLocks noGrp="1"/>
          </p:cNvGraphicFramePr>
          <p:nvPr>
            <p:ph type="tbl" idx="1"/>
            <p:extLst>
              <p:ext uri="{D42A27DB-BD31-4B8C-83A1-F6EECF244321}">
                <p14:modId xmlns:p14="http://schemas.microsoft.com/office/powerpoint/2010/main" val="4002244224"/>
              </p:ext>
            </p:extLst>
          </p:nvPr>
        </p:nvGraphicFramePr>
        <p:xfrm>
          <a:off x="1031978" y="1065230"/>
          <a:ext cx="7915172" cy="4596766"/>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803718">
                  <a:extLst>
                    <a:ext uri="{9D8B030D-6E8A-4147-A177-3AD203B41FA5}">
                      <a16:colId xmlns:a16="http://schemas.microsoft.com/office/drawing/2014/main" val="176720933"/>
                    </a:ext>
                  </a:extLst>
                </a:gridCol>
                <a:gridCol w="7111454">
                  <a:extLst>
                    <a:ext uri="{9D8B030D-6E8A-4147-A177-3AD203B41FA5}">
                      <a16:colId xmlns:a16="http://schemas.microsoft.com/office/drawing/2014/main" val="989184664"/>
                    </a:ext>
                  </a:extLst>
                </a:gridCol>
              </a:tblGrid>
              <a:tr h="2003730">
                <a:tc>
                  <a:txBody>
                    <a:bodyPr/>
                    <a:lstStyle/>
                    <a:p>
                      <a:r>
                        <a:rPr lang="zh-TW" altLang="en-US" dirty="0">
                          <a:solidFill>
                            <a:schemeClr val="tx1"/>
                          </a:solidFill>
                        </a:rPr>
                        <a:t>興櫃功能</a:t>
                      </a:r>
                      <a:endParaRPr lang="en-US" altLang="zh-TW" dirty="0">
                        <a:solidFill>
                          <a:schemeClr val="tx1"/>
                        </a:solidFill>
                      </a:endParaRPr>
                    </a:p>
                    <a:p>
                      <a:endParaRPr lang="zh-TW" altLang="en-US" dirty="0">
                        <a:solidFill>
                          <a:schemeClr val="tx1"/>
                        </a:solidFill>
                      </a:endParaRPr>
                    </a:p>
                  </a:txBody>
                  <a:tcPr>
                    <a:solidFill>
                      <a:schemeClr val="tx2">
                        <a:lumMod val="40000"/>
                        <a:lumOff val="60000"/>
                      </a:schemeClr>
                    </a:solidFill>
                  </a:tcPr>
                </a:tc>
                <a:tc>
                  <a:txBody>
                    <a:bodyPr/>
                    <a:lstStyle/>
                    <a:p>
                      <a:pPr marL="277833" lvl="0" indent="-342900" algn="l">
                        <a:lnSpc>
                          <a:spcPct val="100000"/>
                        </a:lnSpc>
                        <a:spcBef>
                          <a:spcPts val="0"/>
                        </a:spcBef>
                        <a:buClr>
                          <a:schemeClr val="accent1"/>
                        </a:buClr>
                        <a:buSzPct val="80000"/>
                        <a:buFont typeface="Arial" panose="020B0604020202020204" pitchFamily="34" charset="0"/>
                        <a:buChar char="•"/>
                        <a:defRPr/>
                      </a:pPr>
                      <a:r>
                        <a:rPr kumimoji="0" lang="zh-TW" altLang="en-US" sz="2000" b="1" dirty="0">
                          <a:solidFill>
                            <a:srgbClr val="002060"/>
                          </a:solidFill>
                          <a:latin typeface="微軟正黑體" panose="020B0604030504040204" pitchFamily="34" charset="-120"/>
                          <a:ea typeface="+mn-ea"/>
                        </a:rPr>
                        <a:t>未上市櫃股票合法交易市場</a:t>
                      </a:r>
                      <a:r>
                        <a:rPr kumimoji="0" lang="en-US" altLang="zh-TW" sz="2000" dirty="0">
                          <a:solidFill>
                            <a:srgbClr val="002060"/>
                          </a:solidFill>
                          <a:latin typeface="微軟正黑體" panose="020B0604030504040204" pitchFamily="34" charset="-120"/>
                          <a:ea typeface="+mn-ea"/>
                        </a:rPr>
                        <a:t>-</a:t>
                      </a:r>
                      <a:r>
                        <a:rPr kumimoji="0" lang="zh-TW" altLang="en-US" sz="2000" dirty="0">
                          <a:solidFill>
                            <a:srgbClr val="002060"/>
                          </a:solidFill>
                          <a:latin typeface="微軟正黑體" panose="020B0604030504040204" pitchFamily="34" charset="-120"/>
                          <a:ea typeface="+mn-ea"/>
                        </a:rPr>
                        <a:t>保障投資人交易、交割之安全與便利</a:t>
                      </a:r>
                      <a:endParaRPr kumimoji="0" lang="en-US" altLang="zh-TW" sz="2000" b="1" dirty="0">
                        <a:solidFill>
                          <a:srgbClr val="002060"/>
                        </a:solidFill>
                        <a:latin typeface="微軟正黑體" panose="020B0604030504040204" pitchFamily="34" charset="-120"/>
                        <a:ea typeface="+mn-ea"/>
                      </a:endParaRPr>
                    </a:p>
                    <a:p>
                      <a:pPr marL="277833" lvl="0" indent="-342900" algn="l">
                        <a:lnSpc>
                          <a:spcPct val="100000"/>
                        </a:lnSpc>
                        <a:spcBef>
                          <a:spcPts val="0"/>
                        </a:spcBef>
                        <a:buClr>
                          <a:schemeClr val="accent1"/>
                        </a:buClr>
                        <a:buSzPct val="80000"/>
                        <a:buFont typeface="Arial" panose="020B0604020202020204" pitchFamily="34" charset="0"/>
                        <a:buChar char="•"/>
                        <a:defRPr/>
                      </a:pPr>
                      <a:r>
                        <a:rPr kumimoji="0" lang="zh-TW" altLang="en-US" sz="2000" b="1" dirty="0">
                          <a:solidFill>
                            <a:srgbClr val="002060"/>
                          </a:solidFill>
                          <a:latin typeface="微軟正黑體" panose="020B0604030504040204" pitchFamily="34" charset="-120"/>
                          <a:ea typeface="+mn-ea"/>
                        </a:rPr>
                        <a:t>提升發行公司財務業務資訊透明度</a:t>
                      </a:r>
                      <a:r>
                        <a:rPr kumimoji="0" lang="en-US" altLang="zh-TW" sz="2000" dirty="0">
                          <a:solidFill>
                            <a:srgbClr val="002060"/>
                          </a:solidFill>
                          <a:latin typeface="微軟正黑體" panose="020B0604030504040204" pitchFamily="34" charset="-120"/>
                          <a:ea typeface="+mn-ea"/>
                        </a:rPr>
                        <a:t>-</a:t>
                      </a:r>
                      <a:r>
                        <a:rPr kumimoji="0" lang="zh-TW" altLang="en-US" sz="2000" dirty="0">
                          <a:solidFill>
                            <a:srgbClr val="002060"/>
                          </a:solidFill>
                          <a:latin typeface="微軟正黑體" panose="020B0604030504040204" pitchFamily="34" charset="-120"/>
                          <a:ea typeface="+mn-ea"/>
                        </a:rPr>
                        <a:t>提供投資大眾認識發行公司之管道</a:t>
                      </a:r>
                      <a:endParaRPr kumimoji="0" lang="en-US" altLang="zh-TW" sz="2000" b="1" dirty="0">
                        <a:solidFill>
                          <a:srgbClr val="002060"/>
                        </a:solidFill>
                        <a:latin typeface="微軟正黑體" panose="020B0604030504040204" pitchFamily="34" charset="-120"/>
                        <a:ea typeface="+mn-ea"/>
                      </a:endParaRPr>
                    </a:p>
                    <a:p>
                      <a:pPr marL="277833" lvl="0" indent="-342900" algn="l">
                        <a:lnSpc>
                          <a:spcPct val="100000"/>
                        </a:lnSpc>
                        <a:spcBef>
                          <a:spcPts val="0"/>
                        </a:spcBef>
                        <a:buClr>
                          <a:schemeClr val="accent1"/>
                        </a:buClr>
                        <a:buSzPct val="80000"/>
                        <a:buFont typeface="Arial" panose="020B0604020202020204" pitchFamily="34" charset="0"/>
                        <a:buChar char="•"/>
                        <a:defRPr/>
                      </a:pPr>
                      <a:r>
                        <a:rPr kumimoji="0" lang="zh-TW" altLang="en-US" sz="2000" b="1" dirty="0">
                          <a:solidFill>
                            <a:srgbClr val="002060"/>
                          </a:solidFill>
                          <a:latin typeface="微軟正黑體" panose="020B0604030504040204" pitchFamily="34" charset="-120"/>
                          <a:ea typeface="+mn-ea"/>
                        </a:rPr>
                        <a:t>發行公司提前熟悉證券市場相關法規及其運作</a:t>
                      </a:r>
                      <a:endParaRPr kumimoji="0" lang="en-US" altLang="zh-TW" sz="2000" b="1" dirty="0">
                        <a:solidFill>
                          <a:srgbClr val="002060"/>
                        </a:solidFill>
                        <a:latin typeface="微軟正黑體" panose="020B0604030504040204" pitchFamily="34" charset="-120"/>
                        <a:ea typeface="+mn-ea"/>
                      </a:endParaRPr>
                    </a:p>
                    <a:p>
                      <a:pPr marL="277833" lvl="0" indent="-342900" algn="l">
                        <a:lnSpc>
                          <a:spcPct val="100000"/>
                        </a:lnSpc>
                        <a:spcBef>
                          <a:spcPts val="0"/>
                        </a:spcBef>
                        <a:buClr>
                          <a:schemeClr val="accent1"/>
                        </a:buClr>
                        <a:buSzPct val="80000"/>
                        <a:buFont typeface="Arial" panose="020B0604020202020204" pitchFamily="34" charset="0"/>
                        <a:buChar char="•"/>
                        <a:defRPr/>
                      </a:pPr>
                      <a:r>
                        <a:rPr kumimoji="0" lang="zh-TW" altLang="en-US" sz="2000" b="1" dirty="0">
                          <a:solidFill>
                            <a:srgbClr val="002060"/>
                          </a:solidFill>
                          <a:latin typeface="微軟正黑體" panose="020B0604030504040204" pitchFamily="34" charset="-120"/>
                          <a:ea typeface="+mn-ea"/>
                        </a:rPr>
                        <a:t>提供進入主板</a:t>
                      </a:r>
                      <a:r>
                        <a:rPr kumimoji="0" lang="en-US" altLang="zh-TW" sz="2000" b="1" dirty="0">
                          <a:solidFill>
                            <a:srgbClr val="002060"/>
                          </a:solidFill>
                          <a:latin typeface="微軟正黑體" panose="020B0604030504040204" pitchFamily="34" charset="-120"/>
                          <a:ea typeface="+mn-ea"/>
                        </a:rPr>
                        <a:t>(</a:t>
                      </a:r>
                      <a:r>
                        <a:rPr kumimoji="0" lang="zh-TW" altLang="en-US" sz="2000" b="1" dirty="0">
                          <a:solidFill>
                            <a:srgbClr val="002060"/>
                          </a:solidFill>
                          <a:latin typeface="微軟正黑體" panose="020B0604030504040204" pitchFamily="34" charset="-120"/>
                          <a:ea typeface="+mn-ea"/>
                        </a:rPr>
                        <a:t>上市櫃</a:t>
                      </a:r>
                      <a:r>
                        <a:rPr kumimoji="0" lang="en-US" altLang="zh-TW" sz="2000" b="1" dirty="0">
                          <a:solidFill>
                            <a:srgbClr val="002060"/>
                          </a:solidFill>
                          <a:latin typeface="微軟正黑體" panose="020B0604030504040204" pitchFamily="34" charset="-120"/>
                          <a:ea typeface="+mn-ea"/>
                        </a:rPr>
                        <a:t>)</a:t>
                      </a:r>
                      <a:r>
                        <a:rPr kumimoji="0" lang="zh-TW" altLang="en-US" sz="2000" b="1" dirty="0">
                          <a:solidFill>
                            <a:srgbClr val="002060"/>
                          </a:solidFill>
                          <a:latin typeface="微軟正黑體" panose="020B0604030504040204" pitchFamily="34" charset="-120"/>
                          <a:ea typeface="+mn-ea"/>
                        </a:rPr>
                        <a:t>前股票之流動性及價格發現之機能</a:t>
                      </a:r>
                      <a:endParaRPr kumimoji="0" lang="en-US" altLang="zh-TW" sz="2000" b="1" dirty="0">
                        <a:solidFill>
                          <a:srgbClr val="002060"/>
                        </a:solidFill>
                        <a:latin typeface="微軟正黑體" panose="020B0604030504040204" pitchFamily="34" charset="-120"/>
                        <a:ea typeface="+mn-ea"/>
                      </a:endParaRPr>
                    </a:p>
                  </a:txBody>
                  <a:tcPr>
                    <a:solidFill>
                      <a:schemeClr val="bg1">
                        <a:lumMod val="85000"/>
                      </a:schemeClr>
                    </a:solidFill>
                  </a:tcPr>
                </a:tc>
                <a:extLst>
                  <a:ext uri="{0D108BD9-81ED-4DB2-BD59-A6C34878D82A}">
                    <a16:rowId xmlns:a16="http://schemas.microsoft.com/office/drawing/2014/main" val="819397043"/>
                  </a:ext>
                </a:extLst>
              </a:tr>
              <a:tr h="2593036">
                <a:tc>
                  <a:txBody>
                    <a:bodyPr/>
                    <a:lstStyle/>
                    <a:p>
                      <a:r>
                        <a:rPr lang="zh-TW" altLang="en-US" b="1" dirty="0">
                          <a:solidFill>
                            <a:schemeClr val="tx1"/>
                          </a:solidFill>
                        </a:rPr>
                        <a:t>登錄條件</a:t>
                      </a:r>
                    </a:p>
                  </a:txBody>
                  <a:tcPr>
                    <a:solidFill>
                      <a:schemeClr val="tx2">
                        <a:lumMod val="40000"/>
                        <a:lumOff val="60000"/>
                      </a:schemeClr>
                    </a:solidFill>
                  </a:tcPr>
                </a:tc>
                <a:tc>
                  <a:txBody>
                    <a:bodyPr/>
                    <a:lstStyle/>
                    <a:p>
                      <a:pPr marL="277833" lvl="0" indent="-342900" algn="l" rtl="0" eaLnBrk="1" latinLnBrk="0" hangingPunct="1">
                        <a:lnSpc>
                          <a:spcPct val="100000"/>
                        </a:lnSpc>
                        <a:spcBef>
                          <a:spcPts val="0"/>
                        </a:spcBef>
                        <a:spcAft>
                          <a:spcPts val="0"/>
                        </a:spcAft>
                        <a:buClr>
                          <a:schemeClr val="accent1"/>
                        </a:buClr>
                        <a:buSzPct val="80000"/>
                        <a:buFont typeface="Arial" panose="020B0604020202020204" pitchFamily="34" charset="0"/>
                        <a:buChar char="•"/>
                        <a:defRPr/>
                      </a:pPr>
                      <a:r>
                        <a:rPr kumimoji="0" lang="zh-TW" altLang="en-US" sz="2000" b="1" kern="1200" dirty="0">
                          <a:solidFill>
                            <a:srgbClr val="002060"/>
                          </a:solidFill>
                          <a:latin typeface="微軟正黑體" panose="020B0604030504040204" pitchFamily="34" charset="-120"/>
                          <a:ea typeface="+mn-ea"/>
                          <a:cs typeface="+mn-cs"/>
                        </a:rPr>
                        <a:t>須為公開發行公司；自</a:t>
                      </a:r>
                      <a:r>
                        <a:rPr kumimoji="0" lang="en-US" altLang="zh-TW" sz="2000" b="1" kern="1200" dirty="0">
                          <a:solidFill>
                            <a:srgbClr val="002060"/>
                          </a:solidFill>
                          <a:latin typeface="微軟正黑體" panose="020B0604030504040204" pitchFamily="34" charset="-120"/>
                          <a:ea typeface="+mn-ea"/>
                          <a:cs typeface="+mn-cs"/>
                        </a:rPr>
                        <a:t>113</a:t>
                      </a:r>
                      <a:r>
                        <a:rPr kumimoji="0" lang="zh-TW" altLang="en-US" sz="2000" b="1" kern="1200" dirty="0">
                          <a:solidFill>
                            <a:srgbClr val="002060"/>
                          </a:solidFill>
                          <a:latin typeface="微軟正黑體" panose="020B0604030504040204" pitchFamily="34" charset="-120"/>
                          <a:ea typeface="+mn-ea"/>
                          <a:cs typeface="+mn-cs"/>
                        </a:rPr>
                        <a:t>年起開放未公開發行公司得採申請登錄興櫃併送公開發行</a:t>
                      </a:r>
                      <a:r>
                        <a:rPr kumimoji="0" lang="en-US" altLang="zh-TW" sz="2000" b="1" kern="1200" dirty="0">
                          <a:solidFill>
                            <a:srgbClr val="002060"/>
                          </a:solidFill>
                          <a:latin typeface="微軟正黑體" panose="020B0604030504040204" pitchFamily="34" charset="-120"/>
                          <a:ea typeface="+mn-ea"/>
                          <a:cs typeface="+mn-cs"/>
                        </a:rPr>
                        <a:t>(</a:t>
                      </a:r>
                      <a:r>
                        <a:rPr kumimoji="0" lang="zh-TW" altLang="en-US" sz="2000" b="1" kern="1200" dirty="0">
                          <a:solidFill>
                            <a:srgbClr val="002060"/>
                          </a:solidFill>
                          <a:latin typeface="微軟正黑體" panose="020B0604030504040204" pitchFamily="34" charset="-120"/>
                          <a:ea typeface="+mn-ea"/>
                          <a:cs typeface="+mn-cs"/>
                        </a:rPr>
                        <a:t>一般公發或簡易公發，詳下頁</a:t>
                      </a:r>
                      <a:r>
                        <a:rPr kumimoji="0" lang="en-US" altLang="zh-TW" sz="2000" b="1" kern="1200" dirty="0">
                          <a:solidFill>
                            <a:srgbClr val="002060"/>
                          </a:solidFill>
                          <a:latin typeface="微軟正黑體" panose="020B0604030504040204" pitchFamily="34" charset="-120"/>
                          <a:ea typeface="+mn-ea"/>
                          <a:cs typeface="+mn-cs"/>
                        </a:rPr>
                        <a:t>)</a:t>
                      </a:r>
                      <a:r>
                        <a:rPr kumimoji="0" lang="zh-TW" altLang="en-US" sz="2000" b="1" kern="1200" dirty="0">
                          <a:solidFill>
                            <a:srgbClr val="002060"/>
                          </a:solidFill>
                          <a:latin typeface="微軟正黑體" panose="020B0604030504040204" pitchFamily="34" charset="-120"/>
                          <a:ea typeface="+mn-ea"/>
                          <a:cs typeface="+mn-cs"/>
                        </a:rPr>
                        <a:t>。</a:t>
                      </a:r>
                      <a:endParaRPr kumimoji="0" lang="en-US" altLang="zh-TW" sz="2000" b="1" kern="1200" dirty="0">
                        <a:solidFill>
                          <a:srgbClr val="002060"/>
                        </a:solidFill>
                        <a:latin typeface="微軟正黑體" panose="020B0604030504040204" pitchFamily="34" charset="-120"/>
                        <a:ea typeface="+mn-ea"/>
                        <a:cs typeface="+mn-cs"/>
                      </a:endParaRPr>
                    </a:p>
                    <a:p>
                      <a:pPr marL="277833" lvl="0" indent="-342900" algn="l" rtl="0" eaLnBrk="1" latinLnBrk="0" hangingPunct="1">
                        <a:lnSpc>
                          <a:spcPct val="100000"/>
                        </a:lnSpc>
                        <a:spcBef>
                          <a:spcPts val="0"/>
                        </a:spcBef>
                        <a:spcAft>
                          <a:spcPts val="0"/>
                        </a:spcAft>
                        <a:buClr>
                          <a:schemeClr val="accent1"/>
                        </a:buClr>
                        <a:buSzPct val="80000"/>
                        <a:buFont typeface="Arial" panose="020B0604020202020204" pitchFamily="34" charset="0"/>
                        <a:buChar char="•"/>
                        <a:defRPr/>
                      </a:pPr>
                      <a:r>
                        <a:rPr kumimoji="0" lang="en-US" altLang="zh-TW" sz="2000" b="1" kern="1200" dirty="0">
                          <a:solidFill>
                            <a:srgbClr val="002060"/>
                          </a:solidFill>
                          <a:latin typeface="微軟正黑體" panose="020B0604030504040204" pitchFamily="34" charset="-120"/>
                          <a:ea typeface="+mn-ea"/>
                          <a:cs typeface="+mn-cs"/>
                        </a:rPr>
                        <a:t>2</a:t>
                      </a:r>
                      <a:r>
                        <a:rPr kumimoji="0" lang="zh-TW" altLang="en-US" sz="2000" b="1" kern="1200" dirty="0">
                          <a:solidFill>
                            <a:srgbClr val="002060"/>
                          </a:solidFill>
                          <a:latin typeface="微軟正黑體" panose="020B0604030504040204" pitchFamily="34" charset="-120"/>
                          <a:ea typeface="+mn-ea"/>
                          <a:cs typeface="+mn-cs"/>
                        </a:rPr>
                        <a:t>家以上輔導推薦證券商書面推薦並認購一定數量的股票</a:t>
                      </a:r>
                      <a:r>
                        <a:rPr kumimoji="0" lang="en-US" altLang="zh-TW" sz="2000" b="1" kern="1200" dirty="0">
                          <a:solidFill>
                            <a:srgbClr val="002060"/>
                          </a:solidFill>
                          <a:latin typeface="微軟正黑體" panose="020B0604030504040204" pitchFamily="34" charset="-120"/>
                          <a:ea typeface="+mn-ea"/>
                          <a:cs typeface="+mn-cs"/>
                        </a:rPr>
                        <a:t>(</a:t>
                      </a:r>
                      <a:r>
                        <a:rPr kumimoji="0" lang="zh-TW" altLang="en-US" sz="2000" b="1" kern="1200" dirty="0">
                          <a:solidFill>
                            <a:srgbClr val="002060"/>
                          </a:solidFill>
                          <a:latin typeface="微軟正黑體" panose="020B0604030504040204" pitchFamily="34" charset="-120"/>
                          <a:ea typeface="+mn-ea"/>
                          <a:cs typeface="+mn-cs"/>
                        </a:rPr>
                        <a:t>註</a:t>
                      </a:r>
                      <a:r>
                        <a:rPr kumimoji="0" lang="en-US" altLang="zh-TW" sz="2000" b="1" kern="1200" dirty="0">
                          <a:solidFill>
                            <a:srgbClr val="002060"/>
                          </a:solidFill>
                          <a:latin typeface="微軟正黑體" panose="020B0604030504040204" pitchFamily="34" charset="-120"/>
                          <a:ea typeface="+mn-ea"/>
                          <a:cs typeface="+mn-cs"/>
                        </a:rPr>
                        <a:t>)</a:t>
                      </a:r>
                    </a:p>
                    <a:p>
                      <a:pPr marL="277833" lvl="0" indent="-342900" algn="l" rtl="0" eaLnBrk="1" latinLnBrk="0" hangingPunct="1">
                        <a:lnSpc>
                          <a:spcPct val="100000"/>
                        </a:lnSpc>
                        <a:spcBef>
                          <a:spcPts val="0"/>
                        </a:spcBef>
                        <a:spcAft>
                          <a:spcPts val="0"/>
                        </a:spcAft>
                        <a:buClr>
                          <a:schemeClr val="accent1"/>
                        </a:buClr>
                        <a:buSzPct val="80000"/>
                        <a:buFont typeface="Arial" panose="020B0604020202020204" pitchFamily="34" charset="0"/>
                        <a:buChar char="•"/>
                        <a:defRPr/>
                      </a:pPr>
                      <a:r>
                        <a:rPr kumimoji="0" lang="zh-TW" altLang="en-US" sz="2000" b="1" kern="1200" dirty="0">
                          <a:solidFill>
                            <a:srgbClr val="002060"/>
                          </a:solidFill>
                          <a:latin typeface="微軟正黑體" panose="020B0604030504040204" pitchFamily="34" charset="-120"/>
                          <a:ea typeface="+mn-ea"/>
                          <a:cs typeface="+mn-cs"/>
                        </a:rPr>
                        <a:t>不限資本額、設立年限、獲利能力、股東人數</a:t>
                      </a:r>
                      <a:endParaRPr kumimoji="0" lang="en-US" altLang="zh-TW" sz="2000" b="1" kern="1200" dirty="0">
                        <a:solidFill>
                          <a:srgbClr val="002060"/>
                        </a:solidFill>
                        <a:latin typeface="微軟正黑體" panose="020B0604030504040204" pitchFamily="34" charset="-120"/>
                        <a:ea typeface="+mn-ea"/>
                        <a:cs typeface="+mn-cs"/>
                      </a:endParaRPr>
                    </a:p>
                    <a:p>
                      <a:pPr marL="277833" lvl="0" indent="-342900" algn="l" rtl="0" eaLnBrk="1" latinLnBrk="0" hangingPunct="1">
                        <a:lnSpc>
                          <a:spcPct val="100000"/>
                        </a:lnSpc>
                        <a:spcBef>
                          <a:spcPts val="0"/>
                        </a:spcBef>
                        <a:spcAft>
                          <a:spcPts val="0"/>
                        </a:spcAft>
                        <a:buClr>
                          <a:schemeClr val="accent1"/>
                        </a:buClr>
                        <a:buSzPct val="80000"/>
                        <a:buFont typeface="Arial" panose="020B0604020202020204" pitchFamily="34" charset="0"/>
                        <a:buChar char="•"/>
                        <a:defRPr/>
                      </a:pPr>
                      <a:r>
                        <a:rPr kumimoji="0" lang="zh-TW" altLang="en-US" sz="2000" b="1" kern="1200" dirty="0">
                          <a:solidFill>
                            <a:srgbClr val="002060"/>
                          </a:solidFill>
                          <a:latin typeface="微軟正黑體" panose="020B0604030504040204" pitchFamily="34" charset="-120"/>
                          <a:ea typeface="+mn-ea"/>
                          <a:cs typeface="+mn-cs"/>
                        </a:rPr>
                        <a:t>設置</a:t>
                      </a:r>
                      <a:r>
                        <a:rPr kumimoji="0" lang="en-US" altLang="zh-TW" sz="2000" b="1" kern="1200" dirty="0">
                          <a:solidFill>
                            <a:srgbClr val="002060"/>
                          </a:solidFill>
                          <a:latin typeface="微軟正黑體" panose="020B0604030504040204" pitchFamily="34" charset="-120"/>
                          <a:ea typeface="+mn-ea"/>
                          <a:cs typeface="+mn-cs"/>
                        </a:rPr>
                        <a:t>2</a:t>
                      </a:r>
                      <a:r>
                        <a:rPr kumimoji="0" lang="zh-TW" altLang="en-US" sz="2000" b="1" kern="1200" dirty="0">
                          <a:solidFill>
                            <a:srgbClr val="002060"/>
                          </a:solidFill>
                          <a:latin typeface="微軟正黑體" panose="020B0604030504040204" pitchFamily="34" charset="-120"/>
                          <a:ea typeface="+mn-ea"/>
                          <a:cs typeface="+mn-cs"/>
                        </a:rPr>
                        <a:t>席以上獨立董事，且不得少於董事席次五分之一</a:t>
                      </a:r>
                      <a:endParaRPr kumimoji="0" lang="en-US" altLang="zh-TW" sz="2000" b="1" kern="1200" dirty="0">
                        <a:solidFill>
                          <a:srgbClr val="002060"/>
                        </a:solidFill>
                        <a:latin typeface="微軟正黑體" panose="020B0604030504040204" pitchFamily="34" charset="-120"/>
                        <a:ea typeface="+mn-ea"/>
                        <a:cs typeface="+mn-cs"/>
                      </a:endParaRPr>
                    </a:p>
                    <a:p>
                      <a:pPr marL="277833" lvl="0" indent="-342900" algn="l" rtl="0" eaLnBrk="1" latinLnBrk="0" hangingPunct="1">
                        <a:lnSpc>
                          <a:spcPct val="100000"/>
                        </a:lnSpc>
                        <a:spcBef>
                          <a:spcPts val="0"/>
                        </a:spcBef>
                        <a:spcAft>
                          <a:spcPts val="0"/>
                        </a:spcAft>
                        <a:buClr>
                          <a:schemeClr val="accent1"/>
                        </a:buClr>
                        <a:buSzPct val="80000"/>
                        <a:buFont typeface="Arial" panose="020B0604020202020204" pitchFamily="34" charset="0"/>
                        <a:buChar char="•"/>
                        <a:defRPr/>
                      </a:pPr>
                      <a:r>
                        <a:rPr kumimoji="0" lang="zh-TW" altLang="en-US" sz="2000" b="1" kern="1200" dirty="0">
                          <a:solidFill>
                            <a:srgbClr val="002060"/>
                          </a:solidFill>
                          <a:latin typeface="微軟正黑體" panose="020B0604030504040204" pitchFamily="34" charset="-120"/>
                          <a:ea typeface="+mn-ea"/>
                          <a:cs typeface="+mn-cs"/>
                        </a:rPr>
                        <a:t>設置薪酬委員會</a:t>
                      </a:r>
                      <a:r>
                        <a:rPr kumimoji="0" lang="zh-TW" altLang="zh-TW" sz="2000" b="1" kern="1200" dirty="0">
                          <a:solidFill>
                            <a:srgbClr val="002060"/>
                          </a:solidFill>
                          <a:latin typeface="微軟正黑體" panose="020B0604030504040204" pitchFamily="34" charset="-120"/>
                          <a:ea typeface="+mn-ea"/>
                          <a:cs typeface="+mn-cs"/>
                        </a:rPr>
                        <a:t>，且過半數成員應由獨立董事擔任</a:t>
                      </a:r>
                      <a:r>
                        <a:rPr kumimoji="0" lang="zh-TW" altLang="en-US" sz="2000" b="1" kern="1200" dirty="0">
                          <a:solidFill>
                            <a:srgbClr val="002060"/>
                          </a:solidFill>
                          <a:latin typeface="微軟正黑體" panose="020B0604030504040204" pitchFamily="34" charset="-120"/>
                          <a:ea typeface="+mn-ea"/>
                          <a:cs typeface="+mn-cs"/>
                        </a:rPr>
                        <a:t>。</a:t>
                      </a:r>
                      <a:endParaRPr lang="en-US" altLang="zh-TW" sz="2000" dirty="0">
                        <a:solidFill>
                          <a:schemeClr val="tx1"/>
                        </a:solidFill>
                      </a:endParaRPr>
                    </a:p>
                  </a:txBody>
                  <a:tcPr>
                    <a:solidFill>
                      <a:schemeClr val="bg1">
                        <a:lumMod val="85000"/>
                      </a:schemeClr>
                    </a:solidFill>
                  </a:tcPr>
                </a:tc>
                <a:extLst>
                  <a:ext uri="{0D108BD9-81ED-4DB2-BD59-A6C34878D82A}">
                    <a16:rowId xmlns:a16="http://schemas.microsoft.com/office/drawing/2014/main" val="3243730997"/>
                  </a:ext>
                </a:extLst>
              </a:tr>
            </a:tbl>
          </a:graphicData>
        </a:graphic>
      </p:graphicFrame>
      <p:sp>
        <p:nvSpPr>
          <p:cNvPr id="18" name="Text Box 51">
            <a:extLst>
              <a:ext uri="{FF2B5EF4-FFF2-40B4-BE49-F238E27FC236}">
                <a16:creationId xmlns:a16="http://schemas.microsoft.com/office/drawing/2014/main" id="{1F91E405-FB10-272A-68D2-84C39E01F689}"/>
              </a:ext>
            </a:extLst>
          </p:cNvPr>
          <p:cNvSpPr txBox="1">
            <a:spLocks noChangeArrowheads="1"/>
          </p:cNvSpPr>
          <p:nvPr/>
        </p:nvSpPr>
        <p:spPr bwMode="auto">
          <a:xfrm>
            <a:off x="1031978" y="5743966"/>
            <a:ext cx="7931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400" dirty="0">
                <a:solidFill>
                  <a:srgbClr val="731D1B"/>
                </a:solidFill>
                <a:latin typeface="+mj-ea"/>
              </a:rPr>
              <a:t>註</a:t>
            </a:r>
            <a:r>
              <a:rPr lang="en-US" altLang="zh-TW" sz="1400" dirty="0">
                <a:solidFill>
                  <a:srgbClr val="731D1B"/>
                </a:solidFill>
                <a:latin typeface="+mj-ea"/>
              </a:rPr>
              <a:t>:</a:t>
            </a:r>
            <a:r>
              <a:rPr lang="zh-TW" altLang="en-US" sz="1400" dirty="0">
                <a:solidFill>
                  <a:srgbClr val="731D1B"/>
                </a:solidFill>
                <a:latin typeface="+mj-ea"/>
              </a:rPr>
              <a:t> 擬掛牌股數</a:t>
            </a:r>
            <a:r>
              <a:rPr lang="en-US" altLang="zh-TW" sz="1400" dirty="0">
                <a:solidFill>
                  <a:srgbClr val="731D1B"/>
                </a:solidFill>
                <a:latin typeface="+mj-ea"/>
              </a:rPr>
              <a:t>3%</a:t>
            </a:r>
            <a:r>
              <a:rPr lang="zh-TW" altLang="en-US" sz="1400" dirty="0">
                <a:solidFill>
                  <a:srgbClr val="731D1B"/>
                </a:solidFill>
                <a:latin typeface="+mj-ea"/>
              </a:rPr>
              <a:t>以上且不得低於</a:t>
            </a:r>
            <a:r>
              <a:rPr lang="en-US" altLang="zh-TW" sz="1400" dirty="0">
                <a:solidFill>
                  <a:srgbClr val="731D1B"/>
                </a:solidFill>
                <a:latin typeface="+mj-ea"/>
              </a:rPr>
              <a:t>50</a:t>
            </a:r>
            <a:r>
              <a:rPr lang="zh-TW" altLang="en-US" sz="1400" dirty="0">
                <a:solidFill>
                  <a:srgbClr val="731D1B"/>
                </a:solidFill>
                <a:latin typeface="+mj-ea"/>
              </a:rPr>
              <a:t>萬股；擬興櫃掛牌股數</a:t>
            </a:r>
            <a:r>
              <a:rPr lang="en-US" altLang="zh-TW" sz="1400" dirty="0">
                <a:solidFill>
                  <a:srgbClr val="731D1B"/>
                </a:solidFill>
                <a:latin typeface="+mj-ea"/>
              </a:rPr>
              <a:t>3%</a:t>
            </a:r>
            <a:r>
              <a:rPr lang="zh-TW" altLang="en-US" sz="1400" dirty="0">
                <a:solidFill>
                  <a:srgbClr val="731D1B"/>
                </a:solidFill>
                <a:latin typeface="+mj-ea"/>
              </a:rPr>
              <a:t>逾</a:t>
            </a:r>
            <a:r>
              <a:rPr lang="en-US" altLang="zh-TW" sz="1400" dirty="0">
                <a:solidFill>
                  <a:srgbClr val="731D1B"/>
                </a:solidFill>
                <a:latin typeface="+mj-ea"/>
              </a:rPr>
              <a:t>150</a:t>
            </a:r>
            <a:r>
              <a:rPr lang="zh-TW" altLang="en-US" sz="1400" dirty="0">
                <a:solidFill>
                  <a:srgbClr val="731D1B"/>
                </a:solidFill>
                <a:latin typeface="+mj-ea"/>
              </a:rPr>
              <a:t>萬股者，則為</a:t>
            </a:r>
            <a:r>
              <a:rPr lang="en-US" altLang="zh-TW" sz="1400" dirty="0">
                <a:solidFill>
                  <a:srgbClr val="731D1B"/>
                </a:solidFill>
                <a:latin typeface="+mj-ea"/>
              </a:rPr>
              <a:t>150</a:t>
            </a:r>
            <a:r>
              <a:rPr lang="zh-TW" altLang="en-US" sz="1400" dirty="0">
                <a:solidFill>
                  <a:srgbClr val="731D1B"/>
                </a:solidFill>
                <a:latin typeface="+mj-ea"/>
              </a:rPr>
              <a:t>萬股以上</a:t>
            </a:r>
            <a:endParaRPr lang="en-US" altLang="zh-TW" sz="1400" dirty="0">
              <a:solidFill>
                <a:srgbClr val="731D1B"/>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904648190"/>
      </p:ext>
    </p:extLst>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D5E4A-F454-B4F2-8D5A-D793AEB63811}"/>
              </a:ext>
            </a:extLst>
          </p:cNvPr>
          <p:cNvSpPr>
            <a:spLocks noGrp="1"/>
          </p:cNvSpPr>
          <p:nvPr>
            <p:ph type="title"/>
          </p:nvPr>
        </p:nvSpPr>
        <p:spPr>
          <a:xfrm>
            <a:off x="2483768" y="105100"/>
            <a:ext cx="7793037" cy="1463160"/>
          </a:xfrm>
        </p:spPr>
        <p:txBody>
          <a:bodyPr>
            <a:normAutofit/>
          </a:bodyPr>
          <a:lstStyle/>
          <a:p>
            <a:r>
              <a:rPr lang="zh-TW" altLang="en-US" sz="4800" b="1" dirty="0">
                <a:latin typeface="微軟正黑體" panose="020B0604030504040204" pitchFamily="34" charset="-120"/>
                <a:ea typeface="微軟正黑體" panose="020B0604030504040204" pitchFamily="34" charset="-120"/>
              </a:rPr>
              <a:t>登錄興櫃路徑</a:t>
            </a:r>
            <a:r>
              <a:rPr lang="en-US" altLang="zh-TW" sz="4800" b="1" dirty="0">
                <a:latin typeface="微軟正黑體" panose="020B0604030504040204" pitchFamily="34" charset="-120"/>
                <a:ea typeface="微軟正黑體" panose="020B0604030504040204" pitchFamily="34" charset="-120"/>
              </a:rPr>
              <a:t>(1)</a:t>
            </a:r>
            <a:endParaRPr lang="zh-TW" altLang="en-US" sz="4800" b="1"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8FCE1C9-69A5-E554-EBED-20910A970698}"/>
              </a:ext>
            </a:extLst>
          </p:cNvPr>
          <p:cNvSpPr>
            <a:spLocks noGrp="1"/>
          </p:cNvSpPr>
          <p:nvPr>
            <p:ph type="sldNum" sz="quarter" idx="12"/>
          </p:nvPr>
        </p:nvSpPr>
        <p:spPr/>
        <p:txBody>
          <a:bodyPr/>
          <a:lstStyle/>
          <a:p>
            <a:fld id="{8379B145-2C60-4CB9-8DF6-96EEB8DB78B8}" type="slidenum">
              <a:rPr lang="en-US" altLang="zh-TW" smtClean="0"/>
              <a:pPr/>
              <a:t>9</a:t>
            </a:fld>
            <a:endParaRPr lang="en-US" altLang="zh-TW"/>
          </a:p>
        </p:txBody>
      </p:sp>
      <p:pic>
        <p:nvPicPr>
          <p:cNvPr id="23" name="圖片 22">
            <a:extLst>
              <a:ext uri="{FF2B5EF4-FFF2-40B4-BE49-F238E27FC236}">
                <a16:creationId xmlns:a16="http://schemas.microsoft.com/office/drawing/2014/main" id="{80436FF5-FFB8-4D97-97DE-9DDC57C8F3C8}"/>
              </a:ext>
            </a:extLst>
          </p:cNvPr>
          <p:cNvPicPr>
            <a:picLocks noChangeAspect="1"/>
          </p:cNvPicPr>
          <p:nvPr/>
        </p:nvPicPr>
        <p:blipFill>
          <a:blip r:embed="rId2"/>
          <a:stretch>
            <a:fillRect/>
          </a:stretch>
        </p:blipFill>
        <p:spPr>
          <a:xfrm>
            <a:off x="196850" y="1639772"/>
            <a:ext cx="8839646" cy="4679237"/>
          </a:xfrm>
          <a:prstGeom prst="rect">
            <a:avLst/>
          </a:prstGeom>
        </p:spPr>
      </p:pic>
    </p:spTree>
    <p:extLst>
      <p:ext uri="{BB962C8B-B14F-4D97-AF65-F5344CB8AC3E}">
        <p14:creationId xmlns:p14="http://schemas.microsoft.com/office/powerpoint/2010/main" val="3683046629"/>
      </p:ext>
    </p:extLst>
  </p:cSld>
  <p:clrMapOvr>
    <a:masterClrMapping/>
  </p:clrMapOvr>
  <p:transition>
    <p:zoom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自訂 3">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FFFFFF"/>
      </a:hlink>
      <a:folHlink>
        <a:srgbClr val="FFFF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86BA09C4815ED4C914E01F0E9799D34" ma:contentTypeVersion="2" ma:contentTypeDescription="建立新的文件。" ma:contentTypeScope="" ma:versionID="a3312d4f4b2afcbedd0e234caba8ffb3">
  <xsd:schema xmlns:xsd="http://www.w3.org/2001/XMLSchema" xmlns:xs="http://www.w3.org/2001/XMLSchema" xmlns:p="http://schemas.microsoft.com/office/2006/metadata/properties" xmlns:ns2="001eb3cf-4009-4739-a537-ba71a8cc747e" targetNamespace="http://schemas.microsoft.com/office/2006/metadata/properties" ma:root="true" ma:fieldsID="6e874200f64f76fd1f571e2130425a8f" ns2:_="">
    <xsd:import namespace="001eb3cf-4009-4739-a537-ba71a8cc747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eb3cf-4009-4739-a537-ba71a8cc747e" elementFormDefault="qualified">
    <xsd:import namespace="http://schemas.microsoft.com/office/2006/documentManagement/types"/>
    <xsd:import namespace="http://schemas.microsoft.com/office/infopath/2007/PartnerControls"/>
    <xsd:element name="SharedWithUsers" ma:index="8" nillable="true" ma:displayName="共用對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2EA648-9F69-460C-ABD0-FF45477115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1eb3cf-4009-4739-a537-ba71a8cc74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1C246-34FF-4508-B2D1-C44B200F3C14}">
  <ds:schemaRefs>
    <ds:schemaRef ds:uri="http://schemas.microsoft.com/sharepoint/v3/contenttype/forms"/>
  </ds:schemaRefs>
</ds:datastoreItem>
</file>

<file path=customXml/itemProps3.xml><?xml version="1.0" encoding="utf-8"?>
<ds:datastoreItem xmlns:ds="http://schemas.openxmlformats.org/officeDocument/2006/customXml" ds:itemID="{AAD187DF-EF76-49C9-A849-B6B0721E6CA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001eb3cf-4009-4739-a537-ba71a8cc747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43762</TotalTime>
  <Words>4567</Words>
  <Application>Microsoft Office PowerPoint</Application>
  <PresentationFormat>如螢幕大小 (4:3)</PresentationFormat>
  <Paragraphs>466</Paragraphs>
  <Slides>36</Slides>
  <Notes>21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36</vt:i4>
      </vt:variant>
    </vt:vector>
  </HeadingPairs>
  <TitlesOfParts>
    <vt:vector size="49" baseType="lpstr">
      <vt:lpstr>Gill Sans MT</vt:lpstr>
      <vt:lpstr>細明體</vt:lpstr>
      <vt:lpstr>微軟正黑體</vt:lpstr>
      <vt:lpstr>新細明體</vt:lpstr>
      <vt:lpstr>標楷體</vt:lpstr>
      <vt:lpstr>Arial</vt:lpstr>
      <vt:lpstr>Calibri</vt:lpstr>
      <vt:lpstr>Helvetica</vt:lpstr>
      <vt:lpstr>Times New Roman</vt:lpstr>
      <vt:lpstr>Verdana</vt:lpstr>
      <vt:lpstr>Wingdings</vt:lpstr>
      <vt:lpstr>Wingdings 2</vt:lpstr>
      <vt:lpstr>夏至</vt:lpstr>
      <vt:lpstr>PowerPoint 簡報</vt:lpstr>
      <vt:lpstr>簡報大綱   報告大綱</vt:lpstr>
      <vt:lpstr>PowerPoint 簡報</vt:lpstr>
      <vt:lpstr>PowerPoint 簡報</vt:lpstr>
      <vt:lpstr>PowerPoint 簡報</vt:lpstr>
      <vt:lpstr>PowerPoint 簡報</vt:lpstr>
      <vt:lpstr>PowerPoint 簡報</vt:lpstr>
      <vt:lpstr>興櫃市場功能及登錄條件</vt:lpstr>
      <vt:lpstr>登錄興櫃路徑(1)</vt:lpstr>
      <vt:lpstr>登錄興櫃路徑(2)</vt:lpstr>
      <vt:lpstr>PowerPoint 簡報</vt:lpstr>
      <vt:lpstr>PowerPoint 簡報</vt:lpstr>
      <vt:lpstr>PowerPoint 簡報</vt:lpstr>
      <vt:lpstr>企業登錄興櫃之審閱重點</vt:lpstr>
      <vt:lpstr>PowerPoint 簡報</vt:lpstr>
      <vt:lpstr>(一)興櫃例行監理</vt:lpstr>
      <vt:lpstr>(二)興櫃財務業務監理</vt:lpstr>
      <vt:lpstr>對發行公司的監理</vt:lpstr>
      <vt:lpstr>(二)興櫃財務業務監理(續)</vt:lpstr>
      <vt:lpstr>(二)興櫃財務業務監理(續)</vt:lpstr>
      <vt:lpstr> 執行例外查核</vt:lpstr>
      <vt:lpstr> 執行例外查核</vt:lpstr>
      <vt:lpstr>為得使興櫃公司交易時間內發生或公告之重大訊息具充分時間廣泛公開，降低資訊不對稱情事並提供投資人訊息消化時間</vt:lpstr>
      <vt:lpstr>PowerPoint 簡報</vt:lpstr>
      <vt:lpstr>不同發展階段企業均可進入櫃買市場</vt:lpstr>
      <vt:lpstr>上櫃審查流程</vt:lpstr>
      <vt:lpstr> 上櫃標準</vt:lpstr>
      <vt:lpstr>PowerPoint 簡報</vt:lpstr>
      <vt:lpstr>PowerPoint 簡報</vt:lpstr>
      <vt:lpstr>第一上櫃與本國企業相較差異之審查重點</vt:lpstr>
      <vt:lpstr>PowerPoint 簡報</vt:lpstr>
      <vt:lpstr>不宜上櫃條款</vt:lpstr>
      <vt:lpstr>PowerPoint 簡報</vt:lpstr>
      <vt:lpstr>對中介機構的管理：證券商</vt:lpstr>
      <vt:lpstr>對中介機構的管理：會計師</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Monna Linda</dc:creator>
  <cp:lastModifiedBy>林慧頻</cp:lastModifiedBy>
  <cp:revision>3580</cp:revision>
  <cp:lastPrinted>2019-11-18T09:54:02Z</cp:lastPrinted>
  <dcterms:created xsi:type="dcterms:W3CDTF">2009-02-09T08:05:00Z</dcterms:created>
  <dcterms:modified xsi:type="dcterms:W3CDTF">2024-10-04T08:12:21Z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0x010100686BA09C4815ED4C914E01F0E9799D34</vt:lpwstr>
  </property>
</Properties>
</file>