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4" r:id="rId5"/>
    <p:sldMasterId id="2147486036" r:id="rId6"/>
  </p:sldMasterIdLst>
  <p:notesMasterIdLst>
    <p:notesMasterId r:id="rId52"/>
  </p:notesMasterIdLst>
  <p:handoutMasterIdLst>
    <p:handoutMasterId r:id="rId53"/>
  </p:handoutMasterIdLst>
  <p:sldIdLst>
    <p:sldId id="296" r:id="rId7"/>
    <p:sldId id="658" r:id="rId8"/>
    <p:sldId id="451" r:id="rId9"/>
    <p:sldId id="685" r:id="rId10"/>
    <p:sldId id="659" r:id="rId11"/>
    <p:sldId id="661" r:id="rId12"/>
    <p:sldId id="1284" r:id="rId13"/>
    <p:sldId id="1285" r:id="rId14"/>
    <p:sldId id="1291" r:id="rId15"/>
    <p:sldId id="1286" r:id="rId16"/>
    <p:sldId id="1279" r:id="rId17"/>
    <p:sldId id="1287" r:id="rId18"/>
    <p:sldId id="1288" r:id="rId19"/>
    <p:sldId id="1289" r:id="rId20"/>
    <p:sldId id="1290" r:id="rId21"/>
    <p:sldId id="453" r:id="rId22"/>
    <p:sldId id="662" r:id="rId23"/>
    <p:sldId id="663" r:id="rId24"/>
    <p:sldId id="665" r:id="rId25"/>
    <p:sldId id="666" r:id="rId26"/>
    <p:sldId id="592" r:id="rId27"/>
    <p:sldId id="668" r:id="rId28"/>
    <p:sldId id="581" r:id="rId29"/>
    <p:sldId id="395" r:id="rId30"/>
    <p:sldId id="387" r:id="rId31"/>
    <p:sldId id="673" r:id="rId32"/>
    <p:sldId id="1278" r:id="rId33"/>
    <p:sldId id="390" r:id="rId34"/>
    <p:sldId id="378" r:id="rId35"/>
    <p:sldId id="392" r:id="rId36"/>
    <p:sldId id="657" r:id="rId37"/>
    <p:sldId id="397" r:id="rId38"/>
    <p:sldId id="551" r:id="rId39"/>
    <p:sldId id="1277" r:id="rId40"/>
    <p:sldId id="1261" r:id="rId41"/>
    <p:sldId id="1283" r:id="rId42"/>
    <p:sldId id="1276" r:id="rId43"/>
    <p:sldId id="1274" r:id="rId44"/>
    <p:sldId id="1275" r:id="rId45"/>
    <p:sldId id="1273" r:id="rId46"/>
    <p:sldId id="1264" r:id="rId47"/>
    <p:sldId id="683" r:id="rId48"/>
    <p:sldId id="679" r:id="rId49"/>
    <p:sldId id="678" r:id="rId50"/>
    <p:sldId id="675" r:id="rId51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66"/>
    <a:srgbClr val="FF3399"/>
    <a:srgbClr val="0000FF"/>
    <a:srgbClr val="05BCFE"/>
    <a:srgbClr val="CCECFF"/>
    <a:srgbClr val="0099FF"/>
    <a:srgbClr val="30C0B9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1" autoAdjust="0"/>
    <p:restoredTop sz="81101" autoAdjust="0"/>
  </p:normalViewPr>
  <p:slideViewPr>
    <p:cSldViewPr>
      <p:cViewPr varScale="1">
        <p:scale>
          <a:sx n="89" d="100"/>
          <a:sy n="89" d="100"/>
        </p:scale>
        <p:origin x="20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24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FA24C2B-4A8F-4BEA-A0AB-050171CC5069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5B4991-4798-4C26-BFD6-C95E636F45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33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0733688-9B7D-4041-ADCE-1388999D5A6D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4590A5-6783-4326-973C-E1F5E4B3E9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4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A3D846D-B48D-4A93-AB90-7913D5181132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0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投影片編號版面配置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C0D4C23-649F-41A9-A587-65C8A88E4C73}" type="slidenum">
              <a:rPr lang="zh-TW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4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90A5-6783-4326-973C-E1F5E4B3E94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83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3" indent="0" eaLnBrk="1" hangingPunct="1"/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中心端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板橋機房操作室：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個班別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早、日、晚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1371600" lvl="3" indent="0" eaLnBrk="1" hangingPunct="1"/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證交所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上櫃股票操作區：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個班別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早、晚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1371600" lvl="3" indent="0" eaLnBrk="1" hangingPunct="1"/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古亭端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櫃買中心操作室：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個班別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早、晚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1371600" lvl="3" indent="0" eaLnBrk="1" hangingPunct="1"/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臺中端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備援機房操作室：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個班別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</a:t>
            </a:r>
            <a:r>
              <a:rPr lang="en-US" altLang="zh-TW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90A5-6783-4326-973C-E1F5E4B3E94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0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23CC6C5-39E5-49D9-97F6-A09F91787DD2}" type="slidenum">
              <a:rPr lang="zh-TW" altLang="en-US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3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FEFEEF-8D6C-44B2-A8AB-10F38C6C6557}" type="slidenum">
              <a:rPr lang="zh-TW" altLang="en-US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8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90A5-6783-4326-973C-E1F5E4B3E9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9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5F717-1CC9-413A-94A4-B71A10673433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B5F0E-A49E-417C-9425-14679E84C0B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4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CFAA-D85E-4D49-A21C-96EF26F80CD7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7C4B4-7024-4BE5-A42F-4EA6AF69758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7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B0DD7-E9E4-4C3B-8590-E6F5245C5F2F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14A1F-EAD5-4295-A440-DD74DD67356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8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7DEC9">
                    <a:shade val="50000"/>
                    <a:satMod val="200000"/>
                  </a:srgbClr>
                </a:solidFill>
              </a:defRPr>
            </a:lvl1pPr>
          </a:lstStyle>
          <a:p>
            <a:pPr>
              <a:defRPr/>
            </a:pPr>
            <a:fld id="{3F1BADE0-4175-4B55-92C9-3817BD29D929}" type="datetime1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>
                <a:solidFill>
                  <a:srgbClr val="E7DEC9">
                    <a:shade val="50000"/>
                    <a:satMod val="200000"/>
                  </a:srgb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3E21"/>
                </a:solidFill>
              </a:defRPr>
            </a:lvl1pPr>
          </a:lstStyle>
          <a:p>
            <a:fld id="{3E978E12-0945-4937-8FEE-FE21C1015F7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6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2" descr="畫面剪輯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030913"/>
            <a:ext cx="24971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2492896"/>
            <a:ext cx="7406640" cy="1362912"/>
          </a:xfrm>
        </p:spPr>
        <p:txBody>
          <a:bodyPr tIns="0"/>
          <a:lstStyle>
            <a:lvl1pPr marL="27432" indent="0" algn="l"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435100" y="404664"/>
            <a:ext cx="7499350" cy="8640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426CF-F685-4C6F-825B-C8C3E60453E4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4EE20D-08D3-4A8C-A38B-62A19A2EAA8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2" descr="畫面剪輯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19446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100" y="404664"/>
            <a:ext cx="7499350" cy="8640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8623-4A35-481C-A24F-552F216CB064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9ACD7-C5D4-4318-8BEB-E6CA7B3C473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2" descr="畫面剪輯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19446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346328"/>
            <a:ext cx="7498080" cy="9224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B57-C909-4944-B09C-E2701C699E77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55C984-1395-4541-802B-960A2A9ED25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4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2" descr="畫面剪輯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19446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2492896"/>
            <a:ext cx="7406640" cy="1362912"/>
          </a:xfrm>
        </p:spPr>
        <p:txBody>
          <a:bodyPr tIns="0"/>
          <a:lstStyle>
            <a:lvl1pPr marL="27432" indent="0" algn="l"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435100" y="404664"/>
            <a:ext cx="7499350" cy="8640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B3E8-619C-4ADD-8E3E-A18E5035728B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99E84-83F2-42AD-874C-DA14224B4DF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66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2" descr="畫面剪輯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19446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29EFC-FEE9-4584-BA40-3E013E791C4E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8C827-562E-46A3-9E8B-95253C0790A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5659-9FAC-47A9-9D93-C68BC61B0A1B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C9AA2-2D8B-46FA-8B70-290DA83D2AC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0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780F6-6C3F-4958-8D7E-976C537B00DC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C8F-5F94-4C06-A406-A74579F4ACF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7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9C066-9FB5-4A5A-A3BC-FB2C049A08B4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48824-ECED-4EED-B7E1-4FFF4751CFA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01C3-EE1A-4799-89A2-53BD39E2B782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79F4B-C760-4907-A96C-648C73B45FB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9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B734-07EC-4991-AD6E-E0CDFB61703D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E9F21-3354-4AD7-9325-8EE3A52DB9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61122-09AD-4348-A309-680180A0111D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A3622-3371-4496-8837-89F032AC0C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91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A9D5B-4C40-4209-9575-0B6B7E917A54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C2463-5299-44BC-809F-512553BCBF5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DDF-CF38-403F-BE11-AEC20BB3A0FA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E23A-A3DE-4FC5-94E3-B23BF81B96E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F0162B-9B08-4595-A2C1-1AC5E583B317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68A576-8928-4660-8C83-8B268B42F5F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5" r:id="rId1"/>
    <p:sldLayoutId id="2147486276" r:id="rId2"/>
    <p:sldLayoutId id="2147486277" r:id="rId3"/>
    <p:sldLayoutId id="2147486278" r:id="rId4"/>
    <p:sldLayoutId id="2147486279" r:id="rId5"/>
    <p:sldLayoutId id="2147486280" r:id="rId6"/>
    <p:sldLayoutId id="2147486281" r:id="rId7"/>
    <p:sldLayoutId id="2147486282" r:id="rId8"/>
    <p:sldLayoutId id="2147486283" r:id="rId9"/>
    <p:sldLayoutId id="2147486284" r:id="rId10"/>
    <p:sldLayoutId id="2147486285" r:id="rId11"/>
    <p:sldLayoutId id="21474862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92188" y="20638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056" name="標題版面配置區 4"/>
          <p:cNvSpPr>
            <a:spLocks noGrp="1"/>
          </p:cNvSpPr>
          <p:nvPr>
            <p:ph type="title"/>
          </p:nvPr>
        </p:nvSpPr>
        <p:spPr bwMode="auto">
          <a:xfrm>
            <a:off x="1435100" y="130175"/>
            <a:ext cx="74993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7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84313"/>
            <a:ext cx="74993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1501775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ea typeface="新細明體" charset="-120"/>
              </a:defRPr>
            </a:lvl1pPr>
            <a:extLst/>
          </a:lstStyle>
          <a:p>
            <a:pPr>
              <a:defRPr/>
            </a:pPr>
            <a:fld id="{F6A19BE1-7366-4B96-A5BA-C8C800CAEDAE}" type="datetimeFigureOut">
              <a:rPr lang="zh-TW" altLang="en-US"/>
              <a:pPr>
                <a:defRPr/>
              </a:pPr>
              <a:t>2024/10/8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4691063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4B3E21"/>
                </a:solidFill>
              </a:defRPr>
            </a:lvl1pPr>
          </a:lstStyle>
          <a:p>
            <a:fld id="{3C0FD247-4261-45B0-BCCD-701E02FCA60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061" name="AutoShape 4"/>
          <p:cNvSpPr>
            <a:spLocks noChangeArrowheads="1"/>
          </p:cNvSpPr>
          <p:nvPr/>
        </p:nvSpPr>
        <p:spPr bwMode="auto">
          <a:xfrm>
            <a:off x="1476375" y="1196975"/>
            <a:ext cx="74168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87" r:id="rId1"/>
    <p:sldLayoutId id="2147486288" r:id="rId2"/>
    <p:sldLayoutId id="2147486289" r:id="rId3"/>
    <p:sldLayoutId id="2147486290" r:id="rId4"/>
    <p:sldLayoutId id="214748629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572314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72314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72314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72314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72314"/>
          </a:solidFill>
          <a:latin typeface="標楷體" pitchFamily="65" charset="-12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標楷體" pitchFamily="65" charset="-12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標楷體" pitchFamily="65" charset="-12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標楷體" pitchFamily="65" charset="-12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標楷體" pitchFamily="65" charset="-120"/>
          <a:ea typeface="標楷體" pitchFamily="65" charset="-12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rgbClr val="611617"/>
        </a:buClr>
        <a:buSzPct val="80000"/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rgbClr val="611617"/>
        </a:buClr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rgbClr val="611617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611617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1457325" indent="-342900" algn="l" rtl="0" eaLnBrk="0" fontAlgn="base" hangingPunct="0">
        <a:spcBef>
          <a:spcPct val="20000"/>
        </a:spcBef>
        <a:spcAft>
          <a:spcPct val="0"/>
        </a:spcAft>
        <a:buClr>
          <a:srgbClr val="611617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2807940" y="1709192"/>
            <a:ext cx="4032944" cy="1752600"/>
          </a:xfrm>
        </p:spPr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0099"/>
                </a:solidFill>
              </a:rPr>
              <a:t>資訊部業務簡介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55999" y="3933056"/>
            <a:ext cx="2736825" cy="165576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50000"/>
                </a:schemeClr>
              </a:buClr>
              <a:defRPr/>
            </a:pP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ts val="3600"/>
              </a:lnSpc>
              <a:spcBef>
                <a:spcPts val="0"/>
              </a:spcBef>
              <a:buClr>
                <a:schemeClr val="accent3">
                  <a:lumMod val="50000"/>
                </a:schemeClr>
              </a:buClr>
              <a:defRPr/>
            </a:pP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資訊部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ts val="3600"/>
              </a:lnSpc>
              <a:spcBef>
                <a:spcPts val="0"/>
              </a:spcBef>
              <a:buClr>
                <a:schemeClr val="accent3">
                  <a:lumMod val="50000"/>
                </a:schemeClr>
              </a:buClr>
              <a:defRPr/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113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6375" y="404813"/>
            <a:ext cx="66960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40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證券櫃檯買賣中心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系統組職掌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工作職掌（續）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主要負責的系統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新風險控管系統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辦公室資訊系統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全球資訊網系統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官網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創櫃板系統。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產業價值鏈資訊平台。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內部網站系統。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報名網站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含抽獎系統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公開資訊觀測站及證券商單一窗口系統。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經營股權性質群眾募資申報系統。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監理科技組職掌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11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監視系統開發維護</a:t>
            </a: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包括上櫃、興櫃、債券</a:t>
            </a: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監理科技相關技術導入與運用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主要負責的系統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上櫃、興櫃股票監視系統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大數據平台維運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資料倉儲、數據治理制度、資料視覺化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機器人流程自動化（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RPA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）開發與管理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監視軌跡資料庫系統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8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資通安全組職掌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資通安全政策面業務之訂定、執行、追蹤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訂定資通安全維護計畫，及陳報實施情形。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資安事件通報及資安事件通報演練。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配合內外部單位執行資安業務查核。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社交工程演練、資安健診、資安弱點掃描。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辦理「證券暨期貨市場電腦緊急應變支援小組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(SF-CERT)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」相關工作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ISO</a:t>
            </a: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管理制度維運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興櫃股票電腦議價點選系統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關鍵基礎設施</a:t>
            </a: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(CI)</a:t>
            </a: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安全防護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興櫃股票電腦議價點選系統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工作計畫及預算編製</a:t>
            </a:r>
          </a:p>
        </p:txBody>
      </p:sp>
    </p:spTree>
    <p:extLst>
      <p:ext uri="{BB962C8B-B14F-4D97-AF65-F5344CB8AC3E}">
        <p14:creationId xmlns:p14="http://schemas.microsoft.com/office/powerpoint/2010/main" val="59284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系統工程組職掌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主機相關設備管理及維護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電腦主機設備管理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資料庫系統管理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個人電腦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電子郵件系統維護服務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目錄服務系統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(AD)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程式上線作業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資訊廠商交易</a:t>
            </a:r>
            <a:r>
              <a:rPr lang="zh-TW" altLang="en-US" sz="200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資訊管理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5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網路工程組職掌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14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設備管理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網路設備及線路管理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資安設備管理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機電及消防設備管理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證券商連線申請業務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主機共置服務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資安技術面業務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資安監控中心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(SOC)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維運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資安防護系統維運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各式攻擊模擬演練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53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作業組職掌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15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資訊系統各項電腦操作作業</a:t>
            </a: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值班時間：</a:t>
            </a:r>
            <a:r>
              <a:rPr lang="en-US" altLang="zh-TW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06:00-24:00)</a:t>
            </a: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系統訊息監看及異常通報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資料備份及儲存媒體管理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登記桌業務及部門行政庶務</a:t>
            </a:r>
          </a:p>
        </p:txBody>
      </p:sp>
    </p:spTree>
    <p:extLst>
      <p:ext uri="{BB962C8B-B14F-4D97-AF65-F5344CB8AC3E}">
        <p14:creationId xmlns:p14="http://schemas.microsoft.com/office/powerpoint/2010/main" val="34108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4F69C44-8DA6-4381-9F9F-BADCD38EB4E6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5" name="流程圖: 替代處理程序 6"/>
          <p:cNvSpPr>
            <a:spLocks noChangeArrowheads="1"/>
          </p:cNvSpPr>
          <p:nvPr/>
        </p:nvSpPr>
        <p:spPr bwMode="auto">
          <a:xfrm>
            <a:off x="1259632" y="2492896"/>
            <a:ext cx="7344816" cy="1584176"/>
          </a:xfrm>
          <a:prstGeom prst="flowChartAlternateProcess">
            <a:avLst/>
          </a:prstGeom>
          <a:solidFill>
            <a:srgbClr val="00B0F0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anchor="ctr"/>
          <a:lstStyle/>
          <a:p>
            <a:pPr eaLnBrk="1" hangingPunct="1">
              <a:lnSpc>
                <a:spcPts val="32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二、資訊系統說明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>
          <a:xfrm>
            <a:off x="1465263" y="188913"/>
            <a:ext cx="7499350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7030A0"/>
                </a:solidFill>
              </a:rPr>
              <a:t>資訊系統分類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363" y="1484313"/>
            <a:ext cx="7499350" cy="4752975"/>
          </a:xfrm>
        </p:spPr>
        <p:txBody>
          <a:bodyPr/>
          <a:lstStyle/>
          <a:p>
            <a:pPr marL="361950" indent="-361950" eaLnBrk="1" hangingPunct="1">
              <a:lnSpc>
                <a:spcPts val="44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交易及申報類</a:t>
            </a:r>
            <a:endParaRPr lang="en-US" altLang="zh-TW" sz="2400" dirty="0"/>
          </a:p>
          <a:p>
            <a:pPr marL="361950" indent="-361950" eaLnBrk="1" hangingPunct="1">
              <a:lnSpc>
                <a:spcPts val="44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市場管理類</a:t>
            </a:r>
            <a:endParaRPr lang="en-US" altLang="zh-TW" sz="2400" dirty="0"/>
          </a:p>
          <a:p>
            <a:pPr marL="361950" indent="-361950" eaLnBrk="1" hangingPunct="1">
              <a:lnSpc>
                <a:spcPts val="44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網站</a:t>
            </a:r>
            <a:r>
              <a:rPr lang="zh-TW" altLang="en-US" sz="2400" kern="0" dirty="0"/>
              <a:t>揭示類</a:t>
            </a:r>
            <a:endParaRPr lang="en-US" altLang="zh-TW" sz="2400" dirty="0"/>
          </a:p>
          <a:p>
            <a:pPr marL="361950" indent="-361950" eaLnBrk="1" hangingPunct="1">
              <a:lnSpc>
                <a:spcPts val="44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其他</a:t>
            </a:r>
            <a:r>
              <a:rPr lang="zh-TW" altLang="en-US" sz="2400" kern="0" dirty="0"/>
              <a:t>類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31B5EBB-9FE9-4BDA-B561-6D7ED8EEEE41}" type="slidenum">
              <a:rPr kumimoji="0" lang="zh-TW" altLang="en-US">
                <a:solidFill>
                  <a:srgbClr val="4B3E21"/>
                </a:solidFill>
              </a:rPr>
              <a:pPr/>
              <a:t>17</a:t>
            </a:fld>
            <a:endParaRPr kumimoji="0" lang="zh-TW" altLang="en-US">
              <a:solidFill>
                <a:srgbClr val="4B3E2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>
          <a:xfrm>
            <a:off x="1465263" y="269875"/>
            <a:ext cx="7499350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7030A0"/>
                </a:solidFill>
              </a:rPr>
              <a:t>主要的資訊系統</a:t>
            </a: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1249363" y="1484313"/>
            <a:ext cx="7499350" cy="4752975"/>
          </a:xfrm>
        </p:spPr>
        <p:txBody>
          <a:bodyPr/>
          <a:lstStyle/>
          <a:p>
            <a:pPr marL="361950" indent="-36195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交易及申報類</a:t>
            </a:r>
            <a:endParaRPr lang="en-US" altLang="zh-TW" sz="2400" dirty="0"/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上櫃股票交易系統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興櫃股票電腦議價點選系統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(ESNC)</a:t>
            </a: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債券等殖成交系統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(EBTS)</a:t>
            </a: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</a:rPr>
              <a:t>衍生性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商品電腦交易系統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(TADS)</a:t>
            </a: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衍生性金融商品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交易資訊儲存庫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(TR)</a:t>
            </a: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櫃買行情傳輸系統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(Info)</a:t>
            </a:r>
          </a:p>
          <a:p>
            <a:pPr marL="800100" lvl="1" indent="-342900" eaLnBrk="1" hangingPunct="1">
              <a:lnSpc>
                <a:spcPts val="36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指數計算系統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36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創櫃板系統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36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經營股權性質群眾募資申報系統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BC12655-8FAD-4027-8D3D-BAD93F23F00C}" type="slidenum">
              <a:rPr kumimoji="0" lang="zh-TW" altLang="en-US">
                <a:solidFill>
                  <a:srgbClr val="4B3E21"/>
                </a:solidFill>
              </a:rPr>
              <a:pPr/>
              <a:t>18</a:t>
            </a:fld>
            <a:endParaRPr kumimoji="0" lang="zh-TW" altLang="en-US">
              <a:solidFill>
                <a:srgbClr val="4B3E2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1465263" y="260350"/>
            <a:ext cx="7499350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7030A0"/>
                </a:solidFill>
              </a:rPr>
              <a:t>主要的資訊系統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363" y="1484313"/>
            <a:ext cx="7499350" cy="4176935"/>
          </a:xfrm>
        </p:spPr>
        <p:txBody>
          <a:bodyPr/>
          <a:lstStyle/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/>
              <a:t>市場管理類</a:t>
            </a:r>
            <a:endParaRPr lang="en-US" altLang="zh-TW" sz="2400" dirty="0"/>
          </a:p>
          <a:p>
            <a:pPr marL="808038" lvl="1" indent="-350838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監視系統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/>
              <a:t>網站揭示類</a:t>
            </a:r>
            <a:endParaRPr lang="en-US" altLang="zh-TW" sz="2400" kern="0" dirty="0"/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</a:rPr>
              <a:t>全球資訊網系統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中心網站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興櫃基本市況報導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公開資訊觀測站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證券商單一窗口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</a:rPr>
              <a:t>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產業價值鏈資訊平台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470A387-5DE5-45DB-A046-B6AB6F2A0831}" type="slidenum">
              <a:rPr kumimoji="0" lang="zh-TW" altLang="en-US">
                <a:solidFill>
                  <a:srgbClr val="4B3E21"/>
                </a:solidFill>
              </a:rPr>
              <a:pPr/>
              <a:t>19</a:t>
            </a:fld>
            <a:endParaRPr kumimoji="0" lang="zh-TW" altLang="en-US">
              <a:solidFill>
                <a:srgbClr val="4B3E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>
          <a:xfrm>
            <a:off x="1258888" y="487363"/>
            <a:ext cx="7499350" cy="7096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簡報大綱</a:t>
            </a:r>
          </a:p>
        </p:txBody>
      </p:sp>
      <p:sp>
        <p:nvSpPr>
          <p:cNvPr id="11267" name="投影片編號版面配置區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D58F035-69D9-494F-899C-3D118ADCAD18}" type="slidenum">
              <a:rPr kumimoji="0" lang="zh-TW" altLang="en-US">
                <a:solidFill>
                  <a:srgbClr val="4B3E21"/>
                </a:solidFill>
              </a:rPr>
              <a:pPr/>
              <a:t>2</a:t>
            </a:fld>
            <a:endParaRPr kumimoji="0" lang="zh-TW" altLang="en-US">
              <a:solidFill>
                <a:srgbClr val="4B3E21"/>
              </a:solidFill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389780" y="1628800"/>
            <a:ext cx="7142660" cy="57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 eaLnBrk="1" hangingPunct="1">
              <a:defRPr/>
            </a:pPr>
            <a:r>
              <a:rPr lang="zh-TW" altLang="en-US" sz="2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一、資訊部組織與職掌</a:t>
            </a:r>
            <a:endParaRPr kumimoji="0" lang="zh-TW" altLang="en-US" sz="2800" b="1" dirty="0">
              <a:solidFill>
                <a:prstClr val="white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1403648" y="2276872"/>
            <a:ext cx="7128792" cy="57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 eaLnBrk="1" hangingPunct="1">
              <a:defRPr/>
            </a:pPr>
            <a:r>
              <a:rPr lang="zh-TW" altLang="en-US" sz="2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二、資訊系統說明</a:t>
            </a:r>
            <a:endParaRPr kumimoji="0" lang="zh-TW" altLang="en-US" sz="2800" b="1" dirty="0">
              <a:solidFill>
                <a:prstClr val="white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1403648" y="2924944"/>
            <a:ext cx="7128792" cy="57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 eaLnBrk="1" hangingPunct="1">
              <a:defRPr/>
            </a:pPr>
            <a:r>
              <a:rPr lang="zh-TW" altLang="en-US" sz="2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三、資訊安全</a:t>
            </a:r>
            <a:endParaRPr kumimoji="0" lang="zh-TW" altLang="en-US" sz="2800" b="1" dirty="0">
              <a:solidFill>
                <a:prstClr val="white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1403648" y="3573080"/>
            <a:ext cx="7142660" cy="57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 eaLnBrk="1" hangingPunct="1">
              <a:defRPr/>
            </a:pPr>
            <a:r>
              <a:rPr lang="zh-TW" altLang="en-US" sz="2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四、請同仁配合辦理事項</a:t>
            </a:r>
            <a:endParaRPr kumimoji="0" lang="zh-TW" altLang="en-US" sz="2800" b="1" dirty="0">
              <a:solidFill>
                <a:prstClr val="white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403648" y="4221088"/>
            <a:ext cx="7142660" cy="57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 cap="sq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 eaLnBrk="1" hangingPunct="1">
              <a:defRPr/>
            </a:pPr>
            <a:r>
              <a:rPr lang="zh-TW" altLang="en-US" sz="2800" dirty="0">
                <a:solidFill>
                  <a:prstClr val="white"/>
                </a:solidFill>
                <a:latin typeface="標楷體" pitchFamily="65" charset="-120"/>
                <a:ea typeface="標楷體" pitchFamily="65" charset="-120"/>
              </a:rPr>
              <a:t>五、對各部室的服務</a:t>
            </a:r>
            <a:endParaRPr kumimoji="0" lang="zh-TW" altLang="en-US" sz="2800" b="1" dirty="0">
              <a:solidFill>
                <a:prstClr val="white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>
          <a:xfrm>
            <a:off x="1476375" y="260350"/>
            <a:ext cx="7499350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7030A0"/>
                </a:solidFill>
              </a:rPr>
              <a:t>主要的資訊系統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8888" y="1484313"/>
            <a:ext cx="7499350" cy="4752975"/>
          </a:xfrm>
        </p:spPr>
        <p:txBody>
          <a:bodyPr/>
          <a:lstStyle/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/>
              <a:t>其他類</a:t>
            </a:r>
            <a:endParaRPr lang="en-US" altLang="zh-TW" sz="2400" dirty="0"/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上櫃股票傳收檔系統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後檯資料庫管理系統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(BDMS)</a:t>
            </a: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盤後資訊系統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指數成分股維護系統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數據分析與資料視覺化</a:t>
            </a: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RPA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流程自動化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5B30E4C-EE38-41A4-B5AF-9FBCB807FCCF}" type="slidenum">
              <a:rPr kumimoji="0" lang="zh-TW" altLang="en-US">
                <a:solidFill>
                  <a:srgbClr val="4B3E21"/>
                </a:solidFill>
              </a:rPr>
              <a:pPr/>
              <a:t>20</a:t>
            </a:fld>
            <a:endParaRPr kumimoji="0" lang="zh-TW" altLang="en-US">
              <a:solidFill>
                <a:srgbClr val="4B3E2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466850" y="-26988"/>
            <a:ext cx="6619875" cy="121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TW" altLang="en-US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資訊</a:t>
            </a:r>
            <a:r>
              <a:rPr lang="zh-TW" altLang="zh-TW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系統開發週期</a:t>
            </a:r>
            <a:r>
              <a:rPr lang="zh-TW" altLang="en-US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說明</a:t>
            </a:r>
            <a:endParaRPr lang="zh-TW" altLang="en-US" sz="3600" b="1" kern="0" dirty="0">
              <a:solidFill>
                <a:srgbClr val="7030A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grpSp>
        <p:nvGrpSpPr>
          <p:cNvPr id="41987" name="群組 19"/>
          <p:cNvGrpSpPr>
            <a:grpSpLocks/>
          </p:cNvGrpSpPr>
          <p:nvPr/>
        </p:nvGrpSpPr>
        <p:grpSpPr bwMode="auto">
          <a:xfrm>
            <a:off x="1258888" y="2060575"/>
            <a:ext cx="7273925" cy="3889375"/>
            <a:chOff x="1123950" y="1708921"/>
            <a:chExt cx="5959794" cy="4829671"/>
          </a:xfrm>
        </p:grpSpPr>
        <p:sp>
          <p:nvSpPr>
            <p:cNvPr id="41993" name="Rectangle 19"/>
            <p:cNvSpPr>
              <a:spLocks noChangeArrowheads="1"/>
            </p:cNvSpPr>
            <p:nvPr/>
          </p:nvSpPr>
          <p:spPr bwMode="auto">
            <a:xfrm>
              <a:off x="3716240" y="6081141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上線</a:t>
              </a:r>
            </a:p>
          </p:txBody>
        </p:sp>
        <p:sp>
          <p:nvSpPr>
            <p:cNvPr id="41994" name="Rectangle 6"/>
            <p:cNvSpPr>
              <a:spLocks noChangeArrowheads="1"/>
            </p:cNvSpPr>
            <p:nvPr/>
          </p:nvSpPr>
          <p:spPr bwMode="auto">
            <a:xfrm>
              <a:off x="1123950" y="1708921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需求</a:t>
              </a:r>
            </a:p>
          </p:txBody>
        </p:sp>
        <p:sp>
          <p:nvSpPr>
            <p:cNvPr id="41995" name="Rectangle 7"/>
            <p:cNvSpPr>
              <a:spLocks noChangeArrowheads="1"/>
            </p:cNvSpPr>
            <p:nvPr/>
          </p:nvSpPr>
          <p:spPr bwMode="auto">
            <a:xfrm>
              <a:off x="3716240" y="1708921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系統分析</a:t>
              </a:r>
            </a:p>
          </p:txBody>
        </p:sp>
        <p:sp>
          <p:nvSpPr>
            <p:cNvPr id="41996" name="Rectangle 8"/>
            <p:cNvSpPr>
              <a:spLocks noChangeArrowheads="1"/>
            </p:cNvSpPr>
            <p:nvPr/>
          </p:nvSpPr>
          <p:spPr bwMode="auto">
            <a:xfrm>
              <a:off x="3716240" y="4228846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系統測試</a:t>
              </a:r>
            </a:p>
          </p:txBody>
        </p:sp>
        <p:sp>
          <p:nvSpPr>
            <p:cNvPr id="41997" name="Rectangle 9"/>
            <p:cNvSpPr>
              <a:spLocks noChangeArrowheads="1"/>
            </p:cNvSpPr>
            <p:nvPr/>
          </p:nvSpPr>
          <p:spPr bwMode="auto">
            <a:xfrm>
              <a:off x="5788250" y="2414816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系統發表</a:t>
              </a:r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3716240" y="2357634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系統設計</a:t>
              </a:r>
            </a:p>
          </p:txBody>
        </p:sp>
        <p:sp>
          <p:nvSpPr>
            <p:cNvPr id="41999" name="Rectangle 11"/>
            <p:cNvSpPr>
              <a:spLocks noChangeArrowheads="1"/>
            </p:cNvSpPr>
            <p:nvPr/>
          </p:nvSpPr>
          <p:spPr bwMode="auto">
            <a:xfrm>
              <a:off x="3716240" y="3653089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單元測試</a:t>
              </a:r>
            </a:p>
          </p:txBody>
        </p:sp>
        <p:sp>
          <p:nvSpPr>
            <p:cNvPr id="42000" name="Rectangle 12"/>
            <p:cNvSpPr>
              <a:spLocks noChangeArrowheads="1"/>
            </p:cNvSpPr>
            <p:nvPr/>
          </p:nvSpPr>
          <p:spPr bwMode="auto">
            <a:xfrm>
              <a:off x="1195489" y="5382332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驗收</a:t>
              </a:r>
            </a:p>
          </p:txBody>
        </p:sp>
        <p:sp>
          <p:nvSpPr>
            <p:cNvPr id="42001" name="Rectangle 13"/>
            <p:cNvSpPr>
              <a:spLocks noChangeArrowheads="1"/>
            </p:cNvSpPr>
            <p:nvPr/>
          </p:nvSpPr>
          <p:spPr bwMode="auto">
            <a:xfrm>
              <a:off x="3716240" y="3004375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程式設計</a:t>
              </a:r>
            </a:p>
          </p:txBody>
        </p:sp>
        <p:sp>
          <p:nvSpPr>
            <p:cNvPr id="42002" name="Rectangle 14"/>
            <p:cNvSpPr>
              <a:spLocks noChangeArrowheads="1"/>
            </p:cNvSpPr>
            <p:nvPr/>
          </p:nvSpPr>
          <p:spPr bwMode="auto">
            <a:xfrm>
              <a:off x="3716240" y="4877559"/>
              <a:ext cx="1295494" cy="45548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品管測試</a:t>
              </a:r>
            </a:p>
          </p:txBody>
        </p: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3716240" y="5453316"/>
              <a:ext cx="1295494" cy="457451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模擬測試</a:t>
              </a:r>
            </a:p>
          </p:txBody>
        </p:sp>
        <p:sp>
          <p:nvSpPr>
            <p:cNvPr id="42004" name="AutoShape 17"/>
            <p:cNvSpPr>
              <a:spLocks noChangeArrowheads="1"/>
            </p:cNvSpPr>
            <p:nvPr/>
          </p:nvSpPr>
          <p:spPr bwMode="auto">
            <a:xfrm>
              <a:off x="2599835" y="1761874"/>
              <a:ext cx="457200" cy="304801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005" name="AutoShape 21"/>
            <p:cNvSpPr>
              <a:spLocks noChangeArrowheads="1"/>
            </p:cNvSpPr>
            <p:nvPr/>
          </p:nvSpPr>
          <p:spPr bwMode="auto">
            <a:xfrm>
              <a:off x="2658834" y="5518285"/>
              <a:ext cx="457200" cy="304801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006" name="AutoShape 26"/>
            <p:cNvSpPr>
              <a:spLocks noChangeArrowheads="1"/>
            </p:cNvSpPr>
            <p:nvPr/>
          </p:nvSpPr>
          <p:spPr bwMode="auto">
            <a:xfrm>
              <a:off x="5387410" y="2474946"/>
              <a:ext cx="334020" cy="344734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007" name="矩形 35"/>
            <p:cNvSpPr>
              <a:spLocks noChangeArrowheads="1"/>
            </p:cNvSpPr>
            <p:nvPr/>
          </p:nvSpPr>
          <p:spPr bwMode="auto">
            <a:xfrm>
              <a:off x="5785771" y="5375894"/>
              <a:ext cx="1295435" cy="57341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上線說明</a:t>
              </a:r>
            </a:p>
          </p:txBody>
        </p:sp>
      </p:grp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331913" y="1484313"/>
            <a:ext cx="741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TW" altLang="en-US" sz="28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業務單位         系統開發       上線</a:t>
            </a:r>
          </a:p>
        </p:txBody>
      </p:sp>
      <p:sp>
        <p:nvSpPr>
          <p:cNvPr id="41989" name="AutoShape 26"/>
          <p:cNvSpPr>
            <a:spLocks noChangeArrowheads="1"/>
          </p:cNvSpPr>
          <p:nvPr/>
        </p:nvSpPr>
        <p:spPr bwMode="auto">
          <a:xfrm>
            <a:off x="6469063" y="5157788"/>
            <a:ext cx="406400" cy="277812"/>
          </a:xfrm>
          <a:prstGeom prst="leftArrow">
            <a:avLst>
              <a:gd name="adj1" fmla="val 50000"/>
              <a:gd name="adj2" fmla="val 50042"/>
            </a:avLst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F102C9E-5074-4F70-BD54-444BCAF6AEA1}" type="slidenum">
              <a:rPr kumimoji="0" lang="zh-TW" altLang="en-US">
                <a:solidFill>
                  <a:srgbClr val="4B3E21"/>
                </a:solidFill>
              </a:rPr>
              <a:pPr/>
              <a:t>21</a:t>
            </a:fld>
            <a:endParaRPr kumimoji="0" lang="zh-TW" altLang="en-US">
              <a:solidFill>
                <a:srgbClr val="4B3E21"/>
              </a:solidFill>
            </a:endParaRPr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6951663" y="5589588"/>
            <a:ext cx="1581150" cy="368300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上線作業</a:t>
            </a:r>
          </a:p>
        </p:txBody>
      </p:sp>
      <p:sp>
        <p:nvSpPr>
          <p:cNvPr id="41992" name="AutoShape 17"/>
          <p:cNvSpPr>
            <a:spLocks noChangeArrowheads="1"/>
          </p:cNvSpPr>
          <p:nvPr/>
        </p:nvSpPr>
        <p:spPr bwMode="auto">
          <a:xfrm>
            <a:off x="6173788" y="5662613"/>
            <a:ext cx="558800" cy="244475"/>
          </a:xfrm>
          <a:prstGeom prst="rightArrow">
            <a:avLst>
              <a:gd name="adj1" fmla="val 50000"/>
              <a:gd name="adj2" fmla="val 37693"/>
            </a:avLst>
          </a:prstGeom>
          <a:solidFill>
            <a:srgbClr val="7030A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>
          <a:xfrm>
            <a:off x="1465263" y="269875"/>
            <a:ext cx="7499350" cy="1143000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rgbClr val="7030A0"/>
                </a:solidFill>
              </a:rPr>
              <a:t>依</a:t>
            </a:r>
            <a:r>
              <a:rPr lang="en-US" altLang="zh-TW" sz="3600">
                <a:solidFill>
                  <a:srgbClr val="7030A0"/>
                </a:solidFill>
              </a:rPr>
              <a:t>ISO</a:t>
            </a:r>
            <a:r>
              <a:rPr lang="zh-TW" altLang="en-US" sz="3600">
                <a:solidFill>
                  <a:srgbClr val="7030A0"/>
                </a:solidFill>
              </a:rPr>
              <a:t>國際標準作業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3BAFD9-AFE9-4EA7-8611-3DE7E0869F6C}" type="slidenum">
              <a:rPr kumimoji="0" lang="zh-TW" altLang="en-US">
                <a:solidFill>
                  <a:srgbClr val="4B3E21"/>
                </a:solidFill>
              </a:rPr>
              <a:pPr/>
              <a:t>22</a:t>
            </a:fld>
            <a:endParaRPr kumimoji="0" lang="zh-TW" altLang="en-US">
              <a:solidFill>
                <a:srgbClr val="4B3E21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187450" y="5227638"/>
            <a:ext cx="8001000" cy="865187"/>
          </a:xfrm>
          <a:prstGeom prst="rect">
            <a:avLst/>
          </a:prstGeom>
        </p:spPr>
        <p:txBody>
          <a:bodyPr/>
          <a:lstStyle/>
          <a:p>
            <a:pPr marL="361950" indent="-361950">
              <a:spcBef>
                <a:spcPct val="20000"/>
              </a:spcBef>
              <a:defRPr/>
            </a:pPr>
            <a:r>
              <a:rPr lang="en-US" altLang="zh-TW" sz="2000" kern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ISO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International Standardization Organization</a:t>
            </a:r>
          </a:p>
          <a:p>
            <a:pPr marL="361950" indent="-361950">
              <a:spcBef>
                <a:spcPct val="20000"/>
              </a:spcBef>
              <a:defRPr/>
            </a:pPr>
            <a:r>
              <a:rPr lang="en-US" altLang="zh-TW" sz="2000" kern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BS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：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British Standards</a:t>
            </a:r>
            <a:endParaRPr lang="en-US" altLang="zh-TW" sz="2000" kern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361950" indent="-361950">
              <a:lnSpc>
                <a:spcPts val="2880"/>
              </a:lnSpc>
              <a:spcBef>
                <a:spcPct val="20000"/>
              </a:spcBef>
              <a:defRPr/>
            </a:pP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marL="361950" indent="-36195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83291DD-7F9B-4DA5-AC62-DA34F238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6936"/>
              </p:ext>
            </p:extLst>
          </p:nvPr>
        </p:nvGraphicFramePr>
        <p:xfrm>
          <a:off x="1187450" y="1556792"/>
          <a:ext cx="7777163" cy="337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No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標準別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取得證書時間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ISO 9001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品質管理系統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 94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 </a:t>
                      </a: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9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月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2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ISO 27001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資訊安全管理系統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 95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</a:t>
                      </a: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11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月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3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ISO</a:t>
                      </a:r>
                      <a:r>
                        <a:rPr lang="en-US" altLang="zh-TW" sz="2800" baseline="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 20000</a:t>
                      </a:r>
                      <a:r>
                        <a:rPr lang="zh-TW" altLang="en-US" sz="2800" baseline="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資訊服務管理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系統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101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</a:t>
                      </a: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10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月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4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BS 10012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個人資訊管理系統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102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</a:t>
                      </a: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11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月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5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ISO</a:t>
                      </a:r>
                      <a:r>
                        <a:rPr lang="en-US" altLang="zh-TW" sz="2800" baseline="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 22301</a:t>
                      </a:r>
                      <a:r>
                        <a:rPr lang="zh-TW" altLang="en-US" sz="2800" baseline="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營運</a:t>
                      </a:r>
                      <a:r>
                        <a:rPr lang="zh-TW" altLang="en-US" sz="2800" baseline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持續管理</a:t>
                      </a:r>
                      <a:r>
                        <a:rPr lang="zh-TW" altLang="en-US" sz="280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系統</a:t>
                      </a:r>
                      <a:endParaRPr lang="zh-TW" altLang="en-US" sz="2800" dirty="0">
                        <a:solidFill>
                          <a:srgbClr val="1A0C54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109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</a:t>
                      </a:r>
                      <a:r>
                        <a:rPr lang="en-US" altLang="zh-TW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12</a:t>
                      </a:r>
                      <a:r>
                        <a:rPr lang="zh-TW" altLang="en-US" sz="2800" dirty="0">
                          <a:solidFill>
                            <a:srgbClr val="1A0C54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月</a:t>
                      </a:r>
                    </a:p>
                  </a:txBody>
                  <a:tcPr marL="91443" marR="914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10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AD5D482-CF62-4BAB-AE46-0F730CA42025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5" name="流程圖: 替代處理程序 6"/>
          <p:cNvSpPr>
            <a:spLocks noChangeArrowheads="1"/>
          </p:cNvSpPr>
          <p:nvPr/>
        </p:nvSpPr>
        <p:spPr bwMode="auto">
          <a:xfrm>
            <a:off x="1259632" y="2492896"/>
            <a:ext cx="7344816" cy="1584176"/>
          </a:xfrm>
          <a:prstGeom prst="flowChartAlternateProcess">
            <a:avLst/>
          </a:prstGeom>
          <a:solidFill>
            <a:srgbClr val="00B0F0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anchor="ctr"/>
          <a:lstStyle/>
          <a:p>
            <a:pPr eaLnBrk="1" hangingPunct="1">
              <a:lnSpc>
                <a:spcPts val="32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三、資訊安全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>
          <a:xfrm>
            <a:off x="1474788" y="188913"/>
            <a:ext cx="7200900" cy="1216025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rgbClr val="00B050"/>
                </a:solidFill>
              </a:rPr>
              <a:t>資訊安全說明</a:t>
            </a:r>
          </a:p>
        </p:txBody>
      </p:sp>
      <p:sp>
        <p:nvSpPr>
          <p:cNvPr id="45059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99FDE60-389F-44FB-ABF2-93193994A645}" type="slidenum">
              <a:rPr lang="zh-TW" altLang="en-US"/>
              <a:pPr/>
              <a:t>24</a:t>
            </a:fld>
            <a:endParaRPr lang="zh-TW" altLang="en-US"/>
          </a:p>
        </p:txBody>
      </p:sp>
      <p:grpSp>
        <p:nvGrpSpPr>
          <p:cNvPr id="45060" name="群組 1"/>
          <p:cNvGrpSpPr>
            <a:grpSpLocks/>
          </p:cNvGrpSpPr>
          <p:nvPr/>
        </p:nvGrpSpPr>
        <p:grpSpPr bwMode="auto">
          <a:xfrm>
            <a:off x="1116013" y="1557338"/>
            <a:ext cx="7704137" cy="4608512"/>
            <a:chOff x="683568" y="1700808"/>
            <a:chExt cx="7704856" cy="4608512"/>
          </a:xfrm>
        </p:grpSpPr>
        <p:sp>
          <p:nvSpPr>
            <p:cNvPr id="4" name="橢圓 3"/>
            <p:cNvSpPr/>
            <p:nvPr/>
          </p:nvSpPr>
          <p:spPr bwMode="auto">
            <a:xfrm>
              <a:off x="3347864" y="3212976"/>
              <a:ext cx="2448272" cy="1584176"/>
            </a:xfrm>
            <a:prstGeom prst="ellips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/>
            <a:lstStyle/>
            <a:p>
              <a:pPr algn="ctr" eaLnBrk="1" hangingPunct="1">
                <a:defRPr/>
              </a:pPr>
              <a:r>
                <a:rPr kumimoji="0" lang="zh-TW" altLang="en-US" sz="32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安全面</a:t>
              </a: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3491880" y="1700808"/>
              <a:ext cx="2016224" cy="122413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66FF33"/>
              </a:solidFill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/>
            <a:lstStyle/>
            <a:p>
              <a:pPr algn="ctr" eaLnBrk="1" hangingPunct="1">
                <a:lnSpc>
                  <a:spcPts val="2880"/>
                </a:lnSpc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備援機制</a:t>
              </a: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6372200" y="3284984"/>
              <a:ext cx="2016224" cy="129614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66FF33"/>
              </a:solidFill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/>
            <a:lstStyle/>
            <a:p>
              <a:pPr algn="ctr" eaLnBrk="1" hangingPunct="1">
                <a:lnSpc>
                  <a:spcPts val="2880"/>
                </a:lnSpc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權限控管</a:t>
              </a: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83568" y="3284984"/>
              <a:ext cx="2016224" cy="136815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66FF33"/>
              </a:solidFill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/>
            <a:lstStyle/>
            <a:p>
              <a:pPr algn="ctr" eaLnBrk="1" hangingPunct="1">
                <a:lnSpc>
                  <a:spcPts val="2880"/>
                </a:lnSpc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網路安全</a:t>
              </a: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3491880" y="5085184"/>
              <a:ext cx="2160240" cy="122413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FF33"/>
              </a:solidFill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/>
            <a:lstStyle/>
            <a:p>
              <a:pPr algn="ctr" eaLnBrk="1" hangingPunct="1">
                <a:lnSpc>
                  <a:spcPts val="2880"/>
                </a:lnSpc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實體安全</a:t>
              </a:r>
            </a:p>
          </p:txBody>
        </p:sp>
        <p:sp>
          <p:nvSpPr>
            <p:cNvPr id="12307" name="燕尾形向右箭號 20"/>
            <p:cNvSpPr>
              <a:spLocks noChangeArrowheads="1"/>
            </p:cNvSpPr>
            <p:nvPr/>
          </p:nvSpPr>
          <p:spPr bwMode="auto">
            <a:xfrm rot="13164737">
              <a:off x="5881688" y="2400300"/>
              <a:ext cx="865187" cy="573088"/>
            </a:xfrm>
            <a:prstGeom prst="notchedRightArrow">
              <a:avLst>
                <a:gd name="adj1" fmla="val 50000"/>
                <a:gd name="adj2" fmla="val 47241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 eaLnBrk="1" hangingPunct="1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12308" name="燕尾形向右箭號 21"/>
            <p:cNvSpPr>
              <a:spLocks noChangeArrowheads="1"/>
            </p:cNvSpPr>
            <p:nvPr/>
          </p:nvSpPr>
          <p:spPr bwMode="auto">
            <a:xfrm rot="8828886">
              <a:off x="2209800" y="2536825"/>
              <a:ext cx="863600" cy="573088"/>
            </a:xfrm>
            <a:prstGeom prst="notchedRightArrow">
              <a:avLst>
                <a:gd name="adj1" fmla="val 50000"/>
                <a:gd name="adj2" fmla="val 47154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 eaLnBrk="1" hangingPunct="1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12309" name="燕尾形向右箭號 22"/>
            <p:cNvSpPr>
              <a:spLocks noChangeArrowheads="1"/>
            </p:cNvSpPr>
            <p:nvPr/>
          </p:nvSpPr>
          <p:spPr bwMode="auto">
            <a:xfrm rot="1769376">
              <a:off x="2136775" y="4900613"/>
              <a:ext cx="865188" cy="573087"/>
            </a:xfrm>
            <a:prstGeom prst="notchedRightArrow">
              <a:avLst>
                <a:gd name="adj1" fmla="val 50000"/>
                <a:gd name="adj2" fmla="val 47241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 eaLnBrk="1" hangingPunct="1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12310" name="燕尾形向右箭號 23"/>
            <p:cNvSpPr>
              <a:spLocks noChangeArrowheads="1"/>
            </p:cNvSpPr>
            <p:nvPr/>
          </p:nvSpPr>
          <p:spPr bwMode="auto">
            <a:xfrm rot="19141161">
              <a:off x="6026150" y="4986338"/>
              <a:ext cx="863600" cy="571500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 eaLnBrk="1" hangingPunct="1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lang="en-US" altLang="zh-TW" sz="3600" dirty="0">
                <a:solidFill>
                  <a:srgbClr val="7030A0"/>
                </a:solidFill>
              </a:rPr>
              <a:t>(</a:t>
            </a:r>
            <a:r>
              <a:rPr lang="zh-TW" altLang="en-US" sz="3600" dirty="0">
                <a:solidFill>
                  <a:srgbClr val="7030A0"/>
                </a:solidFill>
              </a:rPr>
              <a:t>備援機制</a:t>
            </a:r>
            <a:r>
              <a:rPr lang="en-US" altLang="zh-TW" sz="3600" dirty="0">
                <a:solidFill>
                  <a:srgbClr val="7030A0"/>
                </a:solidFill>
              </a:rPr>
              <a:t>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6083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5F26BB1-06AF-4EFD-84DA-AE8A9AA2C8D5}" type="slidenum">
              <a:rPr lang="zh-TW" altLang="en-US"/>
              <a:pPr/>
              <a:t>25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58888" y="1465263"/>
            <a:ext cx="7634287" cy="4484687"/>
          </a:xfrm>
          <a:prstGeom prst="rect">
            <a:avLst/>
          </a:prstGeom>
        </p:spPr>
        <p:txBody>
          <a:bodyPr/>
          <a:lstStyle/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同地備援系統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中心端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異地備援系統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臺中異地機房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同地及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異地備援系統演練測試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 eaLnBrk="1" hangingPunct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kern="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每年辦理</a:t>
            </a:r>
            <a:r>
              <a:rPr lang="en-US" altLang="zh-TW" sz="2000" kern="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kern="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lang="en-US" altLang="zh-TW" sz="3600" dirty="0">
                <a:solidFill>
                  <a:srgbClr val="7030A0"/>
                </a:solidFill>
              </a:rPr>
              <a:t>(</a:t>
            </a:r>
            <a:r>
              <a:rPr lang="zh-TW" altLang="en-US" sz="3600" dirty="0">
                <a:solidFill>
                  <a:srgbClr val="7030A0"/>
                </a:solidFill>
              </a:rPr>
              <a:t>網路安全</a:t>
            </a:r>
            <a:r>
              <a:rPr lang="en-US" altLang="zh-TW" sz="3600" dirty="0">
                <a:solidFill>
                  <a:srgbClr val="7030A0"/>
                </a:solidFill>
              </a:rPr>
              <a:t>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7107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DA0E508-6168-4780-9BBF-082A37E07A4E}" type="slidenum">
              <a:rPr lang="zh-TW" altLang="en-US"/>
              <a:pPr/>
              <a:t>26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58888" y="1485900"/>
            <a:ext cx="7642225" cy="5183188"/>
          </a:xfrm>
          <a:prstGeom prst="rect">
            <a:avLst/>
          </a:prstGeom>
        </p:spPr>
        <p:txBody>
          <a:bodyPr/>
          <a:lstStyle/>
          <a:p>
            <a:pPr marL="361950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建置資安系統工具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入侵偵測防禦系統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(IPS)</a:t>
            </a: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偵測及阻擋網路攻擊活動</a:t>
            </a:r>
            <a:endParaRPr lang="en-US" altLang="zh-TW" sz="2000" kern="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網頁應用程式防火牆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(WAF)</a:t>
            </a: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阻擋針對網站程式之攻擊活動</a:t>
            </a:r>
            <a:endParaRPr lang="en-US" altLang="zh-TW" sz="20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網路品質與效能量測系統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監控網路傳輸品質及頻寬使用率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分散式阻斷服務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(DDoS)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防護工具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偵測與阻擋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DDoS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攻擊行為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進階持續性攻擊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(APT)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防護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阻擋惡意郵件及惡意網站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19150" lvl="1" indent="-36195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tabLst>
                <a:tab pos="914400" algn="l"/>
              </a:tabLst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資通安全弱點通報系統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(VANS)</a:t>
            </a:r>
            <a:endParaRPr lang="zh-TW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68400" lvl="2" indent="-254000" eaLnBrk="1" hangingPunct="1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371600" algn="l"/>
              </a:tabLst>
              <a:defRPr/>
            </a:pPr>
            <a:r>
              <a:rPr lang="zh-TW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藉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該系統發現</a:t>
            </a:r>
            <a:r>
              <a:rPr lang="zh-TW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軟體資產之弱點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lang="en-US" altLang="zh-TW" sz="3600" dirty="0">
                <a:solidFill>
                  <a:srgbClr val="7030A0"/>
                </a:solidFill>
              </a:rPr>
              <a:t>(</a:t>
            </a:r>
            <a:r>
              <a:rPr lang="zh-TW" altLang="en-US" sz="3600" dirty="0">
                <a:solidFill>
                  <a:srgbClr val="7030A0"/>
                </a:solidFill>
              </a:rPr>
              <a:t>網路安全</a:t>
            </a:r>
            <a:r>
              <a:rPr lang="en-US" altLang="zh-TW" sz="3600" dirty="0">
                <a:solidFill>
                  <a:srgbClr val="7030A0"/>
                </a:solidFill>
              </a:rPr>
              <a:t>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7107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DA0E508-6168-4780-9BBF-082A37E07A4E}" type="slidenum">
              <a:rPr lang="zh-TW" altLang="en-US"/>
              <a:pPr/>
              <a:t>27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58888" y="1485900"/>
            <a:ext cx="7642225" cy="5183188"/>
          </a:xfrm>
          <a:prstGeom prst="rect">
            <a:avLst/>
          </a:prstGeom>
        </p:spPr>
        <p:txBody>
          <a:bodyPr/>
          <a:lstStyle/>
          <a:p>
            <a:pPr marL="361950" indent="-36195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建置資安系統工具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819150" lvl="1" indent="-36195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資料庫稽核管理系統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(DAM)</a:t>
            </a:r>
          </a:p>
          <a:p>
            <a:pPr marL="1168400" lvl="2" indent="-2540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偵測資料庫使用之異常狀況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非上班時間連線時間過長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kern="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819150" lvl="1" indent="-36195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資料防洩系統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(DLP)</a:t>
            </a:r>
          </a:p>
          <a:p>
            <a:pPr marL="1168400" lvl="2" indent="-2540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偵測機敏資料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如資料有信用卡號、身分證號等個資列印或傳送行為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 eaLnBrk="1" hangingPunct="1">
              <a:lnSpc>
                <a:spcPts val="3400"/>
              </a:lnSpc>
              <a:spcBef>
                <a:spcPts val="0"/>
              </a:spcBef>
              <a:defRPr/>
            </a:pP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1950" indent="-36195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導入流量清洗機制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如遭受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DDoS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攻擊，可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立即進行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流量清洗作業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408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CB51E02-C6C7-4CAD-BDC0-B1AC7B16AA49}" type="slidenum">
              <a:rPr lang="zh-TW" altLang="en-US"/>
              <a:pPr/>
              <a:t>28</a:t>
            </a:fld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42988" y="1484313"/>
            <a:ext cx="7634287" cy="2880791"/>
          </a:xfrm>
          <a:prstGeom prst="rect">
            <a:avLst/>
          </a:prstGeom>
        </p:spPr>
        <p:txBody>
          <a:bodyPr/>
          <a:lstStyle/>
          <a:p>
            <a:pPr marL="625475" indent="-4064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執行安全控管措施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101805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主機資安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弱點掃瞄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：每年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101805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網頁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資安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弱點掃瞄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：每年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101805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網際網路滲透測試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：每年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101805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社交工程電子郵件演練：每年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1018050" lvl="1" indent="-342900" eaLnBrk="1" hangingPunct="1">
              <a:lnSpc>
                <a:spcPts val="34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配合主管機關辦理資安事件通報</a:t>
            </a: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演練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：每年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次。</a:t>
            </a:r>
            <a:r>
              <a:rPr lang="en-US" altLang="zh-TW" sz="24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1476375" y="260350"/>
            <a:ext cx="7499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72314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標楷體" pitchFamily="65" charset="-120"/>
                <a:ea typeface="標楷體" pitchFamily="65" charset="-120"/>
              </a:defRPr>
            </a:lvl9pPr>
            <a:extLst/>
          </a:lstStyle>
          <a:p>
            <a:pPr eaLnBrk="1" hangingPunct="1">
              <a:defRPr/>
            </a:pPr>
            <a:r>
              <a:rPr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lang="en-US" altLang="zh-TW" sz="3600" dirty="0">
                <a:solidFill>
                  <a:srgbClr val="7030A0"/>
                </a:solidFill>
              </a:rPr>
              <a:t>(</a:t>
            </a:r>
            <a:r>
              <a:rPr lang="zh-TW" altLang="en-US" sz="3600" dirty="0">
                <a:solidFill>
                  <a:srgbClr val="7030A0"/>
                </a:solidFill>
              </a:rPr>
              <a:t>網路安全</a:t>
            </a:r>
            <a:r>
              <a:rPr lang="en-US" altLang="zh-TW" sz="3600" dirty="0">
                <a:solidFill>
                  <a:srgbClr val="7030A0"/>
                </a:solidFill>
              </a:rPr>
              <a:t>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>
          <a:xfrm>
            <a:off x="1435100" y="404813"/>
            <a:ext cx="7499350" cy="863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kumimoji="1" lang="en-US" altLang="zh-TW" sz="3600" dirty="0">
                <a:solidFill>
                  <a:srgbClr val="7030A0"/>
                </a:solidFill>
              </a:rPr>
              <a:t>(</a:t>
            </a:r>
            <a:r>
              <a:rPr kumimoji="1" lang="zh-TW" altLang="en-US" sz="3600" dirty="0">
                <a:solidFill>
                  <a:srgbClr val="7030A0"/>
                </a:solidFill>
              </a:rPr>
              <a:t>實體安全</a:t>
            </a:r>
            <a:r>
              <a:rPr kumimoji="1" lang="en-US" altLang="zh-TW" sz="3600" dirty="0">
                <a:solidFill>
                  <a:srgbClr val="7030A0"/>
                </a:solidFill>
              </a:rPr>
              <a:t>)</a:t>
            </a:r>
            <a:endParaRPr kumimoji="1"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9155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F6E7A2-12B6-4571-B1BE-D2EC0885BF11}" type="slidenum">
              <a:rPr lang="zh-TW" altLang="en-US"/>
              <a:pPr/>
              <a:t>29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58888" y="1465263"/>
            <a:ext cx="7634287" cy="4484687"/>
          </a:xfrm>
          <a:prstGeom prst="rect">
            <a:avLst/>
          </a:prstGeom>
        </p:spPr>
        <p:txBody>
          <a:bodyPr/>
          <a:lstStyle/>
          <a:p>
            <a:pPr marL="361950" indent="-361950" eaLnBrk="1" hangingPunct="1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人員進出</a:t>
            </a:r>
            <a:r>
              <a:rPr lang="en-US" altLang="zh-TW" sz="2400" kern="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門禁</a:t>
            </a:r>
            <a:r>
              <a:rPr lang="en-US" altLang="zh-TW" sz="2400" kern="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管制。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機房及重要出入口錄影存檔。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機房環境監控系統建置。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重要備份交易資料存放於屏蔽隔離櫃</a:t>
            </a:r>
            <a:r>
              <a:rPr lang="en-US" altLang="zh-TW" sz="2400" kern="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防火櫃</a:t>
            </a:r>
            <a:r>
              <a:rPr lang="en-US" altLang="zh-TW" sz="2400" kern="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 。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361950" indent="-361950" eaLnBrk="1" hangingPunct="1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控管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USB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連接埠：</a:t>
            </a:r>
            <a:endParaRPr lang="en-US" altLang="zh-TW" sz="2400" kern="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機房操作室電腦：封閉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USB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連接埠。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各部室電腦：限制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USB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連接埠之使用。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ts val="42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手機等行動裝置禁止攜入主機房。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E1B156-07AA-4B25-9BA1-592D045452B0}" type="slidenum">
              <a:rPr lang="zh-TW" altLang="en-US"/>
              <a:pPr/>
              <a:t>3</a:t>
            </a:fld>
            <a:endParaRPr lang="zh-TW" altLang="en-US"/>
          </a:p>
        </p:txBody>
      </p:sp>
      <p:sp>
        <p:nvSpPr>
          <p:cNvPr id="5" name="流程圖: 替代處理程序 6"/>
          <p:cNvSpPr>
            <a:spLocks noChangeArrowheads="1"/>
          </p:cNvSpPr>
          <p:nvPr/>
        </p:nvSpPr>
        <p:spPr bwMode="auto">
          <a:xfrm>
            <a:off x="1187624" y="2420888"/>
            <a:ext cx="7344816" cy="1584176"/>
          </a:xfrm>
          <a:prstGeom prst="flowChartAlternateProcess">
            <a:avLst/>
          </a:prstGeom>
          <a:solidFill>
            <a:srgbClr val="00B0F0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anchor="ctr"/>
          <a:lstStyle/>
          <a:p>
            <a:pPr eaLnBrk="1" hangingPunct="1">
              <a:lnSpc>
                <a:spcPts val="3200"/>
              </a:lnSpc>
              <a:spcAft>
                <a:spcPct val="20000"/>
              </a:spcAft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一、資訊部組織與職掌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kumimoji="1" lang="en-US" altLang="zh-TW" sz="3600" dirty="0">
                <a:solidFill>
                  <a:srgbClr val="7030A0"/>
                </a:solidFill>
              </a:rPr>
              <a:t>(</a:t>
            </a:r>
            <a:r>
              <a:rPr kumimoji="1" lang="zh-TW" altLang="en-US" sz="3600" dirty="0">
                <a:solidFill>
                  <a:srgbClr val="7030A0"/>
                </a:solidFill>
              </a:rPr>
              <a:t>權限控管</a:t>
            </a:r>
            <a:r>
              <a:rPr kumimoji="1" lang="en-US" altLang="zh-TW" sz="3600" dirty="0">
                <a:solidFill>
                  <a:srgbClr val="7030A0"/>
                </a:solidFill>
              </a:rPr>
              <a:t>)</a:t>
            </a:r>
            <a:endParaRPr kumimoji="1"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50179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F39B2E-EBE6-47E4-815F-90DE1016C17F}" type="slidenum">
              <a:rPr lang="zh-TW" altLang="en-US"/>
              <a:pPr/>
              <a:t>30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58888" y="1465263"/>
            <a:ext cx="7634287" cy="448468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帳號管理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帳號經申請核准後始能使用。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每半年執行帳號權限審查，移除不適當帳號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如離職或調職同仁帳號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密碼管理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長度至少需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碼。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密碼組成：大寫、小寫、數字、特殊符號，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選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輸入錯誤達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次即鎖定不能使用，鎖定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分鐘。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每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90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天變更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次，且不能與前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代密碼相同。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kumimoji="1" lang="en-US" altLang="zh-TW" sz="3600" dirty="0">
                <a:solidFill>
                  <a:srgbClr val="7030A0"/>
                </a:solidFill>
              </a:rPr>
              <a:t>(</a:t>
            </a:r>
            <a:r>
              <a:rPr kumimoji="1" lang="zh-TW" altLang="en-US" sz="3600" dirty="0">
                <a:solidFill>
                  <a:srgbClr val="7030A0"/>
                </a:solidFill>
              </a:rPr>
              <a:t>權限控管</a:t>
            </a:r>
            <a:r>
              <a:rPr kumimoji="1" lang="en-US" altLang="zh-TW" sz="3600" dirty="0">
                <a:solidFill>
                  <a:srgbClr val="7030A0"/>
                </a:solidFill>
              </a:rPr>
              <a:t>)</a:t>
            </a:r>
            <a:endParaRPr kumimoji="1"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51203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3961657-A153-4984-B058-43F04B7453DA}" type="slidenum">
              <a:rPr lang="zh-TW" altLang="en-US"/>
              <a:pPr/>
              <a:t>31</a:t>
            </a:fld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58888" y="1465263"/>
            <a:ext cx="7777608" cy="448468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桌面淨空、螢幕淨空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桌面及螢幕不能有機密資料。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禁止遠端連線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不開放同仁自辦公室外部連接本中心系統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居家辦公除外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軟硬體安裝控管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zh-TW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未經許可，不得下載未經授權軟體，以及不得私接無線網卡等網路通訊設備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建立網段區隔機制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業務相同之同仁電腦屬同一網段，且僅能使用此網段內系統。</a:t>
            </a:r>
          </a:p>
          <a:p>
            <a:pPr marL="800100" lvl="1" indent="-342900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endParaRPr lang="en-US" altLang="zh-TW" sz="2000" kern="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TW" altLang="en-US" sz="3600" dirty="0">
                <a:solidFill>
                  <a:srgbClr val="7030A0"/>
                </a:solidFill>
              </a:rPr>
              <a:t>資訊安全說明</a:t>
            </a:r>
            <a:r>
              <a:rPr kumimoji="1" lang="en-US" altLang="zh-TW" sz="3600" dirty="0">
                <a:solidFill>
                  <a:srgbClr val="7030A0"/>
                </a:solidFill>
              </a:rPr>
              <a:t>(</a:t>
            </a:r>
            <a:r>
              <a:rPr kumimoji="1" lang="zh-TW" altLang="en-US" sz="3600" dirty="0">
                <a:solidFill>
                  <a:srgbClr val="7030A0"/>
                </a:solidFill>
              </a:rPr>
              <a:t>權限控管</a:t>
            </a:r>
            <a:r>
              <a:rPr kumimoji="1" lang="en-US" altLang="zh-TW" sz="3600" dirty="0">
                <a:solidFill>
                  <a:srgbClr val="7030A0"/>
                </a:solidFill>
              </a:rPr>
              <a:t>)</a:t>
            </a:r>
            <a:endParaRPr kumimoji="1"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52227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1E6D102-04D0-401C-BD49-B707960F62AC}" type="slidenum">
              <a:rPr lang="zh-TW" altLang="en-US"/>
              <a:pPr/>
              <a:t>32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58888" y="1485900"/>
            <a:ext cx="7777162" cy="489585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特定系統僅限特定網路位址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(IP)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使用</a:t>
            </a: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僅有執行特定業務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如電腦操作作業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之同仁電腦，才能連線使用該業務系統。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會議室網點使用申請</a:t>
            </a: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會議室之內外部網路，需經申請核准後始能使用。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廠商維護申請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廠商需經申請核准後始能辦理維護。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ts val="34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TW" altLang="en-US" sz="2400" kern="0" dirty="0">
                <a:latin typeface="標楷體" pitchFamily="65" charset="-120"/>
                <a:ea typeface="標楷體" pitchFamily="65" charset="-120"/>
              </a:rPr>
              <a:t>◆ 居家辦公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防火牆及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AD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控管。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雙因子認證。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帳號密碼認證。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15963" lvl="1" indent="-258763">
              <a:lnSpc>
                <a:spcPts val="34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endParaRPr lang="en-US" altLang="zh-TW" sz="2000" dirty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484313"/>
            <a:ext cx="7675563" cy="4752975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/>
              <a:t>建立</a:t>
            </a:r>
            <a:r>
              <a:rPr lang="zh-TW" altLang="en-US" sz="2400" dirty="0"/>
              <a:t>資通安全監控中心(</a:t>
            </a:r>
            <a:r>
              <a:rPr lang="en-US" altLang="zh-TW" sz="2400" dirty="0"/>
              <a:t>SOC)</a:t>
            </a:r>
          </a:p>
          <a:p>
            <a:pPr marL="712788" lvl="1" indent="-309563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全天候監控本中心網站，即時通報及處理各種網路攻擊與入侵活動。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監控入侵偵測防禦系統</a:t>
            </a:r>
            <a:r>
              <a:rPr lang="en-US" altLang="zh-TW" sz="2400" dirty="0"/>
              <a:t>(IPS)</a:t>
            </a:r>
            <a:r>
              <a:rPr lang="zh-TW" altLang="en-US" sz="2400" dirty="0"/>
              <a:t>及防火牆紀錄</a:t>
            </a:r>
            <a:endParaRPr lang="en-US" altLang="zh-TW" sz="2400" dirty="0"/>
          </a:p>
          <a:p>
            <a:pPr marL="712788" lvl="1" indent="-309563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發現異常時即進行資安事件通報，以防止駭客入侵或因蠕蟲事件發生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監控網站主機及網頁程式</a:t>
            </a:r>
            <a:endParaRPr lang="en-US" altLang="zh-TW" sz="2400" dirty="0"/>
          </a:p>
          <a:p>
            <a:pPr marL="712788" lvl="1" indent="-309563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避免網站主機遭攻擊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即時防毒監控</a:t>
            </a:r>
            <a:endParaRPr lang="en-US" altLang="zh-TW" sz="2400" dirty="0"/>
          </a:p>
          <a:p>
            <a:pPr marL="712788" lvl="1" indent="-309563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發現大量病毒時即發出警訊，以利迅速處理。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en-US" sz="2400" kern="0" dirty="0"/>
              <a:t>監控資料防洩系統</a:t>
            </a:r>
            <a:r>
              <a:rPr lang="en-US" altLang="zh-TW" sz="2400" kern="0" dirty="0"/>
              <a:t>(DLP)</a:t>
            </a:r>
            <a:r>
              <a:rPr lang="zh-TW" altLang="en-US" sz="2400" kern="0" dirty="0"/>
              <a:t>紀錄</a:t>
            </a:r>
            <a:endParaRPr lang="en-US" altLang="zh-TW" sz="2400" kern="0" dirty="0"/>
          </a:p>
          <a:p>
            <a:pPr marL="712788" lvl="1" indent="-309563"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</a:rPr>
              <a:t>防止個人資料外洩，保護資料安全。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251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3A577E0-56C2-4F93-B810-15A24952B2FD}" type="slidenum">
              <a:rPr lang="zh-TW" altLang="en-US"/>
              <a:pPr/>
              <a:t>33</a:t>
            </a:fld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466850" y="404664"/>
            <a:ext cx="8001000" cy="78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TW" altLang="en-US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  <a:cs typeface="+mj-cs"/>
              </a:rPr>
              <a:t>資訊安全說明</a:t>
            </a:r>
            <a:r>
              <a:rPr lang="en-US" altLang="zh-TW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  <a:cs typeface="+mj-cs"/>
              </a:rPr>
              <a:t>(</a:t>
            </a:r>
            <a:r>
              <a:rPr lang="zh-TW" altLang="en-US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  <a:cs typeface="+mj-cs"/>
              </a:rPr>
              <a:t>監控服務</a:t>
            </a:r>
            <a:r>
              <a:rPr lang="en-US" altLang="zh-TW" sz="36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  <a:cs typeface="+mj-cs"/>
              </a:rPr>
              <a:t>)</a:t>
            </a:r>
            <a:endParaRPr lang="zh-TW" altLang="en-US" sz="36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AD5D482-CF62-4BAB-AE46-0F730CA42025}" type="slidenum">
              <a:rPr lang="zh-TW" altLang="en-US"/>
              <a:pPr/>
              <a:t>34</a:t>
            </a:fld>
            <a:endParaRPr lang="zh-TW" altLang="en-US"/>
          </a:p>
        </p:txBody>
      </p:sp>
      <p:sp>
        <p:nvSpPr>
          <p:cNvPr id="5" name="流程圖: 替代處理程序 6"/>
          <p:cNvSpPr>
            <a:spLocks noChangeArrowheads="1"/>
          </p:cNvSpPr>
          <p:nvPr/>
        </p:nvSpPr>
        <p:spPr bwMode="auto">
          <a:xfrm>
            <a:off x="1259632" y="2492896"/>
            <a:ext cx="7344816" cy="1584176"/>
          </a:xfrm>
          <a:prstGeom prst="flowChartAlternateProcess">
            <a:avLst/>
          </a:prstGeom>
          <a:solidFill>
            <a:srgbClr val="00B0F0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anchor="ctr"/>
          <a:lstStyle/>
          <a:p>
            <a:pPr eaLnBrk="1" hangingPunct="1">
              <a:lnSpc>
                <a:spcPts val="32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四、請同仁配合辦理事項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32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個人電腦使用規定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484784"/>
            <a:ext cx="7560840" cy="4752975"/>
          </a:xfrm>
        </p:spPr>
        <p:txBody>
          <a:bodyPr/>
          <a:lstStyle/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使用生成式</a:t>
            </a:r>
            <a:r>
              <a:rPr kumimoji="1" lang="en-US" altLang="zh-TW" sz="2400" dirty="0">
                <a:solidFill>
                  <a:srgbClr val="FF0066"/>
                </a:solidFill>
                <a:latin typeface="標楷體"/>
                <a:ea typeface="標楷體"/>
              </a:rPr>
              <a:t>AI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應遵守資通安全、個人資料保護、著作權及相關資訊使用規定。</a:t>
            </a:r>
            <a:endParaRPr kumimoji="1" lang="zh-TW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勿上傳業務機敏或個人資料至</a:t>
            </a:r>
            <a:r>
              <a:rPr kumimoji="1" lang="en-US" altLang="zh-TW" sz="2400" dirty="0">
                <a:solidFill>
                  <a:srgbClr val="FF0066"/>
                </a:solidFill>
                <a:latin typeface="標楷體"/>
                <a:ea typeface="標楷體"/>
              </a:rPr>
              <a:t>AI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相關服務，亦勿將</a:t>
            </a:r>
            <a:r>
              <a:rPr kumimoji="1" lang="en-US" altLang="zh-TW" sz="2400" dirty="0">
                <a:solidFill>
                  <a:srgbClr val="FF0066"/>
                </a:solidFill>
                <a:latin typeface="標楷體"/>
                <a:ea typeface="標楷體"/>
              </a:rPr>
              <a:t>AI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相關服務提供之資訊逕行運用於業務上。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每日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使用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備份程式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備份業務資料檔案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下班關閉個人電腦電源。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不瀏覽惡意或不明網站。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不下載、不安裝、亦不使用非法或來路不明軟體或檔案。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個人電腦應以處理公務為主，非公務請使用個人手機等裝置，以保障個人電腦安全。</a:t>
            </a:r>
            <a:endParaRPr kumimoji="1" lang="zh-TW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956165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</a:rPr>
              <a:t>電子郵件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484313"/>
            <a:ext cx="7601396" cy="4752975"/>
          </a:xfrm>
        </p:spPr>
        <p:txBody>
          <a:bodyPr/>
          <a:lstStyle/>
          <a:p>
            <a:pPr marL="342900" marR="0" lvl="0" indent="-342900" defTabSz="914400" eaLnBrk="1" latinLnBrk="0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使用電子郵件傳送機密或敏感性資料時，應進行加密。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marR="0" lvl="0" indent="-342900" defTabSz="914400" eaLnBrk="1" latinLnBrk="0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為避免釣魚郵件產生資安風險，請同仁勿開啟、轉寄可疑郵件，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或點擊其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連結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、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附件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，並逕行刪除可疑郵件，可疑郵件之判斷參考方式如下：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719138" lvl="1" indent="-342900" eaLnBrk="1" hangingPunct="1">
              <a:spcBef>
                <a:spcPts val="6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郵件寄件者如使用電子郵件憑證簽章，  為可信任郵件</a:t>
            </a:r>
            <a:r>
              <a:rPr kumimoji="1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。</a:t>
            </a:r>
            <a:endParaRPr kumimoji="1" lang="en-US" altLang="zh-TW" sz="20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719138" marR="0" lvl="1" indent="-342900" defTabSz="914400" eaLnBrk="1" latinLnBrk="0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TW" altLang="en-US" sz="2000" dirty="0">
                <a:solidFill>
                  <a:srgbClr val="000000"/>
                </a:solidFill>
              </a:rPr>
              <a:t>寄件者是否為平日處理業務有關的聯絡人員，如無關則建議勿開啟。</a:t>
            </a:r>
            <a:endParaRPr kumimoji="1" lang="en-US" altLang="zh-TW" sz="2000" dirty="0">
              <a:solidFill>
                <a:srgbClr val="000000"/>
              </a:solidFill>
            </a:endParaRPr>
          </a:p>
          <a:p>
            <a:pPr marL="719138" marR="0" lvl="1" indent="-342900" defTabSz="914400" eaLnBrk="1" latinLnBrk="0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TW" altLang="en-US" sz="2000" dirty="0">
                <a:solidFill>
                  <a:srgbClr val="000000"/>
                </a:solidFill>
              </a:rPr>
              <a:t>如仍無法判別是否為可疑郵件時，建議勿開啟該郵件，並逕行刪除該郵件。</a:t>
            </a:r>
            <a:endParaRPr kumimoji="1" lang="zh-TW" altLang="zh-TW" sz="2000" dirty="0">
              <a:solidFill>
                <a:srgbClr val="000000"/>
              </a:solidFill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避免在電子郵件、電話或簡訊中提供系統相關帳號、密碼或業務機密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。</a:t>
            </a:r>
            <a:endParaRPr kumimoji="1" lang="zh-TW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AC3A10-A047-59CD-3926-7DBEB262CE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6216" y="3429000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2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</a:rPr>
              <a:t>電子郵件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070316-67EC-D6F6-A8CA-86243F22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56" y="1473519"/>
            <a:ext cx="7499350" cy="469692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2CFC0E35-0D44-2654-7E5E-6612AF9E508C}"/>
              </a:ext>
            </a:extLst>
          </p:cNvPr>
          <p:cNvSpPr/>
          <p:nvPr/>
        </p:nvSpPr>
        <p:spPr bwMode="auto">
          <a:xfrm>
            <a:off x="3867868" y="4066440"/>
            <a:ext cx="216024" cy="1620000"/>
          </a:xfrm>
          <a:prstGeom prst="roundRect">
            <a:avLst/>
          </a:prstGeom>
          <a:noFill/>
          <a:ln w="25400">
            <a:solidFill>
              <a:srgbClr val="FF0066"/>
            </a:solidFill>
            <a:prstDash val="sysDot"/>
          </a:ln>
          <a:effectLst>
            <a:glow rad="38100">
              <a:srgbClr val="FFC0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89096" tIns="89096" rIns="89096" bIns="89096" rtlCol="0" anchor="ctr"/>
          <a:lstStyle/>
          <a:p>
            <a:pPr algn="ctr" defTabSz="755650" eaLnBrk="0" hangingPunct="0">
              <a:lnSpc>
                <a:spcPct val="90000"/>
              </a:lnSpc>
            </a:pPr>
            <a:endParaRPr kumimoji="0" lang="zh-TW" altLang="en-US" sz="17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03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(USB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73" y="1772816"/>
            <a:ext cx="7499350" cy="4969023"/>
          </a:xfrm>
        </p:spPr>
        <p:txBody>
          <a:bodyPr/>
          <a:lstStyle/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USB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隨身碟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標楷體"/>
              </a:rPr>
              <a:t>插入個人電腦時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，系統會自動進行病毒掃描作業，確認是否存有病毒。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個人電腦僅能使用中心公務配發之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USB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應給予適當的保護，如放置於上鎖之抽屜或櫃子，或將檔案設定密碼等。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個人電腦無法使用同仁私用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USB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隨身碟，如使用將出現無法存取訊息。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資訊部每月產製個人電腦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USB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使用情形報表供各部門權責人員參考。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68186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</a:rPr>
              <a:t>社群媒體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628800"/>
            <a:ext cx="7499350" cy="4969023"/>
          </a:xfrm>
        </p:spPr>
        <p:txBody>
          <a:bodyPr/>
          <a:lstStyle/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不於社群媒體披露公務相關資訊。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不得使用即時通訊軟體處理及傳送機密或敏感資料。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/>
                <a:ea typeface="標楷體"/>
                <a:cs typeface="+mn-cs"/>
              </a:rPr>
              <a:t>即時通訊軟體之公務通訊群組管理，應由群組管理員負責群組人員之管控，並確保群組內人員之正確性。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92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9A6756-60FD-141C-883B-C3B4158B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25010"/>
              </p:ext>
            </p:extLst>
          </p:nvPr>
        </p:nvGraphicFramePr>
        <p:xfrm>
          <a:off x="2915819" y="2323695"/>
          <a:ext cx="3901568" cy="1204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01568">
                  <a:extLst>
                    <a:ext uri="{9D8B030D-6E8A-4147-A177-3AD203B41FA5}">
                      <a16:colId xmlns:a16="http://schemas.microsoft.com/office/drawing/2014/main" val="1232480644"/>
                    </a:ext>
                  </a:extLst>
                </a:gridCol>
              </a:tblGrid>
              <a:tr h="12041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6518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4691063" y="6443895"/>
            <a:ext cx="457200" cy="333980"/>
          </a:xfr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3303B54-AC36-4644-A17F-5AFF96A2D193}" type="slidenum">
              <a:rPr kumimoji="0" lang="zh-TW" altLang="en-US">
                <a:solidFill>
                  <a:srgbClr val="4B3E21"/>
                </a:solidFill>
              </a:rPr>
              <a:pPr/>
              <a:t>4</a:t>
            </a:fld>
            <a:endParaRPr kumimoji="0" lang="zh-TW" altLang="en-US" dirty="0">
              <a:solidFill>
                <a:srgbClr val="4B3E21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421509" y="1381848"/>
            <a:ext cx="1142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400" b="1" dirty="0">
                <a:solidFill>
                  <a:srgbClr val="FF0000"/>
                </a:solidFill>
              </a:rPr>
              <a:t>計</a:t>
            </a:r>
            <a:r>
              <a:rPr lang="en-US" altLang="zh-TW" sz="2400" b="1">
                <a:solidFill>
                  <a:srgbClr val="FF0000"/>
                </a:solidFill>
              </a:rPr>
              <a:t>70</a:t>
            </a:r>
            <a:r>
              <a:rPr lang="zh-TW" altLang="en-US" sz="2400" b="1">
                <a:solidFill>
                  <a:srgbClr val="FF0000"/>
                </a:solidFill>
              </a:rPr>
              <a:t>人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390263" y="2632842"/>
            <a:ext cx="1142818" cy="53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副理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306982" y="1368980"/>
            <a:ext cx="1142818" cy="53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經理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305259" y="2632842"/>
            <a:ext cx="1142818" cy="53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副理</a:t>
            </a:r>
          </a:p>
        </p:txBody>
      </p:sp>
      <p:cxnSp>
        <p:nvCxnSpPr>
          <p:cNvPr id="5" name="直線接點 4"/>
          <p:cNvCxnSpPr>
            <a:stCxn id="14" idx="2"/>
          </p:cNvCxnSpPr>
          <p:nvPr/>
        </p:nvCxnSpPr>
        <p:spPr bwMode="auto">
          <a:xfrm>
            <a:off x="4878391" y="1902408"/>
            <a:ext cx="0" cy="41907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449800" y="147661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鄭德平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431169" y="2714890"/>
            <a:ext cx="884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劉其龍</a:t>
            </a:r>
          </a:p>
        </p:txBody>
      </p:sp>
      <p:sp>
        <p:nvSpPr>
          <p:cNvPr id="14348" name="Rectangle 7"/>
          <p:cNvSpPr>
            <a:spLocks noChangeArrowheads="1"/>
          </p:cNvSpPr>
          <p:nvPr/>
        </p:nvSpPr>
        <p:spPr bwMode="auto">
          <a:xfrm>
            <a:off x="1582430" y="2668189"/>
            <a:ext cx="1031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王志文</a:t>
            </a: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1115616" y="5519236"/>
            <a:ext cx="2880319" cy="3617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板橋辦公室</a:t>
            </a: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4139951" y="5519236"/>
            <a:ext cx="3888433" cy="3617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古亭辦公室</a:t>
            </a:r>
          </a:p>
        </p:txBody>
      </p:sp>
      <p:sp>
        <p:nvSpPr>
          <p:cNvPr id="49" name="標題 1">
            <a:extLst>
              <a:ext uri="{FF2B5EF4-FFF2-40B4-BE49-F238E27FC236}">
                <a16:creationId xmlns:a16="http://schemas.microsoft.com/office/drawing/2014/main" id="{FC4427B7-21CE-4B07-AFE8-DA7C9496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3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TW" altLang="en-US" sz="4000" b="1" dirty="0">
                <a:solidFill>
                  <a:srgbClr val="0000FF"/>
                </a:solidFill>
              </a:rPr>
              <a:t>一、資訊部組</a:t>
            </a:r>
            <a:r>
              <a:rPr lang="zh-TW" altLang="en-US" dirty="0">
                <a:solidFill>
                  <a:srgbClr val="0000FF"/>
                </a:solidFill>
              </a:rPr>
              <a:t>織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50" name="投影片編號版面配置區 3">
            <a:extLst>
              <a:ext uri="{FF2B5EF4-FFF2-40B4-BE49-F238E27FC236}">
                <a16:creationId xmlns:a16="http://schemas.microsoft.com/office/drawing/2014/main" id="{07AF938E-0C86-4A4A-ACB0-4BCD33D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4B3E2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fld id="{10D009CB-31C7-4252-88E8-1ABFFF7B9449}" type="slidenum">
              <a:rPr lang="zh-TW" altLang="en-US" smtClean="0"/>
              <a:pPr eaLnBrk="1" hangingPunct="1"/>
              <a:t>4</a:t>
            </a:fld>
            <a:endParaRPr kumimoji="0" lang="zh-TW" altLang="en-US" dirty="0">
              <a:solidFill>
                <a:srgbClr val="4B3E2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0A8A9B-6C9B-080D-3EC9-6AF102B0A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24284"/>
              </p:ext>
            </p:extLst>
          </p:nvPr>
        </p:nvGraphicFramePr>
        <p:xfrm>
          <a:off x="1067992" y="4019669"/>
          <a:ext cx="8003898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1254795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42780236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27359314"/>
                    </a:ext>
                  </a:extLst>
                </a:gridCol>
                <a:gridCol w="115200">
                  <a:extLst>
                    <a:ext uri="{9D8B030D-6E8A-4147-A177-3AD203B41FA5}">
                      <a16:colId xmlns:a16="http://schemas.microsoft.com/office/drawing/2014/main" val="30050575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019223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1970067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6100412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36721044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4687920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41186911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75915002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947975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06889406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7853148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3415099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作業組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9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kumimoji="0" lang="zh-TW" altLang="en-US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系統</a:t>
                      </a:r>
                      <a:br>
                        <a:rPr kumimoji="0" lang="en-US" altLang="zh-TW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</a:br>
                      <a:r>
                        <a:rPr kumimoji="0" lang="zh-TW" altLang="en-US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工程組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7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kumimoji="0" lang="zh-TW" altLang="en-US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網路</a:t>
                      </a:r>
                      <a:br>
                        <a:rPr kumimoji="0" lang="en-US" altLang="zh-TW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</a:br>
                      <a:r>
                        <a:rPr kumimoji="0" lang="zh-TW" altLang="en-US" sz="15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工程組</a:t>
                      </a:r>
                    </a:p>
                    <a:p>
                      <a:pPr marL="342900" indent="-342900" algn="ctr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kumimoji="0" lang="en-US" altLang="zh-TW" sz="18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kern="120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資安組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6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規劃組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13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設計組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7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5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監理</a:t>
                      </a:r>
                      <a:br>
                        <a:rPr lang="en-US" altLang="zh-TW" sz="15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</a:br>
                      <a:r>
                        <a:rPr lang="zh-TW" altLang="en-US" sz="15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科技組</a:t>
                      </a:r>
                      <a:endParaRPr lang="en-US" altLang="zh-TW" sz="15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indent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7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系統組</a:t>
                      </a:r>
                    </a:p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10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alphaModFix amt="6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7571750"/>
                  </a:ext>
                </a:extLst>
              </a:tr>
            </a:tbl>
          </a:graphicData>
        </a:graphic>
      </p:graphicFrame>
      <p:sp>
        <p:nvSpPr>
          <p:cNvPr id="8" name="Rectangle 17">
            <a:extLst>
              <a:ext uri="{FF2B5EF4-FFF2-40B4-BE49-F238E27FC236}">
                <a16:creationId xmlns:a16="http://schemas.microsoft.com/office/drawing/2014/main" id="{63A6305E-033F-2884-B31A-C421D1C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00" y="5519236"/>
            <a:ext cx="855710" cy="36178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>
            <a:normAutofit fontScale="92500"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台電辦公室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FF3AB7-1290-03A3-1653-FC681677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61304"/>
              </p:ext>
            </p:extLst>
          </p:nvPr>
        </p:nvGraphicFramePr>
        <p:xfrm>
          <a:off x="1067992" y="4769453"/>
          <a:ext cx="8003898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1254795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42780236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27359314"/>
                    </a:ext>
                  </a:extLst>
                </a:gridCol>
                <a:gridCol w="115200">
                  <a:extLst>
                    <a:ext uri="{9D8B030D-6E8A-4147-A177-3AD203B41FA5}">
                      <a16:colId xmlns:a16="http://schemas.microsoft.com/office/drawing/2014/main" val="30050575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019223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1970067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6100412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36721044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4687920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41186911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75915002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9479753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06889406"/>
                    </a:ext>
                  </a:extLst>
                </a:gridCol>
                <a:gridCol w="114783">
                  <a:extLst>
                    <a:ext uri="{9D8B030D-6E8A-4147-A177-3AD203B41FA5}">
                      <a16:colId xmlns:a16="http://schemas.microsoft.com/office/drawing/2014/main" val="7853148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3415099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方惠民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蔡仁川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許俊德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賴俊廷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劉耆勳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謝昌霖組長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林克原</a:t>
                      </a:r>
                      <a:endParaRPr kumimoji="0" lang="en-US" altLang="zh-TW" b="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楊英佐組長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1750"/>
                  </a:ext>
                </a:extLst>
              </a:tr>
            </a:tbl>
          </a:graphicData>
        </a:graphic>
      </p:graphicFrame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61D3B998-C4DC-E4F2-16D0-C9C11094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64302"/>
              </p:ext>
            </p:extLst>
          </p:nvPr>
        </p:nvGraphicFramePr>
        <p:xfrm>
          <a:off x="1547667" y="3525392"/>
          <a:ext cx="7119476" cy="4803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7068">
                  <a:extLst>
                    <a:ext uri="{9D8B030D-6E8A-4147-A177-3AD203B41FA5}">
                      <a16:colId xmlns:a16="http://schemas.microsoft.com/office/drawing/2014/main" val="759070370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332301239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1049388246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2994671696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4278372723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2379138876"/>
                    </a:ext>
                  </a:extLst>
                </a:gridCol>
                <a:gridCol w="1017068">
                  <a:extLst>
                    <a:ext uri="{9D8B030D-6E8A-4147-A177-3AD203B41FA5}">
                      <a16:colId xmlns:a16="http://schemas.microsoft.com/office/drawing/2014/main" val="4001478795"/>
                    </a:ext>
                  </a:extLst>
                </a:gridCol>
              </a:tblGrid>
              <a:tr h="4803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16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行動裝置使用規定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使用行動裝置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(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手機、平板電腦、筆記型電腦等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)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處理公務時，應注意下列措施：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719138" marR="0" lvl="1" indent="-342900" defTabSz="914400" eaLnBrk="1" latinLnBrk="0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請勿使用大陸地區所提供之平臺或服務</a:t>
            </a:r>
            <a:r>
              <a:rPr lang="en-US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(</a:t>
            </a:r>
            <a:r>
              <a:rPr lang="zh-TW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如雲端服務</a:t>
            </a:r>
            <a:r>
              <a:rPr lang="en-US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)</a:t>
            </a:r>
            <a:r>
              <a:rPr kumimoji="1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。</a:t>
            </a:r>
            <a:endParaRPr kumimoji="1" lang="en-US" altLang="zh-TW" sz="20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719138" marR="0" lvl="1" indent="-342900" defTabSz="914400" eaLnBrk="1" latinLnBrk="0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TW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請勿安裝及使用大陸品牌裝置或有安裝大陸地區軟體</a:t>
            </a:r>
            <a:r>
              <a:rPr lang="en-US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(</a:t>
            </a:r>
            <a:r>
              <a:rPr lang="zh-TW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含</a:t>
            </a:r>
            <a:r>
              <a:rPr lang="en-US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APP)</a:t>
            </a:r>
            <a:r>
              <a:rPr lang="zh-TW" altLang="zh-TW" sz="2000" kern="0" dirty="0">
                <a:solidFill>
                  <a:srgbClr val="FF0066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之資通訊產品</a:t>
            </a:r>
            <a:r>
              <a:rPr kumimoji="1" lang="zh-TW" altLang="en-US" sz="2000" dirty="0">
                <a:solidFill>
                  <a:srgbClr val="FF0066"/>
                </a:solidFill>
              </a:rPr>
              <a:t>。</a:t>
            </a:r>
            <a:endParaRPr kumimoji="1" lang="en-US" altLang="zh-TW" sz="20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342900" marR="0" lvl="1" indent="-342900" defTabSz="914400" eaLnBrk="1" latinLnBrk="0" hangingPunct="1">
              <a:lnSpc>
                <a:spcPts val="34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u"/>
              <a:tabLst/>
              <a:defRPr/>
            </a:pPr>
            <a:r>
              <a:rPr lang="zh-TW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手機請以純文字讀取郵件及關閉信件預覽功能</a:t>
            </a:r>
            <a:r>
              <a:rPr lang="zh-TW" altLang="en-US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lvl="1" indent="-342900" eaLnBrk="1" hangingPunct="1">
              <a:lnSpc>
                <a:spcPts val="34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筆記型電腦請設定登入帳號密碼及關閉資源分享功能</a:t>
            </a:r>
            <a:r>
              <a:rPr lang="zh-TW" altLang="en-US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lvl="1" indent="-342900" eaLnBrk="1" hangingPunct="1">
              <a:lnSpc>
                <a:spcPts val="34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請定期執行軟體</a:t>
            </a:r>
            <a:r>
              <a:rPr lang="en-US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/</a:t>
            </a:r>
            <a:r>
              <a:rPr lang="zh-TW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韌體更新及安裝防毒軟體</a:t>
            </a:r>
            <a:r>
              <a:rPr lang="zh-TW" altLang="en-US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lvl="1" indent="-342900" eaLnBrk="1" hangingPunct="1">
              <a:lnSpc>
                <a:spcPts val="34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u"/>
              <a:defRPr/>
            </a:pPr>
            <a:r>
              <a:rPr lang="zh-TW" altLang="zh-TW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不隨意開啟來路不明之郵件</a:t>
            </a:r>
            <a:r>
              <a:rPr lang="zh-TW" altLang="en-US" sz="2400" kern="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標楷體" panose="03000509000000000000" pitchFamily="65" charset="-120"/>
              </a:rPr>
              <a:t>。</a:t>
            </a:r>
            <a:endParaRPr kumimoji="1" lang="zh-TW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197449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D3CA7-15AE-48D3-ADBE-400C1D15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同仁配合辦理事項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業務資料檔案備份</a:t>
            </a:r>
            <a:r>
              <a:rPr lang="en-US" altLang="zh-TW" sz="3200" dirty="0">
                <a:solidFill>
                  <a:srgbClr val="9933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FAB72-857B-47BC-A5AC-F46FCF2B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484313"/>
            <a:ext cx="7704856" cy="4752975"/>
          </a:xfrm>
        </p:spPr>
        <p:txBody>
          <a:bodyPr/>
          <a:lstStyle/>
          <a:p>
            <a:pPr marL="342900" marR="0" lvl="0" indent="-342900" defTabSz="914400" eaLnBrk="1" latinLnBrk="0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請同仁每日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使用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備份程式，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執行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業務資料檔案備份</a:t>
            </a:r>
            <a:r>
              <a:rPr kumimoji="1" lang="zh-TW" altLang="en-US" sz="2400" dirty="0">
                <a:solidFill>
                  <a:srgbClr val="FF0066"/>
                </a:solidFill>
                <a:latin typeface="標楷體"/>
                <a:ea typeface="新細明體" panose="02020500000000000000" pitchFamily="18" charset="-120"/>
              </a:rPr>
              <a:t>：</a:t>
            </a:r>
            <a:endParaRPr kumimoji="1" lang="en-US" altLang="zh-TW" sz="2400" dirty="0">
              <a:solidFill>
                <a:srgbClr val="FF0066"/>
              </a:solidFill>
              <a:latin typeface="標楷體"/>
              <a:ea typeface="標楷體"/>
            </a:endParaRPr>
          </a:p>
          <a:p>
            <a:pPr marL="719138" lvl="1" indent="-342900" eaLnBrk="1" hangingPunct="1">
              <a:lnSpc>
                <a:spcPts val="34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備份上傳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719138" lvl="1" indent="-342900" eaLnBrk="1" hangingPunct="1">
              <a:lnSpc>
                <a:spcPts val="34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下載備份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719138" lvl="1" indent="-342900" eaLnBrk="1" hangingPunct="1">
              <a:lnSpc>
                <a:spcPts val="34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備份空間檔案清理</a:t>
            </a: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marR="0" lvl="0" indent="-342900" defTabSz="914400" eaLnBrk="1" latinLnBrk="0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每位同仁備份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空間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容量上限為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20G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新細明體" panose="02020500000000000000" pitchFamily="18" charset="-120"/>
                <a:cs typeface="+mn-cs"/>
              </a:rPr>
              <a:t>。</a:t>
            </a:r>
            <a:endParaRPr kumimoji="1" lang="en-US" altLang="zh-TW" sz="2400" dirty="0">
              <a:solidFill>
                <a:srgbClr val="FF0000"/>
              </a:solidFill>
              <a:latin typeface="標楷體"/>
              <a:ea typeface="標楷體"/>
            </a:endParaRPr>
          </a:p>
          <a:p>
            <a:pPr marL="342900" marR="0" lvl="0" indent="-342900" defTabSz="914400" eaLnBrk="1" latinLnBrk="0" hangingPunct="1">
              <a:lnSpc>
                <a:spcPts val="3400"/>
              </a:lnSpc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每日個人電腦</a:t>
            </a:r>
            <a:r>
              <a:rPr kumimoji="1" lang="zh-TW" altLang="en-US" sz="2400" dirty="0">
                <a:solidFill>
                  <a:srgbClr val="000000"/>
                </a:solidFill>
                <a:latin typeface="標楷體"/>
                <a:ea typeface="標楷體"/>
              </a:rPr>
              <a:t>會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出現「執行備份作業」提醒訊息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</a:br>
            <a:r>
              <a:rPr kumimoji="1" lang="en-US" altLang="zh-TW" sz="2400" dirty="0">
                <a:solidFill>
                  <a:srgbClr val="000000"/>
                </a:solidFill>
                <a:latin typeface="標楷體"/>
                <a:ea typeface="標楷體"/>
              </a:rPr>
              <a:t>(</a:t>
            </a:r>
            <a:r>
              <a:rPr kumimoji="1" lang="zh-TW" altLang="en-US" sz="2400" dirty="0">
                <a:solidFill>
                  <a:srgbClr val="000000"/>
                </a:solidFill>
                <a:latin typeface="標楷體"/>
                <a:ea typeface="標楷體"/>
              </a:rPr>
              <a:t>檔案備份程序詳如內網公告</a:t>
            </a:r>
            <a:r>
              <a:rPr kumimoji="1" lang="en-US" altLang="zh-TW" sz="2400" dirty="0">
                <a:solidFill>
                  <a:srgbClr val="000000"/>
                </a:solidFill>
                <a:latin typeface="標楷體"/>
                <a:ea typeface="標楷體"/>
              </a:rPr>
              <a:t>)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新細明體" panose="02020500000000000000" pitchFamily="18" charset="-120"/>
                <a:cs typeface="+mn-cs"/>
              </a:rPr>
              <a:t>。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30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5E154-DFCE-44F3-80A4-DDA2BBCFD756}" type="slidenum">
              <a:rPr lang="zh-TW" altLang="en-US"/>
              <a:pPr/>
              <a:t>42</a:t>
            </a:fld>
            <a:endParaRPr lang="zh-TW" altLang="en-US"/>
          </a:p>
        </p:txBody>
      </p:sp>
      <p:sp>
        <p:nvSpPr>
          <p:cNvPr id="4" name="流程圖: 替代處理程序 6"/>
          <p:cNvSpPr>
            <a:spLocks noChangeArrowheads="1"/>
          </p:cNvSpPr>
          <p:nvPr/>
        </p:nvSpPr>
        <p:spPr bwMode="auto">
          <a:xfrm>
            <a:off x="1259632" y="2492896"/>
            <a:ext cx="7344816" cy="1584176"/>
          </a:xfrm>
          <a:prstGeom prst="flowChartAlternateProcess">
            <a:avLst/>
          </a:prstGeom>
          <a:solidFill>
            <a:srgbClr val="00B0F0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anchor="ctr"/>
          <a:lstStyle/>
          <a:p>
            <a:pPr eaLnBrk="1" hangingPunct="1">
              <a:lnSpc>
                <a:spcPts val="32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五、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對各部室的服務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/>
          <p:cNvSpPr>
            <a:spLocks noGrp="1"/>
          </p:cNvSpPr>
          <p:nvPr>
            <p:ph idx="1"/>
          </p:nvPr>
        </p:nvSpPr>
        <p:spPr>
          <a:xfrm>
            <a:off x="1398588" y="1484784"/>
            <a:ext cx="7499350" cy="3096815"/>
          </a:xfrm>
        </p:spPr>
        <p:txBody>
          <a:bodyPr/>
          <a:lstStyle/>
          <a:p>
            <a:pPr marL="82550" indent="0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◆</a:t>
            </a:r>
            <a:r>
              <a:rPr lang="zh-TW" altLang="en-US" sz="800" dirty="0"/>
              <a:t> </a:t>
            </a:r>
            <a:r>
              <a:rPr lang="en-US" altLang="zh-TW" sz="2400" dirty="0"/>
              <a:t>AD</a:t>
            </a:r>
            <a:r>
              <a:rPr lang="zh-TW" altLang="en-US" sz="2400" dirty="0"/>
              <a:t>帳號控管        ◆</a:t>
            </a:r>
            <a:r>
              <a:rPr lang="zh-TW" altLang="en-US" sz="800" dirty="0"/>
              <a:t> </a:t>
            </a:r>
            <a:r>
              <a:rPr lang="zh-TW" altLang="en-US" sz="2400" dirty="0"/>
              <a:t>軟體控管</a:t>
            </a:r>
          </a:p>
          <a:p>
            <a:pPr marL="82550" indent="0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◆</a:t>
            </a:r>
            <a:r>
              <a:rPr lang="zh-TW" altLang="en-US" sz="800" dirty="0"/>
              <a:t> </a:t>
            </a:r>
            <a:r>
              <a:rPr lang="zh-TW" altLang="en-US" sz="2400" dirty="0"/>
              <a:t>電腦病毒處理      ◆</a:t>
            </a:r>
            <a:r>
              <a:rPr lang="zh-TW" altLang="en-US" sz="800" dirty="0"/>
              <a:t> </a:t>
            </a:r>
            <a:r>
              <a:rPr lang="zh-TW" altLang="en-US" sz="2400" dirty="0"/>
              <a:t>作業系統安裝及設定</a:t>
            </a:r>
            <a:endParaRPr lang="en-US" altLang="zh-TW" sz="2400" dirty="0"/>
          </a:p>
          <a:p>
            <a:pPr marL="82550" indent="0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◆</a:t>
            </a:r>
            <a:r>
              <a:rPr lang="zh-TW" altLang="en-US" sz="800" dirty="0"/>
              <a:t> </a:t>
            </a:r>
            <a:r>
              <a:rPr lang="zh-TW" altLang="en-US" sz="2400" dirty="0"/>
              <a:t>印表機設定        ◆</a:t>
            </a:r>
            <a:r>
              <a:rPr lang="zh-TW" altLang="en-US" sz="800" dirty="0"/>
              <a:t> </a:t>
            </a:r>
            <a:r>
              <a:rPr lang="zh-TW" altLang="en-US" sz="2400" dirty="0"/>
              <a:t>電子郵件設定</a:t>
            </a:r>
            <a:endParaRPr lang="en-US" altLang="zh-TW" sz="2400" dirty="0"/>
          </a:p>
          <a:p>
            <a:pPr marL="82550" indent="0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◆</a:t>
            </a:r>
            <a:r>
              <a:rPr lang="zh-TW" altLang="en-US" sz="800" dirty="0"/>
              <a:t> </a:t>
            </a:r>
            <a:r>
              <a:rPr lang="zh-TW" altLang="en-US" sz="2400" dirty="0"/>
              <a:t>硬體故障排除      ◆</a:t>
            </a:r>
            <a:r>
              <a:rPr lang="zh-TW" altLang="en-US" sz="800" dirty="0"/>
              <a:t> </a:t>
            </a:r>
            <a:r>
              <a:rPr lang="zh-TW" altLang="en-US" sz="2400" dirty="0"/>
              <a:t>網路連線設定</a:t>
            </a:r>
            <a:r>
              <a:rPr lang="en-US" altLang="zh-TW" sz="2400" dirty="0"/>
              <a:t>(</a:t>
            </a:r>
            <a:r>
              <a:rPr lang="zh-TW" altLang="en-US" sz="2400" dirty="0"/>
              <a:t>網點申請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pPr marL="82550" indent="0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◆</a:t>
            </a:r>
            <a:r>
              <a:rPr lang="zh-TW" altLang="en-US" sz="800" dirty="0"/>
              <a:t> </a:t>
            </a:r>
            <a:r>
              <a:rPr lang="zh-TW" altLang="en-US" sz="2400" dirty="0"/>
              <a:t>電腦操作問題答覆</a:t>
            </a:r>
          </a:p>
        </p:txBody>
      </p:sp>
      <p:sp>
        <p:nvSpPr>
          <p:cNvPr id="58371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11617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ts val="550"/>
              </a:spcBef>
              <a:buClr>
                <a:srgbClr val="611617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11617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611617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1161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1161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1161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1161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1161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D7F52C8D-818C-4BE4-AA18-EAD6A890AFFF}" type="slidenum">
              <a:rPr kumimoji="1" lang="zh-TW" altLang="en-US" sz="1200">
                <a:latin typeface="Arial" panose="020B0604020202020204" pitchFamily="34" charset="0"/>
                <a:ea typeface="新細明體" panose="02020500000000000000" pitchFamily="18" charset="-120"/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1" lang="zh-TW" altLang="en-US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1466850" y="-26988"/>
            <a:ext cx="6057900" cy="121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anose="03000509000000000000" pitchFamily="65" charset="-120"/>
              </a:rPr>
              <a:t>對各部室的服務</a:t>
            </a:r>
            <a:r>
              <a:rPr lang="en-US" altLang="zh-TW" sz="3200" dirty="0">
                <a:solidFill>
                  <a:srgbClr val="0070C0"/>
                </a:solidFill>
                <a:latin typeface="標楷體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b="1" kern="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j-cs"/>
              </a:rPr>
              <a:t>個人電腦</a:t>
            </a:r>
            <a:r>
              <a:rPr lang="en-US" altLang="zh-TW" sz="3200" b="1" kern="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j-cs"/>
              </a:rPr>
              <a:t>)</a:t>
            </a:r>
            <a:endParaRPr lang="zh-TW" altLang="en-US" sz="32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404813"/>
            <a:ext cx="7499350" cy="863600"/>
          </a:xfrm>
        </p:spPr>
        <p:txBody>
          <a:bodyPr/>
          <a:lstStyle/>
          <a:p>
            <a:r>
              <a:rPr lang="zh-TW" altLang="en-US" sz="3600" dirty="0"/>
              <a:t>對各部室的服務</a:t>
            </a:r>
            <a:r>
              <a:rPr lang="en-US" altLang="zh-TW" sz="3200" dirty="0">
                <a:solidFill>
                  <a:srgbClr val="0070C0"/>
                </a:solidFill>
              </a:rPr>
              <a:t>(</a:t>
            </a:r>
            <a:r>
              <a:rPr lang="zh-TW" altLang="en-US" sz="3200" dirty="0">
                <a:solidFill>
                  <a:srgbClr val="0070C0"/>
                </a:solidFill>
              </a:rPr>
              <a:t>申請表單</a:t>
            </a:r>
            <a:r>
              <a:rPr lang="en-US" altLang="zh-TW" sz="3200" dirty="0">
                <a:solidFill>
                  <a:srgbClr val="0070C0"/>
                </a:solidFill>
              </a:rPr>
              <a:t>)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484313"/>
            <a:ext cx="7499350" cy="122396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u"/>
              <a:defRPr/>
            </a:pPr>
            <a:r>
              <a:rPr lang="zh-TW" altLang="en-US" sz="2400" dirty="0"/>
              <a:t>常用表格存放位置</a:t>
            </a:r>
            <a:endParaRPr lang="en-US" altLang="zh-TW" sz="2400" dirty="0"/>
          </a:p>
          <a:p>
            <a:pPr marL="712788" lvl="1" indent="-3095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https://intranet.tpex.org.tw/</a:t>
            </a:r>
          </a:p>
          <a:p>
            <a:pPr marL="712788" lvl="1" indent="-3095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內部網站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各項專區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(ISO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專區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)-&gt; 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常用表格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項次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18)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CB9E49D-640C-41F1-B984-833F655AB103}" type="slidenum">
              <a:rPr kumimoji="0" lang="en-US" altLang="zh-TW">
                <a:solidFill>
                  <a:srgbClr val="4B3E21"/>
                </a:solidFill>
              </a:rPr>
              <a:pPr/>
              <a:t>44</a:t>
            </a:fld>
            <a:endParaRPr kumimoji="0" lang="en-US" altLang="zh-TW">
              <a:solidFill>
                <a:srgbClr val="4B3E2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97087"/>
              </p:ext>
            </p:extLst>
          </p:nvPr>
        </p:nvGraphicFramePr>
        <p:xfrm>
          <a:off x="2033587" y="2851515"/>
          <a:ext cx="5770852" cy="30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83"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       表格名稱</a:t>
                      </a: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01060201 </a:t>
                      </a:r>
                      <a:r>
                        <a:rPr kumimoji="0" lang="en-US" altLang="zh-TW" sz="2000" b="0" u="none" strike="noStrike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使用者識別碼異動申請表</a:t>
                      </a:r>
                      <a:endParaRPr lang="zh-TW" altLang="en-US" sz="2000" b="0" u="non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u="none" strike="noStrike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01080302 </a:t>
                      </a:r>
                      <a:r>
                        <a:rPr kumimoji="0" lang="en-US" altLang="zh-TW" sz="2000" b="0" u="none" strike="noStrike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網點使用申請單</a:t>
                      </a:r>
                      <a:endParaRPr lang="zh-TW" altLang="en-US" sz="2000" b="0" u="non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u="none" strike="noStrike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01290001 </a:t>
                      </a:r>
                      <a:r>
                        <a:rPr kumimoji="0" lang="en-US" altLang="zh-TW" sz="2000" b="0" u="none" strike="noStrike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電腦系統設備維護需求表</a:t>
                      </a:r>
                      <a:endParaRPr lang="zh-TW" altLang="en-US" sz="2000" b="0" u="none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u="none" strike="noStrike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02040202</a:t>
                      </a:r>
                      <a:r>
                        <a:rPr kumimoji="0" lang="zh-TW" altLang="en-US" sz="2000" b="0" u="none" strike="noStrike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軟體使用停用申請單</a:t>
                      </a:r>
                      <a:endParaRPr lang="zh-TW" altLang="en-US" sz="2000" b="0" u="none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02040302</a:t>
                      </a:r>
                      <a:r>
                        <a:rPr lang="zh-TW" altLang="en-US" sz="2000" b="0" u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行動裝置暨個人電腦軟硬體維修申請單</a:t>
                      </a: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u="non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1426" marR="91426" marT="45734" marB="457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58163" y="6586538"/>
            <a:ext cx="982662" cy="27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A7BED859-6A79-4CBE-A7EA-EB123D5C29B3}" type="slidenum">
              <a:rPr kumimoji="0" lang="en-US" altLang="zh-TW">
                <a:solidFill>
                  <a:schemeClr val="bg1"/>
                </a:solidFill>
              </a:rPr>
              <a:pPr algn="r"/>
              <a:t>45</a:t>
            </a:fld>
            <a:endParaRPr kumimoji="0" lang="en-US" altLang="zh-TW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4075" y="1265238"/>
            <a:ext cx="424815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TW" sz="4800" b="1" dirty="0">
              <a:solidFill>
                <a:schemeClr val="accent3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4800" b="1" dirty="0">
                <a:solidFill>
                  <a:schemeClr val="accent4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感 謝 聆 聽</a:t>
            </a:r>
            <a:endParaRPr lang="en-US" altLang="zh-TW" sz="4800" b="1" dirty="0">
              <a:solidFill>
                <a:schemeClr val="accent4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4800" b="1" dirty="0">
                <a:solidFill>
                  <a:schemeClr val="accent4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敬 請 指 教</a:t>
            </a:r>
            <a:endParaRPr lang="en-US" altLang="zh-TW" sz="4800" b="1" dirty="0">
              <a:solidFill>
                <a:schemeClr val="accent4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144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924175"/>
            <a:ext cx="21844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1476375" y="274638"/>
            <a:ext cx="7416800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資訊部職掌</a:t>
            </a: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1258889" y="1556345"/>
            <a:ext cx="7129536" cy="4752975"/>
          </a:xfrm>
        </p:spPr>
        <p:txBody>
          <a:bodyPr/>
          <a:lstStyle/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櫃檯買賣交易、網站、公開資訊觀測站、結算及監視等系統之開發、維護。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電腦硬體、資安設備及通訊網路設備維護管理。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機電設備維護。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網路連線環境維護。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系統操作。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交易資料及檔案維護管理。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資安政策面管理</a:t>
            </a:r>
            <a:r>
              <a:rPr lang="en-US" altLang="zh-TW" sz="2400" dirty="0"/>
              <a:t>(</a:t>
            </a:r>
            <a:r>
              <a:rPr lang="zh-TW" altLang="en-US" sz="2400" dirty="0"/>
              <a:t>含</a:t>
            </a:r>
            <a:r>
              <a:rPr lang="en-US" altLang="zh-TW" sz="2400" dirty="0"/>
              <a:t>ISO</a:t>
            </a:r>
            <a:r>
              <a:rPr lang="zh-TW" altLang="en-US" sz="2400" dirty="0"/>
              <a:t>管理制度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361950" indent="-361950" eaLnBrk="1" hangingPunct="1">
              <a:lnSpc>
                <a:spcPts val="4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/>
              <a:t>資安技術面管理。</a:t>
            </a:r>
            <a:endParaRPr lang="en-US" altLang="zh-TW" sz="2400" dirty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8AD4C7-6E3D-4F89-A3EB-1594EEF68F5B}" type="slidenum">
              <a:rPr kumimoji="0" lang="zh-TW" altLang="en-US">
                <a:solidFill>
                  <a:srgbClr val="4B3E21"/>
                </a:solidFill>
              </a:rPr>
              <a:pPr/>
              <a:t>5</a:t>
            </a:fld>
            <a:endParaRPr kumimoji="0" lang="zh-TW" altLang="en-US">
              <a:solidFill>
                <a:srgbClr val="4B3E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1474788" y="274638"/>
            <a:ext cx="7129462" cy="1143000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資訊部各組主要工作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2CCDE8D-8FAD-4F03-A893-1EFE19BE24F1}" type="slidenum">
              <a:rPr kumimoji="0" lang="zh-TW" altLang="en-US">
                <a:solidFill>
                  <a:srgbClr val="4B3E21"/>
                </a:solidFill>
              </a:rPr>
              <a:pPr/>
              <a:t>6</a:t>
            </a:fld>
            <a:endParaRPr kumimoji="0" lang="zh-TW" altLang="en-US">
              <a:solidFill>
                <a:srgbClr val="4B3E2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D1731D-8E9F-ABD5-1FE2-D8940439A87E}"/>
              </a:ext>
            </a:extLst>
          </p:cNvPr>
          <p:cNvGrpSpPr/>
          <p:nvPr/>
        </p:nvGrpSpPr>
        <p:grpSpPr>
          <a:xfrm>
            <a:off x="1773411" y="1335941"/>
            <a:ext cx="6519341" cy="4969609"/>
            <a:chOff x="1773411" y="1335941"/>
            <a:chExt cx="6519341" cy="5043862"/>
          </a:xfrm>
        </p:grpSpPr>
        <p:sp>
          <p:nvSpPr>
            <p:cNvPr id="22" name="燕尾形向右箭號 23"/>
            <p:cNvSpPr>
              <a:spLocks noChangeArrowheads="1"/>
            </p:cNvSpPr>
            <p:nvPr/>
          </p:nvSpPr>
          <p:spPr bwMode="auto">
            <a:xfrm>
              <a:off x="4034358" y="2352092"/>
              <a:ext cx="1917545" cy="476251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23" name="流程圖: 替代處理程序 6"/>
            <p:cNvSpPr>
              <a:spLocks noChangeArrowheads="1"/>
            </p:cNvSpPr>
            <p:nvPr/>
          </p:nvSpPr>
          <p:spPr bwMode="auto">
            <a:xfrm>
              <a:off x="6055616" y="2330025"/>
              <a:ext cx="2237136" cy="522911"/>
            </a:xfrm>
            <a:prstGeom prst="flowChartAlternateProcess">
              <a:avLst/>
            </a:prstGeom>
            <a:solidFill>
              <a:srgbClr val="00B0F0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latin typeface="標楷體" pitchFamily="65" charset="-120"/>
                  <a:ea typeface="標楷體" pitchFamily="65" charset="-120"/>
                </a:rPr>
                <a:t>系統開發</a:t>
              </a:r>
            </a:p>
          </p:txBody>
        </p:sp>
        <p:sp>
          <p:nvSpPr>
            <p:cNvPr id="24" name="橢圓 23"/>
            <p:cNvSpPr/>
            <p:nvPr/>
          </p:nvSpPr>
          <p:spPr bwMode="auto">
            <a:xfrm>
              <a:off x="1773413" y="3907814"/>
              <a:ext cx="2157238" cy="564844"/>
            </a:xfrm>
            <a:prstGeom prst="ellipse">
              <a:avLst/>
            </a:prstGeom>
            <a:solidFill>
              <a:srgbClr val="30C0B9"/>
            </a:solidFill>
            <a:ln>
              <a:solidFill>
                <a:srgbClr val="99FFCC"/>
              </a:solidFill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資安組</a:t>
              </a:r>
            </a:p>
          </p:txBody>
        </p:sp>
        <p:sp>
          <p:nvSpPr>
            <p:cNvPr id="25" name="燕尾形向右箭號 23"/>
            <p:cNvSpPr>
              <a:spLocks noChangeArrowheads="1"/>
            </p:cNvSpPr>
            <p:nvPr/>
          </p:nvSpPr>
          <p:spPr bwMode="auto">
            <a:xfrm>
              <a:off x="4034359" y="3939266"/>
              <a:ext cx="1917545" cy="476251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26" name="流程圖: 替代處理程序 6"/>
            <p:cNvSpPr>
              <a:spLocks noChangeArrowheads="1"/>
            </p:cNvSpPr>
            <p:nvPr/>
          </p:nvSpPr>
          <p:spPr bwMode="auto">
            <a:xfrm>
              <a:off x="6055616" y="3956874"/>
              <a:ext cx="2237136" cy="476251"/>
            </a:xfrm>
            <a:prstGeom prst="flowChartAlternateProcess">
              <a:avLst/>
            </a:prstGeom>
            <a:solidFill>
              <a:srgbClr val="30C0B9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latin typeface="標楷體" pitchFamily="65" charset="-120"/>
                  <a:ea typeface="標楷體" pitchFamily="65" charset="-120"/>
                </a:rPr>
                <a:t>資安管理</a:t>
              </a:r>
            </a:p>
          </p:txBody>
        </p:sp>
        <p:sp>
          <p:nvSpPr>
            <p:cNvPr id="40" name="燕尾形向右箭號 23"/>
            <p:cNvSpPr>
              <a:spLocks noChangeArrowheads="1"/>
            </p:cNvSpPr>
            <p:nvPr/>
          </p:nvSpPr>
          <p:spPr bwMode="auto">
            <a:xfrm>
              <a:off x="4034360" y="4573889"/>
              <a:ext cx="1917545" cy="476251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42" name="橢圓 41"/>
            <p:cNvSpPr/>
            <p:nvPr/>
          </p:nvSpPr>
          <p:spPr bwMode="auto">
            <a:xfrm>
              <a:off x="1773411" y="4543529"/>
              <a:ext cx="2157238" cy="564844"/>
            </a:xfrm>
            <a:prstGeom prst="ellipse">
              <a:avLst/>
            </a:prstGeom>
            <a:solidFill>
              <a:srgbClr val="30C0B9"/>
            </a:solidFill>
            <a:ln>
              <a:solidFill>
                <a:srgbClr val="99FFCC"/>
              </a:solidFill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36000" rIns="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系統工程組</a:t>
              </a:r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1773411" y="5814959"/>
              <a:ext cx="2157238" cy="564844"/>
            </a:xfrm>
            <a:prstGeom prst="ellipse">
              <a:avLst/>
            </a:prstGeom>
            <a:solidFill>
              <a:srgbClr val="30C0B9"/>
            </a:solidFill>
            <a:ln>
              <a:solidFill>
                <a:srgbClr val="99FFCC"/>
              </a:solidFill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作業組</a:t>
              </a:r>
            </a:p>
          </p:txBody>
        </p:sp>
        <p:sp>
          <p:nvSpPr>
            <p:cNvPr id="44" name="燕尾形向右箭號 23"/>
            <p:cNvSpPr>
              <a:spLocks noChangeArrowheads="1"/>
            </p:cNvSpPr>
            <p:nvPr/>
          </p:nvSpPr>
          <p:spPr bwMode="auto">
            <a:xfrm>
              <a:off x="4034361" y="5857453"/>
              <a:ext cx="1917545" cy="476251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45" name="流程圖: 替代處理程序 6"/>
            <p:cNvSpPr>
              <a:spLocks noChangeArrowheads="1"/>
            </p:cNvSpPr>
            <p:nvPr/>
          </p:nvSpPr>
          <p:spPr bwMode="auto">
            <a:xfrm>
              <a:off x="6055616" y="4587825"/>
              <a:ext cx="2237136" cy="476251"/>
            </a:xfrm>
            <a:prstGeom prst="flowChartAlternateProcess">
              <a:avLst/>
            </a:prstGeom>
            <a:solidFill>
              <a:srgbClr val="30C0B9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latin typeface="標楷體" pitchFamily="65" charset="-120"/>
                  <a:ea typeface="標楷體" pitchFamily="65" charset="-120"/>
                </a:rPr>
                <a:t>主機設備管理</a:t>
              </a:r>
            </a:p>
          </p:txBody>
        </p:sp>
        <p:sp>
          <p:nvSpPr>
            <p:cNvPr id="27" name="流程圖: 替代處理程序 6"/>
            <p:cNvSpPr>
              <a:spLocks noChangeArrowheads="1"/>
            </p:cNvSpPr>
            <p:nvPr/>
          </p:nvSpPr>
          <p:spPr bwMode="auto">
            <a:xfrm>
              <a:off x="6055616" y="5854775"/>
              <a:ext cx="2237136" cy="476251"/>
            </a:xfrm>
            <a:prstGeom prst="flowChartAlternateProcess">
              <a:avLst/>
            </a:prstGeom>
            <a:solidFill>
              <a:srgbClr val="30C0B9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latin typeface="標楷體" pitchFamily="65" charset="-120"/>
                  <a:ea typeface="標楷體" pitchFamily="65" charset="-120"/>
                </a:rPr>
                <a:t>系統操作</a:t>
              </a: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076A301F-7735-E63B-B387-A08777E74E8A}"/>
                </a:ext>
              </a:extLst>
            </p:cNvPr>
            <p:cNvSpPr/>
            <p:nvPr/>
          </p:nvSpPr>
          <p:spPr bwMode="auto">
            <a:xfrm>
              <a:off x="1773411" y="3220760"/>
              <a:ext cx="2157238" cy="564844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54000" rIns="0" bIns="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監理科技組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6B341627-91E4-5194-15B6-E54D9E2F331E}"/>
                </a:ext>
              </a:extLst>
            </p:cNvPr>
            <p:cNvSpPr/>
            <p:nvPr/>
          </p:nvSpPr>
          <p:spPr bwMode="auto">
            <a:xfrm>
              <a:off x="1773413" y="2595831"/>
              <a:ext cx="2157238" cy="564844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系統組</a:t>
              </a: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0E73B94-E6B6-ECD2-C599-6ACD41941474}"/>
                </a:ext>
              </a:extLst>
            </p:cNvPr>
            <p:cNvSpPr/>
            <p:nvPr/>
          </p:nvSpPr>
          <p:spPr bwMode="auto">
            <a:xfrm>
              <a:off x="1773413" y="1965886"/>
              <a:ext cx="2157238" cy="564844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設計組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541687C-CD30-EBAD-17D8-2292779F36BD}"/>
                </a:ext>
              </a:extLst>
            </p:cNvPr>
            <p:cNvSpPr/>
            <p:nvPr/>
          </p:nvSpPr>
          <p:spPr bwMode="auto">
            <a:xfrm>
              <a:off x="1773413" y="1335941"/>
              <a:ext cx="2157238" cy="564844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規劃組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EACD20F-13EB-AE8B-E0E1-DCF61C5773BD}"/>
                </a:ext>
              </a:extLst>
            </p:cNvPr>
            <p:cNvSpPr/>
            <p:nvPr/>
          </p:nvSpPr>
          <p:spPr bwMode="auto">
            <a:xfrm>
              <a:off x="1773411" y="5179244"/>
              <a:ext cx="2157238" cy="564844"/>
            </a:xfrm>
            <a:prstGeom prst="ellipse">
              <a:avLst/>
            </a:prstGeom>
            <a:solidFill>
              <a:srgbClr val="30C0B9"/>
            </a:solidFill>
            <a:ln>
              <a:solidFill>
                <a:srgbClr val="99FFCC"/>
              </a:solidFill>
              <a:headEnd type="none" w="med" len="med"/>
              <a:tailEnd type="none" w="med" len="med"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36000" rIns="0"/>
            <a:lstStyle/>
            <a:p>
              <a:pPr algn="ctr">
                <a:defRPr/>
              </a:pPr>
              <a:r>
                <a:rPr kumimoji="0" lang="zh-TW" altLang="en-US" sz="24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網路工程組</a:t>
              </a:r>
            </a:p>
          </p:txBody>
        </p:sp>
        <p:sp>
          <p:nvSpPr>
            <p:cNvPr id="8" name="燕尾形向右箭號 23">
              <a:extLst>
                <a:ext uri="{FF2B5EF4-FFF2-40B4-BE49-F238E27FC236}">
                  <a16:creationId xmlns:a16="http://schemas.microsoft.com/office/drawing/2014/main" id="{ADA7E4ED-1978-DD28-93A5-31C4CA89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048" y="5222335"/>
              <a:ext cx="1917545" cy="476251"/>
            </a:xfrm>
            <a:prstGeom prst="notchedRightArrow">
              <a:avLst>
                <a:gd name="adj1" fmla="val 50000"/>
                <a:gd name="adj2" fmla="val 47285"/>
              </a:avLst>
            </a:prstGeom>
            <a:solidFill>
              <a:srgbClr val="CCFFFF"/>
            </a:solidFill>
            <a:ln w="38100" algn="ctr">
              <a:solidFill>
                <a:schemeClr val="accent1"/>
              </a:solidFill>
              <a:round/>
              <a:headEnd/>
              <a:tailE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tIns="180000"/>
            <a:lstStyle/>
            <a:p>
              <a:pPr algn="ctr">
                <a:defRPr/>
              </a:pPr>
              <a:endParaRPr kumimoji="0" lang="zh-TW" altLang="en-US" sz="2400" b="1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9" name="流程圖: 替代處理程序 6">
              <a:extLst>
                <a:ext uri="{FF2B5EF4-FFF2-40B4-BE49-F238E27FC236}">
                  <a16:creationId xmlns:a16="http://schemas.microsoft.com/office/drawing/2014/main" id="{43ECF5B7-E5C5-3817-1A28-998929E3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616" y="5218776"/>
              <a:ext cx="2237136" cy="476251"/>
            </a:xfrm>
            <a:prstGeom prst="flowChartAlternateProcess">
              <a:avLst/>
            </a:prstGeom>
            <a:solidFill>
              <a:srgbClr val="30C0B9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>
                <a:defRPr/>
              </a:pPr>
              <a:r>
                <a:rPr kumimoji="0" lang="zh-TW" altLang="en-US" sz="2400" b="1" dirty="0">
                  <a:latin typeface="標楷體" pitchFamily="65" charset="-120"/>
                  <a:ea typeface="標楷體" pitchFamily="65" charset="-120"/>
                </a:rPr>
                <a:t>網路設備管理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規劃組職掌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7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交易系統主機端程式開發維護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興櫃、債券、衍生性商品交易及衍生性金融商品交易資訊儲存庫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(TR)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等系統。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指數計算系統及行情傳輸系統開發維護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主要負責的系統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興櫃股票電腦議價點選系統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債券等殖成交系統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衍生性商品電腦交易系統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(TADS)(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衍生性金融商品交易資訊儲存庫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(TR)(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主機端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指數計算系統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行情傳輸系統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上櫃股票傳收檔系統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8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b="1" kern="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設計組</a:t>
            </a:r>
            <a:r>
              <a:rPr lang="zh-TW" altLang="en-US" sz="3600" dirty="0">
                <a:solidFill>
                  <a:srgbClr val="0000FF"/>
                </a:solidFill>
              </a:rPr>
              <a:t>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8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交易系統使用者端程式及相關盤後系統開發維護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興櫃、債券、衍生性商品交易及衍生性金融商品交易資訊儲存庫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(TR)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等系統。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主要負責的系統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使用者端軟體：興櫃股票電腦議價點選系統、債券等殖成交系統、衍生性商品電腦交易系統、衍生性金融商品交易資訊儲存庫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(TR)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興櫃、債券、衍生性商品等盤後資訊系統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債券交割系統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後檯資料庫維護系統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(BDMS)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虛擬通貨平台及交易業務事業資料庫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(VASP)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上櫃指數股票型基金受益憑證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鉅額詢價平台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3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1435100" y="346075"/>
            <a:ext cx="7499350" cy="9223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0000FF"/>
                </a:solidFill>
              </a:rPr>
              <a:t>系統組職掌</a:t>
            </a: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B913500-C9DE-4258-B096-6DBAAB3DF444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18436" name="內容版面配置區 2"/>
          <p:cNvSpPr txBox="1">
            <a:spLocks/>
          </p:cNvSpPr>
          <p:nvPr/>
        </p:nvSpPr>
        <p:spPr bwMode="auto">
          <a:xfrm>
            <a:off x="1187450" y="1465263"/>
            <a:ext cx="79565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工作職掌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上櫃股票相關系統開發維護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交易系統委由證交所辦理，其餘系統由本中心負責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網站相關系統開發維護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1" hangingPunct="1">
              <a:lnSpc>
                <a:spcPts val="3400"/>
              </a:lnSpc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rgbClr val="71320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主要負責的系統</a:t>
            </a:r>
            <a:endParaRPr lang="en-US" altLang="zh-TW" sz="2000" dirty="0">
              <a:solidFill>
                <a:srgbClr val="713204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上櫃股票相關系統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上櫃盤後資訊系統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指數成分股維護系統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後檯資料庫維護系統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資料統計及產製部分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監理查核報告資料庫系統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(SRD)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證券商稽核管理業務資料庫系統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691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u佈景主題_中心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</a:spPr>
      <a:bodyPr lIns="89096" tIns="89096" rIns="89096" bIns="89096" anchor="ctr"/>
      <a:lstStyle>
        <a:defPPr algn="ctr" defTabSz="755650" eaLnBrk="0" hangingPunct="0">
          <a:lnSpc>
            <a:spcPct val="90000"/>
          </a:lnSpc>
          <a:defRPr kumimoji="0" sz="1700" dirty="0" smtClean="0">
            <a:solidFill>
              <a:schemeClr val="tx1"/>
            </a:solidFill>
            <a:latin typeface="標楷體" pitchFamily="65" charset="-120"/>
            <a:ea typeface="標楷體" pitchFamily="65" charset="-120"/>
          </a:defRPr>
        </a:defPPr>
      </a:lstStyle>
      <a:style>
        <a:lnRef idx="3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1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86BA09C4815ED4C914E01F0E9799D34" ma:contentTypeVersion="2" ma:contentTypeDescription="建立新的文件。" ma:contentTypeScope="" ma:versionID="a3312d4f4b2afcbedd0e234caba8ffb3">
  <xsd:schema xmlns:xsd="http://www.w3.org/2001/XMLSchema" xmlns:xs="http://www.w3.org/2001/XMLSchema" xmlns:p="http://schemas.microsoft.com/office/2006/metadata/properties" xmlns:ns2="001eb3cf-4009-4739-a537-ba71a8cc747e" targetNamespace="http://schemas.microsoft.com/office/2006/metadata/properties" ma:root="true" ma:fieldsID="6e874200f64f76fd1f571e2130425a8f" ns2:_="">
    <xsd:import namespace="001eb3cf-4009-4739-a537-ba71a8cc747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eb3cf-4009-4739-a537-ba71a8cc74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B6E33-8537-43CE-BBDE-195D790F3722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AC1F0CD-A674-4B4A-9DB8-6F505367B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1eb3cf-4009-4739-a537-ba71a8cc7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57B7E3-2852-4CF1-8800-019A509816D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CEDA046-2B66-46F2-96B4-64349290D9B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01eb3cf-4009-4739-a537-ba71a8cc747e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39393</TotalTime>
  <Words>2839</Words>
  <Application>Microsoft Office PowerPoint</Application>
  <PresentationFormat>如螢幕大小 (4:3)</PresentationFormat>
  <Paragraphs>448</Paragraphs>
  <Slides>45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Gill Sans MT</vt:lpstr>
      <vt:lpstr>標楷體</vt:lpstr>
      <vt:lpstr>Arial</vt:lpstr>
      <vt:lpstr>Calibri</vt:lpstr>
      <vt:lpstr>Times New Roman</vt:lpstr>
      <vt:lpstr>Verdana</vt:lpstr>
      <vt:lpstr>Wingdings</vt:lpstr>
      <vt:lpstr>Wingdings 2</vt:lpstr>
      <vt:lpstr>自訂設計</vt:lpstr>
      <vt:lpstr>Twu佈景主題_中心</vt:lpstr>
      <vt:lpstr>資訊部業務簡介</vt:lpstr>
      <vt:lpstr>簡報大綱</vt:lpstr>
      <vt:lpstr>PowerPoint 簡報</vt:lpstr>
      <vt:lpstr>一、資訊部組織</vt:lpstr>
      <vt:lpstr>資訊部職掌</vt:lpstr>
      <vt:lpstr>資訊部各組主要工作</vt:lpstr>
      <vt:lpstr>規劃組職掌</vt:lpstr>
      <vt:lpstr>設計組職掌</vt:lpstr>
      <vt:lpstr>系統組職掌</vt:lpstr>
      <vt:lpstr>系統組職掌</vt:lpstr>
      <vt:lpstr>監理科技組職掌</vt:lpstr>
      <vt:lpstr>資通安全組職掌</vt:lpstr>
      <vt:lpstr>系統工程組職掌</vt:lpstr>
      <vt:lpstr>網路工程組職掌</vt:lpstr>
      <vt:lpstr>作業組職掌</vt:lpstr>
      <vt:lpstr>PowerPoint 簡報</vt:lpstr>
      <vt:lpstr>資訊系統分類</vt:lpstr>
      <vt:lpstr>主要的資訊系統</vt:lpstr>
      <vt:lpstr>主要的資訊系統</vt:lpstr>
      <vt:lpstr>主要的資訊系統</vt:lpstr>
      <vt:lpstr>PowerPoint 簡報</vt:lpstr>
      <vt:lpstr>依ISO國際標準作業</vt:lpstr>
      <vt:lpstr>PowerPoint 簡報</vt:lpstr>
      <vt:lpstr>資訊安全說明</vt:lpstr>
      <vt:lpstr>資訊安全說明(備援機制)</vt:lpstr>
      <vt:lpstr>資訊安全說明(網路安全)</vt:lpstr>
      <vt:lpstr>資訊安全說明(網路安全)</vt:lpstr>
      <vt:lpstr>PowerPoint 簡報</vt:lpstr>
      <vt:lpstr>資訊安全說明(實體安全)</vt:lpstr>
      <vt:lpstr>資訊安全說明(權限控管)</vt:lpstr>
      <vt:lpstr>資訊安全說明(權限控管)</vt:lpstr>
      <vt:lpstr>資訊安全說明(權限控管)</vt:lpstr>
      <vt:lpstr>PowerPoint 簡報</vt:lpstr>
      <vt:lpstr>PowerPoint 簡報</vt:lpstr>
      <vt:lpstr>請同仁配合辦理事項(個人電腦使用規定)</vt:lpstr>
      <vt:lpstr>請同仁配合辦理事項(電子郵件使用規定)</vt:lpstr>
      <vt:lpstr>請同仁配合辦理事項(電子郵件使用規定)</vt:lpstr>
      <vt:lpstr>請同仁配合辦理事項(USB使用規定)</vt:lpstr>
      <vt:lpstr>請同仁配合辦理事項(社群媒體使用規定)</vt:lpstr>
      <vt:lpstr>請同仁配合辦理事項(行動裝置使用規定)</vt:lpstr>
      <vt:lpstr>請同仁配合辦理事項(業務資料檔案備份)</vt:lpstr>
      <vt:lpstr>PowerPoint 簡報</vt:lpstr>
      <vt:lpstr>PowerPoint 簡報</vt:lpstr>
      <vt:lpstr>對各部室的服務(申請表單)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資訊部業務簡介</dc:title>
  <dc:creator>Lenovo User</dc:creator>
  <cp:lastModifiedBy>賴沼曄</cp:lastModifiedBy>
  <cp:revision>2807</cp:revision>
  <cp:lastPrinted>2023-03-17T01:35:24Z</cp:lastPrinted>
  <dcterms:created xsi:type="dcterms:W3CDTF">2011-02-25T06:26:56Z</dcterms:created>
  <dcterms:modified xsi:type="dcterms:W3CDTF">2024-10-08T01:17:06Z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王俊哲</vt:lpwstr>
  </property>
  <property fmtid="{D5CDD505-2E9C-101B-9397-08002B2CF9AE}" pid="3" name="display_urn:schemas-microsoft-com:office:office#Author">
    <vt:lpwstr>王俊哲</vt:lpwstr>
  </property>
</Properties>
</file>