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72" r:id="rId4"/>
    <p:sldId id="273" r:id="rId5"/>
    <p:sldId id="274" r:id="rId6"/>
    <p:sldId id="275" r:id="rId7"/>
    <p:sldId id="276" r:id="rId8"/>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18" autoAdjust="0"/>
    <p:restoredTop sz="94660"/>
  </p:normalViewPr>
  <p:slideViewPr>
    <p:cSldViewPr>
      <p:cViewPr varScale="1">
        <p:scale>
          <a:sx n="69" d="100"/>
          <a:sy n="69" d="100"/>
        </p:scale>
        <p:origin x="-882" y="-90"/>
      </p:cViewPr>
      <p:guideLst>
        <p:guide orient="horz" pos="2160"/>
        <p:guide pos="37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033240" y="459011"/>
            <a:ext cx="485396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7033263" y="520701"/>
            <a:ext cx="4853941" cy="15869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7429500" y="685801"/>
            <a:ext cx="4457703" cy="45156"/>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7441883" y="766112"/>
            <a:ext cx="2555748"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7503795" y="810481"/>
            <a:ext cx="2555748"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7033260" y="611409"/>
            <a:ext cx="3982212"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9589459" y="633792"/>
            <a:ext cx="208026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07160"/>
            <a:ext cx="11887200" cy="20179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3" y="324045"/>
            <a:ext cx="11887201" cy="11626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8338266" y="292100"/>
            <a:ext cx="3548935"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2" y="2"/>
            <a:ext cx="11887199" cy="304798"/>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74059" y="1295402"/>
            <a:ext cx="10995660" cy="1470025"/>
          </a:xfrm>
        </p:spPr>
        <p:txBody>
          <a:bodyPr anchor="ctr">
            <a:normAutofit/>
          </a:bodyPr>
          <a:lstStyle>
            <a:lvl1pPr algn="ctr">
              <a:defRPr sz="4400" b="1">
                <a:solidFill>
                  <a:srgbClr val="D25500"/>
                </a:solidFill>
                <a:latin typeface="+mn-lt"/>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3021331" y="3124200"/>
            <a:ext cx="6438900" cy="1752600"/>
          </a:xfrm>
        </p:spPr>
        <p:txBody>
          <a:bodyPr anchor="ctr">
            <a:normAutofit/>
          </a:bodyPr>
          <a:lstStyle>
            <a:lvl1pPr marL="64008" indent="0" algn="ctr">
              <a:buNone/>
              <a:defRPr sz="2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8" name="Date Placeholder 27"/>
          <p:cNvSpPr>
            <a:spLocks noGrp="1"/>
          </p:cNvSpPr>
          <p:nvPr>
            <p:ph type="dt" sz="half" idx="10"/>
          </p:nvPr>
        </p:nvSpPr>
        <p:spPr>
          <a:xfrm>
            <a:off x="1" y="6388100"/>
            <a:ext cx="1248156" cy="457200"/>
          </a:xfrm>
        </p:spPr>
        <p:txBody>
          <a:bodyPr anchor="ctr"/>
          <a:lstStyle>
            <a:lvl1pPr algn="ctr">
              <a:defRPr sz="1050"/>
            </a:lvl1pPr>
          </a:lstStyle>
          <a:p>
            <a:fld id="{1D8BD707-D9CF-40AE-B4C6-C98DA3205C09}" type="datetimeFigureOut">
              <a:rPr lang="en-US" smtClean="0"/>
              <a:pPr/>
              <a:t>5/31/2022</a:t>
            </a:fld>
            <a:endParaRPr lang="en-US"/>
          </a:p>
        </p:txBody>
      </p:sp>
      <p:sp>
        <p:nvSpPr>
          <p:cNvPr id="29" name="Slide Number Placeholder 28"/>
          <p:cNvSpPr>
            <a:spLocks noGrp="1"/>
          </p:cNvSpPr>
          <p:nvPr>
            <p:ph type="sldNum" sz="quarter" idx="12"/>
          </p:nvPr>
        </p:nvSpPr>
        <p:spPr>
          <a:xfrm>
            <a:off x="10896600" y="1136"/>
            <a:ext cx="891540" cy="303664"/>
          </a:xfrm>
        </p:spPr>
        <p:txBody>
          <a:bodyPr/>
          <a:lstStyle>
            <a:lvl1pPr algn="r">
              <a:defRPr sz="2000">
                <a:solidFill>
                  <a:schemeClr val="bg1"/>
                </a:solidFill>
              </a:defRPr>
            </a:lvl1pPr>
          </a:lstStyle>
          <a:p>
            <a:fld id="{B6F15528-21DE-4FAA-801E-634DDDAF4B2B}" type="slidenum">
              <a:rPr lang="en-US" smtClean="0"/>
              <a:pPr/>
              <a:t>‹#›</a:t>
            </a:fld>
            <a:endParaRPr 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84654" y="6094018"/>
            <a:ext cx="939081" cy="72237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6340" y="1143000"/>
            <a:ext cx="24765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94360" y="1143000"/>
            <a:ext cx="812292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4360" y="685800"/>
            <a:ext cx="10698480" cy="1066800"/>
          </a:xfrm>
        </p:spPr>
        <p:txBody>
          <a:bodyPr/>
          <a:lstStyle>
            <a:lvl1pPr>
              <a:defRPr b="1">
                <a:latin typeface="+mn-lt"/>
              </a:defRPr>
            </a:lvl1pPr>
          </a:lstStyle>
          <a:p>
            <a:r>
              <a:rPr kumimoji="0" lang="en-US" smtClean="0"/>
              <a:t>Click to edit Master title style</a:t>
            </a:r>
            <a:endParaRPr kumimoji="0" lang="en-US"/>
          </a:p>
        </p:txBody>
      </p:sp>
      <p:sp>
        <p:nvSpPr>
          <p:cNvPr id="3" name="Content Placeholder 2"/>
          <p:cNvSpPr>
            <a:spLocks noGrp="1"/>
          </p:cNvSpPr>
          <p:nvPr>
            <p:ph idx="1"/>
          </p:nvPr>
        </p:nvSpPr>
        <p:spPr>
          <a:xfrm>
            <a:off x="594360" y="1765300"/>
            <a:ext cx="10698480" cy="432511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0" y="6400800"/>
            <a:ext cx="1244443" cy="457200"/>
          </a:xfrm>
        </p:spPr>
        <p:txBody>
          <a:bodyPr anchor="ctr"/>
          <a:lstStyle>
            <a:lvl1pPr algn="ctr">
              <a:defRPr sz="1050"/>
            </a:lvl1pPr>
          </a:lstStyle>
          <a:p>
            <a:fld id="{1D8BD707-D9CF-40AE-B4C6-C98DA3205C09}" type="datetimeFigureOut">
              <a:rPr lang="en-US" smtClean="0"/>
              <a:pPr/>
              <a:t>5/31/2022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1981202"/>
            <a:ext cx="1010412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39007" y="3367088"/>
            <a:ext cx="1010412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94360" y="685800"/>
            <a:ext cx="10698480" cy="1066800"/>
          </a:xfrm>
        </p:spPr>
        <p:txBody>
          <a:bodyPr/>
          <a:lstStyle>
            <a:lvl1pPr>
              <a:defRPr b="1">
                <a:latin typeface="+mn-lt"/>
              </a:defRPr>
            </a:lvl1pPr>
          </a:lstStyle>
          <a:p>
            <a:r>
              <a:rPr kumimoji="0" lang="en-US" smtClean="0"/>
              <a:t>Click to edit Master title style</a:t>
            </a:r>
            <a:endParaRPr kumimoji="0" lang="en-US"/>
          </a:p>
        </p:txBody>
      </p:sp>
      <p:sp>
        <p:nvSpPr>
          <p:cNvPr id="3" name="Content Placeholder 2"/>
          <p:cNvSpPr>
            <a:spLocks noGrp="1"/>
          </p:cNvSpPr>
          <p:nvPr>
            <p:ph sz="half" idx="1"/>
          </p:nvPr>
        </p:nvSpPr>
        <p:spPr>
          <a:xfrm>
            <a:off x="594360" y="1765301"/>
            <a:ext cx="525018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042660" y="1765301"/>
            <a:ext cx="525018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16510" y="6413500"/>
            <a:ext cx="1244443" cy="457200"/>
          </a:xfrm>
        </p:spPr>
        <p:txBody>
          <a:bodyPr anchor="ctr"/>
          <a:lstStyle>
            <a:lvl1pPr algn="ctr">
              <a:defRPr sz="1050"/>
            </a:lvl1pPr>
          </a:lstStyle>
          <a:p>
            <a:fld id="{1D8BD707-D9CF-40AE-B4C6-C98DA3205C09}" type="datetimeFigureOut">
              <a:rPr lang="en-US" smtClean="0"/>
              <a:pPr/>
              <a:t>5/31/2022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1143000"/>
            <a:ext cx="108966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95300" y="2244971"/>
            <a:ext cx="5254142"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37596" y="2244971"/>
            <a:ext cx="525430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95300" y="2708519"/>
            <a:ext cx="5254142"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33798" y="2708519"/>
            <a:ext cx="525430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5/31/2022</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94360" y="1143000"/>
            <a:ext cx="1069848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8558784" y="612648"/>
            <a:ext cx="1244443" cy="457200"/>
          </a:xfrm>
        </p:spPr>
        <p:txBody>
          <a:bodyPr/>
          <a:lstStyle/>
          <a:p>
            <a:fld id="{1D8BD707-D9CF-40AE-B4C6-C98DA3205C09}" type="datetimeFigureOut">
              <a:rPr lang="en-US" smtClean="0"/>
              <a:pPr/>
              <a:t>5/31/2022</a:t>
            </a:fld>
            <a:endParaRPr lang="en-US"/>
          </a:p>
        </p:txBody>
      </p:sp>
      <p:sp>
        <p:nvSpPr>
          <p:cNvPr id="4" name="Footer Placeholder 3"/>
          <p:cNvSpPr>
            <a:spLocks noGrp="1"/>
          </p:cNvSpPr>
          <p:nvPr>
            <p:ph type="ftr" sz="quarter" idx="11"/>
          </p:nvPr>
        </p:nvSpPr>
        <p:spPr>
          <a:xfrm>
            <a:off x="6835140" y="612648"/>
            <a:ext cx="1723644" cy="457200"/>
          </a:xfrm>
        </p:spPr>
        <p:txBody>
          <a:bodyPr/>
          <a:lstStyle/>
          <a:p>
            <a:endParaRPr lang="en-US"/>
          </a:p>
        </p:txBody>
      </p:sp>
      <p:sp>
        <p:nvSpPr>
          <p:cNvPr id="5" name="Slide Number Placeholder 4"/>
          <p:cNvSpPr>
            <a:spLocks noGrp="1"/>
          </p:cNvSpPr>
          <p:nvPr>
            <p:ph type="sldNum" sz="quarter" idx="12"/>
          </p:nvPr>
        </p:nvSpPr>
        <p:spPr>
          <a:xfrm>
            <a:off x="10627157" y="2272"/>
            <a:ext cx="9906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59545" y="1101971"/>
            <a:ext cx="4398264"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959545" y="2010727"/>
            <a:ext cx="4398264"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98120" y="776287"/>
            <a:ext cx="6633058"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72567" y="1109161"/>
            <a:ext cx="76284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524772" y="1143000"/>
            <a:ext cx="59436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7914976" y="3274310"/>
            <a:ext cx="336804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 name="Picture 2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0884654" y="6094018"/>
            <a:ext cx="939081" cy="722370"/>
          </a:xfrm>
          <a:prstGeom prst="rect">
            <a:avLst/>
          </a:prstGeom>
        </p:spPr>
      </p:pic>
      <p:sp>
        <p:nvSpPr>
          <p:cNvPr id="28" name="Rectangle 27"/>
          <p:cNvSpPr/>
          <p:nvPr/>
        </p:nvSpPr>
        <p:spPr>
          <a:xfrm>
            <a:off x="1" y="366820"/>
            <a:ext cx="118872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2"/>
            <a:ext cx="118872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3" y="308278"/>
            <a:ext cx="118872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7033240" y="360248"/>
            <a:ext cx="485396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7033263" y="440114"/>
            <a:ext cx="485394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7029541" y="497504"/>
            <a:ext cx="3982212"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9585740" y="588943"/>
            <a:ext cx="208026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11810456" y="-2001"/>
            <a:ext cx="74914"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11757825" y="-2001"/>
            <a:ext cx="3566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11733057" y="-2001"/>
            <a:ext cx="11887"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11668050" y="-2001"/>
            <a:ext cx="3566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11590380" y="380"/>
            <a:ext cx="71323"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11535518" y="380"/>
            <a:ext cx="11887"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594360" y="1143000"/>
            <a:ext cx="1069848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594360" y="2249424"/>
            <a:ext cx="1069848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562497" y="612648"/>
            <a:ext cx="1244443"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5/31/2022</a:t>
            </a:fld>
            <a:endParaRPr lang="en-US"/>
          </a:p>
        </p:txBody>
      </p:sp>
      <p:sp>
        <p:nvSpPr>
          <p:cNvPr id="3" name="Footer Placeholder 2"/>
          <p:cNvSpPr>
            <a:spLocks noGrp="1"/>
          </p:cNvSpPr>
          <p:nvPr>
            <p:ph type="ftr" sz="quarter" idx="3"/>
          </p:nvPr>
        </p:nvSpPr>
        <p:spPr>
          <a:xfrm>
            <a:off x="6835140" y="612648"/>
            <a:ext cx="1723644"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10627157" y="2272"/>
            <a:ext cx="9906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6797" y="1295402"/>
            <a:ext cx="7510185" cy="1470025"/>
          </a:xfrm>
        </p:spPr>
        <p:txBody>
          <a:bodyPr/>
          <a:lstStyle/>
          <a:p>
            <a:r>
              <a:rPr lang="en-US" dirty="0" smtClean="0">
                <a:latin typeface="Times New Roman" pitchFamily="18" charset="0"/>
                <a:cs typeface="Times New Roman" pitchFamily="18" charset="0"/>
              </a:rPr>
              <a:t>Computer Simulation and Modeling</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r>
              <a:rPr lang="en-US" sz="3200" dirty="0" smtClean="0">
                <a:latin typeface="Times New Roman" pitchFamily="18" charset="0"/>
                <a:cs typeface="Times New Roman" pitchFamily="18" charset="0"/>
              </a:rPr>
              <a:t>Simulation of Inventory System</a:t>
            </a:r>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22333704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spcAft>
                <a:spcPts val="600"/>
              </a:spcAft>
            </a:pPr>
            <a:r>
              <a:rPr lang="en-US" sz="2200" dirty="0">
                <a:solidFill>
                  <a:schemeClr val="bg2">
                    <a:lumMod val="10000"/>
                  </a:schemeClr>
                </a:solidFill>
                <a:latin typeface="Times New Roman" pitchFamily="18" charset="0"/>
                <a:cs typeface="Times New Roman" pitchFamily="18" charset="0"/>
              </a:rPr>
              <a:t>A company that sells a single product would like to decide how many items </a:t>
            </a:r>
            <a:r>
              <a:rPr lang="en-US" sz="2200" dirty="0" smtClean="0">
                <a:solidFill>
                  <a:schemeClr val="bg2">
                    <a:lumMod val="10000"/>
                  </a:schemeClr>
                </a:solidFill>
                <a:latin typeface="Times New Roman" pitchFamily="18" charset="0"/>
                <a:cs typeface="Times New Roman" pitchFamily="18" charset="0"/>
              </a:rPr>
              <a:t>it should </a:t>
            </a:r>
            <a:r>
              <a:rPr lang="en-US" sz="2200" dirty="0">
                <a:solidFill>
                  <a:schemeClr val="bg2">
                    <a:lumMod val="10000"/>
                  </a:schemeClr>
                </a:solidFill>
                <a:latin typeface="Times New Roman" pitchFamily="18" charset="0"/>
                <a:cs typeface="Times New Roman" pitchFamily="18" charset="0"/>
              </a:rPr>
              <a:t>have in inventory for each of the next </a:t>
            </a:r>
            <a:r>
              <a:rPr lang="en-US" sz="2200" i="1" dirty="0">
                <a:solidFill>
                  <a:schemeClr val="bg2">
                    <a:lumMod val="10000"/>
                  </a:schemeClr>
                </a:solidFill>
                <a:latin typeface="Times New Roman" pitchFamily="18" charset="0"/>
                <a:cs typeface="Times New Roman" pitchFamily="18" charset="0"/>
              </a:rPr>
              <a:t>n</a:t>
            </a:r>
            <a:r>
              <a:rPr lang="en-US" sz="2200" dirty="0">
                <a:solidFill>
                  <a:schemeClr val="bg2">
                    <a:lumMod val="10000"/>
                  </a:schemeClr>
                </a:solidFill>
                <a:latin typeface="Times New Roman" pitchFamily="18" charset="0"/>
                <a:cs typeface="Times New Roman" pitchFamily="18" charset="0"/>
              </a:rPr>
              <a:t> months</a:t>
            </a:r>
            <a:r>
              <a:rPr lang="en-US" sz="2200" dirty="0" smtClean="0">
                <a:solidFill>
                  <a:schemeClr val="bg2">
                    <a:lumMod val="10000"/>
                  </a:schemeClr>
                </a:solidFill>
                <a:latin typeface="Times New Roman" pitchFamily="18" charset="0"/>
                <a:cs typeface="Times New Roman" pitchFamily="18" charset="0"/>
              </a:rPr>
              <a:t>.</a:t>
            </a:r>
          </a:p>
          <a:p>
            <a:pPr>
              <a:spcAft>
                <a:spcPts val="600"/>
              </a:spcAft>
            </a:pPr>
            <a:r>
              <a:rPr lang="en-US" sz="2200" dirty="0" smtClean="0">
                <a:solidFill>
                  <a:schemeClr val="bg2">
                    <a:lumMod val="10000"/>
                  </a:schemeClr>
                </a:solidFill>
                <a:latin typeface="Times New Roman" pitchFamily="18" charset="0"/>
                <a:cs typeface="Times New Roman" pitchFamily="18" charset="0"/>
              </a:rPr>
              <a:t>Let us consider the sizes </a:t>
            </a:r>
            <a:r>
              <a:rPr lang="en-US" sz="2200" dirty="0">
                <a:solidFill>
                  <a:schemeClr val="bg2">
                    <a:lumMod val="10000"/>
                  </a:schemeClr>
                </a:solidFill>
                <a:latin typeface="Times New Roman" pitchFamily="18" charset="0"/>
                <a:cs typeface="Times New Roman" pitchFamily="18" charset="0"/>
              </a:rPr>
              <a:t>of the demands, </a:t>
            </a:r>
            <a:r>
              <a:rPr lang="en-US" sz="2200" dirty="0" smtClean="0">
                <a:solidFill>
                  <a:schemeClr val="bg2">
                    <a:lumMod val="10000"/>
                  </a:schemeClr>
                </a:solidFill>
                <a:latin typeface="Times New Roman" pitchFamily="18" charset="0"/>
                <a:cs typeface="Times New Roman" pitchFamily="18" charset="0"/>
              </a:rPr>
              <a:t>D</a:t>
            </a:r>
          </a:p>
          <a:p>
            <a:pPr>
              <a:spcAft>
                <a:spcPts val="600"/>
              </a:spcAft>
            </a:pPr>
            <a:endParaRPr lang="en-US" sz="2200" dirty="0">
              <a:solidFill>
                <a:schemeClr val="bg2">
                  <a:lumMod val="10000"/>
                </a:schemeClr>
              </a:solidFill>
              <a:latin typeface="Times New Roman" pitchFamily="18" charset="0"/>
              <a:cs typeface="Times New Roman" pitchFamily="18" charset="0"/>
            </a:endParaRPr>
          </a:p>
          <a:p>
            <a:pPr>
              <a:spcAft>
                <a:spcPts val="600"/>
              </a:spcAft>
            </a:pPr>
            <a:endParaRPr lang="en-US" sz="2200" dirty="0" smtClean="0">
              <a:solidFill>
                <a:schemeClr val="bg2">
                  <a:lumMod val="10000"/>
                </a:schemeClr>
              </a:solidFill>
              <a:latin typeface="Times New Roman" pitchFamily="18" charset="0"/>
              <a:cs typeface="Times New Roman" pitchFamily="18" charset="0"/>
            </a:endParaRPr>
          </a:p>
          <a:p>
            <a:pPr marL="109728" indent="0">
              <a:spcAft>
                <a:spcPts val="600"/>
              </a:spcAft>
              <a:buNone/>
            </a:pPr>
            <a:endParaRPr lang="en-US" sz="2200" dirty="0" smtClean="0">
              <a:solidFill>
                <a:schemeClr val="bg2">
                  <a:lumMod val="10000"/>
                </a:schemeClr>
              </a:solidFill>
              <a:latin typeface="Times New Roman" pitchFamily="18" charset="0"/>
              <a:cs typeface="Times New Roman" pitchFamily="18" charset="0"/>
            </a:endParaRPr>
          </a:p>
          <a:p>
            <a:pPr>
              <a:spcAft>
                <a:spcPts val="600"/>
              </a:spcAft>
            </a:pPr>
            <a:r>
              <a:rPr lang="en-US" sz="2200" dirty="0">
                <a:solidFill>
                  <a:schemeClr val="bg2">
                    <a:lumMod val="10000"/>
                  </a:schemeClr>
                </a:solidFill>
                <a:latin typeface="Times New Roman" pitchFamily="18" charset="0"/>
                <a:cs typeface="Times New Roman" pitchFamily="18" charset="0"/>
              </a:rPr>
              <a:t>At the beginning of each month, the company reviews the inventory </a:t>
            </a:r>
            <a:r>
              <a:rPr lang="en-US" sz="2200" dirty="0" smtClean="0">
                <a:solidFill>
                  <a:schemeClr val="bg2">
                    <a:lumMod val="10000"/>
                  </a:schemeClr>
                </a:solidFill>
                <a:latin typeface="Times New Roman" pitchFamily="18" charset="0"/>
                <a:cs typeface="Times New Roman" pitchFamily="18" charset="0"/>
              </a:rPr>
              <a:t>level and </a:t>
            </a:r>
            <a:r>
              <a:rPr lang="en-US" sz="2200" dirty="0">
                <a:solidFill>
                  <a:schemeClr val="bg2">
                    <a:lumMod val="10000"/>
                  </a:schemeClr>
                </a:solidFill>
                <a:latin typeface="Times New Roman" pitchFamily="18" charset="0"/>
                <a:cs typeface="Times New Roman" pitchFamily="18" charset="0"/>
              </a:rPr>
              <a:t>decides how many items to order from its </a:t>
            </a:r>
            <a:r>
              <a:rPr lang="en-US" sz="2200" dirty="0" smtClean="0">
                <a:solidFill>
                  <a:schemeClr val="bg2">
                    <a:lumMod val="10000"/>
                  </a:schemeClr>
                </a:solidFill>
                <a:latin typeface="Times New Roman" pitchFamily="18" charset="0"/>
                <a:cs typeface="Times New Roman" pitchFamily="18" charset="0"/>
              </a:rPr>
              <a:t>supplier.</a:t>
            </a:r>
          </a:p>
          <a:p>
            <a:pPr>
              <a:spcAft>
                <a:spcPts val="600"/>
              </a:spcAft>
            </a:pPr>
            <a:r>
              <a:rPr lang="en-US" sz="2200" dirty="0">
                <a:solidFill>
                  <a:schemeClr val="bg2">
                    <a:lumMod val="10000"/>
                  </a:schemeClr>
                </a:solidFill>
                <a:latin typeface="Times New Roman" pitchFamily="18" charset="0"/>
                <a:cs typeface="Times New Roman" pitchFamily="18" charset="0"/>
              </a:rPr>
              <a:t>If the company </a:t>
            </a:r>
            <a:r>
              <a:rPr lang="en-US" sz="2200" dirty="0" smtClean="0">
                <a:solidFill>
                  <a:schemeClr val="bg2">
                    <a:lumMod val="10000"/>
                  </a:schemeClr>
                </a:solidFill>
                <a:latin typeface="Times New Roman" pitchFamily="18" charset="0"/>
                <a:cs typeface="Times New Roman" pitchFamily="18" charset="0"/>
              </a:rPr>
              <a:t>orders Z </a:t>
            </a:r>
            <a:r>
              <a:rPr lang="en-US" sz="2200" dirty="0">
                <a:solidFill>
                  <a:schemeClr val="bg2">
                    <a:lumMod val="10000"/>
                  </a:schemeClr>
                </a:solidFill>
                <a:latin typeface="Times New Roman" pitchFamily="18" charset="0"/>
                <a:cs typeface="Times New Roman" pitchFamily="18" charset="0"/>
              </a:rPr>
              <a:t>items, it incurs a cost of K + </a:t>
            </a:r>
            <a:r>
              <a:rPr lang="en-US" sz="2200" i="1" dirty="0" err="1">
                <a:solidFill>
                  <a:schemeClr val="bg2">
                    <a:lumMod val="10000"/>
                  </a:schemeClr>
                </a:solidFill>
                <a:latin typeface="Times New Roman" pitchFamily="18" charset="0"/>
                <a:cs typeface="Times New Roman" pitchFamily="18" charset="0"/>
              </a:rPr>
              <a:t>i</a:t>
            </a:r>
            <a:r>
              <a:rPr lang="en-US" sz="2200" dirty="0" err="1">
                <a:solidFill>
                  <a:schemeClr val="bg2">
                    <a:lumMod val="10000"/>
                  </a:schemeClr>
                </a:solidFill>
                <a:latin typeface="Times New Roman" pitchFamily="18" charset="0"/>
                <a:cs typeface="Times New Roman" pitchFamily="18" charset="0"/>
              </a:rPr>
              <a:t>Z</a:t>
            </a:r>
            <a:r>
              <a:rPr lang="en-US" sz="2200" dirty="0">
                <a:solidFill>
                  <a:schemeClr val="bg2">
                    <a:lumMod val="10000"/>
                  </a:schemeClr>
                </a:solidFill>
                <a:latin typeface="Times New Roman" pitchFamily="18" charset="0"/>
                <a:cs typeface="Times New Roman" pitchFamily="18" charset="0"/>
              </a:rPr>
              <a:t>, where K = $32 is the setup cost and </a:t>
            </a:r>
            <a:r>
              <a:rPr lang="en-US" sz="2200" i="1" dirty="0">
                <a:solidFill>
                  <a:schemeClr val="bg2">
                    <a:lumMod val="10000"/>
                  </a:schemeClr>
                </a:solidFill>
                <a:latin typeface="Times New Roman" pitchFamily="18" charset="0"/>
                <a:cs typeface="Times New Roman" pitchFamily="18" charset="0"/>
              </a:rPr>
              <a:t>i </a:t>
            </a:r>
            <a:r>
              <a:rPr lang="en-US" sz="2200" dirty="0">
                <a:solidFill>
                  <a:schemeClr val="bg2">
                    <a:lumMod val="10000"/>
                  </a:schemeClr>
                </a:solidFill>
                <a:latin typeface="Times New Roman" pitchFamily="18" charset="0"/>
                <a:cs typeface="Times New Roman" pitchFamily="18" charset="0"/>
              </a:rPr>
              <a:t>= $3 </a:t>
            </a:r>
            <a:r>
              <a:rPr lang="en-US" sz="2200" dirty="0" smtClean="0">
                <a:solidFill>
                  <a:schemeClr val="bg2">
                    <a:lumMod val="10000"/>
                  </a:schemeClr>
                </a:solidFill>
                <a:latin typeface="Times New Roman" pitchFamily="18" charset="0"/>
                <a:cs typeface="Times New Roman" pitchFamily="18" charset="0"/>
              </a:rPr>
              <a:t>is the </a:t>
            </a:r>
            <a:r>
              <a:rPr lang="en-US" sz="2200" dirty="0">
                <a:solidFill>
                  <a:schemeClr val="bg2">
                    <a:lumMod val="10000"/>
                  </a:schemeClr>
                </a:solidFill>
                <a:latin typeface="Times New Roman" pitchFamily="18" charset="0"/>
                <a:cs typeface="Times New Roman" pitchFamily="18" charset="0"/>
              </a:rPr>
              <a:t>incremental cost per item </a:t>
            </a:r>
            <a:r>
              <a:rPr lang="en-US" sz="2200" dirty="0" smtClean="0">
                <a:solidFill>
                  <a:schemeClr val="bg2">
                    <a:lumMod val="10000"/>
                  </a:schemeClr>
                </a:solidFill>
                <a:latin typeface="Times New Roman" pitchFamily="18" charset="0"/>
                <a:cs typeface="Times New Roman" pitchFamily="18" charset="0"/>
              </a:rPr>
              <a:t>ordered.</a:t>
            </a:r>
            <a:endParaRPr lang="en-US" sz="2200" dirty="0">
              <a:solidFill>
                <a:schemeClr val="bg2">
                  <a:lumMod val="10000"/>
                </a:schemeClr>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1" y="3048001"/>
            <a:ext cx="2286000" cy="1312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8521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spcAft>
                <a:spcPts val="600"/>
              </a:spcAft>
            </a:pPr>
            <a:r>
              <a:rPr lang="en-US" sz="2200" dirty="0">
                <a:solidFill>
                  <a:schemeClr val="bg2">
                    <a:lumMod val="10000"/>
                  </a:schemeClr>
                </a:solidFill>
                <a:latin typeface="Times New Roman" pitchFamily="18" charset="0"/>
                <a:cs typeface="Times New Roman" pitchFamily="18" charset="0"/>
              </a:rPr>
              <a:t>When </a:t>
            </a:r>
            <a:r>
              <a:rPr lang="en-US" sz="2200" dirty="0" smtClean="0">
                <a:solidFill>
                  <a:schemeClr val="bg2">
                    <a:lumMod val="10000"/>
                  </a:schemeClr>
                </a:solidFill>
                <a:latin typeface="Times New Roman" pitchFamily="18" charset="0"/>
                <a:cs typeface="Times New Roman" pitchFamily="18" charset="0"/>
              </a:rPr>
              <a:t>an order </a:t>
            </a:r>
            <a:r>
              <a:rPr lang="en-US" sz="2200" dirty="0">
                <a:solidFill>
                  <a:schemeClr val="bg2">
                    <a:lumMod val="10000"/>
                  </a:schemeClr>
                </a:solidFill>
                <a:latin typeface="Times New Roman" pitchFamily="18" charset="0"/>
                <a:cs typeface="Times New Roman" pitchFamily="18" charset="0"/>
              </a:rPr>
              <a:t>is placed, the time required for it to arrive (called the delivery lag or </a:t>
            </a:r>
            <a:r>
              <a:rPr lang="en-US" sz="2200" dirty="0" smtClean="0">
                <a:solidFill>
                  <a:schemeClr val="bg2">
                    <a:lumMod val="10000"/>
                  </a:schemeClr>
                </a:solidFill>
                <a:latin typeface="Times New Roman" pitchFamily="18" charset="0"/>
                <a:cs typeface="Times New Roman" pitchFamily="18" charset="0"/>
              </a:rPr>
              <a:t>lead time</a:t>
            </a:r>
            <a:r>
              <a:rPr lang="en-US" sz="2200" dirty="0">
                <a:solidFill>
                  <a:schemeClr val="bg2">
                    <a:lumMod val="10000"/>
                  </a:schemeClr>
                </a:solidFill>
                <a:latin typeface="Times New Roman" pitchFamily="18" charset="0"/>
                <a:cs typeface="Times New Roman" pitchFamily="18" charset="0"/>
              </a:rPr>
              <a:t>) is a random variable that is distributed uniformly between 0.5 and </a:t>
            </a:r>
            <a:r>
              <a:rPr lang="en-US" sz="2200" dirty="0" smtClean="0">
                <a:solidFill>
                  <a:schemeClr val="bg2">
                    <a:lumMod val="10000"/>
                  </a:schemeClr>
                </a:solidFill>
                <a:latin typeface="Times New Roman" pitchFamily="18" charset="0"/>
                <a:cs typeface="Times New Roman" pitchFamily="18" charset="0"/>
              </a:rPr>
              <a:t>1 month.</a:t>
            </a:r>
          </a:p>
          <a:p>
            <a:pPr>
              <a:spcAft>
                <a:spcPts val="600"/>
              </a:spcAft>
            </a:pPr>
            <a:r>
              <a:rPr lang="en-US" sz="2200" dirty="0">
                <a:solidFill>
                  <a:schemeClr val="bg2">
                    <a:lumMod val="10000"/>
                  </a:schemeClr>
                </a:solidFill>
                <a:latin typeface="Times New Roman" pitchFamily="18" charset="0"/>
                <a:cs typeface="Times New Roman" pitchFamily="18" charset="0"/>
              </a:rPr>
              <a:t>The company uses a stationary (</a:t>
            </a:r>
            <a:r>
              <a:rPr lang="en-US" sz="2200" i="1" dirty="0">
                <a:solidFill>
                  <a:schemeClr val="bg2">
                    <a:lumMod val="10000"/>
                  </a:schemeClr>
                </a:solidFill>
                <a:latin typeface="Times New Roman" pitchFamily="18" charset="0"/>
                <a:cs typeface="Times New Roman" pitchFamily="18" charset="0"/>
              </a:rPr>
              <a:t>s</a:t>
            </a:r>
            <a:r>
              <a:rPr lang="en-US" sz="2200" dirty="0">
                <a:solidFill>
                  <a:schemeClr val="bg2">
                    <a:lumMod val="10000"/>
                  </a:schemeClr>
                </a:solidFill>
                <a:latin typeface="Times New Roman" pitchFamily="18" charset="0"/>
                <a:cs typeface="Times New Roman" pitchFamily="18" charset="0"/>
              </a:rPr>
              <a:t>, </a:t>
            </a:r>
            <a:r>
              <a:rPr lang="en-US" sz="2200" i="1" dirty="0">
                <a:solidFill>
                  <a:schemeClr val="bg2">
                    <a:lumMod val="10000"/>
                  </a:schemeClr>
                </a:solidFill>
                <a:latin typeface="Times New Roman" pitchFamily="18" charset="0"/>
                <a:cs typeface="Times New Roman" pitchFamily="18" charset="0"/>
              </a:rPr>
              <a:t>S</a:t>
            </a:r>
            <a:r>
              <a:rPr lang="en-US" sz="2200" dirty="0">
                <a:solidFill>
                  <a:schemeClr val="bg2">
                    <a:lumMod val="10000"/>
                  </a:schemeClr>
                </a:solidFill>
                <a:latin typeface="Times New Roman" pitchFamily="18" charset="0"/>
                <a:cs typeface="Times New Roman" pitchFamily="18" charset="0"/>
              </a:rPr>
              <a:t>) policy to decide how much to </a:t>
            </a:r>
            <a:r>
              <a:rPr lang="en-US" sz="2200" dirty="0" smtClean="0">
                <a:solidFill>
                  <a:schemeClr val="bg2">
                    <a:lumMod val="10000"/>
                  </a:schemeClr>
                </a:solidFill>
                <a:latin typeface="Times New Roman" pitchFamily="18" charset="0"/>
                <a:cs typeface="Times New Roman" pitchFamily="18" charset="0"/>
              </a:rPr>
              <a:t>order</a:t>
            </a:r>
          </a:p>
          <a:p>
            <a:pPr>
              <a:spcAft>
                <a:spcPts val="600"/>
              </a:spcAft>
            </a:pPr>
            <a:endParaRPr lang="en-US" sz="2200" dirty="0">
              <a:solidFill>
                <a:schemeClr val="bg2">
                  <a:lumMod val="10000"/>
                </a:schemeClr>
              </a:solidFill>
              <a:latin typeface="Times New Roman" pitchFamily="18" charset="0"/>
              <a:cs typeface="Times New Roman" pitchFamily="18" charset="0"/>
            </a:endParaRPr>
          </a:p>
          <a:p>
            <a:pPr>
              <a:spcAft>
                <a:spcPts val="600"/>
              </a:spcAft>
            </a:pPr>
            <a:endParaRPr lang="en-US" sz="2200" dirty="0">
              <a:solidFill>
                <a:schemeClr val="bg2">
                  <a:lumMod val="10000"/>
                </a:schemeClr>
              </a:solidFill>
              <a:latin typeface="Times New Roman" pitchFamily="18" charset="0"/>
              <a:cs typeface="Times New Roman" pitchFamily="18" charset="0"/>
            </a:endParaRPr>
          </a:p>
          <a:p>
            <a:pPr marL="109728" indent="0">
              <a:spcAft>
                <a:spcPts val="600"/>
              </a:spcAft>
              <a:buNone/>
            </a:pPr>
            <a:r>
              <a:rPr lang="en-US" sz="2200" dirty="0">
                <a:solidFill>
                  <a:schemeClr val="bg2">
                    <a:lumMod val="10000"/>
                  </a:schemeClr>
                </a:solidFill>
                <a:latin typeface="Times New Roman" pitchFamily="18" charset="0"/>
                <a:cs typeface="Times New Roman" pitchFamily="18" charset="0"/>
              </a:rPr>
              <a:t>where </a:t>
            </a:r>
            <a:r>
              <a:rPr lang="en-US" sz="2200" i="1" dirty="0">
                <a:solidFill>
                  <a:schemeClr val="bg2">
                    <a:lumMod val="10000"/>
                  </a:schemeClr>
                </a:solidFill>
                <a:latin typeface="Times New Roman" pitchFamily="18" charset="0"/>
                <a:cs typeface="Times New Roman" pitchFamily="18" charset="0"/>
              </a:rPr>
              <a:t>I</a:t>
            </a:r>
            <a:r>
              <a:rPr lang="en-US" sz="2200" dirty="0">
                <a:solidFill>
                  <a:schemeClr val="bg2">
                    <a:lumMod val="10000"/>
                  </a:schemeClr>
                </a:solidFill>
                <a:latin typeface="Times New Roman" pitchFamily="18" charset="0"/>
                <a:cs typeface="Times New Roman" pitchFamily="18" charset="0"/>
              </a:rPr>
              <a:t> is the inventory </a:t>
            </a:r>
            <a:endParaRPr lang="en-US" sz="2200" dirty="0" smtClean="0">
              <a:solidFill>
                <a:schemeClr val="bg2">
                  <a:lumMod val="10000"/>
                </a:schemeClr>
              </a:solidFill>
              <a:latin typeface="Times New Roman" pitchFamily="18" charset="0"/>
              <a:cs typeface="Times New Roman" pitchFamily="18" charset="0"/>
            </a:endParaRPr>
          </a:p>
          <a:p>
            <a:pPr marL="109728" indent="0">
              <a:spcAft>
                <a:spcPts val="600"/>
              </a:spcAft>
              <a:buNone/>
            </a:pPr>
            <a:r>
              <a:rPr lang="en-US" sz="2200" dirty="0" smtClean="0">
                <a:solidFill>
                  <a:schemeClr val="bg2">
                    <a:lumMod val="10000"/>
                  </a:schemeClr>
                </a:solidFill>
                <a:latin typeface="Times New Roman" pitchFamily="18" charset="0"/>
                <a:cs typeface="Times New Roman" pitchFamily="18" charset="0"/>
              </a:rPr>
              <a:t>level </a:t>
            </a:r>
            <a:r>
              <a:rPr lang="en-US" sz="2200" dirty="0">
                <a:solidFill>
                  <a:schemeClr val="bg2">
                    <a:lumMod val="10000"/>
                  </a:schemeClr>
                </a:solidFill>
                <a:latin typeface="Times New Roman" pitchFamily="18" charset="0"/>
                <a:cs typeface="Times New Roman" pitchFamily="18" charset="0"/>
              </a:rPr>
              <a:t>at the beginning of </a:t>
            </a:r>
            <a:endParaRPr lang="en-US" sz="2200" dirty="0" smtClean="0">
              <a:solidFill>
                <a:schemeClr val="bg2">
                  <a:lumMod val="10000"/>
                </a:schemeClr>
              </a:solidFill>
              <a:latin typeface="Times New Roman" pitchFamily="18" charset="0"/>
              <a:cs typeface="Times New Roman" pitchFamily="18" charset="0"/>
            </a:endParaRPr>
          </a:p>
          <a:p>
            <a:pPr marL="109728" indent="0">
              <a:spcAft>
                <a:spcPts val="600"/>
              </a:spcAft>
              <a:buNone/>
            </a:pPr>
            <a:r>
              <a:rPr lang="en-US" sz="2200" dirty="0" smtClean="0">
                <a:solidFill>
                  <a:schemeClr val="bg2">
                    <a:lumMod val="10000"/>
                  </a:schemeClr>
                </a:solidFill>
                <a:latin typeface="Times New Roman" pitchFamily="18" charset="0"/>
                <a:cs typeface="Times New Roman" pitchFamily="18" charset="0"/>
              </a:rPr>
              <a:t>the month.</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017416"/>
            <a:ext cx="2286000" cy="609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990" y="3321938"/>
            <a:ext cx="70485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9174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spcAft>
                <a:spcPts val="600"/>
              </a:spcAft>
            </a:pPr>
            <a:r>
              <a:rPr lang="en-US" sz="2200" dirty="0">
                <a:solidFill>
                  <a:schemeClr val="bg2">
                    <a:lumMod val="10000"/>
                  </a:schemeClr>
                </a:solidFill>
                <a:latin typeface="Times New Roman" pitchFamily="18" charset="0"/>
                <a:cs typeface="Times New Roman" pitchFamily="18" charset="0"/>
              </a:rPr>
              <a:t>When a demand occurs, it is </a:t>
            </a:r>
            <a:r>
              <a:rPr lang="en-US" sz="2200" dirty="0" smtClean="0">
                <a:solidFill>
                  <a:schemeClr val="bg2">
                    <a:lumMod val="10000"/>
                  </a:schemeClr>
                </a:solidFill>
                <a:latin typeface="Times New Roman" pitchFamily="18" charset="0"/>
                <a:cs typeface="Times New Roman" pitchFamily="18" charset="0"/>
              </a:rPr>
              <a:t>satisfied </a:t>
            </a:r>
            <a:r>
              <a:rPr lang="en-US" sz="2200" dirty="0">
                <a:solidFill>
                  <a:schemeClr val="bg2">
                    <a:lumMod val="10000"/>
                  </a:schemeClr>
                </a:solidFill>
                <a:latin typeface="Times New Roman" pitchFamily="18" charset="0"/>
                <a:cs typeface="Times New Roman" pitchFamily="18" charset="0"/>
              </a:rPr>
              <a:t>immediately if the inventory level is </a:t>
            </a:r>
            <a:r>
              <a:rPr lang="en-US" sz="2200" dirty="0" smtClean="0">
                <a:solidFill>
                  <a:schemeClr val="bg2">
                    <a:lumMod val="10000"/>
                  </a:schemeClr>
                </a:solidFill>
                <a:latin typeface="Times New Roman" pitchFamily="18" charset="0"/>
                <a:cs typeface="Times New Roman" pitchFamily="18" charset="0"/>
              </a:rPr>
              <a:t>at least </a:t>
            </a:r>
            <a:r>
              <a:rPr lang="en-US" sz="2200" dirty="0">
                <a:solidFill>
                  <a:schemeClr val="bg2">
                    <a:lumMod val="10000"/>
                  </a:schemeClr>
                </a:solidFill>
                <a:latin typeface="Times New Roman" pitchFamily="18" charset="0"/>
                <a:cs typeface="Times New Roman" pitchFamily="18" charset="0"/>
              </a:rPr>
              <a:t>as large as the demand. </a:t>
            </a:r>
            <a:endParaRPr lang="en-US" sz="2200" dirty="0" smtClean="0">
              <a:solidFill>
                <a:schemeClr val="bg2">
                  <a:lumMod val="10000"/>
                </a:schemeClr>
              </a:solidFill>
              <a:latin typeface="Times New Roman" pitchFamily="18" charset="0"/>
              <a:cs typeface="Times New Roman" pitchFamily="18" charset="0"/>
            </a:endParaRPr>
          </a:p>
          <a:p>
            <a:pPr>
              <a:spcAft>
                <a:spcPts val="600"/>
              </a:spcAft>
            </a:pPr>
            <a:r>
              <a:rPr lang="en-US" sz="2200" dirty="0" smtClean="0">
                <a:solidFill>
                  <a:schemeClr val="bg2">
                    <a:lumMod val="10000"/>
                  </a:schemeClr>
                </a:solidFill>
                <a:latin typeface="Times New Roman" pitchFamily="18" charset="0"/>
                <a:cs typeface="Times New Roman" pitchFamily="18" charset="0"/>
              </a:rPr>
              <a:t>If </a:t>
            </a:r>
            <a:r>
              <a:rPr lang="en-US" sz="2200" dirty="0">
                <a:solidFill>
                  <a:schemeClr val="bg2">
                    <a:lumMod val="10000"/>
                  </a:schemeClr>
                </a:solidFill>
                <a:latin typeface="Times New Roman" pitchFamily="18" charset="0"/>
                <a:cs typeface="Times New Roman" pitchFamily="18" charset="0"/>
              </a:rPr>
              <a:t>the demand exceeds the inventory level, the </a:t>
            </a:r>
            <a:r>
              <a:rPr lang="en-US" sz="2200" dirty="0" smtClean="0">
                <a:solidFill>
                  <a:schemeClr val="bg2">
                    <a:lumMod val="10000"/>
                  </a:schemeClr>
                </a:solidFill>
                <a:latin typeface="Times New Roman" pitchFamily="18" charset="0"/>
                <a:cs typeface="Times New Roman" pitchFamily="18" charset="0"/>
              </a:rPr>
              <a:t>excess of </a:t>
            </a:r>
            <a:r>
              <a:rPr lang="en-US" sz="2200" dirty="0">
                <a:solidFill>
                  <a:schemeClr val="bg2">
                    <a:lumMod val="10000"/>
                  </a:schemeClr>
                </a:solidFill>
                <a:latin typeface="Times New Roman" pitchFamily="18" charset="0"/>
                <a:cs typeface="Times New Roman" pitchFamily="18" charset="0"/>
              </a:rPr>
              <a:t>demand over supply is backlogged and </a:t>
            </a:r>
            <a:r>
              <a:rPr lang="en-US" sz="2200" dirty="0" smtClean="0">
                <a:solidFill>
                  <a:schemeClr val="bg2">
                    <a:lumMod val="10000"/>
                  </a:schemeClr>
                </a:solidFill>
                <a:latin typeface="Times New Roman" pitchFamily="18" charset="0"/>
                <a:cs typeface="Times New Roman" pitchFamily="18" charset="0"/>
              </a:rPr>
              <a:t>satisfied </a:t>
            </a:r>
            <a:r>
              <a:rPr lang="en-US" sz="2200" dirty="0">
                <a:solidFill>
                  <a:schemeClr val="bg2">
                    <a:lumMod val="10000"/>
                  </a:schemeClr>
                </a:solidFill>
                <a:latin typeface="Times New Roman" pitchFamily="18" charset="0"/>
                <a:cs typeface="Times New Roman" pitchFamily="18" charset="0"/>
              </a:rPr>
              <a:t>by future </a:t>
            </a:r>
            <a:r>
              <a:rPr lang="en-US" sz="2200" dirty="0" smtClean="0">
                <a:solidFill>
                  <a:schemeClr val="bg2">
                    <a:lumMod val="10000"/>
                  </a:schemeClr>
                </a:solidFill>
                <a:latin typeface="Times New Roman" pitchFamily="18" charset="0"/>
                <a:cs typeface="Times New Roman" pitchFamily="18" charset="0"/>
              </a:rPr>
              <a:t>deliveries. A </a:t>
            </a:r>
            <a:r>
              <a:rPr lang="en-US" sz="2200" dirty="0">
                <a:solidFill>
                  <a:schemeClr val="bg2">
                    <a:lumMod val="10000"/>
                  </a:schemeClr>
                </a:solidFill>
                <a:latin typeface="Times New Roman" pitchFamily="18" charset="0"/>
                <a:cs typeface="Times New Roman" pitchFamily="18" charset="0"/>
              </a:rPr>
              <a:t>negative inventory </a:t>
            </a:r>
            <a:r>
              <a:rPr lang="en-US" sz="2200" dirty="0" smtClean="0">
                <a:solidFill>
                  <a:schemeClr val="bg2">
                    <a:lumMod val="10000"/>
                  </a:schemeClr>
                </a:solidFill>
                <a:latin typeface="Times New Roman" pitchFamily="18" charset="0"/>
                <a:cs typeface="Times New Roman" pitchFamily="18" charset="0"/>
              </a:rPr>
              <a:t>level</a:t>
            </a:r>
            <a:r>
              <a:rPr lang="en-US" sz="2200" dirty="0">
                <a:solidFill>
                  <a:schemeClr val="bg2">
                    <a:lumMod val="10000"/>
                  </a:schemeClr>
                </a:solidFill>
                <a:latin typeface="Times New Roman" pitchFamily="18" charset="0"/>
                <a:cs typeface="Times New Roman" pitchFamily="18" charset="0"/>
              </a:rPr>
              <a:t> </a:t>
            </a:r>
            <a:r>
              <a:rPr lang="en-US" sz="2200" dirty="0" smtClean="0">
                <a:solidFill>
                  <a:schemeClr val="bg2">
                    <a:lumMod val="10000"/>
                  </a:schemeClr>
                </a:solidFill>
                <a:latin typeface="Times New Roman" pitchFamily="18" charset="0"/>
                <a:cs typeface="Times New Roman" pitchFamily="18" charset="0"/>
              </a:rPr>
              <a:t>is occurred here. </a:t>
            </a:r>
          </a:p>
          <a:p>
            <a:pPr>
              <a:spcAft>
                <a:spcPts val="600"/>
              </a:spcAft>
            </a:pPr>
            <a:r>
              <a:rPr lang="en-US" sz="2200" dirty="0" smtClean="0">
                <a:solidFill>
                  <a:schemeClr val="bg2">
                    <a:lumMod val="10000"/>
                  </a:schemeClr>
                </a:solidFill>
                <a:latin typeface="Times New Roman" pitchFamily="18" charset="0"/>
                <a:cs typeface="Times New Roman" pitchFamily="18" charset="0"/>
              </a:rPr>
              <a:t>When </a:t>
            </a:r>
            <a:r>
              <a:rPr lang="en-US" sz="2200" dirty="0">
                <a:solidFill>
                  <a:schemeClr val="bg2">
                    <a:lumMod val="10000"/>
                  </a:schemeClr>
                </a:solidFill>
                <a:latin typeface="Times New Roman" pitchFamily="18" charset="0"/>
                <a:cs typeface="Times New Roman" pitchFamily="18" charset="0"/>
              </a:rPr>
              <a:t>an order arrives, it is </a:t>
            </a:r>
            <a:r>
              <a:rPr lang="en-US" sz="2200" dirty="0" smtClean="0">
                <a:solidFill>
                  <a:schemeClr val="bg2">
                    <a:lumMod val="10000"/>
                  </a:schemeClr>
                </a:solidFill>
                <a:latin typeface="Times New Roman" pitchFamily="18" charset="0"/>
                <a:cs typeface="Times New Roman" pitchFamily="18" charset="0"/>
              </a:rPr>
              <a:t>first </a:t>
            </a:r>
          </a:p>
          <a:p>
            <a:pPr marL="109728" indent="0">
              <a:spcBef>
                <a:spcPts val="0"/>
              </a:spcBef>
              <a:spcAft>
                <a:spcPts val="600"/>
              </a:spcAft>
              <a:buNone/>
            </a:pPr>
            <a:r>
              <a:rPr lang="en-US" sz="2200" dirty="0" smtClean="0">
                <a:solidFill>
                  <a:schemeClr val="bg2">
                    <a:lumMod val="10000"/>
                  </a:schemeClr>
                </a:solidFill>
                <a:latin typeface="Times New Roman" pitchFamily="18" charset="0"/>
                <a:cs typeface="Times New Roman" pitchFamily="18" charset="0"/>
              </a:rPr>
              <a:t>used to eliminate </a:t>
            </a:r>
            <a:r>
              <a:rPr lang="en-US" sz="2200" dirty="0">
                <a:solidFill>
                  <a:schemeClr val="bg2">
                    <a:lumMod val="10000"/>
                  </a:schemeClr>
                </a:solidFill>
                <a:latin typeface="Times New Roman" pitchFamily="18" charset="0"/>
                <a:cs typeface="Times New Roman" pitchFamily="18" charset="0"/>
              </a:rPr>
              <a:t>as much of the </a:t>
            </a:r>
            <a:endParaRPr lang="en-US" sz="2200" dirty="0" smtClean="0">
              <a:solidFill>
                <a:schemeClr val="bg2">
                  <a:lumMod val="10000"/>
                </a:schemeClr>
              </a:solidFill>
              <a:latin typeface="Times New Roman" pitchFamily="18" charset="0"/>
              <a:cs typeface="Times New Roman" pitchFamily="18" charset="0"/>
            </a:endParaRPr>
          </a:p>
          <a:p>
            <a:pPr marL="109728" indent="0">
              <a:spcBef>
                <a:spcPts val="0"/>
              </a:spcBef>
              <a:spcAft>
                <a:spcPts val="600"/>
              </a:spcAft>
              <a:buNone/>
            </a:pPr>
            <a:r>
              <a:rPr lang="en-US" sz="2200" dirty="0" smtClean="0">
                <a:solidFill>
                  <a:schemeClr val="bg2">
                    <a:lumMod val="10000"/>
                  </a:schemeClr>
                </a:solidFill>
                <a:latin typeface="Times New Roman" pitchFamily="18" charset="0"/>
                <a:cs typeface="Times New Roman" pitchFamily="18" charset="0"/>
              </a:rPr>
              <a:t>backlog </a:t>
            </a:r>
            <a:r>
              <a:rPr lang="en-US" sz="2200" dirty="0">
                <a:solidFill>
                  <a:schemeClr val="bg2">
                    <a:lumMod val="10000"/>
                  </a:schemeClr>
                </a:solidFill>
                <a:latin typeface="Times New Roman" pitchFamily="18" charset="0"/>
                <a:cs typeface="Times New Roman" pitchFamily="18" charset="0"/>
              </a:rPr>
              <a:t>(if any) as possible; </a:t>
            </a:r>
            <a:endParaRPr lang="en-US" sz="2200" dirty="0" smtClean="0">
              <a:solidFill>
                <a:schemeClr val="bg2">
                  <a:lumMod val="10000"/>
                </a:schemeClr>
              </a:solidFill>
              <a:latin typeface="Times New Roman" pitchFamily="18" charset="0"/>
              <a:cs typeface="Times New Roman" pitchFamily="18" charset="0"/>
            </a:endParaRPr>
          </a:p>
          <a:p>
            <a:pPr marL="109728" indent="0">
              <a:spcBef>
                <a:spcPts val="0"/>
              </a:spcBef>
              <a:spcAft>
                <a:spcPts val="600"/>
              </a:spcAft>
              <a:buNone/>
            </a:pPr>
            <a:r>
              <a:rPr lang="en-US" sz="2200" dirty="0" smtClean="0">
                <a:solidFill>
                  <a:schemeClr val="bg2">
                    <a:lumMod val="10000"/>
                  </a:schemeClr>
                </a:solidFill>
                <a:latin typeface="Times New Roman" pitchFamily="18" charset="0"/>
                <a:cs typeface="Times New Roman" pitchFamily="18" charset="0"/>
              </a:rPr>
              <a:t>the </a:t>
            </a:r>
            <a:r>
              <a:rPr lang="en-US" sz="2200" dirty="0">
                <a:solidFill>
                  <a:schemeClr val="bg2">
                    <a:lumMod val="10000"/>
                  </a:schemeClr>
                </a:solidFill>
                <a:latin typeface="Times New Roman" pitchFamily="18" charset="0"/>
                <a:cs typeface="Times New Roman" pitchFamily="18" charset="0"/>
              </a:rPr>
              <a:t>remainder of the order </a:t>
            </a:r>
            <a:endParaRPr lang="en-US" sz="2200" dirty="0" smtClean="0">
              <a:solidFill>
                <a:schemeClr val="bg2">
                  <a:lumMod val="10000"/>
                </a:schemeClr>
              </a:solidFill>
              <a:latin typeface="Times New Roman" pitchFamily="18" charset="0"/>
              <a:cs typeface="Times New Roman" pitchFamily="18" charset="0"/>
            </a:endParaRPr>
          </a:p>
          <a:p>
            <a:pPr marL="109728" indent="0">
              <a:spcBef>
                <a:spcPts val="0"/>
              </a:spcBef>
              <a:spcAft>
                <a:spcPts val="600"/>
              </a:spcAft>
              <a:buNone/>
            </a:pPr>
            <a:r>
              <a:rPr lang="en-US" sz="2200" dirty="0" smtClean="0">
                <a:solidFill>
                  <a:schemeClr val="bg2">
                    <a:lumMod val="10000"/>
                  </a:schemeClr>
                </a:solidFill>
                <a:latin typeface="Times New Roman" pitchFamily="18" charset="0"/>
                <a:cs typeface="Times New Roman" pitchFamily="18" charset="0"/>
              </a:rPr>
              <a:t>is </a:t>
            </a:r>
            <a:r>
              <a:rPr lang="en-US" sz="2200" dirty="0">
                <a:solidFill>
                  <a:schemeClr val="bg2">
                    <a:lumMod val="10000"/>
                  </a:schemeClr>
                </a:solidFill>
                <a:latin typeface="Times New Roman" pitchFamily="18" charset="0"/>
                <a:cs typeface="Times New Roman" pitchFamily="18" charset="0"/>
              </a:rPr>
              <a:t>added to the </a:t>
            </a:r>
            <a:r>
              <a:rPr lang="en-US" sz="2200" dirty="0" smtClean="0">
                <a:solidFill>
                  <a:schemeClr val="bg2">
                    <a:lumMod val="10000"/>
                  </a:schemeClr>
                </a:solidFill>
                <a:latin typeface="Times New Roman" pitchFamily="18" charset="0"/>
                <a:cs typeface="Times New Roman" pitchFamily="18" charset="0"/>
              </a:rPr>
              <a:t>inventory.</a:t>
            </a:r>
            <a:endParaRPr lang="en-US" sz="2200" dirty="0">
              <a:solidFill>
                <a:schemeClr val="bg2">
                  <a:lumMod val="10000"/>
                </a:schemeClr>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990" y="3329420"/>
            <a:ext cx="70485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7458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2527" y="4124757"/>
            <a:ext cx="17526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p:txBody>
          <a:bodyPr>
            <a:normAutofit/>
          </a:bodyPr>
          <a:lstStyle/>
          <a:p>
            <a:pPr>
              <a:spcAft>
                <a:spcPts val="600"/>
              </a:spcAft>
            </a:pPr>
            <a:r>
              <a:rPr lang="en-US" sz="2200" dirty="0" smtClean="0">
                <a:solidFill>
                  <a:schemeClr val="bg2">
                    <a:lumMod val="10000"/>
                  </a:schemeClr>
                </a:solidFill>
                <a:latin typeface="Times New Roman" pitchFamily="18" charset="0"/>
                <a:cs typeface="Times New Roman" pitchFamily="18" charset="0"/>
              </a:rPr>
              <a:t>Let </a:t>
            </a:r>
            <a:r>
              <a:rPr lang="en-US" sz="2200" i="1" dirty="0">
                <a:solidFill>
                  <a:schemeClr val="bg2">
                    <a:lumMod val="10000"/>
                  </a:schemeClr>
                </a:solidFill>
                <a:latin typeface="Times New Roman" pitchFamily="18" charset="0"/>
                <a:cs typeface="Times New Roman" pitchFamily="18" charset="0"/>
              </a:rPr>
              <a:t>I</a:t>
            </a:r>
            <a:r>
              <a:rPr lang="en-US" sz="2200" dirty="0">
                <a:solidFill>
                  <a:schemeClr val="bg2">
                    <a:lumMod val="10000"/>
                  </a:schemeClr>
                </a:solidFill>
                <a:latin typeface="Times New Roman" pitchFamily="18" charset="0"/>
                <a:cs typeface="Times New Roman" pitchFamily="18" charset="0"/>
              </a:rPr>
              <a:t>(</a:t>
            </a:r>
            <a:r>
              <a:rPr lang="en-US" sz="2200" i="1" dirty="0">
                <a:solidFill>
                  <a:schemeClr val="bg2">
                    <a:lumMod val="10000"/>
                  </a:schemeClr>
                </a:solidFill>
                <a:latin typeface="Times New Roman" pitchFamily="18" charset="0"/>
                <a:cs typeface="Times New Roman" pitchFamily="18" charset="0"/>
              </a:rPr>
              <a:t>t</a:t>
            </a:r>
            <a:r>
              <a:rPr lang="en-US" sz="2200" dirty="0">
                <a:solidFill>
                  <a:schemeClr val="bg2">
                    <a:lumMod val="10000"/>
                  </a:schemeClr>
                </a:solidFill>
                <a:latin typeface="Times New Roman" pitchFamily="18" charset="0"/>
                <a:cs typeface="Times New Roman" pitchFamily="18" charset="0"/>
              </a:rPr>
              <a:t>) be the inventory level at time </a:t>
            </a:r>
            <a:r>
              <a:rPr lang="en-US" sz="2200" i="1" dirty="0" smtClean="0">
                <a:solidFill>
                  <a:schemeClr val="bg2">
                    <a:lumMod val="10000"/>
                  </a:schemeClr>
                </a:solidFill>
                <a:latin typeface="Times New Roman" pitchFamily="18" charset="0"/>
                <a:cs typeface="Times New Roman" pitchFamily="18" charset="0"/>
              </a:rPr>
              <a:t>t.</a:t>
            </a:r>
          </a:p>
          <a:p>
            <a:pPr>
              <a:spcAft>
                <a:spcPts val="600"/>
              </a:spcAft>
            </a:pPr>
            <a:r>
              <a:rPr lang="en-US" sz="2200" dirty="0" smtClean="0">
                <a:solidFill>
                  <a:schemeClr val="bg2">
                    <a:lumMod val="10000"/>
                  </a:schemeClr>
                </a:solidFill>
                <a:latin typeface="Times New Roman" pitchFamily="18" charset="0"/>
                <a:cs typeface="Times New Roman" pitchFamily="18" charset="0"/>
              </a:rPr>
              <a:t>Let </a:t>
            </a:r>
            <a:r>
              <a:rPr lang="en-US" sz="2200" i="1" dirty="0" smtClean="0">
                <a:solidFill>
                  <a:schemeClr val="bg2">
                    <a:lumMod val="10000"/>
                  </a:schemeClr>
                </a:solidFill>
                <a:latin typeface="Times New Roman" pitchFamily="18" charset="0"/>
                <a:cs typeface="Times New Roman" pitchFamily="18" charset="0"/>
              </a:rPr>
              <a:t>I</a:t>
            </a:r>
            <a:r>
              <a:rPr lang="en-US" sz="2200" i="1" baseline="30000" dirty="0" smtClean="0">
                <a:solidFill>
                  <a:schemeClr val="bg2">
                    <a:lumMod val="10000"/>
                  </a:schemeClr>
                </a:solidFill>
                <a:latin typeface="Times New Roman" pitchFamily="18" charset="0"/>
                <a:cs typeface="Times New Roman" pitchFamily="18" charset="0"/>
              </a:rPr>
              <a:t>+</a:t>
            </a:r>
            <a:r>
              <a:rPr lang="en-US" sz="2200" dirty="0" smtClean="0">
                <a:solidFill>
                  <a:schemeClr val="bg2">
                    <a:lumMod val="10000"/>
                  </a:schemeClr>
                </a:solidFill>
                <a:latin typeface="Times New Roman" pitchFamily="18" charset="0"/>
                <a:cs typeface="Times New Roman" pitchFamily="18" charset="0"/>
              </a:rPr>
              <a:t>(</a:t>
            </a:r>
            <a:r>
              <a:rPr lang="en-US" sz="2200" i="1" dirty="0" smtClean="0">
                <a:solidFill>
                  <a:schemeClr val="bg2">
                    <a:lumMod val="10000"/>
                  </a:schemeClr>
                </a:solidFill>
                <a:latin typeface="Times New Roman" pitchFamily="18" charset="0"/>
                <a:cs typeface="Times New Roman" pitchFamily="18" charset="0"/>
              </a:rPr>
              <a:t>t</a:t>
            </a:r>
            <a:r>
              <a:rPr lang="en-US" sz="2200" dirty="0">
                <a:solidFill>
                  <a:schemeClr val="bg2">
                    <a:lumMod val="10000"/>
                  </a:schemeClr>
                </a:solidFill>
                <a:latin typeface="Times New Roman" pitchFamily="18" charset="0"/>
                <a:cs typeface="Times New Roman" pitchFamily="18" charset="0"/>
              </a:rPr>
              <a:t>) </a:t>
            </a:r>
            <a:r>
              <a:rPr lang="en-US" sz="2200" dirty="0" smtClean="0">
                <a:solidFill>
                  <a:schemeClr val="bg2">
                    <a:lumMod val="10000"/>
                  </a:schemeClr>
                </a:solidFill>
                <a:latin typeface="Times New Roman" pitchFamily="18" charset="0"/>
                <a:cs typeface="Times New Roman" pitchFamily="18" charset="0"/>
              </a:rPr>
              <a:t>= </a:t>
            </a:r>
            <a:r>
              <a:rPr lang="en-US" sz="2200" dirty="0">
                <a:solidFill>
                  <a:schemeClr val="bg2">
                    <a:lumMod val="10000"/>
                  </a:schemeClr>
                </a:solidFill>
                <a:latin typeface="Times New Roman" pitchFamily="18" charset="0"/>
                <a:cs typeface="Times New Roman" pitchFamily="18" charset="0"/>
              </a:rPr>
              <a:t>max{</a:t>
            </a:r>
            <a:r>
              <a:rPr lang="en-US" sz="2200" i="1" dirty="0">
                <a:solidFill>
                  <a:schemeClr val="bg2">
                    <a:lumMod val="10000"/>
                  </a:schemeClr>
                </a:solidFill>
                <a:latin typeface="Times New Roman" pitchFamily="18" charset="0"/>
                <a:cs typeface="Times New Roman" pitchFamily="18" charset="0"/>
              </a:rPr>
              <a:t>I</a:t>
            </a:r>
            <a:r>
              <a:rPr lang="en-US" sz="2200" dirty="0">
                <a:solidFill>
                  <a:schemeClr val="bg2">
                    <a:lumMod val="10000"/>
                  </a:schemeClr>
                </a:solidFill>
                <a:latin typeface="Times New Roman" pitchFamily="18" charset="0"/>
                <a:cs typeface="Times New Roman" pitchFamily="18" charset="0"/>
              </a:rPr>
              <a:t>(</a:t>
            </a:r>
            <a:r>
              <a:rPr lang="en-US" sz="2200" i="1" dirty="0">
                <a:solidFill>
                  <a:schemeClr val="bg2">
                    <a:lumMod val="10000"/>
                  </a:schemeClr>
                </a:solidFill>
                <a:latin typeface="Times New Roman" pitchFamily="18" charset="0"/>
                <a:cs typeface="Times New Roman" pitchFamily="18" charset="0"/>
              </a:rPr>
              <a:t>t</a:t>
            </a:r>
            <a:r>
              <a:rPr lang="en-US" sz="2200" dirty="0">
                <a:solidFill>
                  <a:schemeClr val="bg2">
                    <a:lumMod val="10000"/>
                  </a:schemeClr>
                </a:solidFill>
                <a:latin typeface="Times New Roman" pitchFamily="18" charset="0"/>
                <a:cs typeface="Times New Roman" pitchFamily="18" charset="0"/>
              </a:rPr>
              <a:t>), 0} be the number of items physically on hand in the inventory at time </a:t>
            </a:r>
            <a:r>
              <a:rPr lang="en-US" sz="2200" i="1" dirty="0" smtClean="0">
                <a:solidFill>
                  <a:schemeClr val="bg2">
                    <a:lumMod val="10000"/>
                  </a:schemeClr>
                </a:solidFill>
                <a:latin typeface="Times New Roman" pitchFamily="18" charset="0"/>
                <a:cs typeface="Times New Roman" pitchFamily="18" charset="0"/>
              </a:rPr>
              <a:t>t. </a:t>
            </a:r>
          </a:p>
          <a:p>
            <a:pPr>
              <a:spcAft>
                <a:spcPts val="600"/>
              </a:spcAft>
            </a:pPr>
            <a:r>
              <a:rPr lang="en-US" sz="2200" dirty="0" smtClean="0">
                <a:solidFill>
                  <a:schemeClr val="bg2">
                    <a:lumMod val="10000"/>
                  </a:schemeClr>
                </a:solidFill>
                <a:latin typeface="Times New Roman" pitchFamily="18" charset="0"/>
                <a:cs typeface="Times New Roman" pitchFamily="18" charset="0"/>
              </a:rPr>
              <a:t>The time-average </a:t>
            </a:r>
            <a:r>
              <a:rPr lang="en-US" sz="2200" dirty="0">
                <a:solidFill>
                  <a:schemeClr val="bg2">
                    <a:lumMod val="10000"/>
                  </a:schemeClr>
                </a:solidFill>
                <a:latin typeface="Times New Roman" pitchFamily="18" charset="0"/>
                <a:cs typeface="Times New Roman" pitchFamily="18" charset="0"/>
              </a:rPr>
              <a:t>(per month) </a:t>
            </a:r>
            <a:endParaRPr lang="en-US" sz="2200" dirty="0" smtClean="0">
              <a:solidFill>
                <a:schemeClr val="bg2">
                  <a:lumMod val="10000"/>
                </a:schemeClr>
              </a:solidFill>
              <a:latin typeface="Times New Roman" pitchFamily="18" charset="0"/>
              <a:cs typeface="Times New Roman" pitchFamily="18" charset="0"/>
            </a:endParaRPr>
          </a:p>
          <a:p>
            <a:pPr marL="109728" indent="0">
              <a:spcBef>
                <a:spcPts val="0"/>
              </a:spcBef>
              <a:spcAft>
                <a:spcPts val="600"/>
              </a:spcAft>
              <a:buNone/>
            </a:pPr>
            <a:r>
              <a:rPr lang="en-US" sz="2200" dirty="0" smtClean="0">
                <a:solidFill>
                  <a:schemeClr val="bg2">
                    <a:lumMod val="10000"/>
                  </a:schemeClr>
                </a:solidFill>
                <a:latin typeface="Times New Roman" pitchFamily="18" charset="0"/>
                <a:cs typeface="Times New Roman" pitchFamily="18" charset="0"/>
              </a:rPr>
              <a:t>number </a:t>
            </a:r>
            <a:r>
              <a:rPr lang="en-US" sz="2200" dirty="0">
                <a:solidFill>
                  <a:schemeClr val="bg2">
                    <a:lumMod val="10000"/>
                  </a:schemeClr>
                </a:solidFill>
                <a:latin typeface="Times New Roman" pitchFamily="18" charset="0"/>
                <a:cs typeface="Times New Roman" pitchFamily="18" charset="0"/>
              </a:rPr>
              <a:t>of items held in inventory </a:t>
            </a:r>
            <a:endParaRPr lang="en-US" sz="2200" dirty="0" smtClean="0">
              <a:solidFill>
                <a:schemeClr val="bg2">
                  <a:lumMod val="10000"/>
                </a:schemeClr>
              </a:solidFill>
              <a:latin typeface="Times New Roman" pitchFamily="18" charset="0"/>
              <a:cs typeface="Times New Roman" pitchFamily="18" charset="0"/>
            </a:endParaRPr>
          </a:p>
          <a:p>
            <a:pPr marL="109728" indent="0">
              <a:spcBef>
                <a:spcPts val="0"/>
              </a:spcBef>
              <a:spcAft>
                <a:spcPts val="600"/>
              </a:spcAft>
              <a:buNone/>
            </a:pPr>
            <a:r>
              <a:rPr lang="en-US" sz="2200" dirty="0" smtClean="0">
                <a:solidFill>
                  <a:schemeClr val="bg2">
                    <a:lumMod val="10000"/>
                  </a:schemeClr>
                </a:solidFill>
                <a:latin typeface="Times New Roman" pitchFamily="18" charset="0"/>
                <a:cs typeface="Times New Roman" pitchFamily="18" charset="0"/>
              </a:rPr>
              <a:t>for </a:t>
            </a:r>
            <a:r>
              <a:rPr lang="en-US" sz="2200" dirty="0">
                <a:solidFill>
                  <a:schemeClr val="bg2">
                    <a:lumMod val="10000"/>
                  </a:schemeClr>
                </a:solidFill>
                <a:latin typeface="Times New Roman" pitchFamily="18" charset="0"/>
                <a:cs typeface="Times New Roman" pitchFamily="18" charset="0"/>
              </a:rPr>
              <a:t>the </a:t>
            </a:r>
            <a:r>
              <a:rPr lang="en-US" sz="2200" i="1" dirty="0">
                <a:solidFill>
                  <a:schemeClr val="bg2">
                    <a:lumMod val="10000"/>
                  </a:schemeClr>
                </a:solidFill>
                <a:latin typeface="Times New Roman" pitchFamily="18" charset="0"/>
                <a:cs typeface="Times New Roman" pitchFamily="18" charset="0"/>
              </a:rPr>
              <a:t>n</a:t>
            </a:r>
            <a:r>
              <a:rPr lang="en-US" sz="2200" dirty="0">
                <a:solidFill>
                  <a:schemeClr val="bg2">
                    <a:lumMod val="10000"/>
                  </a:schemeClr>
                </a:solidFill>
                <a:latin typeface="Times New Roman" pitchFamily="18" charset="0"/>
                <a:cs typeface="Times New Roman" pitchFamily="18" charset="0"/>
              </a:rPr>
              <a:t>-month </a:t>
            </a:r>
            <a:r>
              <a:rPr lang="en-US" sz="2200" dirty="0" smtClean="0">
                <a:solidFill>
                  <a:schemeClr val="bg2">
                    <a:lumMod val="10000"/>
                  </a:schemeClr>
                </a:solidFill>
                <a:latin typeface="Times New Roman" pitchFamily="18" charset="0"/>
                <a:cs typeface="Times New Roman" pitchFamily="18" charset="0"/>
              </a:rPr>
              <a:t>period,</a:t>
            </a:r>
          </a:p>
          <a:p>
            <a:pPr marL="109728" indent="0">
              <a:spcBef>
                <a:spcPts val="0"/>
              </a:spcBef>
              <a:spcAft>
                <a:spcPts val="600"/>
              </a:spcAft>
              <a:buNone/>
            </a:pPr>
            <a:endParaRPr lang="en-US" sz="2200" dirty="0">
              <a:solidFill>
                <a:schemeClr val="bg2">
                  <a:lumMod val="10000"/>
                </a:schemeClr>
              </a:solidFill>
              <a:latin typeface="Times New Roman" pitchFamily="18" charset="0"/>
              <a:cs typeface="Times New Roman" pitchFamily="18" charset="0"/>
            </a:endParaRPr>
          </a:p>
          <a:p>
            <a:pPr marL="109728" indent="0">
              <a:spcBef>
                <a:spcPts val="0"/>
              </a:spcBef>
              <a:spcAft>
                <a:spcPts val="600"/>
              </a:spcAft>
              <a:buNone/>
            </a:pPr>
            <a:endParaRPr lang="en-US" sz="2200" dirty="0" smtClean="0">
              <a:solidFill>
                <a:schemeClr val="bg2">
                  <a:lumMod val="10000"/>
                </a:schemeClr>
              </a:solidFill>
              <a:latin typeface="Times New Roman" pitchFamily="18" charset="0"/>
              <a:cs typeface="Times New Roman" pitchFamily="18" charset="0"/>
            </a:endParaRPr>
          </a:p>
          <a:p>
            <a:pPr marL="109728" indent="0">
              <a:spcBef>
                <a:spcPts val="0"/>
              </a:spcBef>
              <a:spcAft>
                <a:spcPts val="600"/>
              </a:spcAft>
              <a:buNone/>
            </a:pPr>
            <a:r>
              <a:rPr lang="en-US" sz="2200" dirty="0" smtClean="0">
                <a:solidFill>
                  <a:schemeClr val="bg2">
                    <a:lumMod val="10000"/>
                  </a:schemeClr>
                </a:solidFill>
                <a:latin typeface="Times New Roman" pitchFamily="18" charset="0"/>
                <a:cs typeface="Times New Roman" pitchFamily="18" charset="0"/>
              </a:rPr>
              <a:t>The </a:t>
            </a:r>
            <a:r>
              <a:rPr lang="en-US" sz="2200" dirty="0">
                <a:solidFill>
                  <a:schemeClr val="bg2">
                    <a:lumMod val="10000"/>
                  </a:schemeClr>
                </a:solidFill>
                <a:latin typeface="Times New Roman" pitchFamily="18" charset="0"/>
                <a:cs typeface="Times New Roman" pitchFamily="18" charset="0"/>
              </a:rPr>
              <a:t>average holding cost </a:t>
            </a:r>
            <a:endParaRPr lang="en-US" sz="2200" dirty="0" smtClean="0">
              <a:solidFill>
                <a:schemeClr val="bg2">
                  <a:lumMod val="10000"/>
                </a:schemeClr>
              </a:solidFill>
              <a:latin typeface="Times New Roman" pitchFamily="18" charset="0"/>
              <a:cs typeface="Times New Roman" pitchFamily="18" charset="0"/>
            </a:endParaRPr>
          </a:p>
          <a:p>
            <a:pPr marL="109728" indent="0">
              <a:spcBef>
                <a:spcPts val="0"/>
              </a:spcBef>
              <a:spcAft>
                <a:spcPts val="600"/>
              </a:spcAft>
              <a:buNone/>
            </a:pPr>
            <a:r>
              <a:rPr lang="en-US" sz="2200" dirty="0" smtClean="0">
                <a:solidFill>
                  <a:schemeClr val="bg2">
                    <a:lumMod val="10000"/>
                  </a:schemeClr>
                </a:solidFill>
                <a:latin typeface="Times New Roman" pitchFamily="18" charset="0"/>
                <a:cs typeface="Times New Roman" pitchFamily="18" charset="0"/>
              </a:rPr>
              <a:t>per </a:t>
            </a:r>
            <a:r>
              <a:rPr lang="en-US" sz="2200" dirty="0">
                <a:solidFill>
                  <a:schemeClr val="bg2">
                    <a:lumMod val="10000"/>
                  </a:schemeClr>
                </a:solidFill>
                <a:latin typeface="Times New Roman" pitchFamily="18" charset="0"/>
                <a:cs typeface="Times New Roman" pitchFamily="18" charset="0"/>
              </a:rPr>
              <a:t>month is </a:t>
            </a:r>
            <a:r>
              <a:rPr lang="en-US" sz="2200" i="1" dirty="0" err="1" smtClean="0">
                <a:solidFill>
                  <a:schemeClr val="bg2">
                    <a:lumMod val="10000"/>
                  </a:schemeClr>
                </a:solidFill>
                <a:latin typeface="Times New Roman" pitchFamily="18" charset="0"/>
                <a:cs typeface="Times New Roman" pitchFamily="18" charset="0"/>
              </a:rPr>
              <a:t>hĪ</a:t>
            </a:r>
            <a:r>
              <a:rPr lang="en-US" sz="2200" i="1" baseline="30000" dirty="0" smtClean="0">
                <a:solidFill>
                  <a:schemeClr val="bg2">
                    <a:lumMod val="10000"/>
                  </a:schemeClr>
                </a:solidFill>
                <a:latin typeface="Times New Roman" pitchFamily="18" charset="0"/>
                <a:cs typeface="Times New Roman" pitchFamily="18" charset="0"/>
              </a:rPr>
              <a:t>+</a:t>
            </a:r>
            <a:r>
              <a:rPr lang="en-US" sz="2200" dirty="0" smtClean="0">
                <a:solidFill>
                  <a:schemeClr val="bg2">
                    <a:lumMod val="10000"/>
                  </a:schemeClr>
                </a:solidFill>
                <a:latin typeface="Times New Roman" pitchFamily="18" charset="0"/>
                <a:cs typeface="Times New Roman" pitchFamily="18" charset="0"/>
              </a:rPr>
              <a:t>.</a:t>
            </a:r>
            <a:endParaRPr lang="en-US" sz="2200" dirty="0">
              <a:solidFill>
                <a:schemeClr val="bg2">
                  <a:lumMod val="10000"/>
                </a:schemeClr>
              </a:solidFill>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Average Holding Cost</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990" y="3329420"/>
            <a:ext cx="70485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9286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Bef>
                <a:spcPts val="0"/>
              </a:spcBef>
              <a:spcAft>
                <a:spcPts val="600"/>
              </a:spcAft>
            </a:pPr>
            <a:r>
              <a:rPr lang="en-US" sz="2200" dirty="0" smtClean="0">
                <a:solidFill>
                  <a:schemeClr val="bg2">
                    <a:lumMod val="10000"/>
                  </a:schemeClr>
                </a:solidFill>
                <a:latin typeface="Times New Roman" pitchFamily="18" charset="0"/>
                <a:cs typeface="Times New Roman" pitchFamily="18" charset="0"/>
              </a:rPr>
              <a:t>Let </a:t>
            </a:r>
            <a:r>
              <a:rPr lang="en-US" sz="2200" i="1" dirty="0" smtClean="0">
                <a:solidFill>
                  <a:schemeClr val="bg2">
                    <a:lumMod val="10000"/>
                  </a:schemeClr>
                </a:solidFill>
                <a:latin typeface="Times New Roman" pitchFamily="18" charset="0"/>
                <a:cs typeface="Times New Roman" pitchFamily="18" charset="0"/>
              </a:rPr>
              <a:t>I</a:t>
            </a:r>
            <a:r>
              <a:rPr lang="en-US" sz="2200" i="1" baseline="30000" dirty="0" smtClean="0">
                <a:solidFill>
                  <a:schemeClr val="bg2">
                    <a:lumMod val="10000"/>
                  </a:schemeClr>
                </a:solidFill>
                <a:latin typeface="Times New Roman" pitchFamily="18" charset="0"/>
                <a:cs typeface="Times New Roman" pitchFamily="18" charset="0"/>
              </a:rPr>
              <a:t>–</a:t>
            </a:r>
            <a:r>
              <a:rPr lang="en-US" sz="2200" dirty="0" smtClean="0">
                <a:solidFill>
                  <a:schemeClr val="bg2">
                    <a:lumMod val="10000"/>
                  </a:schemeClr>
                </a:solidFill>
                <a:latin typeface="Times New Roman" pitchFamily="18" charset="0"/>
                <a:cs typeface="Times New Roman" pitchFamily="18" charset="0"/>
              </a:rPr>
              <a:t>(</a:t>
            </a:r>
            <a:r>
              <a:rPr lang="en-US" sz="2200" i="1" dirty="0" smtClean="0">
                <a:solidFill>
                  <a:schemeClr val="bg2">
                    <a:lumMod val="10000"/>
                  </a:schemeClr>
                </a:solidFill>
                <a:latin typeface="Times New Roman" pitchFamily="18" charset="0"/>
                <a:cs typeface="Times New Roman" pitchFamily="18" charset="0"/>
              </a:rPr>
              <a:t>t</a:t>
            </a:r>
            <a:r>
              <a:rPr lang="en-US" sz="2200" dirty="0" smtClean="0">
                <a:solidFill>
                  <a:schemeClr val="bg2">
                    <a:lumMod val="10000"/>
                  </a:schemeClr>
                </a:solidFill>
                <a:latin typeface="Times New Roman" pitchFamily="18" charset="0"/>
                <a:cs typeface="Times New Roman" pitchFamily="18" charset="0"/>
              </a:rPr>
              <a:t>)</a:t>
            </a:r>
            <a:r>
              <a:rPr lang="en-US" sz="2200" i="1" dirty="0" smtClean="0">
                <a:solidFill>
                  <a:schemeClr val="bg2">
                    <a:lumMod val="10000"/>
                  </a:schemeClr>
                </a:solidFill>
                <a:latin typeface="Times New Roman" pitchFamily="18" charset="0"/>
                <a:cs typeface="Times New Roman" pitchFamily="18" charset="0"/>
              </a:rPr>
              <a:t> </a:t>
            </a:r>
            <a:r>
              <a:rPr lang="en-US" sz="2200" dirty="0">
                <a:solidFill>
                  <a:schemeClr val="bg2">
                    <a:lumMod val="10000"/>
                  </a:schemeClr>
                </a:solidFill>
                <a:latin typeface="Times New Roman" pitchFamily="18" charset="0"/>
                <a:cs typeface="Times New Roman" pitchFamily="18" charset="0"/>
              </a:rPr>
              <a:t>=</a:t>
            </a:r>
            <a:r>
              <a:rPr lang="en-US" sz="2200" dirty="0" smtClean="0">
                <a:solidFill>
                  <a:schemeClr val="bg2">
                    <a:lumMod val="10000"/>
                  </a:schemeClr>
                </a:solidFill>
                <a:latin typeface="Times New Roman" pitchFamily="18" charset="0"/>
                <a:cs typeface="Times New Roman" pitchFamily="18" charset="0"/>
              </a:rPr>
              <a:t> </a:t>
            </a:r>
            <a:r>
              <a:rPr lang="en-US" sz="2200" dirty="0">
                <a:solidFill>
                  <a:schemeClr val="bg2">
                    <a:lumMod val="10000"/>
                  </a:schemeClr>
                </a:solidFill>
                <a:latin typeface="Times New Roman" pitchFamily="18" charset="0"/>
                <a:cs typeface="Times New Roman" pitchFamily="18" charset="0"/>
              </a:rPr>
              <a:t>max</a:t>
            </a:r>
            <a:r>
              <a:rPr lang="en-US" sz="2200" dirty="0" smtClean="0">
                <a:solidFill>
                  <a:schemeClr val="bg2">
                    <a:lumMod val="10000"/>
                  </a:schemeClr>
                </a:solidFill>
                <a:latin typeface="Times New Roman" pitchFamily="18" charset="0"/>
                <a:cs typeface="Times New Roman" pitchFamily="18" charset="0"/>
              </a:rPr>
              <a:t>{</a:t>
            </a:r>
            <a:r>
              <a:rPr lang="en-US" sz="2200" i="1" dirty="0">
                <a:solidFill>
                  <a:schemeClr val="bg2">
                    <a:lumMod val="10000"/>
                  </a:schemeClr>
                </a:solidFill>
                <a:latin typeface="Times New Roman" pitchFamily="18" charset="0"/>
                <a:cs typeface="Times New Roman" pitchFamily="18" charset="0"/>
              </a:rPr>
              <a:t>–</a:t>
            </a:r>
            <a:r>
              <a:rPr lang="en-US" sz="2200" i="1" dirty="0" smtClean="0">
                <a:solidFill>
                  <a:schemeClr val="bg2">
                    <a:lumMod val="10000"/>
                  </a:schemeClr>
                </a:solidFill>
                <a:latin typeface="Times New Roman" pitchFamily="18" charset="0"/>
                <a:cs typeface="Times New Roman" pitchFamily="18" charset="0"/>
              </a:rPr>
              <a:t>I</a:t>
            </a:r>
            <a:r>
              <a:rPr lang="en-US" sz="2200" dirty="0" smtClean="0">
                <a:solidFill>
                  <a:schemeClr val="bg2">
                    <a:lumMod val="10000"/>
                  </a:schemeClr>
                </a:solidFill>
                <a:latin typeface="Times New Roman" pitchFamily="18" charset="0"/>
                <a:cs typeface="Times New Roman" pitchFamily="18" charset="0"/>
              </a:rPr>
              <a:t>(</a:t>
            </a:r>
            <a:r>
              <a:rPr lang="en-US" sz="2200" i="1" dirty="0" smtClean="0">
                <a:solidFill>
                  <a:schemeClr val="bg2">
                    <a:lumMod val="10000"/>
                  </a:schemeClr>
                </a:solidFill>
                <a:latin typeface="Times New Roman" pitchFamily="18" charset="0"/>
                <a:cs typeface="Times New Roman" pitchFamily="18" charset="0"/>
              </a:rPr>
              <a:t>t</a:t>
            </a:r>
            <a:r>
              <a:rPr lang="en-US" sz="2200" dirty="0">
                <a:solidFill>
                  <a:schemeClr val="bg2">
                    <a:lumMod val="10000"/>
                  </a:schemeClr>
                </a:solidFill>
                <a:latin typeface="Times New Roman" pitchFamily="18" charset="0"/>
                <a:cs typeface="Times New Roman" pitchFamily="18" charset="0"/>
              </a:rPr>
              <a:t>), 0} be the backlog at time </a:t>
            </a:r>
            <a:r>
              <a:rPr lang="en-US" sz="2200" i="1" dirty="0" smtClean="0">
                <a:solidFill>
                  <a:schemeClr val="bg2">
                    <a:lumMod val="10000"/>
                  </a:schemeClr>
                </a:solidFill>
                <a:latin typeface="Times New Roman" pitchFamily="18" charset="0"/>
                <a:cs typeface="Times New Roman" pitchFamily="18" charset="0"/>
              </a:rPr>
              <a:t>t.</a:t>
            </a:r>
          </a:p>
          <a:p>
            <a:pPr>
              <a:spcBef>
                <a:spcPts val="0"/>
              </a:spcBef>
              <a:spcAft>
                <a:spcPts val="600"/>
              </a:spcAft>
            </a:pPr>
            <a:r>
              <a:rPr lang="en-US" sz="2200" dirty="0" smtClean="0">
                <a:solidFill>
                  <a:schemeClr val="bg2">
                    <a:lumMod val="10000"/>
                  </a:schemeClr>
                </a:solidFill>
                <a:latin typeface="Times New Roman" pitchFamily="18" charset="0"/>
                <a:cs typeface="Times New Roman" pitchFamily="18" charset="0"/>
              </a:rPr>
              <a:t>The time-average </a:t>
            </a:r>
            <a:r>
              <a:rPr lang="en-US" sz="2200" dirty="0">
                <a:solidFill>
                  <a:schemeClr val="bg2">
                    <a:lumMod val="10000"/>
                  </a:schemeClr>
                </a:solidFill>
                <a:latin typeface="Times New Roman" pitchFamily="18" charset="0"/>
                <a:cs typeface="Times New Roman" pitchFamily="18" charset="0"/>
              </a:rPr>
              <a:t>(per month) </a:t>
            </a:r>
            <a:r>
              <a:rPr lang="en-US" sz="2200" dirty="0" smtClean="0">
                <a:solidFill>
                  <a:schemeClr val="bg2">
                    <a:lumMod val="10000"/>
                  </a:schemeClr>
                </a:solidFill>
                <a:latin typeface="Times New Roman" pitchFamily="18" charset="0"/>
                <a:cs typeface="Times New Roman" pitchFamily="18" charset="0"/>
              </a:rPr>
              <a:t>number </a:t>
            </a:r>
            <a:r>
              <a:rPr lang="en-US" sz="2200" dirty="0">
                <a:solidFill>
                  <a:schemeClr val="bg2">
                    <a:lumMod val="10000"/>
                  </a:schemeClr>
                </a:solidFill>
                <a:latin typeface="Times New Roman" pitchFamily="18" charset="0"/>
                <a:cs typeface="Times New Roman" pitchFamily="18" charset="0"/>
              </a:rPr>
              <a:t>of items </a:t>
            </a:r>
            <a:r>
              <a:rPr lang="en-US" sz="2200" dirty="0" smtClean="0">
                <a:solidFill>
                  <a:schemeClr val="bg2">
                    <a:lumMod val="10000"/>
                  </a:schemeClr>
                </a:solidFill>
                <a:latin typeface="Times New Roman" pitchFamily="18" charset="0"/>
                <a:cs typeface="Times New Roman" pitchFamily="18" charset="0"/>
              </a:rPr>
              <a:t>in backlog</a:t>
            </a:r>
            <a:r>
              <a:rPr lang="en-US" sz="2200" dirty="0">
                <a:solidFill>
                  <a:schemeClr val="bg2">
                    <a:lumMod val="10000"/>
                  </a:schemeClr>
                </a:solidFill>
                <a:latin typeface="Times New Roman" pitchFamily="18" charset="0"/>
                <a:cs typeface="Times New Roman" pitchFamily="18" charset="0"/>
              </a:rPr>
              <a:t> </a:t>
            </a:r>
            <a:r>
              <a:rPr lang="en-US" sz="2200" dirty="0" smtClean="0">
                <a:solidFill>
                  <a:schemeClr val="bg2">
                    <a:lumMod val="10000"/>
                  </a:schemeClr>
                </a:solidFill>
                <a:latin typeface="Times New Roman" pitchFamily="18" charset="0"/>
                <a:cs typeface="Times New Roman" pitchFamily="18" charset="0"/>
              </a:rPr>
              <a:t>for </a:t>
            </a:r>
            <a:r>
              <a:rPr lang="en-US" sz="2200" dirty="0">
                <a:solidFill>
                  <a:schemeClr val="bg2">
                    <a:lumMod val="10000"/>
                  </a:schemeClr>
                </a:solidFill>
                <a:latin typeface="Times New Roman" pitchFamily="18" charset="0"/>
                <a:cs typeface="Times New Roman" pitchFamily="18" charset="0"/>
              </a:rPr>
              <a:t>the </a:t>
            </a:r>
            <a:r>
              <a:rPr lang="en-US" sz="2200" i="1" dirty="0">
                <a:solidFill>
                  <a:schemeClr val="bg2">
                    <a:lumMod val="10000"/>
                  </a:schemeClr>
                </a:solidFill>
                <a:latin typeface="Times New Roman" pitchFamily="18" charset="0"/>
                <a:cs typeface="Times New Roman" pitchFamily="18" charset="0"/>
              </a:rPr>
              <a:t>n</a:t>
            </a:r>
            <a:r>
              <a:rPr lang="en-US" sz="2200" dirty="0">
                <a:solidFill>
                  <a:schemeClr val="bg2">
                    <a:lumMod val="10000"/>
                  </a:schemeClr>
                </a:solidFill>
                <a:latin typeface="Times New Roman" pitchFamily="18" charset="0"/>
                <a:cs typeface="Times New Roman" pitchFamily="18" charset="0"/>
              </a:rPr>
              <a:t>-month </a:t>
            </a:r>
            <a:r>
              <a:rPr lang="en-US" sz="2200" dirty="0" smtClean="0">
                <a:solidFill>
                  <a:schemeClr val="bg2">
                    <a:lumMod val="10000"/>
                  </a:schemeClr>
                </a:solidFill>
                <a:latin typeface="Times New Roman" pitchFamily="18" charset="0"/>
                <a:cs typeface="Times New Roman" pitchFamily="18" charset="0"/>
              </a:rPr>
              <a:t>period,</a:t>
            </a:r>
          </a:p>
          <a:p>
            <a:pPr marL="109728" indent="0">
              <a:spcBef>
                <a:spcPts val="0"/>
              </a:spcBef>
              <a:spcAft>
                <a:spcPts val="600"/>
              </a:spcAft>
              <a:buNone/>
            </a:pPr>
            <a:endParaRPr lang="en-US" sz="2200" dirty="0">
              <a:solidFill>
                <a:schemeClr val="bg2">
                  <a:lumMod val="10000"/>
                </a:schemeClr>
              </a:solidFill>
              <a:latin typeface="Times New Roman" pitchFamily="18" charset="0"/>
              <a:cs typeface="Times New Roman" pitchFamily="18" charset="0"/>
            </a:endParaRPr>
          </a:p>
          <a:p>
            <a:pPr marL="109728" indent="0">
              <a:spcBef>
                <a:spcPts val="0"/>
              </a:spcBef>
              <a:spcAft>
                <a:spcPts val="600"/>
              </a:spcAft>
              <a:buNone/>
            </a:pPr>
            <a:endParaRPr lang="en-US" sz="2200" dirty="0" smtClean="0">
              <a:solidFill>
                <a:schemeClr val="bg2">
                  <a:lumMod val="10000"/>
                </a:schemeClr>
              </a:solidFill>
              <a:latin typeface="Times New Roman" pitchFamily="18" charset="0"/>
              <a:cs typeface="Times New Roman" pitchFamily="18" charset="0"/>
            </a:endParaRPr>
          </a:p>
          <a:p>
            <a:pPr marL="109728" indent="0">
              <a:spcBef>
                <a:spcPts val="0"/>
              </a:spcBef>
              <a:spcAft>
                <a:spcPts val="600"/>
              </a:spcAft>
              <a:buNone/>
            </a:pPr>
            <a:endParaRPr lang="en-US" sz="2200" dirty="0" smtClean="0">
              <a:solidFill>
                <a:schemeClr val="bg2">
                  <a:lumMod val="10000"/>
                </a:schemeClr>
              </a:solidFill>
              <a:latin typeface="Times New Roman" pitchFamily="18" charset="0"/>
              <a:cs typeface="Times New Roman" pitchFamily="18" charset="0"/>
            </a:endParaRPr>
          </a:p>
          <a:p>
            <a:pPr marL="109728" indent="0">
              <a:spcBef>
                <a:spcPts val="0"/>
              </a:spcBef>
              <a:spcAft>
                <a:spcPts val="600"/>
              </a:spcAft>
              <a:buNone/>
            </a:pPr>
            <a:r>
              <a:rPr lang="en-US" sz="2200" dirty="0" smtClean="0">
                <a:solidFill>
                  <a:schemeClr val="bg2">
                    <a:lumMod val="10000"/>
                  </a:schemeClr>
                </a:solidFill>
                <a:latin typeface="Times New Roman" pitchFamily="18" charset="0"/>
                <a:cs typeface="Times New Roman" pitchFamily="18" charset="0"/>
              </a:rPr>
              <a:t>The </a:t>
            </a:r>
            <a:r>
              <a:rPr lang="en-US" sz="2200" dirty="0">
                <a:solidFill>
                  <a:schemeClr val="bg2">
                    <a:lumMod val="10000"/>
                  </a:schemeClr>
                </a:solidFill>
                <a:latin typeface="Times New Roman" pitchFamily="18" charset="0"/>
                <a:cs typeface="Times New Roman" pitchFamily="18" charset="0"/>
              </a:rPr>
              <a:t>average </a:t>
            </a:r>
            <a:r>
              <a:rPr lang="en-US" sz="2200" dirty="0" smtClean="0">
                <a:solidFill>
                  <a:schemeClr val="bg2">
                    <a:lumMod val="10000"/>
                  </a:schemeClr>
                </a:solidFill>
                <a:latin typeface="Times New Roman" pitchFamily="18" charset="0"/>
                <a:cs typeface="Times New Roman" pitchFamily="18" charset="0"/>
              </a:rPr>
              <a:t>backlog cost </a:t>
            </a:r>
          </a:p>
          <a:p>
            <a:pPr marL="109728" indent="0">
              <a:spcBef>
                <a:spcPts val="0"/>
              </a:spcBef>
              <a:spcAft>
                <a:spcPts val="600"/>
              </a:spcAft>
              <a:buNone/>
            </a:pPr>
            <a:r>
              <a:rPr lang="en-US" sz="2200" dirty="0" smtClean="0">
                <a:solidFill>
                  <a:schemeClr val="bg2">
                    <a:lumMod val="10000"/>
                  </a:schemeClr>
                </a:solidFill>
                <a:latin typeface="Times New Roman" pitchFamily="18" charset="0"/>
                <a:cs typeface="Times New Roman" pitchFamily="18" charset="0"/>
              </a:rPr>
              <a:t>per </a:t>
            </a:r>
            <a:r>
              <a:rPr lang="en-US" sz="2200" dirty="0">
                <a:solidFill>
                  <a:schemeClr val="bg2">
                    <a:lumMod val="10000"/>
                  </a:schemeClr>
                </a:solidFill>
                <a:latin typeface="Times New Roman" pitchFamily="18" charset="0"/>
                <a:cs typeface="Times New Roman" pitchFamily="18" charset="0"/>
              </a:rPr>
              <a:t>month is </a:t>
            </a:r>
            <a:r>
              <a:rPr lang="el-GR" sz="2200" i="1" dirty="0" smtClean="0">
                <a:solidFill>
                  <a:schemeClr val="bg2">
                    <a:lumMod val="10000"/>
                  </a:schemeClr>
                </a:solidFill>
                <a:latin typeface="Times New Roman"/>
                <a:cs typeface="Times New Roman"/>
              </a:rPr>
              <a:t>π</a:t>
            </a:r>
            <a:r>
              <a:rPr lang="en-US" sz="2200" i="1" dirty="0" smtClean="0">
                <a:solidFill>
                  <a:schemeClr val="bg2">
                    <a:lumMod val="10000"/>
                  </a:schemeClr>
                </a:solidFill>
                <a:latin typeface="Times New Roman" pitchFamily="18" charset="0"/>
                <a:cs typeface="Times New Roman" pitchFamily="18" charset="0"/>
              </a:rPr>
              <a:t>Ī</a:t>
            </a:r>
            <a:r>
              <a:rPr lang="en-US" sz="2200" i="1" baseline="30000" dirty="0">
                <a:solidFill>
                  <a:schemeClr val="bg2">
                    <a:lumMod val="10000"/>
                  </a:schemeClr>
                </a:solidFill>
                <a:latin typeface="Times New Roman" pitchFamily="18" charset="0"/>
                <a:cs typeface="Times New Roman" pitchFamily="18" charset="0"/>
              </a:rPr>
              <a:t>–</a:t>
            </a:r>
            <a:r>
              <a:rPr lang="en-US" sz="2200" dirty="0" smtClean="0">
                <a:solidFill>
                  <a:schemeClr val="bg2">
                    <a:lumMod val="10000"/>
                  </a:schemeClr>
                </a:solidFill>
                <a:latin typeface="Times New Roman" pitchFamily="18" charset="0"/>
                <a:cs typeface="Times New Roman" pitchFamily="18" charset="0"/>
              </a:rPr>
              <a:t>.</a:t>
            </a:r>
            <a:endParaRPr lang="en-US" sz="2200" dirty="0">
              <a:solidFill>
                <a:schemeClr val="bg2">
                  <a:lumMod val="10000"/>
                </a:schemeClr>
              </a:solidFill>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Average Shortage Cost</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990" y="3329420"/>
            <a:ext cx="704850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596645"/>
            <a:ext cx="1897105" cy="1036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7769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Bef>
                <a:spcPts val="0"/>
              </a:spcBef>
              <a:spcAft>
                <a:spcPts val="600"/>
              </a:spcAft>
            </a:pPr>
            <a:r>
              <a:rPr lang="en-US" sz="2200" dirty="0">
                <a:solidFill>
                  <a:schemeClr val="bg2">
                    <a:lumMod val="10000"/>
                  </a:schemeClr>
                </a:solidFill>
                <a:latin typeface="Times New Roman" pitchFamily="18" charset="0"/>
                <a:cs typeface="Times New Roman" pitchFamily="18" charset="0"/>
              </a:rPr>
              <a:t>Assume that the initial inventory level is </a:t>
            </a:r>
            <a:r>
              <a:rPr lang="en-US" sz="2200" i="1" dirty="0">
                <a:solidFill>
                  <a:schemeClr val="bg2">
                    <a:lumMod val="10000"/>
                  </a:schemeClr>
                </a:solidFill>
                <a:latin typeface="Times New Roman" pitchFamily="18" charset="0"/>
                <a:cs typeface="Times New Roman" pitchFamily="18" charset="0"/>
              </a:rPr>
              <a:t>I</a:t>
            </a:r>
            <a:r>
              <a:rPr lang="en-US" sz="2200" dirty="0">
                <a:solidFill>
                  <a:schemeClr val="bg2">
                    <a:lumMod val="10000"/>
                  </a:schemeClr>
                </a:solidFill>
                <a:latin typeface="Times New Roman" pitchFamily="18" charset="0"/>
                <a:cs typeface="Times New Roman" pitchFamily="18" charset="0"/>
              </a:rPr>
              <a:t>(0) </a:t>
            </a:r>
            <a:r>
              <a:rPr lang="en-US" sz="2200" dirty="0" smtClean="0">
                <a:solidFill>
                  <a:schemeClr val="bg2">
                    <a:lumMod val="10000"/>
                  </a:schemeClr>
                </a:solidFill>
                <a:latin typeface="Times New Roman" pitchFamily="18" charset="0"/>
                <a:cs typeface="Times New Roman" pitchFamily="18" charset="0"/>
              </a:rPr>
              <a:t>= 60, setup cost = $32, incremental cost = $3, holding cost = $2 and backlog cost = $5 per item. Simulate </a:t>
            </a:r>
            <a:r>
              <a:rPr lang="en-US" sz="2200" dirty="0">
                <a:solidFill>
                  <a:schemeClr val="bg2">
                    <a:lumMod val="10000"/>
                  </a:schemeClr>
                </a:solidFill>
                <a:latin typeface="Times New Roman" pitchFamily="18" charset="0"/>
                <a:cs typeface="Times New Roman" pitchFamily="18" charset="0"/>
              </a:rPr>
              <a:t>the inventory system for </a:t>
            </a:r>
            <a:r>
              <a:rPr lang="en-US" sz="2200" i="1" dirty="0">
                <a:solidFill>
                  <a:schemeClr val="bg2">
                    <a:lumMod val="10000"/>
                  </a:schemeClr>
                </a:solidFill>
                <a:latin typeface="Times New Roman" pitchFamily="18" charset="0"/>
                <a:cs typeface="Times New Roman" pitchFamily="18" charset="0"/>
              </a:rPr>
              <a:t>n</a:t>
            </a:r>
            <a:r>
              <a:rPr lang="en-US" sz="2200" dirty="0">
                <a:solidFill>
                  <a:schemeClr val="bg2">
                    <a:lumMod val="10000"/>
                  </a:schemeClr>
                </a:solidFill>
                <a:latin typeface="Times New Roman" pitchFamily="18" charset="0"/>
                <a:cs typeface="Times New Roman" pitchFamily="18" charset="0"/>
              </a:rPr>
              <a:t> </a:t>
            </a:r>
            <a:r>
              <a:rPr lang="en-US" sz="2200" dirty="0" smtClean="0">
                <a:solidFill>
                  <a:schemeClr val="bg2">
                    <a:lumMod val="10000"/>
                  </a:schemeClr>
                </a:solidFill>
                <a:latin typeface="Times New Roman" pitchFamily="18" charset="0"/>
                <a:cs typeface="Times New Roman" pitchFamily="18" charset="0"/>
              </a:rPr>
              <a:t>= 40 </a:t>
            </a:r>
            <a:r>
              <a:rPr lang="en-US" sz="2200" dirty="0">
                <a:solidFill>
                  <a:schemeClr val="bg2">
                    <a:lumMod val="10000"/>
                  </a:schemeClr>
                </a:solidFill>
                <a:latin typeface="Times New Roman" pitchFamily="18" charset="0"/>
                <a:cs typeface="Times New Roman" pitchFamily="18" charset="0"/>
              </a:rPr>
              <a:t>months and use the average total cost per month (which is the sum of the average ordering cost per month, the average holding cost per month, and the average shortage cost per month) to compare the following nine inventory policies:</a:t>
            </a:r>
          </a:p>
        </p:txBody>
      </p:sp>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Lab Exercise</a:t>
            </a:r>
            <a:endParaRPr lang="en-US"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754582"/>
            <a:ext cx="856686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5411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bdullah">
  <a:themeElements>
    <a:clrScheme name="Custom 1">
      <a:dk1>
        <a:srgbClr val="5C2E14"/>
      </a:dk1>
      <a:lt1>
        <a:srgbClr val="FFFFFF"/>
      </a:lt1>
      <a:dk2>
        <a:srgbClr val="214B2B"/>
      </a:dk2>
      <a:lt2>
        <a:srgbClr val="DEDEDE"/>
      </a:lt2>
      <a:accent1>
        <a:srgbClr val="53548A"/>
      </a:accent1>
      <a:accent2>
        <a:srgbClr val="57B56D"/>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Abdullah</Template>
  <TotalTime>351</TotalTime>
  <Words>471</Words>
  <Application>Microsoft Office PowerPoint</Application>
  <PresentationFormat>Custom</PresentationFormat>
  <Paragraphs>46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Abdullah</vt:lpstr>
      <vt:lpstr>Computer Simulation and Modeling</vt:lpstr>
      <vt:lpstr>Problem Statement</vt:lpstr>
      <vt:lpstr>Problem Statement</vt:lpstr>
      <vt:lpstr>Problem Statement</vt:lpstr>
      <vt:lpstr>Average Holding Cost</vt:lpstr>
      <vt:lpstr>Average Shortage Cost</vt:lpstr>
      <vt:lpstr>Lab Exercise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Simulation and Modeling</dc:title>
  <dc:creator>Muhammad</dc:creator>
  <cp:lastModifiedBy>Muhammad</cp:lastModifiedBy>
  <cp:revision>49</cp:revision>
  <dcterms:created xsi:type="dcterms:W3CDTF">2006-08-16T00:00:00Z</dcterms:created>
  <dcterms:modified xsi:type="dcterms:W3CDTF">2022-05-31T10:32:45Z</dcterms:modified>
</cp:coreProperties>
</file>