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7"/>
  </p:notesMasterIdLst>
  <p:handoutMasterIdLst>
    <p:handoutMasterId r:id="rId28"/>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333" r:id="rId22"/>
    <p:sldId id="285" r:id="rId23"/>
    <p:sldId id="286" r:id="rId24"/>
    <p:sldId id="279" r:id="rId25"/>
    <p:sldId id="26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6"/>
  </p:normalViewPr>
  <p:slideViewPr>
    <p:cSldViewPr snapToGrid="0" snapToObjects="1">
      <p:cViewPr varScale="1">
        <p:scale>
          <a:sx n="107" d="100"/>
          <a:sy n="107" d="100"/>
        </p:scale>
        <p:origin x="1328" y="16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2/28/23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2/28/23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04/12/2014</a:t>
            </a:r>
            <a:endParaRPr lang="en-US"/>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04/12/2014</a:t>
            </a:r>
            <a:endParaRPr lang="en-US"/>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04/12/2014</a:t>
            </a:r>
            <a:endParaRPr lang="en-US"/>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400" dirty="0"/>
              <a:t>Project Management</a:t>
            </a:r>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p>
          <a:p>
            <a:pPr>
              <a:lnSpc>
                <a:spcPct val="90000"/>
              </a:lnSpc>
            </a:pPr>
            <a:r>
              <a:rPr lang="en-GB" dirty="0"/>
              <a:t>Software risk management is important because of the inherent uncertainties in software development. </a:t>
            </a:r>
          </a:p>
          <a:p>
            <a:pPr lvl="1">
              <a:lnSpc>
                <a:spcPct val="90000"/>
              </a:lnSpc>
            </a:pPr>
            <a:r>
              <a:rPr lang="en-GB" dirty="0"/>
              <a:t>These uncertainties stem from loosely defined requirements, requirements changes due to changes in customer needs, difficulties in estimating the time and resources required for software development, and differences in individual skills. </a:t>
            </a:r>
          </a:p>
          <a:p>
            <a:pPr>
              <a:lnSpc>
                <a:spcPct val="90000"/>
              </a:lnSpc>
            </a:pPr>
            <a:r>
              <a:rPr lang="en-GB" dirty="0"/>
              <a:t>You have to anticipate risks, understand the impact of these risks on the project, the product and the business, and take steps to avoid these risks. </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classification</a:t>
            </a:r>
          </a:p>
        </p:txBody>
      </p:sp>
      <p:sp>
        <p:nvSpPr>
          <p:cNvPr id="3" name="Content Placeholder 2"/>
          <p:cNvSpPr>
            <a:spLocks noGrp="1"/>
          </p:cNvSpPr>
          <p:nvPr>
            <p:ph idx="1"/>
          </p:nvPr>
        </p:nvSpPr>
        <p:spPr/>
        <p:txBody>
          <a:bodyPr/>
          <a:lstStyle/>
          <a:p>
            <a:pPr>
              <a:lnSpc>
                <a:spcPct val="90000"/>
              </a:lnSpc>
            </a:pPr>
            <a:r>
              <a:rPr lang="en-GB" dirty="0"/>
              <a:t>There are two dimensions of risk classification</a:t>
            </a:r>
          </a:p>
          <a:p>
            <a:pPr lvl="1">
              <a:lnSpc>
                <a:spcPct val="90000"/>
              </a:lnSpc>
            </a:pPr>
            <a:r>
              <a:rPr lang="en-GB" dirty="0"/>
              <a:t>The type of risk (technical, organizational, ..) </a:t>
            </a:r>
          </a:p>
          <a:p>
            <a:pPr lvl="1">
              <a:lnSpc>
                <a:spcPct val="90000"/>
              </a:lnSpc>
            </a:pPr>
            <a:r>
              <a:rPr lang="en-GB" dirty="0"/>
              <a:t>what is affected by the risk:</a:t>
            </a:r>
          </a:p>
          <a:p>
            <a:pPr>
              <a:lnSpc>
                <a:spcPct val="90000"/>
              </a:lnSpc>
            </a:pPr>
            <a:r>
              <a:rPr lang="en-GB" i="1" dirty="0"/>
              <a:t>Project risks </a:t>
            </a:r>
            <a:r>
              <a:rPr lang="en-GB" dirty="0"/>
              <a:t>affect schedule or resources;</a:t>
            </a:r>
          </a:p>
          <a:p>
            <a:pPr>
              <a:lnSpc>
                <a:spcPct val="90000"/>
              </a:lnSpc>
            </a:pPr>
            <a:r>
              <a:rPr lang="en-GB" i="1" dirty="0"/>
              <a:t>Product risks </a:t>
            </a:r>
            <a:r>
              <a:rPr lang="en-GB" dirty="0"/>
              <a:t>affect the quality or performance of the software being developed;</a:t>
            </a:r>
          </a:p>
          <a:p>
            <a:pPr>
              <a:lnSpc>
                <a:spcPct val="90000"/>
              </a:lnSpc>
            </a:pPr>
            <a:r>
              <a:rPr lang="en-GB" i="1" dirty="0"/>
              <a:t>Business risks </a:t>
            </a:r>
            <a:r>
              <a:rPr lang="en-GB" dirty="0"/>
              <a:t>affect the organisation developing or procuring the software.</a:t>
            </a:r>
          </a:p>
          <a:p>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product, and business risks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a:t>May be a team activities or based on the individual project manager’s experience.</a:t>
            </a:r>
          </a:p>
          <a:p>
            <a:r>
              <a:rPr lang="en-GB" dirty="0"/>
              <a:t>A checklist of common risks may be used to identify risks in a project</a:t>
            </a:r>
          </a:p>
          <a:p>
            <a:pPr lvl="1"/>
            <a:r>
              <a:rPr lang="en-GB" dirty="0"/>
              <a:t>Technology risks.</a:t>
            </a:r>
          </a:p>
          <a:p>
            <a:pPr lvl="1"/>
            <a:r>
              <a:rPr lang="en-GB" dirty="0"/>
              <a:t>Organizational risks.</a:t>
            </a:r>
          </a:p>
          <a:p>
            <a:pPr lvl="1"/>
            <a:r>
              <a:rPr lang="en-GB" dirty="0"/>
              <a:t>People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1504"/>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 consequences might be catastrophic, serious, tolerable or insignificant.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Risk management</a:t>
            </a:r>
          </a:p>
          <a:p>
            <a:r>
              <a:rPr lang="en-GB" dirty="0"/>
              <a:t>Managing people</a:t>
            </a:r>
          </a:p>
          <a:p>
            <a:r>
              <a:rPr lang="en-GB" dirty="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a:t>Minimization 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What-if questions</a:t>
            </a:r>
          </a:p>
        </p:txBody>
      </p:sp>
      <p:sp>
        <p:nvSpPr>
          <p:cNvPr id="3" name="Content Placeholder 2"/>
          <p:cNvSpPr>
            <a:spLocks noGrp="1"/>
          </p:cNvSpPr>
          <p:nvPr>
            <p:ph idx="1"/>
          </p:nvPr>
        </p:nvSpPr>
        <p:spPr/>
        <p:txBody>
          <a:bodyPr/>
          <a:lstStyle/>
          <a:p>
            <a:r>
              <a:rPr lang="en-GB" dirty="0"/>
              <a:t>What if several engineers are ill at the same time?</a:t>
            </a:r>
          </a:p>
          <a:p>
            <a:r>
              <a:rPr lang="en-GB" dirty="0"/>
              <a:t>What if an economic downturn leads to budget cuts of 20% for the project?</a:t>
            </a:r>
          </a:p>
          <a:p>
            <a:r>
              <a:rPr lang="en-GB" dirty="0"/>
              <a:t>What if the performance of open-source software is inadequate and the only expert on that open source software leaves?</a:t>
            </a:r>
          </a:p>
          <a:p>
            <a:r>
              <a:rPr lang="en-GB" dirty="0"/>
              <a:t>What if the company that supplies and maintains software components goes out of business?</a:t>
            </a:r>
          </a:p>
          <a:p>
            <a:r>
              <a:rPr lang="en-GB" dirty="0"/>
              <a:t>What if the customer fails to deliver the revised requirements as predicted? </a:t>
            </a:r>
          </a:p>
          <a:p>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21</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the agreed time.</a:t>
            </a:r>
          </a:p>
          <a:p>
            <a:r>
              <a:rPr lang="en-GB" dirty="0"/>
              <a:t>Keep overall costs within budget.</a:t>
            </a:r>
          </a:p>
          <a:p>
            <a:r>
              <a:rPr lang="en-GB" dirty="0"/>
              <a:t>Deliver software that meets the customer’s expectations.</a:t>
            </a:r>
          </a:p>
          <a:p>
            <a:r>
              <a:rPr lang="en-GB" dirty="0"/>
              <a:t>Maintain a coherent and well-functioning development team.</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p>
          <a:p>
            <a:pPr lvl="1"/>
            <a:r>
              <a:rPr lang="en-GB" dirty="0"/>
              <a:t>Software cannot be seen or touched. Software project managers cannot see progress by simply looking at the artefact that is being constructed. </a:t>
            </a:r>
          </a:p>
          <a:p>
            <a:r>
              <a:rPr lang="en-GB" dirty="0"/>
              <a:t>Many software projects are 'one-off' projects.</a:t>
            </a:r>
          </a:p>
          <a:p>
            <a:pPr lvl="1"/>
            <a:r>
              <a:rPr lang="en-GB" dirty="0"/>
              <a:t>Large software projects are usually different in some ways from previous projects. Even managers who have lots of previous experience may find it difficult to anticipate problems. </a:t>
            </a:r>
          </a:p>
          <a:p>
            <a:r>
              <a:rPr lang="en-GB" dirty="0"/>
              <a:t>Software processes are variable and organization specific.</a:t>
            </a:r>
          </a:p>
          <a:p>
            <a:pPr lvl="1"/>
            <a:r>
              <a:rPr lang="en-GB" dirty="0"/>
              <a:t>We still cannot reliably predict when a particular software process is likely to lead to development problems. </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project management</a:t>
            </a:r>
          </a:p>
        </p:txBody>
      </p:sp>
      <p:sp>
        <p:nvSpPr>
          <p:cNvPr id="3" name="Content Placeholder 2"/>
          <p:cNvSpPr>
            <a:spLocks noGrp="1"/>
          </p:cNvSpPr>
          <p:nvPr>
            <p:ph idx="1"/>
          </p:nvPr>
        </p:nvSpPr>
        <p:spPr/>
        <p:txBody>
          <a:bodyPr/>
          <a:lstStyle/>
          <a:p>
            <a:r>
              <a:rPr lang="en-GB" dirty="0"/>
              <a:t>Company size </a:t>
            </a:r>
          </a:p>
          <a:p>
            <a:r>
              <a:rPr lang="en-GB" dirty="0"/>
              <a:t>Software customers </a:t>
            </a:r>
          </a:p>
          <a:p>
            <a:r>
              <a:rPr lang="en-GB" dirty="0"/>
              <a:t>Software size </a:t>
            </a:r>
          </a:p>
          <a:p>
            <a:r>
              <a:rPr lang="en-GB" dirty="0"/>
              <a:t>Software type</a:t>
            </a:r>
          </a:p>
          <a:p>
            <a:r>
              <a:rPr lang="en-GB" dirty="0"/>
              <a:t>Organizational culture </a:t>
            </a:r>
          </a:p>
          <a:p>
            <a:r>
              <a:rPr lang="en-GB" dirty="0"/>
              <a:t>Software development processes  </a:t>
            </a:r>
          </a:p>
          <a:p>
            <a:r>
              <a:rPr lang="en-GB" dirty="0"/>
              <a:t>These factors mean that project managers in different organizations may work in quite different ways. </a:t>
            </a:r>
          </a:p>
          <a:p>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a:t>Universal management activities</a:t>
            </a:r>
          </a:p>
        </p:txBody>
      </p:sp>
      <p:sp>
        <p:nvSpPr>
          <p:cNvPr id="14338" name="Rectangle 2"/>
          <p:cNvSpPr>
            <a:spLocks noGrp="1" noChangeArrowheads="1"/>
          </p:cNvSpPr>
          <p:nvPr>
            <p:ph idx="1"/>
          </p:nvPr>
        </p:nvSpPr>
        <p:spPr>
          <a:noFill/>
          <a:ln/>
        </p:spPr>
        <p:txBody>
          <a:bodyPr lIns="90840" tIns="44623" rIns="90840" bIns="44623"/>
          <a:lstStyle/>
          <a:p>
            <a:r>
              <a:rPr lang="en-GB" i="1" dirty="0"/>
              <a:t>Project planning </a:t>
            </a:r>
          </a:p>
          <a:p>
            <a:pPr lvl="1"/>
            <a:r>
              <a:rPr lang="en-GB" dirty="0"/>
              <a:t>Project managers are responsible for planning. estimating and scheduling project development and assigning people to tasks.</a:t>
            </a:r>
          </a:p>
          <a:p>
            <a:pPr lvl="1"/>
            <a:r>
              <a:rPr lang="en-GB" dirty="0"/>
              <a:t>Covered in Chapter 23.</a:t>
            </a:r>
          </a:p>
          <a:p>
            <a:r>
              <a:rPr lang="en-GB" i="1" dirty="0"/>
              <a:t>Risk management</a:t>
            </a:r>
          </a:p>
          <a:p>
            <a:pPr lvl="1"/>
            <a:r>
              <a:rPr lang="en-GB" dirty="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performance.</a:t>
            </a:r>
          </a:p>
          <a:p>
            <a:pPr lvl="1"/>
            <a:endParaRPr lang="en-GB"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p:txBody>
          <a:bodyPr/>
          <a:lstStyle/>
          <a:p>
            <a:r>
              <a:rPr lang="en-GB" i="1" dirty="0"/>
              <a:t>Reporting</a:t>
            </a:r>
            <a:r>
              <a:rPr lang="en-GB" dirty="0"/>
              <a:t> </a:t>
            </a:r>
          </a:p>
          <a:p>
            <a:pPr lvl="1"/>
            <a:r>
              <a:rPr lang="en-GB" dirty="0"/>
              <a:t>Project managers are usually responsible for reporting on the progress of a project to customers and to the managers of the company developing the software. </a:t>
            </a:r>
          </a:p>
          <a:p>
            <a:r>
              <a:rPr lang="en-GB" i="1" dirty="0"/>
              <a:t>Proposal writing</a:t>
            </a:r>
            <a:r>
              <a:rPr lang="en-GB" dirty="0"/>
              <a:t> </a:t>
            </a:r>
          </a:p>
          <a:p>
            <a:pPr lvl="1"/>
            <a:r>
              <a:rPr lang="en-GB" dirty="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a:t>Risk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20788408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417</TotalTime>
  <Words>1727</Words>
  <Application>Microsoft Macintosh PowerPoint</Application>
  <PresentationFormat>On-screen Show (4:3)</PresentationFormat>
  <Paragraphs>262</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ＭＳ Ｐゴシック</vt:lpstr>
      <vt:lpstr>Arial</vt:lpstr>
      <vt:lpstr>Calibri</vt:lpstr>
      <vt:lpstr>Times New Roman</vt:lpstr>
      <vt:lpstr>Wingdings</vt:lpstr>
      <vt:lpstr>SE10 slides</vt:lpstr>
      <vt:lpstr>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vector>
  </TitlesOfParts>
  <Company>St Andrews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Microsoft Office User</cp:lastModifiedBy>
  <cp:revision>19</cp:revision>
  <dcterms:created xsi:type="dcterms:W3CDTF">2010-02-12T10:22:34Z</dcterms:created>
  <dcterms:modified xsi:type="dcterms:W3CDTF">2023-02-28T04:06:54Z</dcterms:modified>
</cp:coreProperties>
</file>