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882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033240" y="459011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033263" y="520701"/>
            <a:ext cx="485394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429500" y="685801"/>
            <a:ext cx="4457703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441883" y="766112"/>
            <a:ext cx="2555748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503795" y="810481"/>
            <a:ext cx="2555748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033260" y="611409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589459" y="633792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118872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" y="324045"/>
            <a:ext cx="118872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38266" y="292100"/>
            <a:ext cx="354893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2"/>
            <a:ext cx="118871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4059" y="1295402"/>
            <a:ext cx="1099566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21331" y="3124200"/>
            <a:ext cx="64389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1248156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896600" y="1136"/>
            <a:ext cx="89154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0" y="1143000"/>
            <a:ext cx="24765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143000"/>
            <a:ext cx="812292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81202"/>
            <a:ext cx="1010412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367088"/>
            <a:ext cx="1010412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6510" y="64135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108966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44971"/>
            <a:ext cx="525414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37596" y="2244971"/>
            <a:ext cx="525430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708519"/>
            <a:ext cx="525414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798" y="2708519"/>
            <a:ext cx="525430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8784" y="612648"/>
            <a:ext cx="1244443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140" y="612648"/>
            <a:ext cx="172364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27157" y="2272"/>
            <a:ext cx="990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545" y="1101971"/>
            <a:ext cx="4398264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59545" y="2010727"/>
            <a:ext cx="4398264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" y="776287"/>
            <a:ext cx="663305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67" y="1109161"/>
            <a:ext cx="76284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4772" y="1143000"/>
            <a:ext cx="59436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4976" y="3274310"/>
            <a:ext cx="336804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0"/>
            <a:ext cx="118872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118872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18872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033240" y="360248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033263" y="440114"/>
            <a:ext cx="485394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029541" y="497504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585740" y="588943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810456" y="-2001"/>
            <a:ext cx="7491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757825" y="-2001"/>
            <a:ext cx="3566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733057" y="-2001"/>
            <a:ext cx="11887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668050" y="-2001"/>
            <a:ext cx="3566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590380" y="380"/>
            <a:ext cx="7132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535518" y="380"/>
            <a:ext cx="11887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2249424"/>
            <a:ext cx="1069848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62497" y="612648"/>
            <a:ext cx="124444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140" y="612648"/>
            <a:ext cx="1723644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627157" y="2272"/>
            <a:ext cx="9906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797" y="1295402"/>
            <a:ext cx="7510185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Simulation and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Single Server Queuing System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Expected Average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a single run of the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resulting in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delays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, </a:t>
            </a: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 obvious estimator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is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35459"/>
            <a:ext cx="16192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75" y="2050475"/>
            <a:ext cx="7669530" cy="479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48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Average Number of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denote the number of </a:t>
            </a: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 in the queue at </a:t>
            </a: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be the time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observe our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delays in queue.</a:t>
            </a:r>
          </a:p>
          <a:p>
            <a:pPr algn="just">
              <a:spcBef>
                <a:spcPts val="600"/>
              </a:spcBef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 the expected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proportion of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time that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equal to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i.</a:t>
            </a:r>
            <a:endParaRPr lang="en-US" sz="2200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75" y="2050475"/>
            <a:ext cx="7669530" cy="479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7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Average Number of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reasonable definition of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would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 marL="109728" indent="0" algn="just">
              <a:spcBef>
                <a:spcPts val="600"/>
              </a:spcBef>
              <a:buNone/>
            </a:pPr>
            <a:endParaRPr lang="en-US" sz="2200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endParaRPr lang="en-US" sz="2200" i="1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the observed (rather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expected) proportion of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during 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were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customers in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queue.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75" y="2050475"/>
            <a:ext cx="7669530" cy="479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77811"/>
            <a:ext cx="17621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46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Average Number of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be the total time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simulation that the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queue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of length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then</a:t>
            </a: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... 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nd</a:t>
            </a: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 we can write,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75" y="2050475"/>
            <a:ext cx="7669530" cy="479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15525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6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Average Number of 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9403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(1.6 – 0.0) + (4.0 – 3.1) +</a:t>
            </a: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(5.6 – 4.9) = 3.2</a:t>
            </a:r>
          </a:p>
          <a:p>
            <a:pPr algn="just">
              <a:spcBef>
                <a:spcPts val="600"/>
              </a:spcBef>
            </a:pP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(2.1 – 1.6) +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3.1 – 2.4)</a:t>
            </a: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+(4.9 – 4.0)+(5.8 – 5.6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2.3 </a:t>
            </a:r>
          </a:p>
          <a:p>
            <a:pPr algn="just">
              <a:spcBef>
                <a:spcPts val="600"/>
              </a:spcBef>
            </a:pP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(2.4 – 2.1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(7.2 – 5.8)</a:t>
            </a: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= 1.7</a:t>
            </a:r>
          </a:p>
          <a:p>
            <a:pPr algn="just">
              <a:spcBef>
                <a:spcPts val="600"/>
              </a:spcBef>
            </a:pP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(8.6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7.2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1.4</a:t>
            </a:r>
          </a:p>
          <a:p>
            <a:pPr algn="just">
              <a:spcBef>
                <a:spcPts val="600"/>
              </a:spcBef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6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=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(0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3.2) + (1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2.3) +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spcBef>
                <a:spcPts val="1800"/>
              </a:spcBef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1.7) + (3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1.4) =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9.9</a:t>
            </a:r>
          </a:p>
          <a:p>
            <a:pPr marL="109728" indent="0" algn="just">
              <a:spcBef>
                <a:spcPts val="1800"/>
              </a:spcBef>
              <a:buNone/>
            </a:pP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(6) = 9.9/8.6 = 1.15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75" y="2050475"/>
            <a:ext cx="7669530" cy="479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5" y="4953000"/>
            <a:ext cx="809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66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us consider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service facility with a single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server – e.g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, 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one operator banking service or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information desk at an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airport – for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which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would like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estimate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(expected) average delay in queue (line) of arriving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customers</a:t>
            </a:r>
          </a:p>
          <a:p>
            <a:pPr lvl="1"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delay in queue of a customer is the length of the time interval from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instant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his arrival at the facility to the instant he begins being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served.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status of the server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i.e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., either idle or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busy</a:t>
            </a:r>
          </a:p>
          <a:p>
            <a:pPr lvl="1">
              <a:spcBef>
                <a:spcPts val="600"/>
              </a:spcBef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status of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server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needed to determine, upon a customer's arrival , whether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can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 served immediately or must join the end of the queue.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of customers waiting in queue to be served (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any)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determine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whether the server will become idle or begin serving the first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in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queue.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of arrival of each person waiting in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needed to compute his delay in queue, which is the time he begins being served (which will be known) minus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his time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arrival.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7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time of arrival of the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(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0)</a:t>
            </a:r>
          </a:p>
          <a:p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interarrival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time between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arrivals of customers</a:t>
            </a:r>
          </a:p>
          <a:p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time that server actually spends serving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(exclusive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customer's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delay in queue)</a:t>
            </a:r>
          </a:p>
          <a:p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delay in queue of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time that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completes service and departs</a:t>
            </a:r>
          </a:p>
          <a:p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time of occurrence of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event of any type (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 clock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takes on, excluding the value </a:t>
            </a:r>
            <a:r>
              <a:rPr lang="en-US" sz="22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0)</a:t>
            </a:r>
          </a:p>
        </p:txBody>
      </p:sp>
    </p:spTree>
    <p:extLst>
      <p:ext uri="{BB962C8B-B14F-4D97-AF65-F5344CB8AC3E}">
        <p14:creationId xmlns:p14="http://schemas.microsoft.com/office/powerpoint/2010/main" val="148107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Server Queuing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89820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51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 and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state: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collection of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 variables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necessary to describe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at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particular time.</a:t>
            </a:r>
          </a:p>
          <a:p>
            <a:pPr algn="just"/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 clock: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variable giving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current value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simulated time.</a:t>
            </a:r>
          </a:p>
          <a:p>
            <a:pPr algn="just"/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Event list: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list containing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next time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each type of event will occur.</a:t>
            </a:r>
          </a:p>
          <a:p>
            <a:pPr algn="just"/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Statistical counters: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Variables used for storing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statistical information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system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performance.</a:t>
            </a:r>
          </a:p>
          <a:p>
            <a:pPr algn="just"/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Initialization routine: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subprogram to initialize the simulation model at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zero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Timing routine: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 subprogram that determines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next event from the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event list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then advances the simulation clock to the time when that event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occur. </a:t>
            </a:r>
          </a:p>
        </p:txBody>
      </p:sp>
    </p:spTree>
    <p:extLst>
      <p:ext uri="{BB962C8B-B14F-4D97-AF65-F5344CB8AC3E}">
        <p14:creationId xmlns:p14="http://schemas.microsoft.com/office/powerpoint/2010/main" val="245075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Components and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Event routine: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subprogram that updates the system state when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particular type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event occurs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(there is one event routine for each event type).</a:t>
            </a:r>
          </a:p>
          <a:p>
            <a:pPr algn="just">
              <a:spcBef>
                <a:spcPts val="600"/>
              </a:spcBef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Library routines: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set of subprograms used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generate random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</a:p>
          <a:p>
            <a:pPr algn="just">
              <a:spcBef>
                <a:spcPts val="600"/>
              </a:spcBef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Report generator: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subprogram that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computes estimates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(from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statistical counters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of the desired measures of performance and produces a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report when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simulation ends.</a:t>
            </a:r>
          </a:p>
          <a:p>
            <a:pPr algn="just">
              <a:spcBef>
                <a:spcPts val="600"/>
              </a:spcBef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 program: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subprogram that invokes the timing routine to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determine 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next event and then transfers control to the corresponding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event routine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update the system state appropriately. The main program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may also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 for termination and invoke the report generator when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simulation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over.</a:t>
            </a:r>
          </a:p>
        </p:txBody>
      </p:sp>
    </p:spTree>
    <p:extLst>
      <p:ext uri="{BB962C8B-B14F-4D97-AF65-F5344CB8AC3E}">
        <p14:creationId xmlns:p14="http://schemas.microsoft.com/office/powerpoint/2010/main" val="60975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Flow of control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" y="1451314"/>
            <a:ext cx="8125088" cy="53512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445" y="2949325"/>
            <a:ext cx="3082324" cy="261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>
            <a:endCxn id="1026" idx="0"/>
          </p:cNvCxnSpPr>
          <p:nvPr/>
        </p:nvCxnSpPr>
        <p:spPr>
          <a:xfrm>
            <a:off x="8209550" y="2949325"/>
            <a:ext cx="2011057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95695" y="2949325"/>
            <a:ext cx="0" cy="385325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86201" y="6802580"/>
            <a:ext cx="4309494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9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measure the performance of the system, we look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 estimates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three quantities</a:t>
            </a:r>
          </a:p>
          <a:p>
            <a:pPr lvl="1" algn="just">
              <a:spcBef>
                <a:spcPts val="600"/>
              </a:spcBef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average delay in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pPr lvl="2" algn="just">
              <a:spcBef>
                <a:spcPts val="600"/>
              </a:spcBef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delays of </a:t>
            </a:r>
            <a:r>
              <a:rPr lang="en-US" sz="20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customers during the simulation, we denote it by </a:t>
            </a:r>
            <a:r>
              <a:rPr lang="en-US" sz="20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 algn="just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expected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 number of customers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queue</a:t>
            </a:r>
          </a:p>
          <a:p>
            <a:pPr lvl="2" algn="just">
              <a:spcBef>
                <a:spcPts val="600"/>
              </a:spcBef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number of customers not being served is denoted by </a:t>
            </a:r>
            <a:r>
              <a:rPr lang="en-US" sz="20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 algn="just">
              <a:spcBef>
                <a:spcPts val="600"/>
              </a:spcBef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busy the server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lvl="2" algn="just">
              <a:spcBef>
                <a:spcPts val="600"/>
              </a:spcBef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expected </a:t>
            </a: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utilization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the server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i.e. the proportion of time the server is busy, we denote it by </a:t>
            </a:r>
            <a:r>
              <a:rPr lang="en-US" sz="20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spcBef>
                <a:spcPts val="600"/>
              </a:spcBef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1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247</TotalTime>
  <Words>912</Words>
  <Application>Microsoft Office PowerPoint</Application>
  <PresentationFormat>Custom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Abdullah</vt:lpstr>
      <vt:lpstr>Computer Simulation and Modeling</vt:lpstr>
      <vt:lpstr>Problem Statement</vt:lpstr>
      <vt:lpstr>State Variables</vt:lpstr>
      <vt:lpstr>Notations</vt:lpstr>
      <vt:lpstr>Single Server Queuing System</vt:lpstr>
      <vt:lpstr>Components and Organizations</vt:lpstr>
      <vt:lpstr>Components and Organizations</vt:lpstr>
      <vt:lpstr>Flow of control</vt:lpstr>
      <vt:lpstr>Performance of the System</vt:lpstr>
      <vt:lpstr>Expected Average Delay</vt:lpstr>
      <vt:lpstr>Expected Average Number of Customers</vt:lpstr>
      <vt:lpstr>Expected Average Number of Customers</vt:lpstr>
      <vt:lpstr>Expected Average Number of Customers</vt:lpstr>
      <vt:lpstr>Expected Average Number of Customers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 and Modeling</dc:title>
  <dc:creator>Muhammad</dc:creator>
  <cp:lastModifiedBy>Muhammad</cp:lastModifiedBy>
  <cp:revision>35</cp:revision>
  <dcterms:created xsi:type="dcterms:W3CDTF">2006-08-16T00:00:00Z</dcterms:created>
  <dcterms:modified xsi:type="dcterms:W3CDTF">2022-05-25T04:13:56Z</dcterms:modified>
</cp:coreProperties>
</file>