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9"/>
  </p:notesMasterIdLst>
  <p:handoutMasterIdLst>
    <p:handoutMasterId r:id="rId40"/>
  </p:handoutMasterIdLst>
  <p:sldIdLst>
    <p:sldId id="256" r:id="rId2"/>
    <p:sldId id="270" r:id="rId3"/>
    <p:sldId id="281" r:id="rId4"/>
    <p:sldId id="318" r:id="rId5"/>
    <p:sldId id="319" r:id="rId6"/>
    <p:sldId id="333" r:id="rId7"/>
    <p:sldId id="282" r:id="rId8"/>
    <p:sldId id="257" r:id="rId9"/>
    <p:sldId id="284" r:id="rId10"/>
    <p:sldId id="285" r:id="rId11"/>
    <p:sldId id="258" r:id="rId12"/>
    <p:sldId id="288" r:id="rId13"/>
    <p:sldId id="320" r:id="rId14"/>
    <p:sldId id="289" r:id="rId15"/>
    <p:sldId id="322" r:id="rId16"/>
    <p:sldId id="259" r:id="rId17"/>
    <p:sldId id="346" r:id="rId18"/>
    <p:sldId id="347" r:id="rId19"/>
    <p:sldId id="334" r:id="rId20"/>
    <p:sldId id="272" r:id="rId21"/>
    <p:sldId id="260" r:id="rId22"/>
    <p:sldId id="291" r:id="rId23"/>
    <p:sldId id="293" r:id="rId24"/>
    <p:sldId id="261" r:id="rId25"/>
    <p:sldId id="323" r:id="rId26"/>
    <p:sldId id="348" r:id="rId27"/>
    <p:sldId id="299" r:id="rId28"/>
    <p:sldId id="262" r:id="rId29"/>
    <p:sldId id="301" r:id="rId30"/>
    <p:sldId id="263" r:id="rId31"/>
    <p:sldId id="303" r:id="rId32"/>
    <p:sldId id="264" r:id="rId33"/>
    <p:sldId id="305" r:id="rId34"/>
    <p:sldId id="329" r:id="rId35"/>
    <p:sldId id="266" r:id="rId36"/>
    <p:sldId id="307" r:id="rId37"/>
    <p:sldId id="326" r:id="rId3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13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12/17/22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12/17/22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</a:t>
            </a:r>
            <a:r>
              <a:rPr lang="en-US" dirty="0" smtClean="0"/>
              <a:t>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problems</a:t>
            </a:r>
            <a:endParaRPr lang="en-GB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 smtClean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dirty="0" smtClean="0"/>
              <a:t>Few business systems have stable requirements.</a:t>
            </a:r>
          </a:p>
          <a:p>
            <a:r>
              <a:rPr lang="en-GB" dirty="0" smtClean="0"/>
              <a:t>The waterfall model is mostly used for large systems engineering projects where a system is developed at several sites.</a:t>
            </a:r>
          </a:p>
          <a:p>
            <a:pPr lvl="1"/>
            <a:r>
              <a:rPr lang="en-GB" dirty="0" smtClean="0"/>
              <a:t>In those circumstances, the plan-driven nature of the waterfall model helps coordinate the work.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460"/>
            <a:ext cx="7517728" cy="405192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development benefits</a:t>
            </a:r>
            <a:endParaRPr lang="en-GB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cost of accommodating changing customer requirements is reduced. </a:t>
            </a:r>
          </a:p>
          <a:p>
            <a:pPr lvl="1"/>
            <a:r>
              <a:rPr lang="en-GB" dirty="0" smtClean="0"/>
              <a:t>The amount of analysis and documentation that has to be redone is much less than is required with the waterfall model.</a:t>
            </a:r>
          </a:p>
          <a:p>
            <a:r>
              <a:rPr lang="en-GB" dirty="0" smtClean="0"/>
              <a:t>It is easier to get customer feedback on the development work that has been done. </a:t>
            </a:r>
          </a:p>
          <a:p>
            <a:pPr lvl="1"/>
            <a:r>
              <a:rPr lang="en-GB" dirty="0" smtClean="0"/>
              <a:t>Customers can comment on demonstrations of the software and see how much has been implemented. </a:t>
            </a:r>
          </a:p>
          <a:p>
            <a:r>
              <a:rPr lang="en-GB" dirty="0" smtClean="0"/>
              <a:t>More rapid delivery and deployment of useful software to the customer is possible. </a:t>
            </a:r>
          </a:p>
          <a:p>
            <a:pPr lvl="1"/>
            <a:r>
              <a:rPr lang="en-GB" dirty="0" smtClean="0"/>
              <a:t>Customers are able to use and gain value from the software earlier than is possible with a waterfall process.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process is not visible. </a:t>
            </a:r>
          </a:p>
          <a:p>
            <a:pPr lvl="1"/>
            <a:r>
              <a:rPr lang="en-GB" dirty="0" smtClean="0"/>
              <a:t>Managers need regular deliverables to measure progress. If systems are developed quickly, it is not cost-effective to produce documents that reflect every version of the system. </a:t>
            </a:r>
          </a:p>
          <a:p>
            <a:r>
              <a:rPr lang="en-GB" dirty="0" smtClean="0"/>
              <a:t>System structure tends to degrade as new increments are added</a:t>
            </a:r>
            <a:r>
              <a:rPr lang="en-GB" i="1" dirty="0" smtClean="0"/>
              <a:t>. 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and configuration</a:t>
            </a:r>
            <a:endParaRPr lang="en-GB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Based on software reuse where systems are integrated from existing components or application systems (</a:t>
            </a:r>
            <a:r>
              <a:rPr lang="en-GB" smtClean="0"/>
              <a:t>sometimes called COTS </a:t>
            </a:r>
            <a:r>
              <a:rPr lang="en-GB" dirty="0"/>
              <a:t>-</a:t>
            </a:r>
            <a:r>
              <a:rPr lang="en-GB" smtClean="0"/>
              <a:t>Commercial</a:t>
            </a:r>
            <a:r>
              <a:rPr lang="en-GB" dirty="0" smtClean="0"/>
              <a:t>-off-the-shelf</a:t>
            </a:r>
            <a:r>
              <a:rPr lang="en-GB" smtClean="0"/>
              <a:t>) systems).</a:t>
            </a:r>
            <a:endParaRPr lang="en-GB" dirty="0" smtClean="0"/>
          </a:p>
          <a:p>
            <a:r>
              <a:rPr lang="en-GB" dirty="0" smtClean="0"/>
              <a:t>Reused elements may be configured to adapt their behaviour and functionality to a user’s requirements</a:t>
            </a:r>
          </a:p>
          <a:p>
            <a:r>
              <a:rPr lang="en-GB" dirty="0" smtClean="0"/>
              <a:t>Reuse is now the standard approach for building many types of business system</a:t>
            </a:r>
          </a:p>
          <a:p>
            <a:pPr lvl="1"/>
            <a:r>
              <a:rPr lang="en-GB" dirty="0" smtClean="0"/>
              <a:t>Reuse covered in more depth in Chapter 15.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reusable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Stand-alone application systems (sometimes called COTS) that are configured for use in a particular environment.</a:t>
            </a:r>
          </a:p>
          <a:p>
            <a:r>
              <a:rPr lang="en-GB" dirty="0" smtClean="0"/>
              <a:t>Collections of objects that are developed as a package to be integrated with a component framework such as .NET or J2EE.</a:t>
            </a:r>
          </a:p>
          <a:p>
            <a:r>
              <a:rPr lang="en-GB" dirty="0"/>
              <a:t>Web services that are developed according to service standards and which are available for remote invocation. 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Reuse-oriented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0" y="2326734"/>
            <a:ext cx="8793575" cy="365468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process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specification</a:t>
            </a:r>
          </a:p>
          <a:p>
            <a:r>
              <a:rPr lang="en-US" dirty="0" smtClean="0"/>
              <a:t>Software discovery and evaluation</a:t>
            </a:r>
          </a:p>
          <a:p>
            <a:r>
              <a:rPr lang="en-US" dirty="0" smtClean="0"/>
              <a:t>Requirements refinement</a:t>
            </a:r>
          </a:p>
          <a:p>
            <a:r>
              <a:rPr lang="en-US" dirty="0" smtClean="0"/>
              <a:t>Application system configuration</a:t>
            </a:r>
          </a:p>
          <a:p>
            <a:r>
              <a:rPr lang="en-US" dirty="0" smtClean="0"/>
              <a:t>Component adaptation and integration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41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Reduced costs and risks as less software is developed from scratch</a:t>
            </a:r>
          </a:p>
          <a:p>
            <a:r>
              <a:rPr lang="en-US" dirty="0" smtClean="0"/>
              <a:t>Faster delivery and deployment of system</a:t>
            </a:r>
          </a:p>
          <a:p>
            <a:r>
              <a:rPr lang="en-US" dirty="0" smtClean="0"/>
              <a:t>But requirements compromises are inevitable so system may not meet real needs of users</a:t>
            </a:r>
          </a:p>
          <a:p>
            <a:r>
              <a:rPr lang="en-US" dirty="0" smtClean="0"/>
              <a:t>Loss of control over evolution of reused system elements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Process activities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process models</a:t>
            </a:r>
          </a:p>
          <a:p>
            <a:r>
              <a:rPr lang="en-GB" dirty="0" smtClean="0"/>
              <a:t>Process </a:t>
            </a:r>
            <a:r>
              <a:rPr lang="en-GB" dirty="0" smtClean="0"/>
              <a:t>activities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Real software processes are inter-leaved sequences of technical, collaborative and managerial activities with the overall goal of specifying, designing, implementing and testing a software system. </a:t>
            </a:r>
          </a:p>
          <a:p>
            <a:r>
              <a:rPr lang="en-GB" dirty="0" smtClean="0"/>
              <a:t>The four basic process activities of specification, development, validation and evolution are organized differently in different development processes. </a:t>
            </a:r>
          </a:p>
          <a:p>
            <a:r>
              <a:rPr lang="en-GB" dirty="0" smtClean="0"/>
              <a:t>For example, </a:t>
            </a:r>
            <a:r>
              <a:rPr lang="en-GB" dirty="0"/>
              <a:t>i</a:t>
            </a:r>
            <a:r>
              <a:rPr lang="en-GB" dirty="0" smtClean="0"/>
              <a:t>n the waterfall model, they are organized in sequence, whereas in incremental development they are interleaved.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requirements engineering process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62" y="1720552"/>
            <a:ext cx="6339334" cy="4392817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specification</a:t>
            </a:r>
            <a:endParaRPr lang="en-GB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 smtClean="0"/>
              <a:t>The process of establishing what services are required and the constraints on the system’s operation and development.</a:t>
            </a:r>
          </a:p>
          <a:p>
            <a:r>
              <a:rPr lang="en-GB" dirty="0" smtClean="0"/>
              <a:t>Requirements engineering process</a:t>
            </a:r>
          </a:p>
          <a:p>
            <a:pPr lvl="1"/>
            <a:r>
              <a:rPr lang="en-GB" dirty="0" smtClean="0"/>
              <a:t>Requirements elicitation and analysis</a:t>
            </a:r>
          </a:p>
          <a:p>
            <a:pPr lvl="2"/>
            <a:r>
              <a:rPr lang="en-GB" dirty="0" smtClean="0"/>
              <a:t>What do the system stakeholders require or expect from the system?</a:t>
            </a:r>
          </a:p>
          <a:p>
            <a:pPr lvl="1"/>
            <a:r>
              <a:rPr lang="en-GB" dirty="0" smtClean="0"/>
              <a:t>Requirements specification	</a:t>
            </a:r>
          </a:p>
          <a:p>
            <a:pPr lvl="2"/>
            <a:r>
              <a:rPr lang="en-GB" dirty="0" smtClean="0"/>
              <a:t>Defining the requirements in detail</a:t>
            </a:r>
          </a:p>
          <a:p>
            <a:pPr lvl="1"/>
            <a:r>
              <a:rPr lang="en-GB" dirty="0" smtClean="0"/>
              <a:t>Requirements validation</a:t>
            </a:r>
          </a:p>
          <a:p>
            <a:pPr lvl="2"/>
            <a:r>
              <a:rPr lang="en-GB" dirty="0" smtClean="0"/>
              <a:t>Checking the validity of the requirements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 process of converting the system specification into an executable system.</a:t>
            </a:r>
          </a:p>
          <a:p>
            <a:r>
              <a:rPr lang="en-GB" smtClean="0"/>
              <a:t>Software design</a:t>
            </a:r>
          </a:p>
          <a:p>
            <a:pPr lvl="1"/>
            <a:r>
              <a:rPr lang="en-GB" smtClean="0"/>
              <a:t>Design a software structure that realises the specification;</a:t>
            </a:r>
          </a:p>
          <a:p>
            <a:r>
              <a:rPr lang="en-GB" smtClean="0"/>
              <a:t>Implementation</a:t>
            </a:r>
          </a:p>
          <a:p>
            <a:pPr lvl="1"/>
            <a:r>
              <a:rPr lang="en-GB" smtClean="0"/>
              <a:t>Translate this structure into an executable program;</a:t>
            </a:r>
          </a:p>
          <a:p>
            <a:r>
              <a:rPr lang="en-GB" smtClean="0"/>
              <a:t>The activities of design and implementation are closely related and may be inter-leaved.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general model of the design process 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43" y="1638390"/>
            <a:ext cx="6211739" cy="4638099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Architectural design,</a:t>
            </a:r>
            <a:r>
              <a:rPr lang="en-GB" dirty="0" smtClean="0"/>
              <a:t> where you identify the overall structure of the system, the principal components (subsystems or modules), their relationships and how they are distributed.</a:t>
            </a:r>
          </a:p>
          <a:p>
            <a:r>
              <a:rPr lang="en-GB" i="1" dirty="0"/>
              <a:t>Database design, </a:t>
            </a:r>
            <a:r>
              <a:rPr lang="en-GB" dirty="0"/>
              <a:t>where you design the system data structures and how these are to be represented in a database. </a:t>
            </a:r>
            <a:endParaRPr lang="en-GB" dirty="0" smtClean="0"/>
          </a:p>
          <a:p>
            <a:r>
              <a:rPr lang="en-GB" i="1" dirty="0" smtClean="0"/>
              <a:t>Interface design,</a:t>
            </a:r>
            <a:r>
              <a:rPr lang="en-GB" dirty="0" smtClean="0"/>
              <a:t> where you define the interfaces between system components. </a:t>
            </a:r>
          </a:p>
          <a:p>
            <a:r>
              <a:rPr lang="en-GB" i="1" dirty="0" smtClean="0"/>
              <a:t>Component selection and design, </a:t>
            </a:r>
            <a:r>
              <a:rPr lang="en-GB" dirty="0" smtClean="0"/>
              <a:t>where you search for reusable components. If unavailable, you design how it will operate.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software is implemented either by developing a program or programs or by configuring an application system.</a:t>
            </a:r>
          </a:p>
          <a:p>
            <a:r>
              <a:rPr lang="en-US" dirty="0" smtClean="0"/>
              <a:t>Design and implementation are interleaved activities for most types of software system.</a:t>
            </a:r>
          </a:p>
          <a:p>
            <a:r>
              <a:rPr lang="en-US" dirty="0" smtClean="0"/>
              <a:t>Programming is an individual activity with no standard process.</a:t>
            </a:r>
          </a:p>
          <a:p>
            <a:r>
              <a:rPr lang="en-US" dirty="0" smtClean="0"/>
              <a:t>Debugging is the activity of finding program faults and correcting these faults.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validation</a:t>
            </a:r>
            <a:endParaRPr lang="en-GB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Verification and validation (V &amp; V) is intended to show that a system conforms to its specification and meets the requirements of the system customer.</a:t>
            </a:r>
          </a:p>
          <a:p>
            <a:r>
              <a:rPr lang="en-GB" dirty="0" smtClean="0"/>
              <a:t>Involves checking and review processes and system testing.</a:t>
            </a:r>
          </a:p>
          <a:p>
            <a:r>
              <a:rPr lang="en-GB" dirty="0" smtClean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dirty="0" smtClean="0"/>
              <a:t>Testing is the most commonly used V &amp; V activity.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Stages of testing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9" y="2829344"/>
            <a:ext cx="6277535" cy="1707049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Testing stages</a:t>
            </a:r>
            <a:endParaRPr lang="en-GB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Component testing</a:t>
            </a:r>
          </a:p>
          <a:p>
            <a:pPr lvl="1"/>
            <a:r>
              <a:rPr lang="en-GB" dirty="0" smtClean="0"/>
              <a:t>Individual components are tested independently; </a:t>
            </a:r>
          </a:p>
          <a:p>
            <a:pPr lvl="1"/>
            <a:r>
              <a:rPr lang="en-GB" dirty="0" smtClean="0"/>
              <a:t>Components may be functions or objects or coherent groupings of these entities.</a:t>
            </a:r>
          </a:p>
          <a:p>
            <a:r>
              <a:rPr lang="en-GB" dirty="0" smtClean="0"/>
              <a:t>System testing</a:t>
            </a:r>
          </a:p>
          <a:p>
            <a:pPr lvl="1"/>
            <a:r>
              <a:rPr lang="en-GB" dirty="0" smtClean="0"/>
              <a:t>Testing of the system as a whole. Testing of emergent properties is particularly important.</a:t>
            </a:r>
          </a:p>
          <a:p>
            <a:r>
              <a:rPr lang="en-GB" dirty="0" smtClean="0"/>
              <a:t>Customer testing</a:t>
            </a:r>
          </a:p>
          <a:p>
            <a:pPr lvl="1"/>
            <a:r>
              <a:rPr lang="en-GB" dirty="0" smtClean="0"/>
              <a:t>Testing with customer data to check that the system meets the customer’s needs.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 structured set of activities required to develop a </a:t>
            </a:r>
            <a:br>
              <a:rPr lang="en-GB" smtClean="0"/>
            </a:br>
            <a:r>
              <a:rPr lang="en-GB" smtClean="0"/>
              <a:t>software system. </a:t>
            </a:r>
          </a:p>
          <a:p>
            <a:r>
              <a:rPr lang="en-GB" smtClean="0"/>
              <a:t>Many different software processes but all involve:</a:t>
            </a:r>
          </a:p>
          <a:p>
            <a:pPr lvl="1"/>
            <a:r>
              <a:rPr lang="en-GB" smtClean="0"/>
              <a:t>Specification – defining what the system should do;</a:t>
            </a:r>
          </a:p>
          <a:p>
            <a:pPr lvl="1"/>
            <a:r>
              <a:rPr lang="en-GB" smtClean="0"/>
              <a:t>Design and implementation – defining the organization of the system and implementing the system;</a:t>
            </a:r>
          </a:p>
          <a:p>
            <a:pPr lvl="1"/>
            <a:r>
              <a:rPr lang="en-GB" smtClean="0"/>
              <a:t>Validation – checking that it does what the customer wants;</a:t>
            </a:r>
          </a:p>
          <a:p>
            <a:pPr lvl="1"/>
            <a:r>
              <a:rPr lang="en-GB" smtClean="0"/>
              <a:t>Evolution – changing the system in response to changing customer needs.</a:t>
            </a:r>
          </a:p>
          <a:p>
            <a:r>
              <a:rPr lang="en-GB" smtClean="0"/>
              <a:t>A software process model is an abstract representation of a process. It presents a description of a process from some particular perspective.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phases in a plan-driven software process</a:t>
            </a:r>
            <a:r>
              <a:rPr lang="en-GB" dirty="0"/>
              <a:t> </a:t>
            </a:r>
            <a:r>
              <a:rPr lang="en-GB" dirty="0" smtClean="0"/>
              <a:t>(V-model)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7" y="2186304"/>
            <a:ext cx="8647437" cy="2988016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Software evolution</a:t>
            </a:r>
            <a:endParaRPr lang="en-GB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is inherently flexible and can change. </a:t>
            </a:r>
          </a:p>
          <a:p>
            <a:r>
              <a:rPr lang="en-GB" dirty="0" smtClean="0"/>
              <a:t>As requirements change through changing business circumstances, the software that supports the business must also evolve and change.</a:t>
            </a:r>
          </a:p>
          <a:p>
            <a:r>
              <a:rPr lang="en-GB" dirty="0" smtClean="0"/>
              <a:t>Although there has been a </a:t>
            </a:r>
            <a:r>
              <a:rPr lang="en-GB" dirty="0" smtClean="0"/>
              <a:t>demarcation between </a:t>
            </a:r>
            <a:r>
              <a:rPr lang="en-GB" dirty="0" smtClean="0"/>
              <a:t>development and evolution (maintenance) this is increasingly irrelevant as fewer and fewer systems are completely new.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evolution 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8" y="2563931"/>
            <a:ext cx="7567072" cy="232833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Incremental delivery</a:t>
            </a:r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 smtClean="0"/>
              <a:t>User requirements are prioritised and the highest priority requirements are included in early increments.</a:t>
            </a:r>
          </a:p>
          <a:p>
            <a:r>
              <a:rPr lang="en-GB" smtClean="0"/>
              <a:t>Once the development of an increment is started, the requirements are frozen though requirements for later increments can continue to evolve.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and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</a:p>
          <a:p>
            <a:pPr lvl="1"/>
            <a:r>
              <a:rPr lang="en-US" dirty="0" smtClean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 smtClean="0"/>
              <a:t>Normal approach used in agile methods;</a:t>
            </a:r>
          </a:p>
          <a:p>
            <a:pPr lvl="1"/>
            <a:r>
              <a:rPr lang="en-US" dirty="0" smtClean="0"/>
              <a:t>Evaluation done by user/customer proxy.</a:t>
            </a:r>
          </a:p>
          <a:p>
            <a:r>
              <a:rPr lang="en-US" dirty="0" smtClean="0"/>
              <a:t>Incremental delivery</a:t>
            </a:r>
          </a:p>
          <a:p>
            <a:pPr lvl="1"/>
            <a:r>
              <a:rPr lang="en-US" dirty="0" smtClean="0"/>
              <a:t>Deploy an increment for use by end-users;</a:t>
            </a:r>
          </a:p>
          <a:p>
            <a:pPr lvl="1"/>
            <a:r>
              <a:rPr lang="en-US" dirty="0" smtClean="0"/>
              <a:t>More realistic evaluation about practical use of software;</a:t>
            </a:r>
          </a:p>
          <a:p>
            <a:pPr lvl="1"/>
            <a:r>
              <a:rPr lang="en-US" dirty="0" smtClean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3036"/>
            <a:ext cx="8172017" cy="276724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delivery advantages</a:t>
            </a:r>
            <a:endParaRPr lang="en-GB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Customer value can be delivered with each increment so system functionality is available earlier.</a:t>
            </a:r>
          </a:p>
          <a:p>
            <a:r>
              <a:rPr lang="en-GB" smtClean="0"/>
              <a:t>Early increments act as a prototype to help elicit requirements for later increments.</a:t>
            </a:r>
          </a:p>
          <a:p>
            <a:r>
              <a:rPr lang="en-GB" smtClean="0"/>
              <a:t>Lower risk of overall project failure.</a:t>
            </a:r>
          </a:p>
          <a:p>
            <a:r>
              <a:rPr lang="en-GB" smtClean="0"/>
              <a:t>The highest priority system services tend to receive the most testing.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delivery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r>
              <a:rPr lang="en-GB" dirty="0" smtClean="0"/>
              <a:t>Most systems require a set of basic facilities that are used by different parts of the system. </a:t>
            </a:r>
          </a:p>
          <a:p>
            <a:pPr lvl="1"/>
            <a:r>
              <a:rPr lang="en-GB" dirty="0" smtClean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dirty="0" smtClean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 smtClean="0"/>
              <a:t>However, this conflicts with the procurement model 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When we describe and discuss processes, we usually talk about the activities in these processes such as specifying a data model, designing a user interface, etc. and the ordering of these activities.</a:t>
            </a:r>
          </a:p>
          <a:p>
            <a:r>
              <a:rPr lang="en-GB" smtClean="0"/>
              <a:t>Process descriptions may also include:</a:t>
            </a:r>
          </a:p>
          <a:p>
            <a:pPr lvl="1"/>
            <a:r>
              <a:rPr lang="en-GB" smtClean="0"/>
              <a:t>Products, which are the outcomes of a process activity; </a:t>
            </a:r>
          </a:p>
          <a:p>
            <a:pPr lvl="1"/>
            <a:r>
              <a:rPr lang="en-GB" smtClean="0"/>
              <a:t>Roles, which reflect the responsibilities of the people involved in the process;</a:t>
            </a:r>
          </a:p>
          <a:p>
            <a:pPr lvl="1"/>
            <a:r>
              <a:rPr lang="en-GB" smtClean="0"/>
              <a:t>Pre- and post-conditions,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Plan-driven and agile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Plan-driven processes are processes where all of the process activities are planned in advance and progress is measured against this plan. </a:t>
            </a:r>
          </a:p>
          <a:p>
            <a:r>
              <a:rPr lang="en-GB" dirty="0" smtClean="0"/>
              <a:t>In agile processes, planning is incremental and it is easier to change the process to reflect changing customer requirements. </a:t>
            </a:r>
          </a:p>
          <a:p>
            <a:r>
              <a:rPr lang="en-GB" dirty="0" smtClean="0"/>
              <a:t>In practice, most practical processes include elements of both plan-driven and agile approaches. </a:t>
            </a:r>
          </a:p>
          <a:p>
            <a:r>
              <a:rPr lang="en-GB" dirty="0" smtClean="0"/>
              <a:t>There are no right or wrong software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7888"/>
            <a:ext cx="9144000" cy="1143000"/>
          </a:xfrm>
        </p:spPr>
        <p:txBody>
          <a:bodyPr/>
          <a:lstStyle/>
          <a:p>
            <a:pPr algn="ctr"/>
            <a:r>
              <a:rPr lang="en-US" dirty="0" smtClean="0"/>
              <a:t>Software process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16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6513"/>
            <a:ext cx="7293232" cy="1143000"/>
          </a:xfrm>
        </p:spPr>
        <p:txBody>
          <a:bodyPr/>
          <a:lstStyle/>
          <a:p>
            <a:r>
              <a:rPr lang="en-GB" smtClean="0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</a:p>
          <a:p>
            <a:pPr lvl="1"/>
            <a:r>
              <a:rPr lang="en-GB" dirty="0" smtClean="0"/>
              <a:t>Plan-driven model. Separate and distinct phases of specification and development.</a:t>
            </a:r>
          </a:p>
          <a:p>
            <a:r>
              <a:rPr lang="en-GB" dirty="0" smtClean="0"/>
              <a:t>Incremental development</a:t>
            </a:r>
          </a:p>
          <a:p>
            <a:pPr lvl="1"/>
            <a:r>
              <a:rPr lang="en-GB" dirty="0" smtClean="0"/>
              <a:t>Specification, development and validation are interleaved. May be plan-driven or agile.</a:t>
            </a:r>
          </a:p>
          <a:p>
            <a:r>
              <a:rPr lang="en-GB" dirty="0" smtClean="0"/>
              <a:t>Integration and configuration</a:t>
            </a:r>
          </a:p>
          <a:p>
            <a:pPr lvl="1"/>
            <a:r>
              <a:rPr lang="en-GB" dirty="0" smtClean="0"/>
              <a:t>The system is assembled from existing configurable components. May be plan-driven or agile.</a:t>
            </a:r>
          </a:p>
          <a:p>
            <a:r>
              <a:rPr lang="en-GB" dirty="0" smtClean="0"/>
              <a:t>In practice, most large systems are developed using a process that incorporates elements from all of these models.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  <a:br>
              <a:rPr lang="en-GB" dirty="0" smtClean="0"/>
            </a:b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3" y="1931942"/>
            <a:ext cx="7183698" cy="403946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Waterfall model phases</a:t>
            </a: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separate identified phases in the waterfall model:</a:t>
            </a:r>
          </a:p>
          <a:p>
            <a:pPr lvl="1"/>
            <a:r>
              <a:rPr lang="en-GB" dirty="0" smtClean="0"/>
              <a:t>Requirements analysis and definition</a:t>
            </a:r>
          </a:p>
          <a:p>
            <a:pPr lvl="1"/>
            <a:r>
              <a:rPr lang="en-GB" dirty="0" smtClean="0"/>
              <a:t>System and software design</a:t>
            </a:r>
          </a:p>
          <a:p>
            <a:pPr lvl="1"/>
            <a:r>
              <a:rPr lang="en-GB" dirty="0" smtClean="0"/>
              <a:t>Implementation and unit testing</a:t>
            </a:r>
          </a:p>
          <a:p>
            <a:pPr lvl="1"/>
            <a:r>
              <a:rPr lang="en-GB" dirty="0" smtClean="0"/>
              <a:t>Integration and system testing</a:t>
            </a:r>
          </a:p>
          <a:p>
            <a:pPr lvl="1"/>
            <a:r>
              <a:rPr lang="en-GB" dirty="0" smtClean="0"/>
              <a:t>Operation and maintenance</a:t>
            </a:r>
          </a:p>
          <a:p>
            <a:r>
              <a:rPr lang="en-GB" dirty="0" smtClean="0"/>
              <a:t>The main drawback of the waterfall model is the difficulty of accommodating change after the process is underway. In principle, a phase has to be complete before moving onto the next phase.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9089</TotalTime>
  <Words>1641</Words>
  <Application>Microsoft Macintosh PowerPoint</Application>
  <PresentationFormat>On-screen Show (4:3)</PresentationFormat>
  <Paragraphs>195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ＭＳ Ｐゴシック</vt:lpstr>
      <vt:lpstr>Wingdings</vt:lpstr>
      <vt:lpstr>Arial</vt:lpstr>
      <vt:lpstr>SE10 slides</vt:lpstr>
      <vt:lpstr>Software Processes</vt:lpstr>
      <vt:lpstr>Topics covered</vt:lpstr>
      <vt:lpstr>The software process</vt:lpstr>
      <vt:lpstr>Software process descriptions</vt:lpstr>
      <vt:lpstr>Plan-driven and agile processes</vt:lpstr>
      <vt:lpstr>Software process models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Integration and configuration</vt:lpstr>
      <vt:lpstr>Types of reusable software</vt:lpstr>
      <vt:lpstr>Reuse-oriented software engineering</vt:lpstr>
      <vt:lpstr>Key process stages</vt:lpstr>
      <vt:lpstr>Advantages and disadvantages</vt:lpstr>
      <vt:lpstr>Process activities</vt:lpstr>
      <vt:lpstr>Process activities</vt:lpstr>
      <vt:lpstr>The requirements engineering process </vt:lpstr>
      <vt:lpstr>Software specification</vt:lpstr>
      <vt:lpstr>Software design and implementation</vt:lpstr>
      <vt:lpstr>A general model of the design process  </vt:lpstr>
      <vt:lpstr>Design activities</vt:lpstr>
      <vt:lpstr>System implementation</vt:lpstr>
      <vt:lpstr>Software validation</vt:lpstr>
      <vt:lpstr>Stages of testing </vt:lpstr>
      <vt:lpstr>Testing stages</vt:lpstr>
      <vt:lpstr>Testing phases in a plan-driven software process (V-model)</vt:lpstr>
      <vt:lpstr>Software evolution</vt:lpstr>
      <vt:lpstr>System evolution 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</vt:vector>
  </TitlesOfParts>
  <Company>St Andrews University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Microsoft Office User</cp:lastModifiedBy>
  <cp:revision>30</cp:revision>
  <dcterms:created xsi:type="dcterms:W3CDTF">2010-01-06T19:57:16Z</dcterms:created>
  <dcterms:modified xsi:type="dcterms:W3CDTF">2022-12-17T17:02:51Z</dcterms:modified>
</cp:coreProperties>
</file>