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4" roundtripDataSignature="AMtx7miDskzSh2qYNh9O8LvP0i7wntmL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lab.research.google.com/drive/1pMLdRbB-LZFVTLl4_A0EYiOmYl_AeGc9?authuser=1#scrollTo=1A4qAbSe6UIx"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e803aca3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e803aca3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Code:</a:t>
            </a:r>
            <a:endParaRPr/>
          </a:p>
          <a:p>
            <a:pPr indent="0" lvl="0" marL="0" rtl="0" algn="l">
              <a:spcBef>
                <a:spcPts val="0"/>
              </a:spcBef>
              <a:spcAft>
                <a:spcPts val="0"/>
              </a:spcAft>
              <a:buNone/>
            </a:pPr>
            <a:r>
              <a:rPr lang="en" u="sng">
                <a:solidFill>
                  <a:schemeClr val="hlink"/>
                </a:solidFill>
                <a:hlinkClick r:id="rId2"/>
              </a:rPr>
              <a:t>https://colab.research.google.com/drive/1pMLdRbB-LZFVTLl4_A0EYiOmYl_AeGc9?authuser=1#scrollTo=1A4qAbSe6UIx</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Stock Price Detection Using LSTM</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95000"/>
              </a:lnSpc>
              <a:spcBef>
                <a:spcPts val="0"/>
              </a:spcBef>
              <a:spcAft>
                <a:spcPts val="0"/>
              </a:spcAft>
              <a:buClr>
                <a:schemeClr val="dk1"/>
              </a:buClr>
              <a:buSzPts val="605"/>
              <a:buFont typeface="Arial"/>
              <a:buNone/>
            </a:pPr>
            <a:r>
              <a:rPr lang="en" sz="2070">
                <a:solidFill>
                  <a:schemeClr val="dk1"/>
                </a:solidFill>
                <a:latin typeface="Calibri"/>
                <a:ea typeface="Calibri"/>
                <a:cs typeface="Calibri"/>
                <a:sym typeface="Calibri"/>
              </a:rPr>
              <a:t>Name: Abue Ammar ID:011162134</a:t>
            </a:r>
            <a:endParaRPr sz="2070">
              <a:solidFill>
                <a:schemeClr val="dk1"/>
              </a:solidFill>
              <a:latin typeface="Calibri"/>
              <a:ea typeface="Calibri"/>
              <a:cs typeface="Calibri"/>
              <a:sym typeface="Calibri"/>
            </a:endParaRPr>
          </a:p>
          <a:p>
            <a:pPr indent="0" lvl="0" marL="0" rtl="0" algn="ctr">
              <a:lnSpc>
                <a:spcPct val="95000"/>
              </a:lnSpc>
              <a:spcBef>
                <a:spcPts val="1000"/>
              </a:spcBef>
              <a:spcAft>
                <a:spcPts val="0"/>
              </a:spcAft>
              <a:buClr>
                <a:schemeClr val="dk1"/>
              </a:buClr>
              <a:buSzPts val="605"/>
              <a:buFont typeface="Arial"/>
              <a:buNone/>
            </a:pPr>
            <a:r>
              <a:rPr lang="en" sz="2070">
                <a:solidFill>
                  <a:schemeClr val="dk1"/>
                </a:solidFill>
                <a:latin typeface="Calibri"/>
                <a:ea typeface="Calibri"/>
                <a:cs typeface="Calibri"/>
                <a:sym typeface="Calibri"/>
              </a:rPr>
              <a:t>Name: </a:t>
            </a:r>
            <a:r>
              <a:rPr lang="en" sz="2070">
                <a:solidFill>
                  <a:schemeClr val="dk1"/>
                </a:solidFill>
                <a:highlight>
                  <a:srgbClr val="FFFFFF"/>
                </a:highlight>
                <a:latin typeface="Calibri"/>
                <a:ea typeface="Calibri"/>
                <a:cs typeface="Calibri"/>
                <a:sym typeface="Calibri"/>
              </a:rPr>
              <a:t>Md. Shihab Hossain</a:t>
            </a:r>
            <a:r>
              <a:rPr lang="en" sz="2070">
                <a:solidFill>
                  <a:schemeClr val="dk1"/>
                </a:solidFill>
                <a:latin typeface="Calibri"/>
                <a:ea typeface="Calibri"/>
                <a:cs typeface="Calibri"/>
                <a:sym typeface="Calibri"/>
              </a:rPr>
              <a:t> ID:0</a:t>
            </a:r>
            <a:r>
              <a:rPr lang="en" sz="2070">
                <a:solidFill>
                  <a:schemeClr val="dk1"/>
                </a:solidFill>
                <a:highlight>
                  <a:srgbClr val="FFFFFF"/>
                </a:highlight>
                <a:latin typeface="Calibri"/>
                <a:ea typeface="Calibri"/>
                <a:cs typeface="Calibri"/>
                <a:sym typeface="Calibri"/>
              </a:rPr>
              <a:t>11173066</a:t>
            </a:r>
            <a:endParaRPr sz="2070">
              <a:solidFill>
                <a:schemeClr val="dk1"/>
              </a:solidFill>
              <a:latin typeface="Calibri"/>
              <a:ea typeface="Calibri"/>
              <a:cs typeface="Calibri"/>
              <a:sym typeface="Calibri"/>
            </a:endParaRPr>
          </a:p>
          <a:p>
            <a:pPr indent="0" lvl="0" marL="0" rtl="0" algn="ctr">
              <a:lnSpc>
                <a:spcPct val="95000"/>
              </a:lnSpc>
              <a:spcBef>
                <a:spcPts val="1000"/>
              </a:spcBef>
              <a:spcAft>
                <a:spcPts val="0"/>
              </a:spcAft>
              <a:buClr>
                <a:schemeClr val="dk1"/>
              </a:buClr>
              <a:buSzPts val="605"/>
              <a:buFont typeface="Arial"/>
              <a:buNone/>
            </a:pPr>
            <a:r>
              <a:rPr lang="en" sz="2070">
                <a:solidFill>
                  <a:schemeClr val="dk1"/>
                </a:solidFill>
                <a:latin typeface="Calibri"/>
                <a:ea typeface="Calibri"/>
                <a:cs typeface="Calibri"/>
                <a:sym typeface="Calibri"/>
              </a:rPr>
              <a:t>Name: </a:t>
            </a:r>
            <a:r>
              <a:rPr lang="en" sz="2070">
                <a:solidFill>
                  <a:schemeClr val="dk1"/>
                </a:solidFill>
                <a:highlight>
                  <a:srgbClr val="FFFFFF"/>
                </a:highlight>
                <a:latin typeface="Calibri"/>
                <a:ea typeface="Calibri"/>
                <a:cs typeface="Calibri"/>
                <a:sym typeface="Calibri"/>
              </a:rPr>
              <a:t>Md. Imtiaz Hossain Shovon</a:t>
            </a:r>
            <a:r>
              <a:rPr lang="en" sz="2070">
                <a:solidFill>
                  <a:schemeClr val="dk1"/>
                </a:solidFill>
                <a:latin typeface="Calibri"/>
                <a:ea typeface="Calibri"/>
                <a:cs typeface="Calibri"/>
                <a:sym typeface="Calibri"/>
              </a:rPr>
              <a:t> ID:0</a:t>
            </a:r>
            <a:r>
              <a:rPr lang="en" sz="2070">
                <a:solidFill>
                  <a:schemeClr val="dk1"/>
                </a:solidFill>
                <a:highlight>
                  <a:srgbClr val="FFFFFF"/>
                </a:highlight>
                <a:latin typeface="Calibri"/>
                <a:ea typeface="Calibri"/>
                <a:cs typeface="Calibri"/>
                <a:sym typeface="Calibri"/>
              </a:rPr>
              <a:t>11143129</a:t>
            </a:r>
            <a:endParaRPr sz="2070">
              <a:solidFill>
                <a:schemeClr val="dk1"/>
              </a:solidFill>
              <a:highlight>
                <a:srgbClr val="FFFFFF"/>
              </a:highlight>
              <a:latin typeface="Calibri"/>
              <a:ea typeface="Calibri"/>
              <a:cs typeface="Calibri"/>
              <a:sym typeface="Calibri"/>
            </a:endParaRPr>
          </a:p>
          <a:p>
            <a:pPr indent="0" lvl="0" marL="0" rtl="0" algn="ctr">
              <a:lnSpc>
                <a:spcPct val="95000"/>
              </a:lnSpc>
              <a:spcBef>
                <a:spcPts val="1000"/>
              </a:spcBef>
              <a:spcAft>
                <a:spcPts val="1000"/>
              </a:spcAft>
              <a:buClr>
                <a:schemeClr val="dk1"/>
              </a:buClr>
              <a:buSzPts val="605"/>
              <a:buFont typeface="Arial"/>
              <a:buNone/>
            </a:pPr>
            <a:r>
              <a:rPr lang="en" sz="2070">
                <a:solidFill>
                  <a:schemeClr val="dk1"/>
                </a:solidFill>
                <a:highlight>
                  <a:srgbClr val="FFFFFF"/>
                </a:highlight>
                <a:latin typeface="Calibri"/>
                <a:ea typeface="Calibri"/>
                <a:cs typeface="Calibri"/>
                <a:sym typeface="Calibri"/>
              </a:rPr>
              <a:t>Name: </a:t>
            </a:r>
            <a:r>
              <a:rPr lang="en" sz="2070">
                <a:solidFill>
                  <a:schemeClr val="dk1"/>
                </a:solidFill>
                <a:highlight>
                  <a:srgbClr val="FFFFFF"/>
                </a:highlight>
                <a:latin typeface="Calibri"/>
                <a:ea typeface="Calibri"/>
                <a:cs typeface="Calibri"/>
                <a:sym typeface="Calibri"/>
              </a:rPr>
              <a:t>Alif Nomani Rahman ID: 11142107</a:t>
            </a:r>
            <a:endParaRPr sz="207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nvSpPr>
        <p:spPr>
          <a:xfrm>
            <a:off x="993400" y="624725"/>
            <a:ext cx="73332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Arial"/>
                <a:ea typeface="Arial"/>
                <a:cs typeface="Arial"/>
                <a:sym typeface="Arial"/>
              </a:rPr>
              <a:t>Problem Definition</a:t>
            </a:r>
            <a:endParaRPr b="1" i="0" sz="2600" u="none" cap="none" strike="noStrike">
              <a:solidFill>
                <a:srgbClr val="000000"/>
              </a:solidFill>
              <a:latin typeface="Arial"/>
              <a:ea typeface="Arial"/>
              <a:cs typeface="Arial"/>
              <a:sym typeface="Arial"/>
            </a:endParaRPr>
          </a:p>
        </p:txBody>
      </p:sp>
      <p:sp>
        <p:nvSpPr>
          <p:cNvPr id="61" name="Google Shape;61;p2"/>
          <p:cNvSpPr txBox="1"/>
          <p:nvPr/>
        </p:nvSpPr>
        <p:spPr>
          <a:xfrm>
            <a:off x="993400" y="1388575"/>
            <a:ext cx="7333200" cy="29553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Stock price prediction and stock price movement patterns have long been a hot topic in academia.</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While the well-known efficient market hypothesis rules out any prospect of reliable stock price prediction, formal assertions in the literature show that accurate modeling of predictive systems can allow us to anticipate stock prices with a high level of accuracy.</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In this research, we offer a set of deep learning-based regression models that forecast stock prices with a high level of accuracy.</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nvSpPr>
        <p:spPr>
          <a:xfrm>
            <a:off x="1082525" y="573800"/>
            <a:ext cx="73332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Arial"/>
                <a:ea typeface="Arial"/>
                <a:cs typeface="Arial"/>
                <a:sym typeface="Arial"/>
              </a:rPr>
              <a:t>Dataset Description</a:t>
            </a:r>
            <a:endParaRPr b="1" i="0" sz="2600" u="none" cap="none" strike="noStrike">
              <a:solidFill>
                <a:srgbClr val="000000"/>
              </a:solidFill>
              <a:latin typeface="Arial"/>
              <a:ea typeface="Arial"/>
              <a:cs typeface="Arial"/>
              <a:sym typeface="Arial"/>
            </a:endParaRPr>
          </a:p>
        </p:txBody>
      </p:sp>
      <p:sp>
        <p:nvSpPr>
          <p:cNvPr id="67" name="Google Shape;67;p3"/>
          <p:cNvSpPr txBox="1"/>
          <p:nvPr/>
        </p:nvSpPr>
        <p:spPr>
          <a:xfrm>
            <a:off x="993400" y="1388575"/>
            <a:ext cx="7333200" cy="1651500"/>
          </a:xfrm>
          <a:prstGeom prst="rect">
            <a:avLst/>
          </a:prstGeom>
          <a:noFill/>
          <a:ln>
            <a:noFill/>
          </a:ln>
        </p:spPr>
        <p:txBody>
          <a:bodyPr anchorCtr="0" anchor="t" bIns="91425" lIns="91425" spcFirstLastPara="1" rIns="91425" wrap="square" tIns="91425">
            <a:spAutoFit/>
          </a:bodyPr>
          <a:lstStyle/>
          <a:p>
            <a:pPr indent="0" lvl="0" marL="304" marR="0" rtl="0" algn="l">
              <a:lnSpc>
                <a:spcPct val="100000"/>
              </a:lnSpc>
              <a:spcBef>
                <a:spcPts val="1003"/>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Dataset name: NSE-TATA </a:t>
            </a:r>
            <a:endParaRPr b="0" i="0" sz="1800" u="none" cap="none" strike="noStrike">
              <a:solidFill>
                <a:schemeClr val="dk1"/>
              </a:solidFill>
              <a:latin typeface="Calibri"/>
              <a:ea typeface="Calibri"/>
              <a:cs typeface="Calibri"/>
              <a:sym typeface="Calibri"/>
            </a:endParaRPr>
          </a:p>
          <a:p>
            <a:pPr indent="0" lvl="0" marL="1158767" marR="0" rtl="0" algn="l">
              <a:lnSpc>
                <a:spcPct val="100000"/>
              </a:lnSpc>
              <a:spcBef>
                <a:spcPts val="906"/>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 No of instances=1236 </a:t>
            </a:r>
            <a:endParaRPr b="0" i="0" sz="1800" u="none" cap="none" strike="noStrike">
              <a:solidFill>
                <a:schemeClr val="dk1"/>
              </a:solidFill>
              <a:latin typeface="Calibri"/>
              <a:ea typeface="Calibri"/>
              <a:cs typeface="Calibri"/>
              <a:sym typeface="Calibri"/>
            </a:endParaRPr>
          </a:p>
          <a:p>
            <a:pPr indent="-215404" lvl="0" marL="1374171"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 No of attributes=8 (Date, Open, High, Low, Last, Close, Total  trade, Turnover)</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nvSpPr>
        <p:spPr>
          <a:xfrm>
            <a:off x="1082525" y="573800"/>
            <a:ext cx="73332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Arial"/>
                <a:ea typeface="Arial"/>
                <a:cs typeface="Arial"/>
                <a:sym typeface="Arial"/>
              </a:rPr>
              <a:t>LSTM MODEL</a:t>
            </a:r>
            <a:endParaRPr b="1" i="0" sz="2600" u="none" cap="none" strike="noStrike">
              <a:solidFill>
                <a:srgbClr val="000000"/>
              </a:solidFill>
              <a:latin typeface="Arial"/>
              <a:ea typeface="Arial"/>
              <a:cs typeface="Arial"/>
              <a:sym typeface="Arial"/>
            </a:endParaRPr>
          </a:p>
        </p:txBody>
      </p:sp>
      <p:sp>
        <p:nvSpPr>
          <p:cNvPr id="73" name="Google Shape;73;p4"/>
          <p:cNvSpPr txBox="1"/>
          <p:nvPr/>
        </p:nvSpPr>
        <p:spPr>
          <a:xfrm>
            <a:off x="993400" y="1388575"/>
            <a:ext cx="7333200" cy="2750700"/>
          </a:xfrm>
          <a:prstGeom prst="rect">
            <a:avLst/>
          </a:prstGeom>
          <a:noFill/>
          <a:ln>
            <a:noFill/>
          </a:ln>
        </p:spPr>
        <p:txBody>
          <a:bodyPr anchorCtr="0" anchor="t" bIns="91425" lIns="91425" spcFirstLastPara="1" rIns="91425" wrap="square" tIns="91425">
            <a:spAutoFit/>
          </a:bodyPr>
          <a:lstStyle/>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lstm_model=Sequential()</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lstm_model.add(LSTM(units=50,return_sequences=True,input_shape=(x_train_data.shape[1],1)))</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lstm_model.add(Dropout(0.2))</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lstm_model.add(LSTM(units=50))</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lstm_model.add(Dropout(0.2))</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lstm_model.add(Dense(1))</a:t>
            </a:r>
            <a:endParaRPr b="0" i="0" sz="1800" u="none" cap="none" strike="noStrike">
              <a:solidFill>
                <a:schemeClr val="dk1"/>
              </a:solidFill>
              <a:latin typeface="Calibri"/>
              <a:ea typeface="Calibri"/>
              <a:cs typeface="Calibri"/>
              <a:sym typeface="Calibri"/>
            </a:endParaRPr>
          </a:p>
          <a:p>
            <a:pPr indent="-215404" lvl="0" marL="1374171" marR="811820" rtl="0" algn="l">
              <a:lnSpc>
                <a:spcPct val="102522"/>
              </a:lnSpc>
              <a:spcBef>
                <a:spcPts val="102"/>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nvSpPr>
        <p:spPr>
          <a:xfrm>
            <a:off x="1082525" y="573800"/>
            <a:ext cx="73332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Arial"/>
                <a:ea typeface="Arial"/>
                <a:cs typeface="Arial"/>
                <a:sym typeface="Arial"/>
              </a:rPr>
              <a:t>Our Approach</a:t>
            </a:r>
            <a:endParaRPr b="1" i="0" sz="2600" u="none" cap="none" strike="noStrike">
              <a:solidFill>
                <a:srgbClr val="000000"/>
              </a:solidFill>
              <a:latin typeface="Arial"/>
              <a:ea typeface="Arial"/>
              <a:cs typeface="Arial"/>
              <a:sym typeface="Arial"/>
            </a:endParaRPr>
          </a:p>
        </p:txBody>
      </p:sp>
      <p:sp>
        <p:nvSpPr>
          <p:cNvPr id="79" name="Google Shape;79;p5"/>
          <p:cNvSpPr txBox="1"/>
          <p:nvPr/>
        </p:nvSpPr>
        <p:spPr>
          <a:xfrm>
            <a:off x="993400" y="1388575"/>
            <a:ext cx="7333200" cy="3628800"/>
          </a:xfrm>
          <a:prstGeom prst="rect">
            <a:avLst/>
          </a:prstGeom>
          <a:noFill/>
          <a:ln>
            <a:noFill/>
          </a:ln>
        </p:spPr>
        <p:txBody>
          <a:bodyPr anchorCtr="0" anchor="t" bIns="91425" lIns="91425" spcFirstLastPara="1" rIns="91425" wrap="square" tIns="91425">
            <a:spAutoFit/>
          </a:bodyPr>
          <a:lstStyle/>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1. Read the dataset. </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2. Analyze the closing prices from dataframe. </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3. Sort the dataset on date time and filter “Date” and “Close” columns. </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4. Normalize the new filtered dataset.</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5. Build and train the LSTM model. </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6. Take a sample of a dataset to make stock price predictions using the LSTM  model. </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7. Visualize the predicted stock costs with actual stock costs. </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15404" lvl="0" marL="1374171" marR="811820" rtl="0" algn="l">
              <a:lnSpc>
                <a:spcPct val="102522"/>
              </a:lnSpc>
              <a:spcBef>
                <a:spcPts val="102"/>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nvSpPr>
        <p:spPr>
          <a:xfrm>
            <a:off x="1082525" y="573800"/>
            <a:ext cx="73332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Arial"/>
                <a:ea typeface="Arial"/>
                <a:cs typeface="Arial"/>
                <a:sym typeface="Arial"/>
              </a:rPr>
              <a:t>Result</a:t>
            </a:r>
            <a:endParaRPr b="1" i="0" sz="2600" u="none" cap="none" strike="noStrike">
              <a:solidFill>
                <a:srgbClr val="000000"/>
              </a:solidFill>
              <a:latin typeface="Arial"/>
              <a:ea typeface="Arial"/>
              <a:cs typeface="Arial"/>
              <a:sym typeface="Arial"/>
            </a:endParaRPr>
          </a:p>
        </p:txBody>
      </p:sp>
      <p:sp>
        <p:nvSpPr>
          <p:cNvPr id="85" name="Google Shape;85;p6"/>
          <p:cNvSpPr txBox="1"/>
          <p:nvPr/>
        </p:nvSpPr>
        <p:spPr>
          <a:xfrm>
            <a:off x="905400" y="1191300"/>
            <a:ext cx="7333200" cy="3952200"/>
          </a:xfrm>
          <a:prstGeom prst="rect">
            <a:avLst/>
          </a:prstGeom>
          <a:noFill/>
          <a:ln>
            <a:noFill/>
          </a:ln>
        </p:spPr>
        <p:txBody>
          <a:bodyPr anchorCtr="0" anchor="t" bIns="91425" lIns="91425" spcFirstLastPara="1" rIns="91425" wrap="square" tIns="91425">
            <a:spAutoFit/>
          </a:bodyPr>
          <a:lstStyle/>
          <a:p>
            <a:pPr indent="0" lvl="0" marL="0" marR="811820" rtl="0" algn="l">
              <a:lnSpc>
                <a:spcPct val="102522"/>
              </a:lnSpc>
              <a:spcBef>
                <a:spcPts val="102"/>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      Date           Close  Predictions                          </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2017-10-09   208.3   214.755386</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2017-10-10  208.45   215.655914</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2017-10-11   209.4   216.462387</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2018-10-04   218.2   246.839752</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2018-10-05   209.2   244.557617</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2018-10-08  215.15   240.682114</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811820" rtl="0" algn="l">
              <a:lnSpc>
                <a:spcPct val="102522"/>
              </a:lnSpc>
              <a:spcBef>
                <a:spcPts val="102"/>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15404" lvl="0" marL="1374171" marR="811820" rtl="0" algn="l">
              <a:lnSpc>
                <a:spcPct val="102522"/>
              </a:lnSpc>
              <a:spcBef>
                <a:spcPts val="102"/>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nvSpPr>
        <p:spPr>
          <a:xfrm>
            <a:off x="1082525" y="573800"/>
            <a:ext cx="73332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Arial"/>
                <a:ea typeface="Arial"/>
                <a:cs typeface="Arial"/>
                <a:sym typeface="Arial"/>
              </a:rPr>
              <a:t>Result</a:t>
            </a:r>
            <a:endParaRPr b="1" i="0" sz="2600" u="none" cap="none" strike="noStrike">
              <a:solidFill>
                <a:srgbClr val="000000"/>
              </a:solidFill>
              <a:latin typeface="Arial"/>
              <a:ea typeface="Arial"/>
              <a:cs typeface="Arial"/>
              <a:sym typeface="Arial"/>
            </a:endParaRPr>
          </a:p>
        </p:txBody>
      </p:sp>
      <p:pic>
        <p:nvPicPr>
          <p:cNvPr id="91" name="Google Shape;91;p7"/>
          <p:cNvPicPr preferRelativeResize="0"/>
          <p:nvPr/>
        </p:nvPicPr>
        <p:blipFill rotWithShape="1">
          <a:blip r:embed="rId3">
            <a:alphaModFix/>
          </a:blip>
          <a:srcRect b="0" l="0" r="0" t="0"/>
          <a:stretch/>
        </p:blipFill>
        <p:spPr>
          <a:xfrm>
            <a:off x="1145450" y="1319228"/>
            <a:ext cx="6183100" cy="307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0e803aca3f_1_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