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39F"/>
    <a:srgbClr val="E9B5C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0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8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2896"/>
            <a:ext cx="7335835" cy="12689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07127"/>
            <a:ext cx="7335835" cy="4154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0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9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3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1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7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83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2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86474-A005-919E-F164-6E1B71803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64EC8-5AD0-B1C9-EC38-50B034C5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2006084"/>
            <a:ext cx="4240115" cy="10374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Stats &amp; Facts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8EF6E-B808-727D-7204-B58BD6C9E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9" cy="14751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Group Project</a:t>
            </a:r>
          </a:p>
          <a:p>
            <a:pPr algn="ctr"/>
            <a:r>
              <a:rPr lang="en-US" b="1" dirty="0"/>
              <a:t>Supervised Learning</a:t>
            </a:r>
          </a:p>
          <a:p>
            <a:pPr algn="ctr"/>
            <a:r>
              <a:rPr lang="en-US" dirty="0"/>
              <a:t>Car Rentals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0977F0E-45C3-4F77-5913-1468D61CE4F8}"/>
              </a:ext>
            </a:extLst>
          </p:cNvPr>
          <p:cNvSpPr txBox="1">
            <a:spLocks/>
          </p:cNvSpPr>
          <p:nvPr/>
        </p:nvSpPr>
        <p:spPr>
          <a:xfrm>
            <a:off x="390979" y="6087109"/>
            <a:ext cx="4414286" cy="361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Alfredo </a:t>
            </a:r>
            <a:r>
              <a:rPr lang="en-US" sz="1500" dirty="0" err="1"/>
              <a:t>Funicello</a:t>
            </a:r>
            <a:r>
              <a:rPr lang="en-US" sz="1500" dirty="0"/>
              <a:t> | Amr Rashad | Shihab Hamati</a:t>
            </a:r>
          </a:p>
        </p:txBody>
      </p:sp>
    </p:spTree>
    <p:extLst>
      <p:ext uri="{BB962C8B-B14F-4D97-AF65-F5344CB8AC3E}">
        <p14:creationId xmlns:p14="http://schemas.microsoft.com/office/powerpoint/2010/main" val="1218094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2F87-4895-4F93-7F2B-528C8CE3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2896"/>
            <a:ext cx="10090409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reviews: negative correlation (counterintuitive)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87A6-D8B3-225C-E799-EEA9DA36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07127"/>
            <a:ext cx="11172760" cy="4154101"/>
          </a:xfrm>
        </p:spPr>
        <p:txBody>
          <a:bodyPr/>
          <a:lstStyle/>
          <a:p>
            <a:r>
              <a:rPr lang="en-US" dirty="0"/>
              <a:t>Counterintuitively, the more reviews the lower the rate</a:t>
            </a:r>
          </a:p>
          <a:p>
            <a:r>
              <a:rPr lang="en-US" dirty="0"/>
              <a:t>This is because more reviews are more </a:t>
            </a:r>
            <a:r>
              <a:rPr lang="en-US" b="1" dirty="0"/>
              <a:t>likely to be older cars</a:t>
            </a:r>
          </a:p>
          <a:p>
            <a:r>
              <a:rPr lang="en-US" dirty="0"/>
              <a:t>A </a:t>
            </a:r>
            <a:r>
              <a:rPr lang="en-US" b="1" dirty="0"/>
              <a:t>quadratic</a:t>
            </a:r>
            <a:r>
              <a:rPr lang="en-US" dirty="0"/>
              <a:t> model could better explain the effect of more reviews vs age</a:t>
            </a:r>
          </a:p>
          <a:p>
            <a:r>
              <a:rPr lang="en-US" dirty="0"/>
              <a:t>Higher order polynomials are significant up to 6</a:t>
            </a:r>
            <a:r>
              <a:rPr lang="en-US" baseline="30000" dirty="0"/>
              <a:t>th</a:t>
            </a:r>
            <a:r>
              <a:rPr lang="en-US" dirty="0"/>
              <a:t> order, but loose </a:t>
            </a:r>
            <a:r>
              <a:rPr lang="en-US" b="1" dirty="0"/>
              <a:t>interpretability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17EC4-FB62-117B-EBCA-002424FC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4" y="3946849"/>
            <a:ext cx="4065637" cy="2911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C406F-F7F0-8996-0CC5-8474A509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387" y="3946848"/>
            <a:ext cx="4065637" cy="2911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4CEBE3-82E3-1F77-F90F-0FC9525F5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257" y="4664306"/>
            <a:ext cx="3850433" cy="77317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90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BC2A-DBA9-62A2-2FB1-D41BFF80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brand and model required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E934-6366-2979-D829-6A9A13CE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07127"/>
            <a:ext cx="9110695" cy="4154101"/>
          </a:xfrm>
        </p:spPr>
        <p:txBody>
          <a:bodyPr/>
          <a:lstStyle/>
          <a:p>
            <a:r>
              <a:rPr lang="en-US" dirty="0"/>
              <a:t>Since data sources are different, slight variations in spellings of car brands or types existed, and they were reconciled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A05E1-FE89-93EA-E3D3-4C95E7E1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39" y="2892527"/>
            <a:ext cx="2448267" cy="36295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C45E7-4DAA-DB8A-99D6-22676DB7C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18" y="2892527"/>
            <a:ext cx="2761484" cy="352934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D3C9A-911F-7BD4-B240-8BE4F56C4866}"/>
              </a:ext>
            </a:extLst>
          </p:cNvPr>
          <p:cNvSpPr/>
          <p:nvPr/>
        </p:nvSpPr>
        <p:spPr>
          <a:xfrm>
            <a:off x="2164702" y="4343399"/>
            <a:ext cx="1474237" cy="727788"/>
          </a:xfrm>
          <a:prstGeom prst="roundRect">
            <a:avLst/>
          </a:prstGeom>
          <a:solidFill>
            <a:srgbClr val="DA839F">
              <a:alpha val="1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DA344-D0FE-FBF4-3079-9F39FF26CC29}"/>
              </a:ext>
            </a:extLst>
          </p:cNvPr>
          <p:cNvSpPr/>
          <p:nvPr/>
        </p:nvSpPr>
        <p:spPr>
          <a:xfrm>
            <a:off x="7315200" y="3823995"/>
            <a:ext cx="982825" cy="519404"/>
          </a:xfrm>
          <a:prstGeom prst="roundRect">
            <a:avLst/>
          </a:prstGeom>
          <a:solidFill>
            <a:srgbClr val="DA839F">
              <a:alpha val="1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EA6D6B-01C5-17DF-46F2-71A0609B3D16}"/>
              </a:ext>
            </a:extLst>
          </p:cNvPr>
          <p:cNvSpPr/>
          <p:nvPr/>
        </p:nvSpPr>
        <p:spPr>
          <a:xfrm>
            <a:off x="7315199" y="4769458"/>
            <a:ext cx="982825" cy="519404"/>
          </a:xfrm>
          <a:prstGeom prst="roundRect">
            <a:avLst/>
          </a:prstGeom>
          <a:solidFill>
            <a:srgbClr val="DA839F">
              <a:alpha val="1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F08CC6-75F5-AD83-304D-048B630BC878}"/>
              </a:ext>
            </a:extLst>
          </p:cNvPr>
          <p:cNvSpPr/>
          <p:nvPr/>
        </p:nvSpPr>
        <p:spPr>
          <a:xfrm>
            <a:off x="7313155" y="5960628"/>
            <a:ext cx="982825" cy="519404"/>
          </a:xfrm>
          <a:prstGeom prst="roundRect">
            <a:avLst/>
          </a:prstGeom>
          <a:solidFill>
            <a:srgbClr val="DA839F">
              <a:alpha val="1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1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66D5-8955-7A61-EC57-05DD25F8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2896"/>
            <a:ext cx="9250654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Car brand is a significantly explanative feature for the rental 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26759-AE2D-360B-0625-3EB37D55B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521301"/>
            <a:ext cx="8029986" cy="5336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C5AD0-175F-832E-F078-A0583B02B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52" y="3664079"/>
            <a:ext cx="3425943" cy="52557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6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17C1-5D6E-72C3-8273-48F4E009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2896"/>
            <a:ext cx="11350042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Car model is also a significantly explanative feature for the rental 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48452-9383-DF69-6B01-D6DC1274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8" y="1448617"/>
            <a:ext cx="8086059" cy="5241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E720F-70C3-1BBC-B34D-C4C2F203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429000"/>
            <a:ext cx="3467878" cy="50393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917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3118-6A45-C32F-CC97-21C426FE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2896"/>
            <a:ext cx="11508662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The type of fuel, vehicle type, and proximity to airports have significant effects on price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A87F-3897-2752-91F0-E264EBB3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07127"/>
            <a:ext cx="10491626" cy="4154101"/>
          </a:xfrm>
        </p:spPr>
        <p:txBody>
          <a:bodyPr/>
          <a:lstStyle/>
          <a:p>
            <a:r>
              <a:rPr lang="en-US" dirty="0"/>
              <a:t>Electric cars are the most expensive on average</a:t>
            </a:r>
          </a:p>
          <a:p>
            <a:r>
              <a:rPr lang="en-US" dirty="0"/>
              <a:t>We expect this to be due to a combination of:</a:t>
            </a:r>
          </a:p>
          <a:p>
            <a:pPr lvl="1"/>
            <a:r>
              <a:rPr lang="en-US" dirty="0"/>
              <a:t>purchase price level differences for rental companies</a:t>
            </a:r>
          </a:p>
          <a:p>
            <a:pPr lvl="1"/>
            <a:r>
              <a:rPr lang="en-US" dirty="0"/>
              <a:t>customer fuel costs – increased willingness to pay more on rental and less on fuel to reduce overall cost)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B0C02-864E-CE86-39F7-2B7F3955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09" y="3795869"/>
            <a:ext cx="8406881" cy="30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9143-0D43-FAF8-3C5E-48DDDF33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2896"/>
            <a:ext cx="11088785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The type of fuel, vehicle type, and proximity to airports have significant effects on price (2/2)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F87369-52C9-027F-49BE-69FC46AB6C42}"/>
              </a:ext>
            </a:extLst>
          </p:cNvPr>
          <p:cNvGrpSpPr/>
          <p:nvPr/>
        </p:nvGrpSpPr>
        <p:grpSpPr>
          <a:xfrm>
            <a:off x="2118049" y="1531880"/>
            <a:ext cx="7427167" cy="5148859"/>
            <a:chOff x="3112526" y="1406102"/>
            <a:chExt cx="8541409" cy="62170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4C5F4F-5F85-54FD-9134-51EF04185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2526" y="1406102"/>
              <a:ext cx="8541409" cy="328427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2029310-5851-EA97-FCA1-B9F7B6816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8048" y="4560540"/>
              <a:ext cx="8209469" cy="3062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85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EC8-5AD0-B1C9-EC38-50B034C5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61" y="-289248"/>
            <a:ext cx="7623110" cy="672736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Behavior of daily rental rate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Effect of different features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Full Linear Regression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Explorations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9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AA2E-9F34-DBD2-012F-F9B2ADB8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2896"/>
            <a:ext cx="11312719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The numerical features are not sufficient to produce the optimal linear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34557-B38A-2538-9426-B5143C2A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63" y="2026402"/>
            <a:ext cx="5430046" cy="42251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7BB372-7FD3-0A28-0E9B-7AE868BE240F}"/>
              </a:ext>
            </a:extLst>
          </p:cNvPr>
          <p:cNvSpPr/>
          <p:nvPr/>
        </p:nvSpPr>
        <p:spPr>
          <a:xfrm>
            <a:off x="791463" y="2705877"/>
            <a:ext cx="3220700" cy="723123"/>
          </a:xfrm>
          <a:prstGeom prst="roundRect">
            <a:avLst/>
          </a:prstGeom>
          <a:solidFill>
            <a:srgbClr val="DA839F">
              <a:alpha val="1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615CAA-06F8-F17F-AD8E-9A08F835FFCB}"/>
              </a:ext>
            </a:extLst>
          </p:cNvPr>
          <p:cNvSpPr/>
          <p:nvPr/>
        </p:nvSpPr>
        <p:spPr>
          <a:xfrm>
            <a:off x="3256382" y="5629469"/>
            <a:ext cx="2230017" cy="248817"/>
          </a:xfrm>
          <a:prstGeom prst="roundRect">
            <a:avLst/>
          </a:prstGeom>
          <a:solidFill>
            <a:srgbClr val="DA839F">
              <a:alpha val="1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C8C703-D376-4E18-E4C7-017C8AF9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9" y="1514413"/>
            <a:ext cx="6875411" cy="4455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5EAA2E-9F34-DBD2-012F-F9B2ADB8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262896"/>
            <a:ext cx="8877430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The categorical features yield better model’s performance*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7BB372-7FD3-0A28-0E9B-7AE868BE240F}"/>
              </a:ext>
            </a:extLst>
          </p:cNvPr>
          <p:cNvSpPr/>
          <p:nvPr/>
        </p:nvSpPr>
        <p:spPr>
          <a:xfrm>
            <a:off x="470626" y="2375677"/>
            <a:ext cx="3715293" cy="850123"/>
          </a:xfrm>
          <a:prstGeom prst="roundRect">
            <a:avLst/>
          </a:prstGeom>
          <a:solidFill>
            <a:srgbClr val="DA839F">
              <a:alpha val="1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9CF65-2190-4546-1303-99CD71F80566}"/>
              </a:ext>
            </a:extLst>
          </p:cNvPr>
          <p:cNvSpPr txBox="1"/>
          <p:nvPr/>
        </p:nvSpPr>
        <p:spPr>
          <a:xfrm>
            <a:off x="565150" y="6441215"/>
            <a:ext cx="312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Excluding model type at this point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A5DEC2-C6FF-C528-C633-2889389AFA59}"/>
              </a:ext>
            </a:extLst>
          </p:cNvPr>
          <p:cNvCxnSpPr/>
          <p:nvPr/>
        </p:nvCxnSpPr>
        <p:spPr>
          <a:xfrm>
            <a:off x="565150" y="6410132"/>
            <a:ext cx="3806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1513E-DD78-4B22-11E6-675689FFA1CD}"/>
              </a:ext>
            </a:extLst>
          </p:cNvPr>
          <p:cNvSpPr txBox="1"/>
          <p:nvPr/>
        </p:nvSpPr>
        <p:spPr>
          <a:xfrm>
            <a:off x="1438164" y="5948372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E5FBF-A11A-A497-20F4-D16FEB87F574}"/>
              </a:ext>
            </a:extLst>
          </p:cNvPr>
          <p:cNvSpPr txBox="1"/>
          <p:nvPr/>
        </p:nvSpPr>
        <p:spPr>
          <a:xfrm>
            <a:off x="3256382" y="5948372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3E411-6864-B4C3-3183-08A3E7E06690}"/>
              </a:ext>
            </a:extLst>
          </p:cNvPr>
          <p:cNvSpPr txBox="1"/>
          <p:nvPr/>
        </p:nvSpPr>
        <p:spPr>
          <a:xfrm>
            <a:off x="4254757" y="5948372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F34F3-0496-2175-C5EB-77AC892FB76A}"/>
              </a:ext>
            </a:extLst>
          </p:cNvPr>
          <p:cNvSpPr txBox="1"/>
          <p:nvPr/>
        </p:nvSpPr>
        <p:spPr>
          <a:xfrm>
            <a:off x="5087061" y="5948372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99EA8-6C52-D279-08A2-629CB33E4BB0}"/>
              </a:ext>
            </a:extLst>
          </p:cNvPr>
          <p:cNvSpPr txBox="1"/>
          <p:nvPr/>
        </p:nvSpPr>
        <p:spPr>
          <a:xfrm>
            <a:off x="5858827" y="5948372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90BB8A-77EE-70CC-8F71-4A3F4468F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69" y="2405925"/>
            <a:ext cx="5438666" cy="78962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A237B7-C399-9893-24E8-86AE57D93FE8}"/>
              </a:ext>
            </a:extLst>
          </p:cNvPr>
          <p:cNvSpPr/>
          <p:nvPr/>
        </p:nvSpPr>
        <p:spPr>
          <a:xfrm>
            <a:off x="9050692" y="2640811"/>
            <a:ext cx="2453952" cy="261009"/>
          </a:xfrm>
          <a:prstGeom prst="roundRect">
            <a:avLst/>
          </a:prstGeom>
          <a:solidFill>
            <a:srgbClr val="DA839F">
              <a:alpha val="1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83AA-279D-6ABE-F2F1-FBA8C3EE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2896"/>
            <a:ext cx="10668907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model (with numeric features):</a:t>
            </a:r>
            <a:br>
              <a:rPr lang="en-US" dirty="0"/>
            </a:br>
            <a:r>
              <a:rPr lang="en-US" dirty="0"/>
              <a:t>Including car model yields better in-sample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4938-F2DE-5E7C-6E6B-E0D87197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55576"/>
            <a:ext cx="11079454" cy="4305652"/>
          </a:xfrm>
        </p:spPr>
        <p:txBody>
          <a:bodyPr/>
          <a:lstStyle/>
          <a:p>
            <a:r>
              <a:rPr lang="en-US" dirty="0"/>
              <a:t>However, this is the effect of grouping observations into more dummy variables (51 brans vs 490 models ~ almost 10 times less per dummy)</a:t>
            </a:r>
          </a:p>
          <a:p>
            <a:r>
              <a:rPr lang="en-US" dirty="0"/>
              <a:t>Further exploration of whether this leads to overfitting should be performed if the model is to be used for prediction purposes later 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61E2C3-A4FD-8190-93D8-70F5B153B9A3}"/>
              </a:ext>
            </a:extLst>
          </p:cNvPr>
          <p:cNvGrpSpPr/>
          <p:nvPr/>
        </p:nvGrpSpPr>
        <p:grpSpPr>
          <a:xfrm>
            <a:off x="1035698" y="3136973"/>
            <a:ext cx="9734370" cy="3635412"/>
            <a:chOff x="620782" y="2558476"/>
            <a:chExt cx="10360210" cy="43752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301580-9693-6F8C-8010-D37BD5D3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2834" y="2617166"/>
              <a:ext cx="4938158" cy="42578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94F0F3-2103-B1BA-43BF-7E569BCD0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782" y="2558476"/>
              <a:ext cx="4809635" cy="437523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FB54E6-88F3-C5DD-DA0E-7BBC201ACEA4}"/>
              </a:ext>
            </a:extLst>
          </p:cNvPr>
          <p:cNvSpPr txBox="1"/>
          <p:nvPr/>
        </p:nvSpPr>
        <p:spPr>
          <a:xfrm>
            <a:off x="3830865" y="3562225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Included: Make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Excluded: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B661B-44EA-D406-E8A4-2FDA356B1559}"/>
              </a:ext>
            </a:extLst>
          </p:cNvPr>
          <p:cNvSpPr txBox="1"/>
          <p:nvPr/>
        </p:nvSpPr>
        <p:spPr>
          <a:xfrm>
            <a:off x="9170757" y="3472029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Included: Model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Excluded: Make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533B09-0923-58B8-5488-14291A9691CA}"/>
              </a:ext>
            </a:extLst>
          </p:cNvPr>
          <p:cNvSpPr/>
          <p:nvPr/>
        </p:nvSpPr>
        <p:spPr>
          <a:xfrm>
            <a:off x="1270028" y="3396679"/>
            <a:ext cx="341137" cy="2857434"/>
          </a:xfrm>
          <a:prstGeom prst="roundRect">
            <a:avLst/>
          </a:prstGeom>
          <a:solidFill>
            <a:srgbClr val="DA839F">
              <a:alpha val="1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59B07B-C24B-FAD8-8715-C68274223AB1}"/>
              </a:ext>
            </a:extLst>
          </p:cNvPr>
          <p:cNvSpPr/>
          <p:nvPr/>
        </p:nvSpPr>
        <p:spPr>
          <a:xfrm>
            <a:off x="6461037" y="3396679"/>
            <a:ext cx="341137" cy="2857434"/>
          </a:xfrm>
          <a:prstGeom prst="roundRect">
            <a:avLst/>
          </a:prstGeom>
          <a:solidFill>
            <a:srgbClr val="DA839F">
              <a:alpha val="1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9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EC8-5AD0-B1C9-EC38-50B034C5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61" y="-289248"/>
            <a:ext cx="7623110" cy="672736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Behavior of daily rental rate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Effect of different features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Full Linear Regression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Explorations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14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6474-A005-919E-F164-6E1B71803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164EC8-5AD0-B1C9-EC38-50B034C5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97" y="2910264"/>
            <a:ext cx="4240115" cy="10374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072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B7A8-E5E6-D10F-6E40-28E12B2E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Exploration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8A17-2182-4DEB-BE62-0B5C513A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70180"/>
            <a:ext cx="9073372" cy="4693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 Rentals data collected from different websites for major US cities,</a:t>
            </a:r>
            <a:r>
              <a:rPr lang="en-US" b="1" dirty="0"/>
              <a:t> </a:t>
            </a:r>
            <a:r>
              <a:rPr lang="en-US" dirty="0"/>
              <a:t>in July 2020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There are 5581 observations</a:t>
            </a:r>
          </a:p>
          <a:p>
            <a:endParaRPr lang="en-US" dirty="0"/>
          </a:p>
          <a:p>
            <a:r>
              <a:rPr lang="en-US" dirty="0"/>
              <a:t>Curious about </a:t>
            </a:r>
            <a:r>
              <a:rPr lang="en-US" b="1" dirty="0"/>
              <a:t>how the different features affect car rental prices</a:t>
            </a:r>
            <a:r>
              <a:rPr lang="en-US" dirty="0"/>
              <a:t> (e.g., age of the car, fuel type, ratings, etc.)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Variables were explored </a:t>
            </a:r>
            <a:r>
              <a:rPr lang="en-US" b="1" dirty="0"/>
              <a:t>individually</a:t>
            </a:r>
            <a:r>
              <a:rPr lang="en-US" dirty="0"/>
              <a:t> and </a:t>
            </a:r>
            <a:r>
              <a:rPr lang="en-US" b="1" dirty="0"/>
              <a:t>together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Linear regression </a:t>
            </a:r>
            <a:r>
              <a:rPr lang="en-US" dirty="0"/>
              <a:t>was used to generate model</a:t>
            </a:r>
          </a:p>
        </p:txBody>
      </p:sp>
    </p:spTree>
    <p:extLst>
      <p:ext uri="{BB962C8B-B14F-4D97-AF65-F5344CB8AC3E}">
        <p14:creationId xmlns:p14="http://schemas.microsoft.com/office/powerpoint/2010/main" val="153152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EC8-5AD0-B1C9-EC38-50B034C5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61" y="-289248"/>
            <a:ext cx="7623110" cy="672736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Behavior of daily rental rate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Effect of different features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Full Linear Regression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Explorations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E2A4-A7D5-F167-FB6F-D630CE47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Dependent Variable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25C6-D455-7B7C-7FCE-479CE2AE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83111"/>
            <a:ext cx="10025265" cy="4078117"/>
          </a:xfrm>
        </p:spPr>
        <p:txBody>
          <a:bodyPr/>
          <a:lstStyle/>
          <a:p>
            <a:r>
              <a:rPr lang="en-US" dirty="0"/>
              <a:t>Variable “</a:t>
            </a:r>
            <a:r>
              <a:rPr lang="en-US" dirty="0" err="1"/>
              <a:t>rate.daily</a:t>
            </a:r>
            <a:r>
              <a:rPr lang="en-US" dirty="0"/>
              <a:t>” suffers from </a:t>
            </a:r>
            <a:r>
              <a:rPr lang="en-US" b="1" dirty="0"/>
              <a:t>non-linearity</a:t>
            </a:r>
          </a:p>
          <a:p>
            <a:r>
              <a:rPr lang="en-US" dirty="0"/>
              <a:t>This can be observed visually from the </a:t>
            </a:r>
            <a:r>
              <a:rPr lang="en-US" b="1" dirty="0"/>
              <a:t>histogram</a:t>
            </a:r>
            <a:r>
              <a:rPr lang="en-US" dirty="0"/>
              <a:t>, confirmed visually by the </a:t>
            </a:r>
            <a:r>
              <a:rPr lang="en-US" b="1" dirty="0"/>
              <a:t>QQ plot</a:t>
            </a:r>
            <a:r>
              <a:rPr lang="en-US" dirty="0"/>
              <a:t>, and tested numerically by the </a:t>
            </a:r>
            <a:r>
              <a:rPr lang="en-US" b="1" dirty="0"/>
              <a:t>Shapiro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2F1D3-0489-A58D-68B8-979E77D7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453" y="3826888"/>
            <a:ext cx="4351784" cy="2975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01FE5-0ED2-B44F-9391-A6B54C194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5"/>
          <a:stretch/>
        </p:blipFill>
        <p:spPr>
          <a:xfrm>
            <a:off x="3892494" y="3524380"/>
            <a:ext cx="4215808" cy="3375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2CD129-73B6-CF8A-0F96-CC3C7C794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227" b="6792"/>
          <a:stretch/>
        </p:blipFill>
        <p:spPr>
          <a:xfrm>
            <a:off x="0" y="3373149"/>
            <a:ext cx="4060390" cy="3428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AB576-7CFA-3690-AD63-9EACAED7032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48882" y="3826888"/>
            <a:ext cx="2783756" cy="7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3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3A5D-958A-BB49-ABA9-6721D793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of the 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7BA0-832E-2CF9-D859-C7CC11C0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rental rate is non-zero and positive, so a simple log transformation is applied to achieve a </a:t>
            </a:r>
            <a:r>
              <a:rPr lang="en-US" b="1" dirty="0"/>
              <a:t>closer-to-normal</a:t>
            </a:r>
            <a:r>
              <a:rPr lang="en-US" dirty="0"/>
              <a:t>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07F9-035F-717B-C62B-B211C19A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90" y="3574078"/>
            <a:ext cx="4207026" cy="3150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24AA9-A601-659A-2EDE-ED636DEB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" y="3417473"/>
            <a:ext cx="3938187" cy="3406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AE81A-DCD3-0E76-F4CB-582BB7282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861" y="3516880"/>
            <a:ext cx="4213124" cy="3207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04BB0-C036-CA1C-D6C7-E3699A4F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0151" y="3554587"/>
            <a:ext cx="2916543" cy="6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8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3A5D-958A-BB49-ABA9-6721D793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7BA0-832E-2CF9-D859-C7CC11C0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07127"/>
            <a:ext cx="9474589" cy="5250873"/>
          </a:xfrm>
        </p:spPr>
        <p:txBody>
          <a:bodyPr>
            <a:normAutofit/>
          </a:bodyPr>
          <a:lstStyle/>
          <a:p>
            <a:r>
              <a:rPr lang="en-US" dirty="0"/>
              <a:t>There are 32 observations that lie beyond 2*IQR away from the Upper Quartile of the log-transformed daily rate</a:t>
            </a:r>
          </a:p>
          <a:p>
            <a:r>
              <a:rPr lang="en-US" dirty="0"/>
              <a:t>Upon further exploration, we identify 2 main groups of outliers:</a:t>
            </a:r>
          </a:p>
          <a:p>
            <a:pPr lvl="1"/>
            <a:r>
              <a:rPr lang="en-US" dirty="0"/>
              <a:t>classical cars, even if log(rate) is not outlier (16 observations)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mostly prestigious brands with high rates (29 observations)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Classical cars were </a:t>
            </a:r>
            <a:r>
              <a:rPr lang="en-US" b="1" dirty="0"/>
              <a:t>dropped</a:t>
            </a:r>
            <a:r>
              <a:rPr lang="en-US" dirty="0"/>
              <a:t> (as they have a different market model and insufficient sample size to explore it)</a:t>
            </a:r>
          </a:p>
          <a:p>
            <a:r>
              <a:rPr lang="en-US" dirty="0"/>
              <a:t>Outliers of current models were </a:t>
            </a:r>
            <a:r>
              <a:rPr lang="en-US" b="1" dirty="0"/>
              <a:t>retained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431382-7C9F-5A18-148F-D0703E96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1" y="3527523"/>
            <a:ext cx="9265566" cy="39388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84848-7B2E-2B28-93EA-43466BA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71" y="4789049"/>
            <a:ext cx="10913390" cy="289158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5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EC8-5AD0-B1C9-EC38-50B034C5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61" y="-289248"/>
            <a:ext cx="7623110" cy="672736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Behavior of daily rental rate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Effect of different features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Full Linear Regression</a:t>
            </a:r>
            <a:b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Explorations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9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8A68-F9DA-2AF9-62F6-626153CE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Year: Newer cars are more expensive,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21B78-BE6C-CC30-019B-77F984C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783807"/>
            <a:ext cx="7631133" cy="48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4430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DA839F"/>
      </a:accent1>
      <a:accent2>
        <a:srgbClr val="D27167"/>
      </a:accent2>
      <a:accent3>
        <a:srgbClr val="D09960"/>
      </a:accent3>
      <a:accent4>
        <a:srgbClr val="ABA454"/>
      </a:accent4>
      <a:accent5>
        <a:srgbClr val="95AD68"/>
      </a:accent5>
      <a:accent6>
        <a:srgbClr val="6EB358"/>
      </a:accent6>
      <a:hlink>
        <a:srgbClr val="568F7C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624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Neue Haas Grotesk Text Pro</vt:lpstr>
      <vt:lpstr>PunchcardVTI</vt:lpstr>
      <vt:lpstr>Stats &amp; Facts</vt:lpstr>
      <vt:lpstr>Introduction Behavior of daily rental rate Effect of different features Full Linear Regression Other Explorations </vt:lpstr>
      <vt:lpstr>Dataset &amp; Exploration Path</vt:lpstr>
      <vt:lpstr>Introduction Behavior of daily rental rate Effect of different features Full Linear Regression Other Explorations </vt:lpstr>
      <vt:lpstr>Understanding the Dependent Variable Distribution</vt:lpstr>
      <vt:lpstr>Transformation of the Dependent Variable</vt:lpstr>
      <vt:lpstr>Handling outliers</vt:lpstr>
      <vt:lpstr>Introduction Behavior of daily rental rate Effect of different features Full Linear Regression Other Explorations </vt:lpstr>
      <vt:lpstr>Year: Newer cars are more expensive, as expected</vt:lpstr>
      <vt:lpstr>Number of reviews: negative correlation (counterintuitive)</vt:lpstr>
      <vt:lpstr>Car brand and model required data cleaning</vt:lpstr>
      <vt:lpstr>Car brand is a significantly explanative feature for the rental rate </vt:lpstr>
      <vt:lpstr>Car model is also a significantly explanative feature for the rental rate </vt:lpstr>
      <vt:lpstr>The type of fuel, vehicle type, and proximity to airports have significant effects on price (1/2)</vt:lpstr>
      <vt:lpstr>The type of fuel, vehicle type, and proximity to airports have significant effects on price (2/2)</vt:lpstr>
      <vt:lpstr>Introduction Behavior of daily rental rate Effect of different features Full Linear Regression Other Explorations </vt:lpstr>
      <vt:lpstr>The numerical features are not sufficient to produce the optimal linear regression model</vt:lpstr>
      <vt:lpstr>The categorical features yield better model’s performance*</vt:lpstr>
      <vt:lpstr>Overall model (with numeric features): Including car model yields better in-sample fit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&amp; Facts</dc:title>
  <dc:creator>Shihab H</dc:creator>
  <cp:lastModifiedBy>Shihab H</cp:lastModifiedBy>
  <cp:revision>14</cp:revision>
  <dcterms:created xsi:type="dcterms:W3CDTF">2022-06-20T10:03:34Z</dcterms:created>
  <dcterms:modified xsi:type="dcterms:W3CDTF">2022-06-20T12:07:36Z</dcterms:modified>
</cp:coreProperties>
</file>