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425" r:id="rId5"/>
    <p:sldId id="414" r:id="rId6"/>
    <p:sldId id="404" r:id="rId7"/>
    <p:sldId id="436" r:id="rId8"/>
    <p:sldId id="437" r:id="rId9"/>
    <p:sldId id="438" r:id="rId10"/>
    <p:sldId id="391" r:id="rId11"/>
    <p:sldId id="434" r:id="rId12"/>
    <p:sldId id="409" r:id="rId13"/>
    <p:sldId id="421" r:id="rId14"/>
    <p:sldId id="426" r:id="rId15"/>
    <p:sldId id="427" r:id="rId16"/>
    <p:sldId id="430" r:id="rId17"/>
    <p:sldId id="431" r:id="rId18"/>
    <p:sldId id="428" r:id="rId19"/>
    <p:sldId id="429" r:id="rId20"/>
    <p:sldId id="432" r:id="rId21"/>
    <p:sldId id="433" r:id="rId22"/>
    <p:sldId id="413" r:id="rId23"/>
    <p:sldId id="424" r:id="rId24"/>
    <p:sldId id="417" r:id="rId25"/>
    <p:sldId id="398" r:id="rId26"/>
  </p:sldIdLst>
  <p:sldSz cx="12192000" cy="7223125"/>
  <p:notesSz cx="6858000" cy="9144000"/>
  <p:defaultTextStyle>
    <a:defPPr>
      <a:defRPr lang="en-US"/>
    </a:defPPr>
    <a:lvl1pPr marL="0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63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95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28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58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22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53" algn="l" defTabSz="9140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13-Sep-2025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13-Sep-2025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3913" y="1143000"/>
            <a:ext cx="521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5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8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8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2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7402B-BAED-BF20-3C96-B972C5720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3DADA-3615-2EAE-7B25-698D49133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4D678-9D01-6B49-12D2-DE9E59BB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E80C-947D-7839-FF63-8B46C5088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6A8D7-7A77-69ED-8180-B8468C47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92B91-69BD-1E82-47BF-29F65F2B3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460AD-746E-D13F-0E09-5068BC9B7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7EDB0-8265-0B30-BA78-6EAEE4BD0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1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DC828-7463-923F-975B-795EA9A6C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41A38-FA3E-586B-9C86-FB1C3CF10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F0C50-A24A-E7CB-FF60-329856CE8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90C-1C6C-467A-ECF0-726530B67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F9CB-CE4E-5D6A-5EF8-99979CC49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E6DB3-9C08-B50A-9312-80490B087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A6319C-4618-6447-71D1-E597077EB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CDE7D-B7A1-971F-D9E7-8499ECF0B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3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7D80-9D0A-C841-C9BD-0D03553CF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734B7-0162-19DD-C923-3FDA4A54C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F6C2B-E271-6939-EE96-5670E8D3B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3D5F4-4093-F34D-5C09-6539DE4F9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4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3827-5F55-8652-B197-3C5417D70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D66CE-12CB-CFC9-842F-D50E96788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77403-79C1-678C-B236-AE005088F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C39B2-BD2E-BAEF-230B-BF5595D94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96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627D-7A25-CD77-5A9B-2C19BBBE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2E4C4-D441-23FC-5FBE-A12D918B4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E16AE-4932-BC17-D26E-82EEEEDD4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FEFC-44F1-8DE2-BB1D-67EA3456A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4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C81BF-A1B9-E1DE-681C-E08069DF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BF06E-A595-C058-2D31-F092710A1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A6965-7279-7557-C564-1A0EB62FA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A0631-FAC9-7ABE-6EEB-09E3D34F6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9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48F52-5806-8DCE-FE6F-9AAB76DF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72452-C6CE-709F-9407-0F27D850F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9CF05-FAC4-55F3-EFA7-07D4506F5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36114-5875-C063-7F7C-368B34801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9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B1068-BA72-ED0E-2EA5-6571791FB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C48E7-223A-B27D-819A-73813D290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54659-6B5A-9320-6DDA-E9E0B4195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654FB-3535-C4FD-BA06-B0C8CF4E4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4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0A1F-A2AA-3C20-0221-0E118CD44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16F6C-5A9F-5FCF-5F06-01AEF6641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BA56-386E-F52F-2062-754E34C41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659ED-4B25-2191-866C-437B5DE72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2A58C-CDC0-9E7D-72BD-4E7C016EA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799A9-5C09-A516-5423-8A7863D2B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3EF57-7167-3535-D531-5985D4B12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0EA0-0CBC-014F-6E62-B23C51C1D3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905A-38CF-1514-0DDD-E75D8B13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BFECB3-6210-2B81-C7E8-DBF00EDFF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D457F-90EA-6969-E052-AB4C7209F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196-4127-D22A-B9B2-FD991EAF7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1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556A-25E8-F41D-3CD1-4E3C0EDC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2AC6B-4132-AFBD-A761-52A36BA0A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F8EDF-B689-3D09-C89C-EAB6EB7D7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27251-E612-40E0-B4AE-476C5A3A4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8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5" y="433386"/>
            <a:ext cx="5486400" cy="34671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" y="799150"/>
            <a:ext cx="6099248" cy="6423976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4160525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78773" y="4186556"/>
            <a:ext cx="3116777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11" y="4909916"/>
            <a:ext cx="7936230" cy="14542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649295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7" y="615103"/>
            <a:ext cx="2825115" cy="4211973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799"/>
              </a:spcBef>
              <a:buFont typeface="Arial" panose="020B0604020202020204" pitchFamily="34" charset="0"/>
              <a:buNone/>
              <a:defRPr sz="2000"/>
            </a:lvl1pPr>
            <a:lvl2pPr marL="457197" indent="0">
              <a:spcBef>
                <a:spcPts val="1799"/>
              </a:spcBef>
              <a:buNone/>
              <a:defRPr sz="2000"/>
            </a:lvl2pPr>
            <a:lvl3pPr marL="914394" indent="0">
              <a:spcBef>
                <a:spcPts val="1799"/>
              </a:spcBef>
              <a:buNone/>
              <a:defRPr sz="2000"/>
            </a:lvl3pPr>
            <a:lvl4pPr marL="1371591" indent="0">
              <a:spcBef>
                <a:spcPts val="1799"/>
              </a:spcBef>
              <a:buNone/>
              <a:defRPr sz="2000"/>
            </a:lvl4pPr>
            <a:lvl5pPr marL="1828789" indent="0">
              <a:spcBef>
                <a:spcPts val="1799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7" y="615103"/>
            <a:ext cx="7926705" cy="4211973"/>
          </a:xfrm>
        </p:spPr>
        <p:txBody>
          <a:bodyPr lIns="0">
            <a:normAutofit/>
          </a:bodyPr>
          <a:lstStyle>
            <a:lvl1pPr marL="0" indent="0">
              <a:spcBef>
                <a:spcPts val="1799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799"/>
              </a:spcBef>
              <a:defRPr sz="2000"/>
            </a:lvl3pPr>
            <a:lvl4pPr>
              <a:spcBef>
                <a:spcPts val="1799"/>
              </a:spcBef>
              <a:defRPr sz="2000"/>
            </a:lvl4pPr>
            <a:lvl5pPr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89" userDrawn="1">
          <p15:clr>
            <a:srgbClr val="FBAE40"/>
          </p15:clr>
        </p15:guide>
        <p15:guide id="8" orient="horz" pos="1466" userDrawn="1">
          <p15:clr>
            <a:srgbClr val="FBAE40"/>
          </p15:clr>
        </p15:guide>
        <p15:guide id="10" orient="horz" pos="58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2" y="6"/>
            <a:ext cx="3325208" cy="3502245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8977"/>
            <a:ext cx="10972800" cy="165813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263253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5" y="2819027"/>
            <a:ext cx="5746750" cy="3789002"/>
          </a:xfrm>
        </p:spPr>
        <p:txBody>
          <a:bodyPr lIns="0">
            <a:normAutofit/>
          </a:bodyPr>
          <a:lstStyle>
            <a:lvl1pPr marL="0" indent="0">
              <a:spcBef>
                <a:spcPts val="1799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799"/>
              </a:spcBef>
              <a:defRPr sz="2000"/>
            </a:lvl3pPr>
            <a:lvl4pPr>
              <a:spcBef>
                <a:spcPts val="1799"/>
              </a:spcBef>
              <a:defRPr sz="2000"/>
            </a:lvl4pPr>
            <a:lvl5pPr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3" y="2819027"/>
            <a:ext cx="3947160" cy="3789002"/>
          </a:xfrm>
        </p:spPr>
        <p:txBody>
          <a:bodyPr lIns="0">
            <a:normAutofit/>
          </a:bodyPr>
          <a:lstStyle>
            <a:lvl1pPr marL="342898" indent="-342898">
              <a:spcBef>
                <a:spcPts val="1799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799"/>
              </a:spcBef>
              <a:defRPr sz="2000"/>
            </a:lvl2pPr>
            <a:lvl3pPr>
              <a:spcBef>
                <a:spcPts val="1799"/>
              </a:spcBef>
              <a:defRPr sz="2000"/>
            </a:lvl3pPr>
            <a:lvl4pPr>
              <a:spcBef>
                <a:spcPts val="1799"/>
              </a:spcBef>
              <a:defRPr sz="2000"/>
            </a:lvl4pPr>
            <a:lvl5pPr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89" userDrawn="1">
          <p15:clr>
            <a:srgbClr val="FBAE40"/>
          </p15:clr>
        </p15:guide>
        <p15:guide id="8" orient="horz" pos="1466" userDrawn="1">
          <p15:clr>
            <a:srgbClr val="FBAE40"/>
          </p15:clr>
        </p15:guide>
        <p15:guide id="10" orient="horz" pos="58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13178"/>
            <a:ext cx="10972800" cy="165393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768585"/>
            <a:ext cx="10972800" cy="38303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263253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89" userDrawn="1">
          <p15:clr>
            <a:srgbClr val="FBAE40"/>
          </p15:clr>
        </p15:guide>
        <p15:guide id="8" orient="horz" pos="1466" userDrawn="1">
          <p15:clr>
            <a:srgbClr val="FBAE40"/>
          </p15:clr>
        </p15:guide>
        <p15:guide id="10" orient="horz" pos="58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1" y="433386"/>
            <a:ext cx="5486400" cy="34671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3" y="1"/>
            <a:ext cx="6099248" cy="6423976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1" y="4791774"/>
            <a:ext cx="5486400" cy="17335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4160525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1" y="2"/>
            <a:ext cx="5829298" cy="3407868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6" y="199667"/>
            <a:ext cx="6787747" cy="167834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65" y="2403416"/>
            <a:ext cx="6787747" cy="3905961"/>
          </a:xfrm>
        </p:spPr>
        <p:txBody>
          <a:bodyPr lIns="0" tIns="228600" rIns="0" bIns="0">
            <a:normAutofit/>
          </a:bodyPr>
          <a:lstStyle>
            <a:lvl1pPr marL="283462" indent="-283462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2">
              <a:spcBef>
                <a:spcPts val="600"/>
              </a:spcBef>
              <a:defRPr sz="2000"/>
            </a:lvl2pPr>
            <a:lvl3pPr indent="-283462">
              <a:spcBef>
                <a:spcPts val="1799"/>
              </a:spcBef>
              <a:defRPr sz="2000"/>
            </a:lvl3pPr>
            <a:lvl4pPr indent="-283462">
              <a:spcBef>
                <a:spcPts val="1799"/>
              </a:spcBef>
              <a:defRPr sz="2000"/>
            </a:lvl4pPr>
            <a:lvl5pPr indent="-283462"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2" y="2263246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7246868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3" y="468622"/>
            <a:ext cx="5477479" cy="34671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4162247"/>
            <a:ext cx="2133600" cy="1059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 userDrawn="1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9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6" y="453451"/>
            <a:ext cx="5486400" cy="34671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705"/>
            <a:ext cx="5791200" cy="724653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6" y="4811838"/>
            <a:ext cx="5486400" cy="17335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4160525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263253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78773" y="4186556"/>
            <a:ext cx="3116777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1" y="108354"/>
            <a:ext cx="10873740" cy="17696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3" y="2403508"/>
            <a:ext cx="7810500" cy="3896283"/>
          </a:xfrm>
        </p:spPr>
        <p:txBody>
          <a:bodyPr lIns="0" tIns="228600" rIns="0" bIns="0">
            <a:normAutofit/>
          </a:bodyPr>
          <a:lstStyle>
            <a:lvl1pPr marL="283462" indent="-283462">
              <a:spcBef>
                <a:spcPts val="1799"/>
              </a:spcBef>
              <a:buFont typeface="Arial" panose="020B0604020202020204" pitchFamily="34" charset="0"/>
              <a:buChar char="•"/>
              <a:defRPr sz="2000"/>
            </a:lvl1pPr>
            <a:lvl2pPr indent="-283462">
              <a:spcBef>
                <a:spcPts val="1799"/>
              </a:spcBef>
              <a:defRPr sz="2000"/>
            </a:lvl2pPr>
            <a:lvl3pPr indent="-283462">
              <a:spcBef>
                <a:spcPts val="1799"/>
              </a:spcBef>
              <a:defRPr sz="2000"/>
            </a:lvl3pPr>
            <a:lvl4pPr indent="-283462">
              <a:spcBef>
                <a:spcPts val="1799"/>
              </a:spcBef>
              <a:defRPr sz="2000"/>
            </a:lvl4pPr>
            <a:lvl5pPr indent="-283462"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5736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4008" userDrawn="1">
          <p15:clr>
            <a:srgbClr val="FBAE40"/>
          </p15:clr>
        </p15:guide>
        <p15:guide id="7" orient="horz" pos="1289" userDrawn="1">
          <p15:clr>
            <a:srgbClr val="FBAE40"/>
          </p15:clr>
        </p15:guide>
        <p15:guide id="8" orient="horz" pos="1517" userDrawn="1">
          <p15:clr>
            <a:srgbClr val="FBAE40"/>
          </p15:clr>
        </p15:guide>
        <p15:guide id="9" orient="horz" pos="581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36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5" y="433386"/>
            <a:ext cx="5486400" cy="34671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" y="799150"/>
            <a:ext cx="6099248" cy="6423976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4160525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6" y="4791774"/>
            <a:ext cx="5486400" cy="17335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2" y="6"/>
            <a:ext cx="3325208" cy="3502245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5" y="292943"/>
            <a:ext cx="9778365" cy="157416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4" y="2819027"/>
            <a:ext cx="4490827" cy="3789002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799"/>
              </a:spcBef>
              <a:buFont typeface="Arial" panose="020B0604020202020204" pitchFamily="34" charset="0"/>
              <a:buNone/>
              <a:defRPr sz="2000"/>
            </a:lvl1pPr>
            <a:lvl2pPr marL="283462" indent="-283462">
              <a:spcBef>
                <a:spcPts val="1799"/>
              </a:spcBef>
              <a:defRPr sz="2000"/>
            </a:lvl2pPr>
            <a:lvl3pPr marL="594356" indent="-283462">
              <a:spcBef>
                <a:spcPts val="1799"/>
              </a:spcBef>
              <a:defRPr sz="2000"/>
            </a:lvl3pPr>
            <a:lvl4pPr marL="822955" indent="-283462">
              <a:spcBef>
                <a:spcPts val="1799"/>
              </a:spcBef>
              <a:defRPr sz="2000"/>
            </a:lvl4pPr>
            <a:lvl5pPr marL="1005833" indent="-283462"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901" y="2819027"/>
            <a:ext cx="4490827" cy="3789002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799"/>
              </a:spcBef>
              <a:buFont typeface="Arial" panose="020B0604020202020204" pitchFamily="34" charset="0"/>
              <a:buNone/>
              <a:defRPr sz="2000"/>
            </a:lvl1pPr>
            <a:lvl2pPr marL="283462" indent="-283462">
              <a:spcBef>
                <a:spcPts val="1799"/>
              </a:spcBef>
              <a:defRPr sz="2000"/>
            </a:lvl2pPr>
            <a:lvl3pPr marL="548636" indent="-283462">
              <a:spcBef>
                <a:spcPts val="1799"/>
              </a:spcBef>
              <a:defRPr sz="2000"/>
            </a:lvl3pPr>
            <a:lvl4pPr marL="822955" indent="-283462">
              <a:spcBef>
                <a:spcPts val="1799"/>
              </a:spcBef>
              <a:defRPr sz="2000"/>
            </a:lvl4pPr>
            <a:lvl5pPr marL="1005833" indent="-283462"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263253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89" userDrawn="1">
          <p15:clr>
            <a:srgbClr val="FBAE40"/>
          </p15:clr>
        </p15:guide>
        <p15:guide id="8" orient="horz" pos="1466" userDrawn="1">
          <p15:clr>
            <a:srgbClr val="FBAE40"/>
          </p15:clr>
        </p15:guide>
        <p15:guide id="10" orient="horz" pos="58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1" y="2"/>
            <a:ext cx="5829298" cy="3407868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685996"/>
            <a:ext cx="4939666" cy="26781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649295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8" y="481547"/>
            <a:ext cx="5198269" cy="2427773"/>
          </a:xfrm>
        </p:spPr>
        <p:txBody>
          <a:bodyPr lIns="0" tIns="274320">
            <a:normAutofit/>
          </a:bodyPr>
          <a:lstStyle>
            <a:lvl1pPr marL="457197" indent="-457197">
              <a:spcBef>
                <a:spcPts val="1799"/>
              </a:spcBef>
              <a:buFont typeface="+mj-lt"/>
              <a:buAutoNum type="arabicPeriod"/>
              <a:defRPr sz="2000"/>
            </a:lvl1pPr>
            <a:lvl2pPr marL="914394" indent="-457197">
              <a:spcBef>
                <a:spcPts val="1799"/>
              </a:spcBef>
              <a:buFont typeface="+mj-lt"/>
              <a:buAutoNum type="alphaLcPeriod"/>
              <a:defRPr sz="2000"/>
            </a:lvl2pPr>
            <a:lvl3pPr marL="1371591" indent="-457197">
              <a:spcBef>
                <a:spcPts val="1799"/>
              </a:spcBef>
              <a:buFont typeface="+mj-lt"/>
              <a:buAutoNum type="arabicParenR"/>
              <a:defRPr sz="2000"/>
            </a:lvl3pPr>
            <a:lvl4pPr marL="1371591" indent="0">
              <a:spcBef>
                <a:spcPts val="1799"/>
              </a:spcBef>
              <a:buFont typeface="+mj-lt"/>
              <a:buNone/>
              <a:defRPr sz="2000"/>
            </a:lvl4pPr>
            <a:lvl5pPr marL="2285986" indent="-457197">
              <a:spcBef>
                <a:spcPts val="1799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4" y="2960235"/>
            <a:ext cx="5198269" cy="3496246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799"/>
              </a:spcBef>
              <a:buFont typeface="Arial" panose="020B0604020202020204" pitchFamily="34" charset="0"/>
              <a:buNone/>
              <a:defRPr sz="2000"/>
            </a:lvl1pPr>
            <a:lvl2pPr marL="283462" indent="-283462">
              <a:spcBef>
                <a:spcPts val="1799"/>
              </a:spcBef>
              <a:defRPr sz="2000"/>
            </a:lvl2pPr>
            <a:lvl3pPr marL="548636" indent="-283462">
              <a:spcBef>
                <a:spcPts val="1799"/>
              </a:spcBef>
              <a:defRPr sz="2000"/>
            </a:lvl3pPr>
            <a:lvl4pPr marL="822955" indent="-283462">
              <a:spcBef>
                <a:spcPts val="1799"/>
              </a:spcBef>
              <a:defRPr sz="2000"/>
            </a:lvl4pPr>
            <a:lvl5pPr marL="1005833" indent="-283462"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89" userDrawn="1">
          <p15:clr>
            <a:srgbClr val="FBAE40"/>
          </p15:clr>
        </p15:guide>
        <p15:guide id="8" orient="horz" pos="1466" userDrawn="1">
          <p15:clr>
            <a:srgbClr val="FBAE40"/>
          </p15:clr>
        </p15:guide>
        <p15:guide id="10" orient="horz" pos="58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2" y="292939"/>
            <a:ext cx="5063490" cy="247935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2" y="3454188"/>
            <a:ext cx="5044440" cy="3153840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799"/>
              </a:spcBef>
              <a:buFont typeface="Arial" panose="020B0604020202020204" pitchFamily="34" charset="0"/>
              <a:buNone/>
              <a:defRPr sz="2000"/>
            </a:lvl1pPr>
            <a:lvl2pPr indent="-283462">
              <a:spcBef>
                <a:spcPts val="1799"/>
              </a:spcBef>
              <a:defRPr sz="2000"/>
            </a:lvl2pPr>
            <a:lvl3pPr indent="-283462">
              <a:spcBef>
                <a:spcPts val="1799"/>
              </a:spcBef>
              <a:defRPr sz="2000"/>
            </a:lvl3pPr>
            <a:lvl4pPr indent="-283462">
              <a:spcBef>
                <a:spcPts val="1799"/>
              </a:spcBef>
              <a:defRPr sz="2000"/>
            </a:lvl4pPr>
            <a:lvl5pPr indent="-283462">
              <a:spcBef>
                <a:spcPts val="1799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157052"/>
            <a:ext cx="2133600" cy="4205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6" y="5"/>
            <a:ext cx="6118225" cy="72231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89" userDrawn="1">
          <p15:clr>
            <a:srgbClr val="FBAE40"/>
          </p15:clr>
        </p15:guide>
        <p15:guide id="8" orient="horz" pos="1466" userDrawn="1">
          <p15:clr>
            <a:srgbClr val="FBAE40"/>
          </p15:clr>
        </p15:guide>
        <p15:guide id="10" orient="horz" pos="58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3" y="1922825"/>
            <a:ext cx="10382250" cy="458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2" y="384570"/>
            <a:ext cx="10401300" cy="139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50" y="6669355"/>
            <a:ext cx="1313180" cy="2608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1" y="6669355"/>
            <a:ext cx="523240" cy="2608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394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9" indent="-283462" algn="l" defTabSz="91439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796" indent="-283462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93" indent="-283462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91" indent="-283462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88" indent="-283462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85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2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9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5" userDrawn="1">
          <p15:clr>
            <a:srgbClr val="A4A3A4"/>
          </p15:clr>
        </p15:guide>
        <p15:guide id="2" pos="3841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53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297" userDrawn="1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0F2E-EADE-02D2-41CC-7D4D0D45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5F3736-1F42-38BB-D3FC-E40F964A9C85}"/>
              </a:ext>
            </a:extLst>
          </p:cNvPr>
          <p:cNvSpPr/>
          <p:nvPr/>
        </p:nvSpPr>
        <p:spPr>
          <a:xfrm>
            <a:off x="6028943" y="1563185"/>
            <a:ext cx="5111494" cy="465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1E992-33F9-B05C-16B4-65AC4C0F9DD2}"/>
              </a:ext>
            </a:extLst>
          </p:cNvPr>
          <p:cNvSpPr/>
          <p:nvPr/>
        </p:nvSpPr>
        <p:spPr>
          <a:xfrm>
            <a:off x="2053819" y="5904753"/>
            <a:ext cx="3067050" cy="1009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8E5ACD-6328-99DB-EDA0-AC1F9F9BEE59}"/>
              </a:ext>
            </a:extLst>
          </p:cNvPr>
          <p:cNvSpPr/>
          <p:nvPr/>
        </p:nvSpPr>
        <p:spPr>
          <a:xfrm>
            <a:off x="457201" y="3754437"/>
            <a:ext cx="2857500" cy="647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0AEB-FBEB-0A1F-B7EC-98B01F3CD2E5}"/>
              </a:ext>
            </a:extLst>
          </p:cNvPr>
          <p:cNvSpPr txBox="1"/>
          <p:nvPr/>
        </p:nvSpPr>
        <p:spPr>
          <a:xfrm>
            <a:off x="710944" y="1434303"/>
            <a:ext cx="3813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Name: Nushrat Jaben Aurnima</a:t>
            </a:r>
          </a:p>
          <a:p>
            <a:r>
              <a:rPr lang="en-US" sz="1799" dirty="0">
                <a:solidFill>
                  <a:schemeClr val="bg1"/>
                </a:solidFill>
              </a:rPr>
              <a:t>ID: 2022-2-60-146 </a:t>
            </a:r>
          </a:p>
          <a:p>
            <a:endParaRPr lang="en-US" sz="1799" dirty="0">
              <a:solidFill>
                <a:schemeClr val="bg1"/>
              </a:solidFill>
            </a:endParaRPr>
          </a:p>
          <a:p>
            <a:r>
              <a:rPr lang="en-GB" sz="1799" dirty="0">
                <a:solidFill>
                  <a:schemeClr val="bg1"/>
                </a:solidFill>
              </a:rPr>
              <a:t>Name: Shairin Akter Hashi</a:t>
            </a:r>
          </a:p>
          <a:p>
            <a:r>
              <a:rPr lang="en-GB" sz="1799" dirty="0">
                <a:solidFill>
                  <a:schemeClr val="bg1"/>
                </a:solidFill>
              </a:rPr>
              <a:t>ID: 2022-2-60-102</a:t>
            </a:r>
          </a:p>
          <a:p>
            <a:endParaRPr lang="en-GB" sz="1799" dirty="0">
              <a:solidFill>
                <a:schemeClr val="bg1"/>
              </a:solidFill>
            </a:endParaRPr>
          </a:p>
          <a:p>
            <a:r>
              <a:rPr lang="en-GB" sz="1799" dirty="0">
                <a:solidFill>
                  <a:schemeClr val="bg1"/>
                </a:solidFill>
              </a:rPr>
              <a:t>Name: MD Shahrukh Hossain Shihab</a:t>
            </a:r>
          </a:p>
          <a:p>
            <a:r>
              <a:rPr lang="en-GB" sz="1799" dirty="0">
                <a:solidFill>
                  <a:schemeClr val="bg1"/>
                </a:solidFill>
              </a:rPr>
              <a:t>ID: 2022-1-60-372</a:t>
            </a:r>
          </a:p>
          <a:p>
            <a:endParaRPr lang="en-GB" sz="1799" dirty="0">
              <a:solidFill>
                <a:schemeClr val="bg1"/>
              </a:solidFill>
            </a:endParaRPr>
          </a:p>
          <a:p>
            <a:r>
              <a:rPr lang="en-GB" sz="1799" dirty="0">
                <a:solidFill>
                  <a:schemeClr val="bg1"/>
                </a:solidFill>
              </a:rPr>
              <a:t>Name: Zihad Khan</a:t>
            </a:r>
          </a:p>
          <a:p>
            <a:r>
              <a:rPr lang="en-GB" sz="1799" dirty="0">
                <a:solidFill>
                  <a:schemeClr val="bg1"/>
                </a:solidFill>
              </a:rPr>
              <a:t>ID: 2022-2-60-107</a:t>
            </a:r>
          </a:p>
          <a:p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A3B6FE-9805-66AF-6193-E9E8EEDB0ADD}"/>
              </a:ext>
            </a:extLst>
          </p:cNvPr>
          <p:cNvSpPr txBox="1"/>
          <p:nvPr/>
        </p:nvSpPr>
        <p:spPr>
          <a:xfrm>
            <a:off x="710944" y="845227"/>
            <a:ext cx="281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Submitted by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865A3-C96C-E028-FE2F-03F6AA5759F4}"/>
              </a:ext>
            </a:extLst>
          </p:cNvPr>
          <p:cNvSpPr txBox="1"/>
          <p:nvPr/>
        </p:nvSpPr>
        <p:spPr>
          <a:xfrm>
            <a:off x="641606" y="5652027"/>
            <a:ext cx="554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b="1" dirty="0">
                <a:solidFill>
                  <a:schemeClr val="bg1"/>
                </a:solidFill>
              </a:rPr>
              <a:t>Dr. Raihan Ul Islam, </a:t>
            </a:r>
            <a:r>
              <a:rPr lang="en-GB" sz="1799" dirty="0">
                <a:solidFill>
                  <a:schemeClr val="bg1"/>
                </a:solidFill>
              </a:rPr>
              <a:t>Associate Professor</a:t>
            </a:r>
          </a:p>
          <a:p>
            <a:r>
              <a:rPr lang="en-GB" sz="1799" dirty="0">
                <a:solidFill>
                  <a:schemeClr val="bg1"/>
                </a:solidFill>
              </a:rPr>
              <a:t>Department of Computer Science and Engineering </a:t>
            </a:r>
          </a:p>
          <a:p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D30EF-07B8-C6CD-8FDD-E4F73DAA8875}"/>
              </a:ext>
            </a:extLst>
          </p:cNvPr>
          <p:cNvSpPr txBox="1"/>
          <p:nvPr/>
        </p:nvSpPr>
        <p:spPr>
          <a:xfrm>
            <a:off x="634744" y="5128807"/>
            <a:ext cx="281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Submitted 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CF48F-CB2B-64C9-C2CA-BB425275FA88}"/>
              </a:ext>
            </a:extLst>
          </p:cNvPr>
          <p:cNvSpPr txBox="1"/>
          <p:nvPr/>
        </p:nvSpPr>
        <p:spPr>
          <a:xfrm>
            <a:off x="6648631" y="1759533"/>
            <a:ext cx="449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833176-D197-EBE6-99C4-802897E06662}"/>
              </a:ext>
            </a:extLst>
          </p:cNvPr>
          <p:cNvSpPr txBox="1"/>
          <p:nvPr/>
        </p:nvSpPr>
        <p:spPr>
          <a:xfrm>
            <a:off x="7235198" y="2405855"/>
            <a:ext cx="267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/>
                </a:solidFill>
              </a:rPr>
              <a:t>Semester: Summer 2025</a:t>
            </a:r>
            <a:endParaRPr lang="en-GB" sz="1799" dirty="0">
              <a:solidFill>
                <a:schemeClr val="bg1"/>
              </a:solidFill>
            </a:endParaRPr>
          </a:p>
          <a:p>
            <a:pPr algn="ctr"/>
            <a:r>
              <a:rPr lang="en-GB" sz="1799" dirty="0">
                <a:solidFill>
                  <a:schemeClr val="bg1"/>
                </a:solidFill>
              </a:rPr>
              <a:t>CSE475, Section:2</a:t>
            </a:r>
          </a:p>
          <a:p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6" name="Picture 5" descr="A robot thinking with glowing lines&#10;&#10;AI-generated content may be incorrect.">
            <a:extLst>
              <a:ext uri="{FF2B5EF4-FFF2-40B4-BE49-F238E27FC236}">
                <a16:creationId xmlns:a16="http://schemas.microsoft.com/office/drawing/2014/main" id="{ED6609DA-AA82-2982-1D6F-4D4744811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31" y="3238264"/>
            <a:ext cx="4106831" cy="28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335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96CE-29F1-4098-DCE3-DB9A2D42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04D4D62E-D6B6-A333-B5A7-5BFFC3DB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3B5CD-16C5-D52E-78F5-E5283606A61A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2869D8-860B-B5E1-12B7-DB9334AAFB4B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pic>
        <p:nvPicPr>
          <p:cNvPr id="4" name="Picture 3" descr="A graph of a graph with numbers and linesAI-generated content may be incorrect.">
            <a:extLst>
              <a:ext uri="{FF2B5EF4-FFF2-40B4-BE49-F238E27FC236}">
                <a16:creationId xmlns:a16="http://schemas.microsoft.com/office/drawing/2014/main" id="{B8BA33C7-8BC3-D088-059E-8C8F87247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1" y="2371062"/>
            <a:ext cx="5815785" cy="30819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13B550-FF0C-9D1F-12E7-288FE265449B}"/>
              </a:ext>
            </a:extLst>
          </p:cNvPr>
          <p:cNvSpPr txBox="1"/>
          <p:nvPr/>
        </p:nvSpPr>
        <p:spPr>
          <a:xfrm>
            <a:off x="433734" y="1420458"/>
            <a:ext cx="52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 err="1">
                <a:solidFill>
                  <a:schemeClr val="bg1"/>
                </a:solidFill>
              </a:rPr>
              <a:t>SimCLR</a:t>
            </a:r>
            <a:r>
              <a:rPr lang="en-US" sz="1799" b="1" dirty="0">
                <a:solidFill>
                  <a:schemeClr val="bg1"/>
                </a:solidFill>
              </a:rPr>
              <a:t> (ResNet-50) 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E6C61-2F59-A9C6-8DE7-E26BE0C6B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25" y="2371053"/>
            <a:ext cx="5914986" cy="3025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577091"/>
      </p:ext>
    </p:extLst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1464D-AB40-F352-A411-7280DE2F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C735E475-8376-31BC-21D1-A765C44F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143543-5BE3-B089-D910-CECD3B49D968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BA8C77-89A9-69B0-A468-5127D786F1FD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pic>
        <p:nvPicPr>
          <p:cNvPr id="3" name="Picture 2" descr="A graph of a line graphAI-generated content may be incorrect.">
            <a:extLst>
              <a:ext uri="{FF2B5EF4-FFF2-40B4-BE49-F238E27FC236}">
                <a16:creationId xmlns:a16="http://schemas.microsoft.com/office/drawing/2014/main" id="{988444B6-3FAD-FB3D-9A99-DF712F84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36" y="2179323"/>
            <a:ext cx="5484603" cy="32974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 descr="A graph of loss and lossAI-generated content may be incorrect.">
            <a:extLst>
              <a:ext uri="{FF2B5EF4-FFF2-40B4-BE49-F238E27FC236}">
                <a16:creationId xmlns:a16="http://schemas.microsoft.com/office/drawing/2014/main" id="{A95249FF-8F0F-8D62-E716-FFBC4949A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06" y="2179313"/>
            <a:ext cx="5841625" cy="329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53576-CA73-E095-2D11-B63C1CC4FC50}"/>
              </a:ext>
            </a:extLst>
          </p:cNvPr>
          <p:cNvSpPr txBox="1"/>
          <p:nvPr/>
        </p:nvSpPr>
        <p:spPr>
          <a:xfrm>
            <a:off x="561922" y="1420458"/>
            <a:ext cx="488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 err="1">
                <a:solidFill>
                  <a:schemeClr val="bg1"/>
                </a:solidFill>
              </a:rPr>
              <a:t>SimCLR</a:t>
            </a:r>
            <a:r>
              <a:rPr lang="en-US" sz="1799" b="1" dirty="0">
                <a:solidFill>
                  <a:schemeClr val="bg1"/>
                </a:solidFill>
              </a:rPr>
              <a:t> (DenseNet-121) 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8370"/>
      </p:ext>
    </p:extLst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81E23-38C4-FE46-092D-B22FF1957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9C73F2DF-D98C-DEFB-1F4C-8B69BE37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518348-71B1-1048-CE83-AEAA8CE6C3BB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3A478-02D5-7CEA-258C-1FBF45B18562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28504-A796-1E14-0E57-0CFF8D701919}"/>
              </a:ext>
            </a:extLst>
          </p:cNvPr>
          <p:cNvSpPr txBox="1"/>
          <p:nvPr/>
        </p:nvSpPr>
        <p:spPr>
          <a:xfrm>
            <a:off x="520643" y="1418097"/>
            <a:ext cx="52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 err="1">
                <a:solidFill>
                  <a:schemeClr val="bg1"/>
                </a:solidFill>
              </a:rPr>
              <a:t>SimCLR</a:t>
            </a:r>
            <a:r>
              <a:rPr lang="en-US" sz="1799" b="1" dirty="0">
                <a:solidFill>
                  <a:schemeClr val="bg1"/>
                </a:solidFill>
              </a:rPr>
              <a:t> (EfficientNet-B3)Accuracy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D0DAC-1AB3-31CB-D7D3-257F4AB95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7" y="2338244"/>
            <a:ext cx="5629696" cy="3097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 descr="A graph of a lossAI-generated content may be incorrect.">
            <a:extLst>
              <a:ext uri="{FF2B5EF4-FFF2-40B4-BE49-F238E27FC236}">
                <a16:creationId xmlns:a16="http://schemas.microsoft.com/office/drawing/2014/main" id="{803F1A56-5C65-42D3-4750-2EBC0EEA4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41" y="2338244"/>
            <a:ext cx="5728083" cy="3097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065014"/>
      </p:ext>
    </p:extLst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C82F6-B843-BCD6-FFF4-D81B17E0D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D355A66D-4068-A588-E8CA-4AFBE32B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A9BA7-4943-813B-1BAA-F143F4453425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5BFF90-4244-5727-1C99-168034F42376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B4E45-3660-DBC4-5C63-204037AD4060}"/>
              </a:ext>
            </a:extLst>
          </p:cNvPr>
          <p:cNvSpPr txBox="1"/>
          <p:nvPr/>
        </p:nvSpPr>
        <p:spPr>
          <a:xfrm>
            <a:off x="423693" y="1408300"/>
            <a:ext cx="52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 err="1">
                <a:solidFill>
                  <a:schemeClr val="bg1"/>
                </a:solidFill>
              </a:rPr>
              <a:t>Byol</a:t>
            </a:r>
            <a:r>
              <a:rPr lang="en-US" sz="1799" b="1" dirty="0">
                <a:solidFill>
                  <a:schemeClr val="bg1"/>
                </a:solidFill>
              </a:rPr>
              <a:t> (ResNet-50)</a:t>
            </a:r>
            <a:r>
              <a:rPr lang="en-SG" sz="1799" dirty="0">
                <a:solidFill>
                  <a:schemeClr val="bg1"/>
                </a:solidFill>
              </a:rPr>
              <a:t> </a:t>
            </a:r>
            <a:r>
              <a:rPr lang="en-US" sz="1799" b="1" dirty="0">
                <a:solidFill>
                  <a:schemeClr val="bg1"/>
                </a:solidFill>
              </a:rPr>
              <a:t>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4098" name="Picture 21" descr="A graph of a line graphAI-generated content may be incorrect.">
            <a:extLst>
              <a:ext uri="{FF2B5EF4-FFF2-40B4-BE49-F238E27FC236}">
                <a16:creationId xmlns:a16="http://schemas.microsoft.com/office/drawing/2014/main" id="{56FA9E50-DE3C-89C9-0FB7-50F221B7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05" y="2039072"/>
            <a:ext cx="5743165" cy="34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" name="Picture 20" descr="A graph of a graphAI-generated content may be incorrect.">
            <a:extLst>
              <a:ext uri="{FF2B5EF4-FFF2-40B4-BE49-F238E27FC236}">
                <a16:creationId xmlns:a16="http://schemas.microsoft.com/office/drawing/2014/main" id="{6FB7B8B1-F7DA-DBEC-0897-10ACCAB6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0" y="2039082"/>
            <a:ext cx="5781159" cy="357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98598"/>
      </p:ext>
    </p:extLst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7A7FA-DE0E-D5A7-ACE9-4445CF31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54614D50-4BAB-5CB2-C3C8-2D2A490D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F786D-2F4A-6A8F-228F-39E75AEC450C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941FB-DD02-B8D3-1BB1-E1C951161E8F}"/>
              </a:ext>
            </a:extLst>
          </p:cNvPr>
          <p:cNvSpPr/>
          <p:nvPr/>
        </p:nvSpPr>
        <p:spPr>
          <a:xfrm>
            <a:off x="185906" y="1738004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063BE-2C91-E661-2DED-6D9C5103BF16}"/>
              </a:ext>
            </a:extLst>
          </p:cNvPr>
          <p:cNvSpPr txBox="1"/>
          <p:nvPr/>
        </p:nvSpPr>
        <p:spPr>
          <a:xfrm>
            <a:off x="438549" y="1236204"/>
            <a:ext cx="528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99" b="1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Byol</a:t>
            </a:r>
            <a:r>
              <a:rPr lang="en-US" altLang="en-US" sz="1799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(DenseNet-121)</a:t>
            </a:r>
            <a:r>
              <a:rPr lang="en-US" altLang="en-US" sz="2800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799" b="1" dirty="0">
                <a:solidFill>
                  <a:schemeClr val="bg1"/>
                </a:solidFill>
              </a:rPr>
              <a:t>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3073" name="Picture 18" descr="A graph of a line graphAI-generated content may be incorrect.">
            <a:extLst>
              <a:ext uri="{FF2B5EF4-FFF2-40B4-BE49-F238E27FC236}">
                <a16:creationId xmlns:a16="http://schemas.microsoft.com/office/drawing/2014/main" id="{71AF8338-8303-77B6-4B05-C8216D06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26" y="1992702"/>
            <a:ext cx="5906287" cy="358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19" descr="A graph of a graph with numbers and a lineAI-generated content may be incorrect.">
            <a:extLst>
              <a:ext uri="{FF2B5EF4-FFF2-40B4-BE49-F238E27FC236}">
                <a16:creationId xmlns:a16="http://schemas.microsoft.com/office/drawing/2014/main" id="{938A1304-C612-D7CC-9B0B-351B7725B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8" y="1992702"/>
            <a:ext cx="5665536" cy="358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CC347F-E446-541F-7C28-5929D60D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107" y="285857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1799"/>
          </a:p>
        </p:txBody>
      </p:sp>
    </p:spTree>
    <p:extLst>
      <p:ext uri="{BB962C8B-B14F-4D97-AF65-F5344CB8AC3E}">
        <p14:creationId xmlns:p14="http://schemas.microsoft.com/office/powerpoint/2010/main" val="3593388567"/>
      </p:ext>
    </p:extLst>
  </p:cSld>
  <p:clrMapOvr>
    <a:masterClrMapping/>
  </p:clrMapOvr>
  <p:transition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D566D-9C91-63E5-31F1-0FA7F65C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BBE07C89-7026-6FEB-7E5E-1708252B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432E-94AC-34A1-5ED4-E0E73DF7ACD7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958B76-EB42-BBEE-1324-0F4D708ADF28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7A1E3-C6F0-B56A-E2C1-FD668C3AE719}"/>
              </a:ext>
            </a:extLst>
          </p:cNvPr>
          <p:cNvSpPr txBox="1"/>
          <p:nvPr/>
        </p:nvSpPr>
        <p:spPr>
          <a:xfrm>
            <a:off x="510083" y="1387202"/>
            <a:ext cx="52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 err="1">
                <a:solidFill>
                  <a:schemeClr val="bg1"/>
                </a:solidFill>
              </a:rPr>
              <a:t>Byol</a:t>
            </a:r>
            <a:r>
              <a:rPr lang="en-US" sz="1799" b="1" dirty="0">
                <a:solidFill>
                  <a:schemeClr val="bg1"/>
                </a:solidFill>
              </a:rPr>
              <a:t> (EfficientNet-B3)</a:t>
            </a:r>
            <a:r>
              <a:rPr lang="en-SG" sz="1799" dirty="0">
                <a:solidFill>
                  <a:schemeClr val="bg1"/>
                </a:solidFill>
              </a:rPr>
              <a:t> </a:t>
            </a:r>
            <a:r>
              <a:rPr lang="en-US" sz="1799" b="1" dirty="0">
                <a:solidFill>
                  <a:schemeClr val="bg1"/>
                </a:solidFill>
              </a:rPr>
              <a:t>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0FAC5-2FEE-1AFC-2FD1-CC6D07179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7" y="2174547"/>
            <a:ext cx="5686065" cy="36364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D95E0-E78A-C5B8-E2B0-3E7EA2EBF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88" y="2199434"/>
            <a:ext cx="6026277" cy="37214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5054323"/>
      </p:ext>
    </p:extLst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4E6E-9768-9026-EF83-E6F78A810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5C376950-170F-FEEB-1033-7281D03E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1B6A2-47AF-95BF-BB29-A916EC8F8341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5E4BD-AA1A-0DBF-65F9-66AA1F6AE1D6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58B35-6216-6A1A-69C4-65AB2A469630}"/>
              </a:ext>
            </a:extLst>
          </p:cNvPr>
          <p:cNvSpPr txBox="1"/>
          <p:nvPr/>
        </p:nvSpPr>
        <p:spPr>
          <a:xfrm>
            <a:off x="438549" y="1318952"/>
            <a:ext cx="52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99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Moco v2 (ResNet-50</a:t>
            </a:r>
            <a:r>
              <a:rPr lang="en-US" sz="1799" b="1" dirty="0">
                <a:solidFill>
                  <a:schemeClr val="bg1"/>
                </a:solidFill>
              </a:rPr>
              <a:t>)  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5122" name="Picture 15">
            <a:extLst>
              <a:ext uri="{FF2B5EF4-FFF2-40B4-BE49-F238E27FC236}">
                <a16:creationId xmlns:a16="http://schemas.microsoft.com/office/drawing/2014/main" id="{0F6DF69E-749E-9C74-4031-C0939055E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4" y="2241452"/>
            <a:ext cx="5836126" cy="357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" name="Picture 14" descr="A graph with orange lines and numbersAI-generated content may be incorrect.">
            <a:extLst>
              <a:ext uri="{FF2B5EF4-FFF2-40B4-BE49-F238E27FC236}">
                <a16:creationId xmlns:a16="http://schemas.microsoft.com/office/drawing/2014/main" id="{E9C45BDC-F344-98B7-443F-267E7534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56" y="2241462"/>
            <a:ext cx="5929807" cy="35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736702"/>
      </p:ext>
    </p:extLst>
  </p:cSld>
  <p:clrMapOvr>
    <a:masterClrMapping/>
  </p:clrMapOvr>
  <p:transition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6FE4-054C-580A-5FCC-E12F2E4C3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86098081-6793-36F5-91AE-68F2F572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4EA15-A57C-8D20-C655-DDC91A91BE4A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0D5859-52CD-4D3A-CD92-FB448DAADD59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3779B-8171-5AB1-E1FF-FB2ADCADEA4D}"/>
              </a:ext>
            </a:extLst>
          </p:cNvPr>
          <p:cNvSpPr txBox="1"/>
          <p:nvPr/>
        </p:nvSpPr>
        <p:spPr>
          <a:xfrm>
            <a:off x="438549" y="1302544"/>
            <a:ext cx="52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99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Moco v2 (DenseNet-121)</a:t>
            </a:r>
            <a:r>
              <a:rPr lang="en-US" sz="1799" b="1" dirty="0">
                <a:solidFill>
                  <a:schemeClr val="bg1"/>
                </a:solidFill>
              </a:rPr>
              <a:t>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9218" name="Picture 13" descr="A graph of a graph with numbers and a lineAI-generated content may be incorrect.">
            <a:extLst>
              <a:ext uri="{FF2B5EF4-FFF2-40B4-BE49-F238E27FC236}">
                <a16:creationId xmlns:a16="http://schemas.microsoft.com/office/drawing/2014/main" id="{DA9F3FB7-9051-DB08-75EB-7AC3C017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9" y="1932062"/>
            <a:ext cx="5998712" cy="354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" name="Picture 12" descr="A graph of a line graphAI-generated content may be incorrect.">
            <a:extLst>
              <a:ext uri="{FF2B5EF4-FFF2-40B4-BE49-F238E27FC236}">
                <a16:creationId xmlns:a16="http://schemas.microsoft.com/office/drawing/2014/main" id="{AE476643-7906-F706-0BD1-DB62B30CD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52" y="1974049"/>
            <a:ext cx="5562318" cy="34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9A9FB81-39C1-47AF-020A-96169123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31" y="30630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1799"/>
          </a:p>
        </p:txBody>
      </p:sp>
    </p:spTree>
    <p:extLst>
      <p:ext uri="{BB962C8B-B14F-4D97-AF65-F5344CB8AC3E}">
        <p14:creationId xmlns:p14="http://schemas.microsoft.com/office/powerpoint/2010/main" val="285614315"/>
      </p:ext>
    </p:extLst>
  </p:cSld>
  <p:clrMapOvr>
    <a:masterClrMapping/>
  </p:clrMapOvr>
  <p:transition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C1736-9850-4F3C-C1F5-B5A943D7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ADA6A6B0-AFC4-F3DC-24E4-3C0810E7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61" y="352832"/>
            <a:ext cx="7141825" cy="79402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SG" dirty="0"/>
              <a:t>All Models Learning Curves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AEA2E-FAC6-456D-CD6C-8D08AF9133AB}"/>
              </a:ext>
            </a:extLst>
          </p:cNvPr>
          <p:cNvSpPr/>
          <p:nvPr/>
        </p:nvSpPr>
        <p:spPr>
          <a:xfrm>
            <a:off x="623729" y="1165518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29CB9-0C9C-6152-D54E-05650C45DB12}"/>
              </a:ext>
            </a:extLst>
          </p:cNvPr>
          <p:cNvSpPr/>
          <p:nvPr/>
        </p:nvSpPr>
        <p:spPr>
          <a:xfrm>
            <a:off x="438549" y="1974040"/>
            <a:ext cx="3769567" cy="79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0629B-F1C0-F5D2-14F8-02B49B08DDC6}"/>
              </a:ext>
            </a:extLst>
          </p:cNvPr>
          <p:cNvSpPr txBox="1"/>
          <p:nvPr/>
        </p:nvSpPr>
        <p:spPr>
          <a:xfrm>
            <a:off x="236162" y="1226805"/>
            <a:ext cx="528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99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Moco v2 (EfficientNet-B3)</a:t>
            </a:r>
            <a:r>
              <a:rPr lang="en-US" altLang="en-US" sz="2800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799" b="1" dirty="0">
                <a:solidFill>
                  <a:schemeClr val="bg1"/>
                </a:solidFill>
              </a:rPr>
              <a:t>Accuracy &amp; Loss Curves</a:t>
            </a:r>
            <a:endParaRPr lang="en-SG" sz="1799" dirty="0">
              <a:solidFill>
                <a:schemeClr val="bg1"/>
              </a:solidFill>
            </a:endParaRPr>
          </a:p>
        </p:txBody>
      </p:sp>
      <p:pic>
        <p:nvPicPr>
          <p:cNvPr id="10241" name="Picture 10" descr="A graph with blue and orange linesAI-generated content may be incorrect.">
            <a:extLst>
              <a:ext uri="{FF2B5EF4-FFF2-40B4-BE49-F238E27FC236}">
                <a16:creationId xmlns:a16="http://schemas.microsoft.com/office/drawing/2014/main" id="{B229A769-80AD-78CA-454D-E62EF518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7" y="2002860"/>
            <a:ext cx="6054025" cy="361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11" descr="A graph with blue and orange linesAI-generated content may be incorrect.">
            <a:extLst>
              <a:ext uri="{FF2B5EF4-FFF2-40B4-BE49-F238E27FC236}">
                <a16:creationId xmlns:a16="http://schemas.microsoft.com/office/drawing/2014/main" id="{FD3751F8-0EA3-E04E-6127-5EC49A02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29" y="2012183"/>
            <a:ext cx="5708758" cy="361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371716-899B-B21D-8C34-B70457BED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52" y="30360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1799"/>
          </a:p>
        </p:txBody>
      </p:sp>
    </p:spTree>
    <p:extLst>
      <p:ext uri="{BB962C8B-B14F-4D97-AF65-F5344CB8AC3E}">
        <p14:creationId xmlns:p14="http://schemas.microsoft.com/office/powerpoint/2010/main" val="1175427662"/>
      </p:ext>
    </p:extLst>
  </p:cSld>
  <p:clrMapOvr>
    <a:masterClrMapping/>
  </p:clrMapOvr>
  <p:transition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">
            <a:extLst>
              <a:ext uri="{FF2B5EF4-FFF2-40B4-BE49-F238E27FC236}">
                <a16:creationId xmlns:a16="http://schemas.microsoft.com/office/drawing/2014/main" id="{842BC885-3DEA-F146-6FC5-127037B46BBC}"/>
              </a:ext>
            </a:extLst>
          </p:cNvPr>
          <p:cNvSpPr txBox="1">
            <a:spLocks/>
          </p:cNvSpPr>
          <p:nvPr/>
        </p:nvSpPr>
        <p:spPr>
          <a:xfrm>
            <a:off x="853207" y="532415"/>
            <a:ext cx="7663621" cy="8554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Performance Table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17525A-5C32-302F-A401-20C8AD2477D6}"/>
              </a:ext>
            </a:extLst>
          </p:cNvPr>
          <p:cNvSpPr/>
          <p:nvPr/>
        </p:nvSpPr>
        <p:spPr>
          <a:xfrm>
            <a:off x="927852" y="1387874"/>
            <a:ext cx="3112313" cy="7299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8191B-A600-31EB-793A-8F4D6B3EC20E}"/>
              </a:ext>
            </a:extLst>
          </p:cNvPr>
          <p:cNvSpPr txBox="1"/>
          <p:nvPr/>
        </p:nvSpPr>
        <p:spPr>
          <a:xfrm>
            <a:off x="3048779" y="342689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1799" dirty="0"/>
              <a:t>94.67%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9790E-4ACF-B9B5-4477-13D0A542CF78}"/>
              </a:ext>
            </a:extLst>
          </p:cNvPr>
          <p:cNvSpPr/>
          <p:nvPr/>
        </p:nvSpPr>
        <p:spPr>
          <a:xfrm>
            <a:off x="6174532" y="3763141"/>
            <a:ext cx="2258008" cy="1107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201AAA-A60F-804F-1343-1FE413962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97468"/>
              </p:ext>
            </p:extLst>
          </p:nvPr>
        </p:nvGraphicFramePr>
        <p:xfrm>
          <a:off x="1306296" y="1740775"/>
          <a:ext cx="9330611" cy="455695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19420">
                  <a:extLst>
                    <a:ext uri="{9D8B030D-6E8A-4147-A177-3AD203B41FA5}">
                      <a16:colId xmlns:a16="http://schemas.microsoft.com/office/drawing/2014/main" val="1570022359"/>
                    </a:ext>
                  </a:extLst>
                </a:gridCol>
                <a:gridCol w="1476677">
                  <a:extLst>
                    <a:ext uri="{9D8B030D-6E8A-4147-A177-3AD203B41FA5}">
                      <a16:colId xmlns:a16="http://schemas.microsoft.com/office/drawing/2014/main" val="1637634087"/>
                    </a:ext>
                  </a:extLst>
                </a:gridCol>
                <a:gridCol w="1439423">
                  <a:extLst>
                    <a:ext uri="{9D8B030D-6E8A-4147-A177-3AD203B41FA5}">
                      <a16:colId xmlns:a16="http://schemas.microsoft.com/office/drawing/2014/main" val="1080824257"/>
                    </a:ext>
                  </a:extLst>
                </a:gridCol>
                <a:gridCol w="1340532">
                  <a:extLst>
                    <a:ext uri="{9D8B030D-6E8A-4147-A177-3AD203B41FA5}">
                      <a16:colId xmlns:a16="http://schemas.microsoft.com/office/drawing/2014/main" val="3030898482"/>
                    </a:ext>
                  </a:extLst>
                </a:gridCol>
                <a:gridCol w="1428435">
                  <a:extLst>
                    <a:ext uri="{9D8B030D-6E8A-4147-A177-3AD203B41FA5}">
                      <a16:colId xmlns:a16="http://schemas.microsoft.com/office/drawing/2014/main" val="1040177675"/>
                    </a:ext>
                  </a:extLst>
                </a:gridCol>
                <a:gridCol w="1439423">
                  <a:extLst>
                    <a:ext uri="{9D8B030D-6E8A-4147-A177-3AD203B41FA5}">
                      <a16:colId xmlns:a16="http://schemas.microsoft.com/office/drawing/2014/main" val="1223957793"/>
                    </a:ext>
                  </a:extLst>
                </a:gridCol>
                <a:gridCol w="1186701">
                  <a:extLst>
                    <a:ext uri="{9D8B030D-6E8A-4147-A177-3AD203B41FA5}">
                      <a16:colId xmlns:a16="http://schemas.microsoft.com/office/drawing/2014/main" val="3692513411"/>
                    </a:ext>
                  </a:extLst>
                </a:gridCol>
              </a:tblGrid>
              <a:tr h="488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600" b="1" dirty="0"/>
                        <a:t>Model</a:t>
                      </a:r>
                      <a:endParaRPr lang="en-SG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600" b="1" dirty="0"/>
                        <a:t>Backbones</a:t>
                      </a:r>
                      <a:endParaRPr lang="en-SG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600" b="1"/>
                        <a:t>Accuracy</a:t>
                      </a:r>
                      <a:endParaRPr lang="en-SG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600" b="1"/>
                        <a:t>Precision</a:t>
                      </a:r>
                      <a:endParaRPr lang="en-SG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600" b="1"/>
                        <a:t>Recall</a:t>
                      </a:r>
                      <a:endParaRPr lang="en-SG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600" b="1"/>
                        <a:t>F1-score</a:t>
                      </a:r>
                      <a:endParaRPr lang="en-SG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600" b="1" dirty="0"/>
                        <a:t>Epochs</a:t>
                      </a:r>
                      <a:endParaRPr lang="en-SG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4192183427"/>
                  </a:ext>
                </a:extLst>
              </a:tr>
              <a:tr h="488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 err="1"/>
                        <a:t>SimCLR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EfficientNet-B3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94.15%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0.9400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0.9390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0.9390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100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2651200425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 err="1"/>
                        <a:t>SimCLR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DenseNet-121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1"/>
                        <a:t>96.63%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1"/>
                        <a:t>0.9650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1"/>
                        <a:t>0.9650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1"/>
                        <a:t>0.9650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598548862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 err="1"/>
                        <a:t>SimCLR</a:t>
                      </a:r>
                      <a:r>
                        <a:rPr lang="en-SG" sz="1400" b="0" dirty="0"/>
                        <a:t> 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/>
                        <a:t>ResNet-50</a:t>
                      </a:r>
                      <a:endParaRPr lang="en-SG" sz="1400" b="0" dirty="0"/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95.30%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0.9500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0.9510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0.9510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1391400187"/>
                  </a:ext>
                </a:extLst>
              </a:tr>
              <a:tr h="379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BYOL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DenseNet-121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92.41%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0.9203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0.9214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0.9202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1521351340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BYOL 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EfficientNet-B3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38.74%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0.3098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0.3609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0.3099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1160650999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BYOL 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/>
                        <a:t>ResNet-50</a:t>
                      </a:r>
                      <a:endParaRPr lang="en-SG" sz="1400" b="0" dirty="0"/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91.19%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0.9074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0.9081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0.9075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1231937767"/>
                  </a:ext>
                </a:extLst>
              </a:tr>
              <a:tr h="4090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MoCo v2 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DenseNet-121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94.81%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0.9464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0.9460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0.9459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1712761301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MoCo v2 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b="0" dirty="0"/>
                        <a:t>EfficientNet-B3</a:t>
                      </a:r>
                      <a:endParaRPr lang="en-SG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88.78%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0.8810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0.8826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0.8811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2076203328"/>
                  </a:ext>
                </a:extLst>
              </a:tr>
              <a:tr h="4890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0" dirty="0"/>
                        <a:t>MoCo v2</a:t>
                      </a:r>
                      <a:endParaRPr lang="pt-B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/>
                        <a:t>ResNet-50</a:t>
                      </a:r>
                      <a:endParaRPr lang="en-SG" sz="1400" b="0" dirty="0"/>
                    </a:p>
                    <a:p>
                      <a:pPr>
                        <a:buNone/>
                      </a:pPr>
                      <a:endParaRPr lang="pt-B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92.07%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0.9185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0.9169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/>
                        <a:t>0.9170</a:t>
                      </a:r>
                      <a:endParaRPr lang="en-SG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400" dirty="0"/>
                        <a:t>100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24724" marB="24724" anchor="ctr"/>
                </a:tc>
                <a:extLst>
                  <a:ext uri="{0D108BD9-81ED-4DB2-BD59-A6C34878D82A}">
                    <a16:rowId xmlns:a16="http://schemas.microsoft.com/office/drawing/2014/main" val="675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06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BD65-77E7-6287-2855-FF37EF7A3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F511A4-1FA5-AC0D-7164-71BF7D1F13F8}"/>
              </a:ext>
            </a:extLst>
          </p:cNvPr>
          <p:cNvSpPr/>
          <p:nvPr/>
        </p:nvSpPr>
        <p:spPr>
          <a:xfrm>
            <a:off x="327144" y="2080665"/>
            <a:ext cx="2844691" cy="470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AFE90B-4F10-71D0-167D-E7973A8B1FD8}"/>
              </a:ext>
            </a:extLst>
          </p:cNvPr>
          <p:cNvSpPr/>
          <p:nvPr/>
        </p:nvSpPr>
        <p:spPr>
          <a:xfrm>
            <a:off x="9404684" y="5921792"/>
            <a:ext cx="1606441" cy="342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0B645-E239-606F-912D-92356F784592}"/>
              </a:ext>
            </a:extLst>
          </p:cNvPr>
          <p:cNvSpPr/>
          <p:nvPr/>
        </p:nvSpPr>
        <p:spPr>
          <a:xfrm>
            <a:off x="832224" y="2152725"/>
            <a:ext cx="3018416" cy="457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7364F7-5467-08D2-24A9-1DF9C4C32E27}"/>
              </a:ext>
            </a:extLst>
          </p:cNvPr>
          <p:cNvSpPr txBox="1">
            <a:spLocks/>
          </p:cNvSpPr>
          <p:nvPr/>
        </p:nvSpPr>
        <p:spPr>
          <a:xfrm>
            <a:off x="832234" y="2037880"/>
            <a:ext cx="7432675" cy="69861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D0D15-5F47-F799-ADD1-7062DA4A6DFD}"/>
              </a:ext>
            </a:extLst>
          </p:cNvPr>
          <p:cNvSpPr txBox="1"/>
          <p:nvPr/>
        </p:nvSpPr>
        <p:spPr>
          <a:xfrm>
            <a:off x="723109" y="2550979"/>
            <a:ext cx="948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9" dirty="0">
              <a:solidFill>
                <a:schemeClr val="bg1"/>
              </a:solidFill>
            </a:endParaRPr>
          </a:p>
          <a:p>
            <a:pPr marL="285749" indent="-285749">
              <a:buFont typeface="Wingdings" panose="05000000000000000000" pitchFamily="2" charset="2"/>
              <a:buChar char="q"/>
            </a:pPr>
            <a:r>
              <a:rPr lang="en-US" sz="1799" dirty="0">
                <a:solidFill>
                  <a:schemeClr val="bg1"/>
                </a:solidFill>
              </a:rPr>
              <a:t>Evaluate the performance of SSL frameworks (</a:t>
            </a:r>
            <a:r>
              <a:rPr lang="en-US" sz="1799" dirty="0" err="1">
                <a:solidFill>
                  <a:schemeClr val="bg1"/>
                </a:solidFill>
              </a:rPr>
              <a:t>SimCLR</a:t>
            </a:r>
            <a:r>
              <a:rPr lang="en-US" sz="1799" dirty="0">
                <a:solidFill>
                  <a:schemeClr val="bg1"/>
                </a:solidFill>
              </a:rPr>
              <a:t>, BYOL, MoCo v2) on the </a:t>
            </a:r>
            <a:r>
              <a:rPr lang="en-US" sz="1799" dirty="0" err="1">
                <a:solidFill>
                  <a:schemeClr val="bg1"/>
                </a:solidFill>
              </a:rPr>
              <a:t>EuroSAT</a:t>
            </a:r>
            <a:r>
              <a:rPr lang="en-US" sz="1799" dirty="0">
                <a:solidFill>
                  <a:schemeClr val="bg1"/>
                </a:solidFill>
              </a:rPr>
              <a:t> dataset using different backbone networks (ResNet-50, DenseNet-121, EfficientNet-B3).</a:t>
            </a:r>
          </a:p>
          <a:p>
            <a:pPr marL="285749" indent="-285749">
              <a:buFont typeface="Wingdings" panose="05000000000000000000" pitchFamily="2" charset="2"/>
              <a:buChar char="q"/>
            </a:pPr>
            <a:endParaRPr lang="en-US" sz="1799" dirty="0">
              <a:solidFill>
                <a:schemeClr val="bg1"/>
              </a:solidFill>
            </a:endParaRPr>
          </a:p>
          <a:p>
            <a:pPr marL="285749" indent="-285749">
              <a:buFont typeface="Wingdings" panose="05000000000000000000" pitchFamily="2" charset="2"/>
              <a:buChar char="q"/>
            </a:pPr>
            <a:r>
              <a:rPr lang="en-US" sz="1799" dirty="0">
                <a:solidFill>
                  <a:schemeClr val="bg1"/>
                </a:solidFill>
              </a:rPr>
              <a:t>Identify the most effective SSL framework–backbone combination for achieving high accuracy and stability in satellite image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90783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330D-05E1-B651-4192-4D3EB28F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962-348E-EAFB-0F64-A0DA5686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5" y="253277"/>
            <a:ext cx="6986685" cy="1034980"/>
          </a:xfrm>
        </p:spPr>
        <p:txBody>
          <a:bodyPr/>
          <a:lstStyle/>
          <a:p>
            <a:r>
              <a:rPr lang="en-SG" dirty="0"/>
              <a:t>Performance Comparison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73DA3-162A-ABCD-9E81-5A9AC6BCD90C}"/>
              </a:ext>
            </a:extLst>
          </p:cNvPr>
          <p:cNvSpPr/>
          <p:nvPr/>
        </p:nvSpPr>
        <p:spPr>
          <a:xfrm flipH="1">
            <a:off x="487145" y="1404254"/>
            <a:ext cx="6288423" cy="318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3598F8-6C36-092D-6691-B50938FA5EDE}"/>
              </a:ext>
            </a:extLst>
          </p:cNvPr>
          <p:cNvSpPr/>
          <p:nvPr/>
        </p:nvSpPr>
        <p:spPr>
          <a:xfrm>
            <a:off x="818846" y="1252914"/>
            <a:ext cx="4153558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50D394-CDE0-2DB3-068F-DDE00CD66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8024" y="1824133"/>
            <a:ext cx="6986686" cy="4454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7111B-55AB-F92C-51F7-4286764A1EB5}"/>
              </a:ext>
            </a:extLst>
          </p:cNvPr>
          <p:cNvSpPr txBox="1"/>
          <p:nvPr/>
        </p:nvSpPr>
        <p:spPr>
          <a:xfrm>
            <a:off x="301451" y="2403248"/>
            <a:ext cx="4340888" cy="261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that DenseNet-121 typically outperformed all the other backbones, while EfficientNet-B3 performed poorly in BYOL. The best result,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DenseNet-121 (96.63%), highlighted how dense connectivity strengthens features representation and improves classifications.</a:t>
            </a:r>
            <a:endParaRPr lang="en-SG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2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696B-6154-07EF-60F2-968999D37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74EE45-D72A-99BF-B810-FE4E2F27B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725" y="371476"/>
            <a:ext cx="6788150" cy="15938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D3E150-F4BC-BA2D-6E89-D438F6BA08CE}"/>
              </a:ext>
            </a:extLst>
          </p:cNvPr>
          <p:cNvSpPr/>
          <p:nvPr/>
        </p:nvSpPr>
        <p:spPr>
          <a:xfrm>
            <a:off x="5822078" y="6198235"/>
            <a:ext cx="1728316" cy="462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343EE-F713-7C65-8C5D-9C25678E01CD}"/>
              </a:ext>
            </a:extLst>
          </p:cNvPr>
          <p:cNvSpPr txBox="1"/>
          <p:nvPr/>
        </p:nvSpPr>
        <p:spPr>
          <a:xfrm>
            <a:off x="674263" y="2487224"/>
            <a:ext cx="8758995" cy="37110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The study compared </a:t>
            </a:r>
            <a:r>
              <a:rPr lang="en-US" sz="2000" dirty="0" err="1">
                <a:solidFill>
                  <a:schemeClr val="bg1"/>
                </a:solidFill>
              </a:rPr>
              <a:t>SimCLR</a:t>
            </a:r>
            <a:r>
              <a:rPr lang="en-US" sz="2000" dirty="0">
                <a:solidFill>
                  <a:schemeClr val="bg1"/>
                </a:solidFill>
              </a:rPr>
              <a:t>, MoCo v2, and BYOL with several backbones. </a:t>
            </a:r>
            <a:r>
              <a:rPr lang="en-US" sz="2000" dirty="0" err="1">
                <a:solidFill>
                  <a:schemeClr val="bg1"/>
                </a:solidFill>
              </a:rPr>
              <a:t>SimCLR</a:t>
            </a:r>
            <a:r>
              <a:rPr lang="en-US" sz="2000" dirty="0">
                <a:solidFill>
                  <a:schemeClr val="bg1"/>
                </a:solidFill>
              </a:rPr>
              <a:t> achieved the best accuracy at 96.63%, with MoCo v2 performing well too. BYOL was generally stable with ResNet-50 and DenseNet-121, and weaker with EfficientNet-B3, showing the importance of the backbone. The results indicate that SSL can support high-quality satellite image classification without significant interaction costs for the labeling, and there are high future prospects for transformers, multi-dimensional imagery like hyperspectral, and cross-sensor transfer.</a:t>
            </a:r>
          </a:p>
        </p:txBody>
      </p:sp>
    </p:spTree>
    <p:extLst>
      <p:ext uri="{BB962C8B-B14F-4D97-AF65-F5344CB8AC3E}">
        <p14:creationId xmlns:p14="http://schemas.microsoft.com/office/powerpoint/2010/main" val="25456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1" y="594041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891FDC-8484-BDB8-BB10-20437187CA84}"/>
              </a:ext>
            </a:extLst>
          </p:cNvPr>
          <p:cNvSpPr/>
          <p:nvPr/>
        </p:nvSpPr>
        <p:spPr>
          <a:xfrm>
            <a:off x="9423519" y="7040562"/>
            <a:ext cx="1606441" cy="342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3DDA-0B53-140B-DF21-4693C99BE0A1}"/>
              </a:ext>
            </a:extLst>
          </p:cNvPr>
          <p:cNvSpPr txBox="1"/>
          <p:nvPr/>
        </p:nvSpPr>
        <p:spPr>
          <a:xfrm>
            <a:off x="659131" y="2099802"/>
            <a:ext cx="1087374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06000"/>
            </a:pPr>
            <a:endParaRPr lang="en-GB" sz="1799" dirty="0">
              <a:solidFill>
                <a:schemeClr val="bg1"/>
              </a:solidFill>
            </a:endParaRPr>
          </a:p>
          <a:p>
            <a:pPr marL="285749" indent="-285749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sz="1799" dirty="0" err="1">
                <a:solidFill>
                  <a:schemeClr val="bg1"/>
                </a:solidFill>
              </a:rPr>
              <a:t>EuroSAT</a:t>
            </a:r>
            <a:r>
              <a:rPr lang="en-GB" sz="1799" dirty="0">
                <a:solidFill>
                  <a:schemeClr val="bg1"/>
                </a:solidFill>
              </a:rPr>
              <a:t> dataset: has 27,000 </a:t>
            </a:r>
            <a:r>
              <a:rPr lang="en-GB" sz="1799" dirty="0" err="1">
                <a:solidFill>
                  <a:schemeClr val="bg1"/>
                </a:solidFill>
              </a:rPr>
              <a:t>labeled</a:t>
            </a:r>
            <a:r>
              <a:rPr lang="en-GB" sz="1799" dirty="0">
                <a:solidFill>
                  <a:schemeClr val="bg1"/>
                </a:solidFill>
              </a:rPr>
              <a:t> images (10 land use &amp; land cover classes: </a:t>
            </a:r>
            <a:r>
              <a:rPr lang="en-GB" sz="1799" dirty="0" err="1">
                <a:solidFill>
                  <a:schemeClr val="bg1"/>
                </a:solidFill>
              </a:rPr>
              <a:t>AnnualCrop</a:t>
            </a:r>
            <a:r>
              <a:rPr lang="en-GB" sz="1799" dirty="0">
                <a:solidFill>
                  <a:schemeClr val="bg1"/>
                </a:solidFill>
              </a:rPr>
              <a:t>, Forest, Herbaceous Vegetation, Highway, Industrial, Pasture, </a:t>
            </a:r>
            <a:r>
              <a:rPr lang="en-GB" sz="1799" dirty="0" err="1">
                <a:solidFill>
                  <a:schemeClr val="bg1"/>
                </a:solidFill>
              </a:rPr>
              <a:t>PermanentCrop</a:t>
            </a:r>
            <a:r>
              <a:rPr lang="en-GB" sz="1799" dirty="0">
                <a:solidFill>
                  <a:schemeClr val="bg1"/>
                </a:solidFill>
              </a:rPr>
              <a:t>, Residential, River, </a:t>
            </a:r>
            <a:r>
              <a:rPr lang="en-GB" sz="1799" dirty="0" err="1">
                <a:solidFill>
                  <a:schemeClr val="bg1"/>
                </a:solidFill>
              </a:rPr>
              <a:t>SeaLake</a:t>
            </a:r>
            <a:r>
              <a:rPr lang="en-GB" sz="1799" dirty="0">
                <a:solidFill>
                  <a:schemeClr val="bg1"/>
                </a:solidFill>
              </a:rPr>
              <a:t>)</a:t>
            </a:r>
          </a:p>
          <a:p>
            <a:pPr marL="285749" indent="-285749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Resolution: Each image 64×64 pixels (resized to 224×224 for training)</a:t>
            </a:r>
          </a:p>
          <a:p>
            <a:pPr marL="285749" indent="-285749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Preprocessing: Normalization (ImageNet mean &amp; std), data augmentations (random crop, flip, blur, </a:t>
            </a:r>
            <a:r>
              <a:rPr lang="en-GB" sz="1799" dirty="0" err="1">
                <a:solidFill>
                  <a:schemeClr val="bg1"/>
                </a:solidFill>
              </a:rPr>
              <a:t>color</a:t>
            </a:r>
            <a:r>
              <a:rPr lang="en-GB" sz="1799" dirty="0">
                <a:solidFill>
                  <a:schemeClr val="bg1"/>
                </a:solidFill>
              </a:rPr>
              <a:t> jitter, grayscale)</a:t>
            </a:r>
          </a:p>
          <a:p>
            <a:pPr marL="285749" indent="-285749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Split: Train (70%), Validation (20%), Test (10%)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CFEFCC2-CB81-6DD5-FE5A-37DC77E1612E}"/>
              </a:ext>
            </a:extLst>
          </p:cNvPr>
          <p:cNvSpPr txBox="1">
            <a:spLocks/>
          </p:cNvSpPr>
          <p:nvPr/>
        </p:nvSpPr>
        <p:spPr>
          <a:xfrm>
            <a:off x="921096" y="480318"/>
            <a:ext cx="10873740" cy="16802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Dataset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9C338-F4C9-B9BE-C0E6-14E1BF7F5605}"/>
              </a:ext>
            </a:extLst>
          </p:cNvPr>
          <p:cNvSpPr/>
          <p:nvPr/>
        </p:nvSpPr>
        <p:spPr>
          <a:xfrm>
            <a:off x="495301" y="2134527"/>
            <a:ext cx="2713528" cy="4327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1415E-AFFF-5857-86D3-EFFC7D5BB925}"/>
              </a:ext>
            </a:extLst>
          </p:cNvPr>
          <p:cNvSpPr/>
          <p:nvPr/>
        </p:nvSpPr>
        <p:spPr>
          <a:xfrm flipV="1">
            <a:off x="921096" y="2195241"/>
            <a:ext cx="2287732" cy="564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AEB7F3-B738-22DC-E4E3-AA327AF0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088"/>
            <a:ext cx="12192000" cy="6512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89140-1FB3-308C-48BB-3DED6DFB540D}"/>
              </a:ext>
            </a:extLst>
          </p:cNvPr>
          <p:cNvSpPr txBox="1"/>
          <p:nvPr/>
        </p:nvSpPr>
        <p:spPr>
          <a:xfrm>
            <a:off x="4299626" y="-32930"/>
            <a:ext cx="471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Related works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63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C0C03-654C-45F4-2C0B-A674F8DC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886"/>
            <a:ext cx="12192000" cy="651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8C49B-1DF2-1686-6D7B-3FA779FFB8C8}"/>
              </a:ext>
            </a:extLst>
          </p:cNvPr>
          <p:cNvSpPr txBox="1"/>
          <p:nvPr/>
        </p:nvSpPr>
        <p:spPr>
          <a:xfrm>
            <a:off x="4802043" y="0"/>
            <a:ext cx="471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Related works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93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C0AB1E-A78C-1E38-67C5-2FC32C55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664"/>
            <a:ext cx="12192000" cy="4306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6503D-DE2D-9FB6-7D05-5F1F9AE5E402}"/>
              </a:ext>
            </a:extLst>
          </p:cNvPr>
          <p:cNvSpPr txBox="1"/>
          <p:nvPr/>
        </p:nvSpPr>
        <p:spPr>
          <a:xfrm>
            <a:off x="4771898" y="150725"/>
            <a:ext cx="471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Related works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56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8945D9-C352-50DA-BCB0-4536780AD712}"/>
              </a:ext>
            </a:extLst>
          </p:cNvPr>
          <p:cNvSpPr/>
          <p:nvPr/>
        </p:nvSpPr>
        <p:spPr>
          <a:xfrm>
            <a:off x="484187" y="2097097"/>
            <a:ext cx="2563823" cy="451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4082694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799" dirty="0"/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6EF6D0D9-3FD9-4C66-6DAE-38A689E4E484}"/>
              </a:ext>
            </a:extLst>
          </p:cNvPr>
          <p:cNvSpPr txBox="1">
            <a:spLocks/>
          </p:cNvSpPr>
          <p:nvPr/>
        </p:nvSpPr>
        <p:spPr>
          <a:xfrm>
            <a:off x="968354" y="392301"/>
            <a:ext cx="10873740" cy="16802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Model Architectures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99EF8-F370-76EC-F51D-050D4113CBF6}"/>
              </a:ext>
            </a:extLst>
          </p:cNvPr>
          <p:cNvSpPr/>
          <p:nvPr/>
        </p:nvSpPr>
        <p:spPr>
          <a:xfrm>
            <a:off x="1118733" y="2247339"/>
            <a:ext cx="4153558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3129C-2110-A345-23D4-44DFFF24C83B}"/>
              </a:ext>
            </a:extLst>
          </p:cNvPr>
          <p:cNvSpPr txBox="1"/>
          <p:nvPr/>
        </p:nvSpPr>
        <p:spPr>
          <a:xfrm>
            <a:off x="968355" y="2538964"/>
            <a:ext cx="7589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799" dirty="0">
                <a:solidFill>
                  <a:schemeClr val="bg1"/>
                </a:solidFill>
              </a:rPr>
            </a:br>
            <a:r>
              <a:rPr lang="en-US" sz="1799" dirty="0">
                <a:solidFill>
                  <a:schemeClr val="bg1"/>
                </a:solidFill>
              </a:rPr>
              <a:t>a. </a:t>
            </a:r>
            <a:r>
              <a:rPr lang="en-US" sz="1799" dirty="0" err="1">
                <a:solidFill>
                  <a:schemeClr val="bg1"/>
                </a:solidFill>
              </a:rPr>
              <a:t>SimCLR</a:t>
            </a:r>
            <a:r>
              <a:rPr lang="en-US" sz="1799" dirty="0">
                <a:solidFill>
                  <a:schemeClr val="bg1"/>
                </a:solidFill>
              </a:rPr>
              <a:t> (contrastive learning with positives and negatives)</a:t>
            </a:r>
            <a:br>
              <a:rPr lang="en-US" sz="1799" dirty="0">
                <a:solidFill>
                  <a:schemeClr val="bg1"/>
                </a:solidFill>
              </a:rPr>
            </a:br>
            <a:r>
              <a:rPr lang="en-US" sz="1799" dirty="0">
                <a:solidFill>
                  <a:schemeClr val="bg1"/>
                </a:solidFill>
              </a:rPr>
              <a:t>b. BYOL (positive pair consistency, no negatives)</a:t>
            </a:r>
            <a:br>
              <a:rPr lang="en-US" sz="1799" dirty="0">
                <a:solidFill>
                  <a:schemeClr val="bg1"/>
                </a:solidFill>
              </a:rPr>
            </a:br>
            <a:r>
              <a:rPr lang="en-US" sz="1799" dirty="0">
                <a:solidFill>
                  <a:schemeClr val="bg1"/>
                </a:solidFill>
              </a:rPr>
              <a:t>c. MoCo v2 (momentum encoder, dynamic negative queue)</a:t>
            </a:r>
            <a:br>
              <a:rPr lang="en-US" sz="1799" dirty="0">
                <a:solidFill>
                  <a:schemeClr val="bg1"/>
                </a:solidFill>
              </a:rPr>
            </a:br>
            <a:r>
              <a:rPr lang="en-US" sz="1799" dirty="0">
                <a:solidFill>
                  <a:schemeClr val="bg1"/>
                </a:solidFill>
              </a:rPr>
              <a:t>d. Backbones: ResNet-50, DenseNet-121, EfficientNet-B3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F9C85EF8-38B1-59B0-A0D3-3BE4BF7E0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97" y="-367490"/>
            <a:ext cx="6559333" cy="7958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BE7ED6-0B87-BB7B-5FC8-44DA806A56A2}"/>
              </a:ext>
            </a:extLst>
          </p:cNvPr>
          <p:cNvSpPr/>
          <p:nvPr/>
        </p:nvSpPr>
        <p:spPr>
          <a:xfrm>
            <a:off x="331597" y="1870685"/>
            <a:ext cx="2703006" cy="844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65090D-6DA9-BA01-C2F3-1E82557717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897" y="2594675"/>
            <a:ext cx="4532457" cy="15938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Workflow Diagram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3AF93-1A16-5EB1-E6EC-1238BB28FDE4}"/>
              </a:ext>
            </a:extLst>
          </p:cNvPr>
          <p:cNvSpPr/>
          <p:nvPr/>
        </p:nvSpPr>
        <p:spPr>
          <a:xfrm>
            <a:off x="482889" y="4320464"/>
            <a:ext cx="1900094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2770417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rush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C73CB-6332-78E6-AF09-3755532B4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C57489-41ED-D673-BC6C-B85143157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7642" y="457824"/>
            <a:ext cx="5788603" cy="15938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Model Training Parameters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1B90E-0BBA-FBC6-7411-51FABA909220}"/>
              </a:ext>
            </a:extLst>
          </p:cNvPr>
          <p:cNvSpPr/>
          <p:nvPr/>
        </p:nvSpPr>
        <p:spPr>
          <a:xfrm>
            <a:off x="5822078" y="6198235"/>
            <a:ext cx="1728316" cy="462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1B666-8022-25FB-AF47-344B00F6746D}"/>
              </a:ext>
            </a:extLst>
          </p:cNvPr>
          <p:cNvSpPr txBox="1"/>
          <p:nvPr/>
        </p:nvSpPr>
        <p:spPr>
          <a:xfrm>
            <a:off x="812800" y="2914513"/>
            <a:ext cx="528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indent="-285749"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Batch size: 64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Optimizer: </a:t>
            </a:r>
            <a:r>
              <a:rPr lang="en-GB" sz="1799" dirty="0" err="1">
                <a:solidFill>
                  <a:schemeClr val="bg1"/>
                </a:solidFill>
              </a:rPr>
              <a:t>AdamW</a:t>
            </a:r>
            <a:endParaRPr lang="en-GB" sz="1799" dirty="0">
              <a:solidFill>
                <a:schemeClr val="bg1"/>
              </a:solidFill>
            </a:endParaRP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Learning rate: 3e-4 (pretrain), 1e-3 (linear eval)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Cosine scheduler with warm-up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GB" sz="1799" dirty="0">
                <a:solidFill>
                  <a:schemeClr val="bg1"/>
                </a:solidFill>
              </a:rPr>
              <a:t>Epochs: 100, 300, 400, 500</a:t>
            </a:r>
          </a:p>
          <a:p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9F4FB-93F0-D142-55B8-58F27E84A6B2}"/>
              </a:ext>
            </a:extLst>
          </p:cNvPr>
          <p:cNvSpPr/>
          <p:nvPr/>
        </p:nvSpPr>
        <p:spPr>
          <a:xfrm>
            <a:off x="381010" y="2125672"/>
            <a:ext cx="2790825" cy="428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DA878-57C7-DD42-8ED9-4ABEB3A88C64}"/>
              </a:ext>
            </a:extLst>
          </p:cNvPr>
          <p:cNvSpPr/>
          <p:nvPr/>
        </p:nvSpPr>
        <p:spPr>
          <a:xfrm>
            <a:off x="981085" y="2214171"/>
            <a:ext cx="2047875" cy="125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4106922366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{24438EE5-9AAB-49CE-80B3-3407F8215448}TFd3b75063-ff25-434d-b12c-efeaf07d16c3292f62b5_win32-75a75c970d8e</Template>
  <TotalTime>1188</TotalTime>
  <Words>640</Words>
  <Application>Microsoft Office PowerPoint</Application>
  <PresentationFormat>Custom</PresentationFormat>
  <Paragraphs>153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Diagram</vt:lpstr>
      <vt:lpstr>Model Training Parameters</vt:lpstr>
      <vt:lpstr>All Models Learning Curves</vt:lpstr>
      <vt:lpstr>All Models Learning Curves</vt:lpstr>
      <vt:lpstr>All Models Learning Curves</vt:lpstr>
      <vt:lpstr>All Models Learning Curves</vt:lpstr>
      <vt:lpstr>All Models Learning Curves</vt:lpstr>
      <vt:lpstr>All Models Learning Curves</vt:lpstr>
      <vt:lpstr>All Models Learning Curves</vt:lpstr>
      <vt:lpstr>All Models Learning Curves</vt:lpstr>
      <vt:lpstr>All Models Learning Curves</vt:lpstr>
      <vt:lpstr>PowerPoint Presentation</vt:lpstr>
      <vt:lpstr>Performance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Md.Shahrukh Hossain Shihab</dc:creator>
  <cp:lastModifiedBy>Md.Shahrukh Hossain Shihab</cp:lastModifiedBy>
  <cp:revision>23</cp:revision>
  <dcterms:created xsi:type="dcterms:W3CDTF">2025-09-01T05:43:15Z</dcterms:created>
  <dcterms:modified xsi:type="dcterms:W3CDTF">2025-09-13T13:04:17Z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