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92" r:id="rId2"/>
  </p:sldMasterIdLst>
  <p:notesMasterIdLst>
    <p:notesMasterId r:id="rId22"/>
  </p:notesMasterIdLst>
  <p:handoutMasterIdLst>
    <p:handoutMasterId r:id="rId23"/>
  </p:handoutMasterIdLst>
  <p:sldIdLst>
    <p:sldId id="260" r:id="rId3"/>
    <p:sldId id="277" r:id="rId4"/>
    <p:sldId id="278" r:id="rId5"/>
    <p:sldId id="263" r:id="rId6"/>
    <p:sldId id="264" r:id="rId7"/>
    <p:sldId id="280" r:id="rId8"/>
    <p:sldId id="28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2" r:id="rId17"/>
    <p:sldId id="374" r:id="rId18"/>
    <p:sldId id="375" r:id="rId19"/>
    <p:sldId id="376" r:id="rId20"/>
    <p:sldId id="273" r:id="rId21"/>
  </p:sldIdLst>
  <p:sldSz cx="12192000" cy="6858000"/>
  <p:notesSz cx="7315200" cy="96012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in Mostakim" initials="MM" lastIdx="1" clrIdx="0">
    <p:extLst>
      <p:ext uri="{19B8F6BF-5375-455C-9EA6-DF929625EA0E}">
        <p15:presenceInfo xmlns:p15="http://schemas.microsoft.com/office/powerpoint/2012/main" userId="Moin Mosta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58" y="19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32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1AB4840-1DDF-476C-95CC-2F9F9D1A77A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Introduction to Algorithm Analysis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81F4BE7-B1AC-4830-9AA7-FC86D00DCBC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March 11, 2003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A0CA0AE1-746A-463D-8C9D-9DDB1FD6EAC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COMPSCI.220.FS.T - 2004 - Lecture 5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71BFC46F-AA6B-4414-A38A-FFB7462C36C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CF42A88-0F9B-41A9-96E3-558764350B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19B144B-751D-442A-B04F-81388CF0ABA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Introduction to Algorithm Analysis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D2EE8BA-61DF-4786-B0D7-09B0B6A8BA0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March 11, 2003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5162A34E-7292-4210-8AF1-2F2A01A8ECA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6F9B240-09F5-418C-8A04-8413BA14335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2006184B-ABD6-40B7-AA64-97C79363E6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COMPSCI.220.FS.T - 2004 - Lecture 5</a:t>
            </a: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43342F21-FE78-4BF8-99F3-2350ECBBC6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92B5B90-64E1-461F-8860-C5BB0E5849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Introduction to Algorithm Analysis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March 11, 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COMPSCI.220.FS.T - 2004 -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2B5B90-64E1-461F-8860-C5BB0E584986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568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Introduction to Algorithm Analysis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March 11, 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COMPSCI.220.FS.T - 2004 -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2B5B90-64E1-461F-8860-C5BB0E584986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902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Introduction to Algorithm Analysis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March 11, 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COMPSCI.220.FS.T - 2004 -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2B5B90-64E1-461F-8860-C5BB0E584986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763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Introduction to Algorithm Analysis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March 11, 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COMPSCI.220.FS.T - 2004 -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2B5B90-64E1-461F-8860-C5BB0E584986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0086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Introduction to Algorithm Analysis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March 11, 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COMPSCI.220.FS.T - 2004 -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2B5B90-64E1-461F-8860-C5BB0E584986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1600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Introduction to Algorithm Analysis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March 11, 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COMPSCI.220.FS.T - 2004 -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2B5B90-64E1-461F-8860-C5BB0E584986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6977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Introduction to Algorithm Analysis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March 11, 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COMPSCI.220.FS.T - 2004 -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2B5B90-64E1-461F-8860-C5BB0E584986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020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31">
            <a:extLst>
              <a:ext uri="{FF2B5EF4-FFF2-40B4-BE49-F238E27FC236}">
                <a16:creationId xmlns:a16="http://schemas.microsoft.com/office/drawing/2014/main" id="{336F15DA-FD96-48DA-BEDC-982FDB58F8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56A5C4DC-AAF6-4343-ABFD-0E65A86B67F1}" type="slidenum">
              <a:rPr lang="en-US" alt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6AAA087F-B1CF-4185-B9BB-95ABB8FE36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563C4928-37F6-4905-AFDC-A2A315C87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Introduction to Algorithm Analysis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March 11, 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COMPSCI.220.FS.T - 2004 -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2B5B90-64E1-461F-8860-C5BB0E584986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84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Introduction to Algorithm Analysis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March 11, 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COMPSCI.220.FS.T - 2004 -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2B5B90-64E1-461F-8860-C5BB0E584986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4615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Introduction to Algorithm Analysis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March 11, 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COMPSCI.220.FS.T - 2004 -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2B5B90-64E1-461F-8860-C5BB0E584986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232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46D5630-4239-44A6-B003-10CB384A177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panose="020B0604020202020204" pitchFamily="34" charset="0"/>
              </a:rPr>
              <a:t>Introduction to Algorithm Analysis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704A3F5-2D3A-48CC-B161-1E21289086A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panose="020B0604020202020204" pitchFamily="34" charset="0"/>
              </a:rPr>
              <a:t>March 11, 2003</a:t>
            </a:r>
          </a:p>
        </p:txBody>
      </p:sp>
      <p:sp>
        <p:nvSpPr>
          <p:cNvPr id="31748" name="Rectangle 6">
            <a:extLst>
              <a:ext uri="{FF2B5EF4-FFF2-40B4-BE49-F238E27FC236}">
                <a16:creationId xmlns:a16="http://schemas.microsoft.com/office/drawing/2014/main" id="{4B12F37C-9377-40BB-9CB5-7633CED0F4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panose="020B0604020202020204" pitchFamily="34" charset="0"/>
              </a:rPr>
              <a:t>COMPSCI.220.FS.T - 2004 - Lecture 5</a:t>
            </a:r>
          </a:p>
        </p:txBody>
      </p:sp>
      <p:sp>
        <p:nvSpPr>
          <p:cNvPr id="31749" name="Rectangle 7">
            <a:extLst>
              <a:ext uri="{FF2B5EF4-FFF2-40B4-BE49-F238E27FC236}">
                <a16:creationId xmlns:a16="http://schemas.microsoft.com/office/drawing/2014/main" id="{7360310E-67AC-4BA8-BCBD-85750EE077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7F522F0-5244-415F-BAD6-02A14E761B53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50" name="Rectangle 2">
            <a:extLst>
              <a:ext uri="{FF2B5EF4-FFF2-40B4-BE49-F238E27FC236}">
                <a16:creationId xmlns:a16="http://schemas.microsoft.com/office/drawing/2014/main" id="{81C8EEDB-FA83-48C6-8906-9DF39DF652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>
            <a:extLst>
              <a:ext uri="{FF2B5EF4-FFF2-40B4-BE49-F238E27FC236}">
                <a16:creationId xmlns:a16="http://schemas.microsoft.com/office/drawing/2014/main" id="{01F88A3C-385E-46E7-AB8F-88DD5D0FE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Introduction to Algorithm Analysis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March 11, 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COMPSCI.220.FS.T - 2004 -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2B5B90-64E1-461F-8860-C5BB0E584986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1389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Introduction to Algorithm Analysis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March 11, 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COMPSCI.220.FS.T - 2004 -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2B5B90-64E1-461F-8860-C5BB0E584986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206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Introduction to Algorithm Analysis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March 11, 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COMPSCI.220.FS.T - 2004 -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2B5B90-64E1-461F-8860-C5BB0E584986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601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Introduction to Algorithm Analysis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March 11, 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COMPSCI.220.FS.T - 2004 -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2B5B90-64E1-461F-8860-C5BB0E584986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612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Introduction to Algorithm Analysis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March 11, 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COMPSCI.220.FS.T - 2004 -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2B5B90-64E1-461F-8860-C5BB0E584986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482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Introduction to Algorithm Analysis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March 11, 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COMPSCI.220.FS.T - 2004 -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2B5B90-64E1-461F-8860-C5BB0E584986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8633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Introduction to Algorithm Analysis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March 11, 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COMPSCI.220.FS.T - 2004 -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2B5B90-64E1-461F-8860-C5BB0E584986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803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B83B99-1DAD-4A68-9913-FCD83FA4243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81C822-4127-412B-B685-96B06D29D20B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957BBD-E0E3-434F-B6F1-A0CF20AC31C4}"/>
              </a:ext>
            </a:extLst>
          </p:cNvPr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DD49E6B-BBD7-4EA0-B5CE-75BB696E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 5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DC8DB48-0506-4ADC-B19A-F9959FCE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COMPSCI.220.FS.T - 2004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700AF00-1602-4347-A7AF-9BAF35D6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E006F-511F-4D6F-992A-3EE7BB3D1A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996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66273-9F84-48FE-8694-EFE53A8CC0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 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21101-4708-43BC-9522-94CEFF87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COMPSCI.220.FS.T - 2004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85F8D-FDBD-460A-939B-F4E78545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35B67-BC67-49AC-8488-6C80476F6A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233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D568E8-1053-419D-9B6D-A65913F4D7FA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01727D-9124-4BE2-9818-D5A9C62F2EDC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21DA876-4CA0-4A3D-91B1-EED3AFED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 5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9177716-B761-4CAF-B91B-87672E18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COMPSCI.220.FS.T - 2004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4D814B3-07C5-4E3B-A921-78EE01A4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2FE16-B0C4-47D3-9781-C53972347A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645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28138FC1-3266-480D-AD15-F2DF335EF2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6563" y="3671888"/>
            <a:ext cx="10982325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5" name="Picture 2" descr="BRAC University Jobs 2020- Jobs in BRAC University- careerz360.com">
            <a:extLst>
              <a:ext uri="{FF2B5EF4-FFF2-40B4-BE49-F238E27FC236}">
                <a16:creationId xmlns:a16="http://schemas.microsoft.com/office/drawing/2014/main" id="{18682DF8-7B62-4698-B192-ABB673981B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275" y="0"/>
            <a:ext cx="12287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11">
            <a:extLst>
              <a:ext uri="{FF2B5EF4-FFF2-40B4-BE49-F238E27FC236}">
                <a16:creationId xmlns:a16="http://schemas.microsoft.com/office/drawing/2014/main" id="{8C46E98C-F236-4F76-B422-DF571A67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2">
            <a:extLst>
              <a:ext uri="{FF2B5EF4-FFF2-40B4-BE49-F238E27FC236}">
                <a16:creationId xmlns:a16="http://schemas.microsoft.com/office/drawing/2014/main" id="{7CD84A07-A0F8-4361-A2D9-F79D15CD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453A1901-02C6-424F-87C7-9B8D0593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E3B692-72F3-4626-A18F-246FA68E6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06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A3FBA6-2001-4F6E-AEB0-DA0B287F7D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C76579-A4F1-4385-8134-89F8A0F265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F243C6-627A-4515-941C-FDCF0A8C4D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174EC-30FC-4F23-954E-9AF75ADD24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3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B0AC52-81D0-4CAC-BAC8-572898C644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CBC635-8602-4642-94BE-F1082E2300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BD36D76-8A77-40A8-9CD3-C12A34E49A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E4C01-C211-4524-81A0-855FCBD2D4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10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5784" y="1214439"/>
            <a:ext cx="53848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37DB1E8A-730E-4C79-9AD4-F9BC0D98A1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ECBB9978-D49F-44DA-BBE2-8EDD558267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81A06215-AA47-4974-830B-E3417C0882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98A09-4411-4633-BE77-A6CC78AA0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1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942C4AF-7740-44A6-8328-C8C25EEA7B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3F2D24E-4D39-4356-AFA9-AF391E900C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B37F409-7592-4139-B9E3-5F6C5F3359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9B583-F269-43E4-9FE2-4E6D2C1D20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23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C72E78E-0DD0-40A2-B170-F1CA55F22D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6081582-1A39-4D5F-AF5D-2B5ED7C765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11968E8-FFD8-4756-988F-70CC767E8E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CB722-7958-48E4-97E8-0498A34072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096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ACB01EB-63EA-48C6-A05E-D42A85CFA4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9B8AC4D-33F7-44A6-BA1A-C281F016F6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2AFCD72-897C-4045-8272-DBD8A61A05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DA005-E5FD-4FF5-9F87-4371498200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54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D89A035A-00C5-4FDE-BD2D-D98B4EA83D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F6D75988-01D0-4042-9F26-6C8479A6C1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AB772E61-E02E-4580-BDAD-A16B2723E6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0C600-F3AA-4223-ABDE-49544E4E1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RAC University Jobs 2020- Jobs in BRAC University- careerz360.com">
            <a:extLst>
              <a:ext uri="{FF2B5EF4-FFF2-40B4-BE49-F238E27FC236}">
                <a16:creationId xmlns:a16="http://schemas.microsoft.com/office/drawing/2014/main" id="{884B93EA-7E31-44B2-AD61-6DE4EFC7AA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275" y="0"/>
            <a:ext cx="12287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3292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F75E86E3-8B3C-43AD-826B-5A05533C3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F0BC9708-DA2D-49BB-BFAF-5FD0DAE07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751A045F-7753-478F-A536-ABAF8CDA90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F1637-9A8B-4543-A7BB-94921598C2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407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7303E8-5C40-4C5A-9D4E-BD33F30317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9DB15D-4DB7-4733-AFBC-E4CCB35BF0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EF22CA1-1A9F-4ED6-831E-755119A737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C360B-FEF0-4489-8AAF-6EE873D6FF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542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95267" y="100013"/>
            <a:ext cx="2745317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085" y="100013"/>
            <a:ext cx="8036983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60440B-B8E5-4A81-ADF8-C4EFF1C0CF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81B272-5AF5-4FA3-9680-304FEBE414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908B5A-29C8-4692-A1EA-51BE71D9AC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0805A-38CF-4374-9590-8D0B96E48F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215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5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4B95634F-B452-4427-9B6E-CA21E71930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0B2E0D82-6103-410D-8D77-BB20BEEF11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3EF3EDE4-81F1-4654-8BB6-3D91CEAEB6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7F710-B9F4-44B7-978D-8AB8ADBB4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28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55784" y="1214438"/>
            <a:ext cx="53848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55784" y="3829051"/>
            <a:ext cx="53848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C693295-1DD1-40E7-8AFE-DE3BA773F3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C28D266-6B82-4909-A6AF-0B0F0D4477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B333083-2E9D-49E8-A543-010D8C7FBB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92FAE-E043-455F-9A7E-84BDEB506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35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55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101F03EA-A825-4F24-A75A-3E44FBC863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83E78386-F016-4C5A-B172-ECBF7C4181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910370A7-5D54-48AA-8BBE-78A35AE696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F5A32-4ED4-49AC-916A-DC05D4942B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73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2D3F1E4-B48E-4939-9A97-C7EE29665F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A455A76-F853-4444-8B04-F44F9924DA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B1576FA-40FE-4DDB-8EAB-95324922AC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B6177-36E0-4DDA-832C-43F4060479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4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8E4A6A-E071-4970-B77B-88C9B8779685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FA3362-1CD0-41E0-8BB8-154CEC1D19FC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14187D-E7EF-4106-B3B2-D89FFF4712E8}"/>
              </a:ext>
            </a:extLst>
          </p:cNvPr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52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8B5A9F3-5D1D-44BC-8F13-441C6573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 5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88F952-6046-417B-AAE6-16A2911FC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COMPSCI.220.FS.T - 2004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CFF6DCF-861B-45E0-BDA2-41DADC51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EBBE2-5D6C-424A-9D4B-B61A03B1D4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262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AAC0A35-86EE-40F6-B59E-76731F71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 5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6A0D70C-0F94-424E-B99A-9EE9C9598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COMPSCI.220.FS.T - 2004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D47A69A-0E83-48EF-9248-1B2EDEF6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50C0D-2990-448B-802F-4412469588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53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1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03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837D89-F619-4BAB-B015-84DEDEA0DDFD}"/>
              </a:ext>
            </a:extLst>
          </p:cNvPr>
          <p:cNvSpPr/>
          <p:nvPr/>
        </p:nvSpPr>
        <p:spPr>
          <a:xfrm>
            <a:off x="0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ED4879-C726-40C4-AEEA-41F3AD6E1581}"/>
              </a:ext>
            </a:extLst>
          </p:cNvPr>
          <p:cNvSpPr/>
          <p:nvPr/>
        </p:nvSpPr>
        <p:spPr>
          <a:xfrm>
            <a:off x="404018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58F9FD38-5535-4BCE-9017-8F9A9153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138" y="6459538"/>
            <a:ext cx="2619375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en-US"/>
              <a:t>Lecture 5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A6F5A71-5ACC-40A5-9388-C8EED5C0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0600" y="6459538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COMPSCI.220.FS.T - 2004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7A14E2-CACC-4859-B063-AF4DCBB4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7222678-3296-4A6C-8890-420F778B92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784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0672050-F6B5-4A29-9C19-462ECAEB0DC6}"/>
              </a:ext>
            </a:extLst>
          </p:cNvPr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380F84-F210-4D30-BBAB-34AB77230C90}"/>
              </a:ext>
            </a:extLst>
          </p:cNvPr>
          <p:cNvSpPr/>
          <p:nvPr/>
        </p:nvSpPr>
        <p:spPr>
          <a:xfrm>
            <a:off x="0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2FFAD813-38AF-4F15-B117-541C0E414F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 5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4AF58DC9-8E02-441F-8CE0-C41A781A7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COMPSCI.220.FS.T - 2004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34C1E0F-BD1A-4C44-9442-EBBF4C85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FEFCB-37F8-404E-A112-948B1F6699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400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E0CB1-F1C3-4956-ADD3-44091545F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69B8876-72BE-4D45-B46E-E735CC06A4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A58A65-4272-4C34-A1AE-240FDC18382E}"/>
              </a:ext>
            </a:extLst>
          </p:cNvPr>
          <p:cNvCxnSpPr/>
          <p:nvPr/>
        </p:nvCxnSpPr>
        <p:spPr>
          <a:xfrm>
            <a:off x="1193800" y="1738313"/>
            <a:ext cx="996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2" descr="BRAC University Jobs 2020- Jobs in BRAC University- careerz360.com">
            <a:extLst>
              <a:ext uri="{FF2B5EF4-FFF2-40B4-BE49-F238E27FC236}">
                <a16:creationId xmlns:a16="http://schemas.microsoft.com/office/drawing/2014/main" id="{77C66E4D-484F-439A-BBDF-F8E3E5991A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275" y="0"/>
            <a:ext cx="12287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2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hf hd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RAC University Jobs 2020- Jobs in BRAC University- careerz360.com">
            <a:extLst>
              <a:ext uri="{FF2B5EF4-FFF2-40B4-BE49-F238E27FC236}">
                <a16:creationId xmlns:a16="http://schemas.microsoft.com/office/drawing/2014/main" id="{993C0D3C-2B0B-4E06-BEC6-E19354BD59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275" y="0"/>
            <a:ext cx="12287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591285D6-5EDA-4382-8922-777DF20308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013"/>
            <a:ext cx="109728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B91CF5E4-B0B1-4C59-B544-D811D27D8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14438"/>
            <a:ext cx="109728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520E7A9-4B30-4737-93BF-BE257DE227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97625"/>
            <a:ext cx="2844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E796759-B0C3-4BA0-A81C-E55768BD69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97625"/>
            <a:ext cx="3860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7974FC8-D098-40AF-9164-7BA66B3471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97625"/>
            <a:ext cx="2844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FD276576-DF14-41D5-980E-46BB352A66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5" name="AutoShape 11">
            <a:extLst>
              <a:ext uri="{FF2B5EF4-FFF2-40B4-BE49-F238E27FC236}">
                <a16:creationId xmlns:a16="http://schemas.microsoft.com/office/drawing/2014/main" id="{BE9FB26E-F605-4C9F-9FF6-52B5276D10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6563" y="989013"/>
            <a:ext cx="10982325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33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103EC15-BD39-4836-9CD6-99A94AED05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Recurrent Algorithms</a:t>
            </a:r>
            <a:r>
              <a:rPr lang="en-US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8A177BD-92EF-4533-8515-B9F58DE3B1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58888" y="2343150"/>
            <a:ext cx="9896475" cy="3133725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en-US" b="1" i="1"/>
              <a:t>Divide-and-conquer principle</a:t>
            </a:r>
            <a:r>
              <a:rPr lang="en-US" altLang="en-US"/>
              <a:t>:</a:t>
            </a:r>
          </a:p>
          <a:p>
            <a:pPr algn="just" eaLnBrk="1" hangingPunct="1">
              <a:spcBef>
                <a:spcPct val="5000"/>
              </a:spcBef>
            </a:pPr>
            <a:r>
              <a:rPr lang="en-US" altLang="en-US"/>
              <a:t>to divide a large problem into smaller ones and recursively solve each subproblem, then</a:t>
            </a:r>
          </a:p>
          <a:p>
            <a:pPr algn="just" eaLnBrk="1" hangingPunct="1">
              <a:spcBef>
                <a:spcPct val="5000"/>
              </a:spcBef>
            </a:pPr>
            <a:r>
              <a:rPr lang="en-US" altLang="en-US"/>
              <a:t>to combine solutions of the subproblems to solve the original problem</a:t>
            </a:r>
          </a:p>
          <a:p>
            <a:pPr algn="just" eaLnBrk="1" hangingPunct="1">
              <a:spcBef>
                <a:spcPct val="10000"/>
              </a:spcBef>
              <a:buFontTx/>
              <a:buNone/>
            </a:pPr>
            <a:endParaRPr lang="en-US" altLang="en-US" sz="2100" b="1"/>
          </a:p>
          <a:p>
            <a:pPr algn="just" eaLnBrk="1" hangingPunct="1">
              <a:spcBef>
                <a:spcPct val="10000"/>
              </a:spcBef>
              <a:buFontTx/>
              <a:buNone/>
            </a:pPr>
            <a:r>
              <a:rPr lang="en-US" altLang="en-US" sz="2100" b="1"/>
              <a:t>Running time</a:t>
            </a:r>
            <a:r>
              <a:rPr lang="en-US" altLang="en-US" sz="2100"/>
              <a:t>: by a </a:t>
            </a:r>
            <a:r>
              <a:rPr lang="en-US" altLang="en-US" sz="2100" b="1" i="1"/>
              <a:t>recurrence relation</a:t>
            </a:r>
            <a:r>
              <a:rPr lang="en-US" altLang="en-US" sz="2100"/>
              <a:t> combining the size and number of the subproblems and the cost of dividing the problem into the subproblems</a:t>
            </a:r>
          </a:p>
        </p:txBody>
      </p:sp>
      <p:sp>
        <p:nvSpPr>
          <p:cNvPr id="29700" name="Date Placeholder 3">
            <a:extLst>
              <a:ext uri="{FF2B5EF4-FFF2-40B4-BE49-F238E27FC236}">
                <a16:creationId xmlns:a16="http://schemas.microsoft.com/office/drawing/2014/main" id="{A3FC13AB-1106-4BA6-AD20-D071A20D7B3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1096963" y="6459538"/>
            <a:ext cx="24733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</a:rPr>
              <a:t>Lecture 5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8854E81-A004-4BF2-A838-6F03BCAA49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Basic Recurrence: 3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56294FBE-2A0F-4EC0-8FFF-222D7E663C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Scan and halve the input: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“Telescoping” (for </a:t>
            </a:r>
            <a:r>
              <a:rPr lang="en-US" altLang="en-US" i="1">
                <a:latin typeface="Times New Roman" panose="02020603050405020304" pitchFamily="18" charset="0"/>
              </a:rPr>
              <a:t>n</a:t>
            </a:r>
            <a:r>
              <a:rPr lang="en-US" altLang="en-US">
                <a:latin typeface="Times New Roman" panose="02020603050405020304" pitchFamily="18" charset="0"/>
              </a:rPr>
              <a:t> = 2</a:t>
            </a:r>
            <a:r>
              <a:rPr lang="en-US" altLang="en-US" i="1" baseline="30000">
                <a:latin typeface="Times New Roman" panose="02020603050405020304" pitchFamily="18" charset="0"/>
              </a:rPr>
              <a:t>m</a:t>
            </a:r>
            <a:r>
              <a:rPr lang="en-US" altLang="en-US"/>
              <a:t>):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39940" name="Date Placeholder 3">
            <a:extLst>
              <a:ext uri="{FF2B5EF4-FFF2-40B4-BE49-F238E27FC236}">
                <a16:creationId xmlns:a16="http://schemas.microsoft.com/office/drawing/2014/main" id="{51AE059B-98D6-4220-A3CF-816A328CC36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1096963" y="6459538"/>
            <a:ext cx="24733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</a:rPr>
              <a:t>Lecture 5</a:t>
            </a:r>
          </a:p>
        </p:txBody>
      </p:sp>
      <p:graphicFrame>
        <p:nvGraphicFramePr>
          <p:cNvPr id="39941" name="Object 4">
            <a:extLst>
              <a:ext uri="{FF2B5EF4-FFF2-40B4-BE49-F238E27FC236}">
                <a16:creationId xmlns:a16="http://schemas.microsoft.com/office/drawing/2014/main" id="{968B5EAD-9BB8-4EFA-AFC6-79CF6940EA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95725" y="2781300"/>
          <a:ext cx="44005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1" name="Equation" r:id="rId4" imgW="2070100" imgH="215900" progId="Equation.3">
                  <p:embed/>
                </p:oleObj>
              </mc:Choice>
              <mc:Fallback>
                <p:oleObj name="Equation" r:id="rId4" imgW="20701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5725" y="2781300"/>
                        <a:ext cx="440055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5">
            <a:extLst>
              <a:ext uri="{FF2B5EF4-FFF2-40B4-BE49-F238E27FC236}">
                <a16:creationId xmlns:a16="http://schemas.microsoft.com/office/drawing/2014/main" id="{B80661EC-3600-4105-94D9-A31C792E4B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0763" y="3808413"/>
          <a:ext cx="5257800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2" name="Equation" r:id="rId6" imgW="2743200" imgH="736600" progId="Equation.3">
                  <p:embed/>
                </p:oleObj>
              </mc:Choice>
              <mc:Fallback>
                <p:oleObj name="Equation" r:id="rId6" imgW="2743200" imgH="736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763" y="3808413"/>
                        <a:ext cx="5257800" cy="1411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Line 6">
            <a:extLst>
              <a:ext uri="{FF2B5EF4-FFF2-40B4-BE49-F238E27FC236}">
                <a16:creationId xmlns:a16="http://schemas.microsoft.com/office/drawing/2014/main" id="{B30C2AF5-91B6-45BD-92F9-3D4CA57AB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5663" y="4022725"/>
            <a:ext cx="0" cy="9191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 type="oval" w="lg" len="med"/>
            <a:tailEnd type="none" w="lg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</a:endParaRPr>
          </a:p>
        </p:txBody>
      </p:sp>
      <p:sp>
        <p:nvSpPr>
          <p:cNvPr id="21511" name="Line 7">
            <a:extLst>
              <a:ext uri="{FF2B5EF4-FFF2-40B4-BE49-F238E27FC236}">
                <a16:creationId xmlns:a16="http://schemas.microsoft.com/office/drawing/2014/main" id="{28820F32-1160-4CA1-B369-DE3678D30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3970338"/>
            <a:ext cx="0" cy="10795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 type="none" w="lg" len="med"/>
            <a:tailEnd type="triangle" w="lg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B540DBB-9E69-4B9F-80F0-F6158B4FF0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3: Explicit Expression for </a:t>
            </a: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T(</a:t>
            </a:r>
            <a:r>
              <a:rPr lang="en-US" altLang="en-US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0963" name="Date Placeholder 3">
            <a:extLst>
              <a:ext uri="{FF2B5EF4-FFF2-40B4-BE49-F238E27FC236}">
                <a16:creationId xmlns:a16="http://schemas.microsoft.com/office/drawing/2014/main" id="{26D732D4-6144-4A9B-8BBE-8D56C22A3538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1096963" y="6459538"/>
            <a:ext cx="24733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</a:rPr>
              <a:t>Lecture 5</a:t>
            </a:r>
          </a:p>
        </p:txBody>
      </p:sp>
      <p:graphicFrame>
        <p:nvGraphicFramePr>
          <p:cNvPr id="40964" name="Object 4">
            <a:extLst>
              <a:ext uri="{FF2B5EF4-FFF2-40B4-BE49-F238E27FC236}">
                <a16:creationId xmlns:a16="http://schemas.microsoft.com/office/drawing/2014/main" id="{4FC30875-7827-48E1-8274-1A6575E793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5075" y="2324100"/>
          <a:ext cx="5075238" cy="283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Equation" r:id="rId4" imgW="2362200" imgH="1320800" progId="Equation.3">
                  <p:embed/>
                </p:oleObj>
              </mc:Choice>
              <mc:Fallback>
                <p:oleObj name="Equation" r:id="rId4" imgW="2362200" imgH="1320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5075" y="2324100"/>
                        <a:ext cx="5075238" cy="283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BC6DCF5-6246-46EA-B992-AC70CB45F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Basic Recurrence: 4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67938FA6-E057-41B2-B2A9-D2E50B2135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chemeClr val="accent2"/>
                </a:solidFill>
              </a:rPr>
              <a:t>“Divide-and-conquer” prototype:</a:t>
            </a:r>
          </a:p>
          <a:p>
            <a:pPr eaLnBrk="1" hangingPunct="1"/>
            <a:endParaRPr lang="en-US" altLang="en-US" b="1">
              <a:solidFill>
                <a:schemeClr val="accent2"/>
              </a:solidFill>
            </a:endParaRP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“Telescoping”: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/>
              <a:t>For </a:t>
            </a:r>
          </a:p>
        </p:txBody>
      </p:sp>
      <p:sp>
        <p:nvSpPr>
          <p:cNvPr id="41988" name="Date Placeholder 3">
            <a:extLst>
              <a:ext uri="{FF2B5EF4-FFF2-40B4-BE49-F238E27FC236}">
                <a16:creationId xmlns:a16="http://schemas.microsoft.com/office/drawing/2014/main" id="{E3E6945F-0796-4FEC-83B7-B15780534C9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1096963" y="6459538"/>
            <a:ext cx="24733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</a:rPr>
              <a:t>Lecture 5</a:t>
            </a:r>
          </a:p>
        </p:txBody>
      </p:sp>
      <p:graphicFrame>
        <p:nvGraphicFramePr>
          <p:cNvPr id="41989" name="Object 4">
            <a:extLst>
              <a:ext uri="{FF2B5EF4-FFF2-40B4-BE49-F238E27FC236}">
                <a16:creationId xmlns:a16="http://schemas.microsoft.com/office/drawing/2014/main" id="{E0AB5E43-65CA-4FFD-9BE6-7669C3A789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9638" y="2889250"/>
          <a:ext cx="523716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6" name="Equation" r:id="rId4" imgW="2463800" imgH="215900" progId="Equation.3">
                  <p:embed/>
                </p:oleObj>
              </mc:Choice>
              <mc:Fallback>
                <p:oleObj name="Equation" r:id="rId4" imgW="24638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9638" y="2889250"/>
                        <a:ext cx="5237162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5">
            <a:extLst>
              <a:ext uri="{FF2B5EF4-FFF2-40B4-BE49-F238E27FC236}">
                <a16:creationId xmlns:a16="http://schemas.microsoft.com/office/drawing/2014/main" id="{AD0EE02F-12F1-4B0B-9C4F-42A1EA6BCB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24450" y="3429000"/>
          <a:ext cx="36322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7" name="Equation" r:id="rId6" imgW="1727200" imgH="431800" progId="Equation.3">
                  <p:embed/>
                </p:oleObj>
              </mc:Choice>
              <mc:Fallback>
                <p:oleObj name="Equation" r:id="rId6" imgW="17272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0" y="3429000"/>
                        <a:ext cx="36322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6">
            <a:extLst>
              <a:ext uri="{FF2B5EF4-FFF2-40B4-BE49-F238E27FC236}">
                <a16:creationId xmlns:a16="http://schemas.microsoft.com/office/drawing/2014/main" id="{4163E6F8-A519-4527-B321-7F09753053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7963" y="4508500"/>
          <a:ext cx="399573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8" name="Equation" r:id="rId8" imgW="1854200" imgH="419100" progId="Equation.3">
                  <p:embed/>
                </p:oleObj>
              </mc:Choice>
              <mc:Fallback>
                <p:oleObj name="Equation" r:id="rId8" imgW="18542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963" y="4508500"/>
                        <a:ext cx="3995737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3A469FB-23B6-4A3A-AE4C-857F3F304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4: Explicit Expression for </a:t>
            </a: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T(</a:t>
            </a:r>
            <a:r>
              <a:rPr lang="en-US" altLang="en-US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3011" name="Date Placeholder 3">
            <a:extLst>
              <a:ext uri="{FF2B5EF4-FFF2-40B4-BE49-F238E27FC236}">
                <a16:creationId xmlns:a16="http://schemas.microsoft.com/office/drawing/2014/main" id="{480540F1-54E2-42AD-A0C3-5D0AEADB49DF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1096963" y="6459538"/>
            <a:ext cx="24733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</a:rPr>
              <a:t>Lecture 5</a:t>
            </a:r>
          </a:p>
        </p:txBody>
      </p:sp>
      <p:graphicFrame>
        <p:nvGraphicFramePr>
          <p:cNvPr id="43012" name="Object 4">
            <a:extLst>
              <a:ext uri="{FF2B5EF4-FFF2-40B4-BE49-F238E27FC236}">
                <a16:creationId xmlns:a16="http://schemas.microsoft.com/office/drawing/2014/main" id="{760F9EC4-25A0-48A8-8888-CFB616F92F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7000" y="2187575"/>
          <a:ext cx="4913313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0" name="Equation" r:id="rId4" imgW="2324100" imgH="1257300" progId="Equation.3">
                  <p:embed/>
                </p:oleObj>
              </mc:Choice>
              <mc:Fallback>
                <p:oleObj name="Equation" r:id="rId4" imgW="2324100" imgH="1257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2187575"/>
                        <a:ext cx="4913313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>
            <a:extLst>
              <a:ext uri="{FF2B5EF4-FFF2-40B4-BE49-F238E27FC236}">
                <a16:creationId xmlns:a16="http://schemas.microsoft.com/office/drawing/2014/main" id="{69E67175-C58D-4770-8C14-1A917CA4EF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7338" y="4941888"/>
          <a:ext cx="43878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name="Equation" r:id="rId6" imgW="2159000" imgH="228600" progId="Equation.3">
                  <p:embed/>
                </p:oleObj>
              </mc:Choice>
              <mc:Fallback>
                <p:oleObj name="Equation" r:id="rId6" imgW="2159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338" y="4941888"/>
                        <a:ext cx="43878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78F36BA-3C01-47E4-BF12-9A8EF2C3D5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General “Divide-and-Conquer” 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7352B23-8C06-414B-8F01-3F83F41B9A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90850" y="2343150"/>
            <a:ext cx="6176963" cy="3086100"/>
          </a:xfrm>
        </p:spPr>
        <p:txBody>
          <a:bodyPr rtlCol="0">
            <a:normAutofit lnSpcReduction="10000"/>
          </a:bodyPr>
          <a:lstStyle/>
          <a:p>
            <a:pPr marL="91440" indent="-91440" eaLnBrk="1" fontAlgn="auto" hangingPunct="1">
              <a:buFontTx/>
              <a:buNone/>
              <a:defRPr/>
            </a:pPr>
            <a:r>
              <a:rPr lang="en-US" altLang="en-US" sz="2100" i="1" u="sng">
                <a:solidFill>
                  <a:schemeClr val="accent2"/>
                </a:solidFill>
              </a:rPr>
              <a:t>Theorem:</a:t>
            </a:r>
            <a:r>
              <a:rPr lang="en-US" altLang="en-US" sz="2100">
                <a:solidFill>
                  <a:schemeClr val="tx1">
                    <a:lumMod val="75000"/>
                    <a:lumOff val="25000"/>
                  </a:schemeClr>
                </a:solidFill>
              </a:rPr>
              <a:t> The recurrence</a:t>
            </a:r>
            <a:endParaRPr lang="en-US" altLang="en-US" sz="2100" i="1" u="sng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buFontTx/>
              <a:buNone/>
              <a:defRPr/>
            </a:pPr>
            <a:r>
              <a:rPr lang="en-US" altLang="en-US" sz="2100">
                <a:solidFill>
                  <a:schemeClr val="tx1">
                    <a:lumMod val="75000"/>
                    <a:lumOff val="25000"/>
                  </a:schemeClr>
                </a:solidFill>
              </a:rPr>
              <a:t>    with integer constants</a:t>
            </a:r>
            <a:r>
              <a:rPr lang="en-US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1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1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1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1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b≥</a:t>
            </a:r>
            <a:r>
              <a:rPr lang="en-US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100">
                <a:solidFill>
                  <a:schemeClr val="tx1">
                    <a:lumMod val="75000"/>
                    <a:lumOff val="25000"/>
                  </a:schemeClr>
                </a:solidFill>
              </a:rPr>
              <a:t> and positive constants </a:t>
            </a:r>
            <a:r>
              <a:rPr lang="en-US" altLang="en-US" sz="21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10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altLang="en-US" sz="21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k</a:t>
            </a:r>
            <a:r>
              <a:rPr lang="en-US" altLang="en-US" sz="2100">
                <a:solidFill>
                  <a:schemeClr val="tx1">
                    <a:lumMod val="75000"/>
                    <a:lumOff val="25000"/>
                  </a:schemeClr>
                </a:solidFill>
              </a:rPr>
              <a:t> has the solution:</a:t>
            </a:r>
          </a:p>
          <a:p>
            <a:pPr marL="91440" indent="-91440" eaLnBrk="1" fontAlgn="auto" hangingPunct="1">
              <a:buFontTx/>
              <a:buNone/>
              <a:defRPr/>
            </a:pPr>
            <a:endParaRPr lang="en-US" altLang="en-US" sz="21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buFontTx/>
              <a:buNone/>
              <a:defRPr/>
            </a:pPr>
            <a:endParaRPr lang="en-US" altLang="en-US" sz="21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buFontTx/>
              <a:buNone/>
              <a:defRPr/>
            </a:pPr>
            <a:endParaRPr lang="en-US" altLang="en-US" sz="21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spcBef>
                <a:spcPct val="0"/>
              </a:spcBef>
              <a:buFontTx/>
              <a:buNone/>
              <a:defRPr/>
            </a:pPr>
            <a:endParaRPr lang="en-US" altLang="en-US" sz="21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buFontTx/>
              <a:buNone/>
              <a:defRPr/>
            </a:pPr>
            <a:r>
              <a:rPr lang="en-US" altLang="en-US" sz="2100">
                <a:solidFill>
                  <a:schemeClr val="tx1">
                    <a:lumMod val="75000"/>
                    <a:lumOff val="25000"/>
                  </a:schemeClr>
                </a:solidFill>
              </a:rPr>
              <a:t>Proof by telescoping:</a:t>
            </a:r>
          </a:p>
        </p:txBody>
      </p:sp>
      <p:sp>
        <p:nvSpPr>
          <p:cNvPr id="44036" name="Date Placeholder 3">
            <a:extLst>
              <a:ext uri="{FF2B5EF4-FFF2-40B4-BE49-F238E27FC236}">
                <a16:creationId xmlns:a16="http://schemas.microsoft.com/office/drawing/2014/main" id="{62F098D4-96AF-48A7-8A63-62CE90105D6D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1096963" y="6459538"/>
            <a:ext cx="24733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</a:rPr>
              <a:t>Lecture 5</a:t>
            </a:r>
          </a:p>
        </p:txBody>
      </p:sp>
      <p:graphicFrame>
        <p:nvGraphicFramePr>
          <p:cNvPr id="28679" name="Object 4">
            <a:extLst>
              <a:ext uri="{FF2B5EF4-FFF2-40B4-BE49-F238E27FC236}">
                <a16:creationId xmlns:a16="http://schemas.microsoft.com/office/drawing/2014/main" id="{A8A41F80-756E-48D6-AF73-F3FB3F5506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81675" y="2330450"/>
          <a:ext cx="34766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4" name="Equation" r:id="rId4" imgW="1841500" imgH="215900" progId="Equation.3">
                  <p:embed/>
                </p:oleObj>
              </mc:Choice>
              <mc:Fallback>
                <p:oleObj name="Equation" r:id="rId4" imgW="18415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1675" y="2330450"/>
                        <a:ext cx="34766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>
            <a:extLst>
              <a:ext uri="{FF2B5EF4-FFF2-40B4-BE49-F238E27FC236}">
                <a16:creationId xmlns:a16="http://schemas.microsoft.com/office/drawing/2014/main" id="{CA3C8657-9160-4C3B-9D17-433BA30B24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3838" y="4970463"/>
          <a:ext cx="395446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5" name="Equation" r:id="rId6" imgW="2120900" imgH="228600" progId="Equation.3">
                  <p:embed/>
                </p:oleObj>
              </mc:Choice>
              <mc:Fallback>
                <p:oleObj name="Equation" r:id="rId6" imgW="21209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4970463"/>
                        <a:ext cx="3954462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9">
            <a:extLst>
              <a:ext uri="{FF2B5EF4-FFF2-40B4-BE49-F238E27FC236}">
                <a16:creationId xmlns:a16="http://schemas.microsoft.com/office/drawing/2014/main" id="{49E06820-1E22-4FCD-A5CD-0836501830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5413" y="3360738"/>
          <a:ext cx="394970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6" name="Equation" r:id="rId8" imgW="2006600" imgH="736600" progId="Equation.3">
                  <p:embed/>
                </p:oleObj>
              </mc:Choice>
              <mc:Fallback>
                <p:oleObj name="Equation" r:id="rId8" imgW="2006600" imgH="736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3360738"/>
                        <a:ext cx="3949700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8A1F2892-FD8E-46B8-A17A-1D63F2E3EC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General “Divide-and-Conquer” 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E1A41E36-0C37-4BCC-8849-ADC01D56F2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100"/>
              <a:t>Telescoping:</a:t>
            </a:r>
          </a:p>
        </p:txBody>
      </p:sp>
      <p:sp>
        <p:nvSpPr>
          <p:cNvPr id="45060" name="Date Placeholder 3">
            <a:extLst>
              <a:ext uri="{FF2B5EF4-FFF2-40B4-BE49-F238E27FC236}">
                <a16:creationId xmlns:a16="http://schemas.microsoft.com/office/drawing/2014/main" id="{C1968B05-FB85-43A6-A681-8B2C3F8AD338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1096963" y="6459538"/>
            <a:ext cx="24733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</a:rPr>
              <a:t>Lecture 5</a:t>
            </a:r>
          </a:p>
        </p:txBody>
      </p:sp>
      <p:graphicFrame>
        <p:nvGraphicFramePr>
          <p:cNvPr id="45061" name="Object 4">
            <a:extLst>
              <a:ext uri="{FF2B5EF4-FFF2-40B4-BE49-F238E27FC236}">
                <a16:creationId xmlns:a16="http://schemas.microsoft.com/office/drawing/2014/main" id="{94710E2D-2F0B-4D7E-B7B5-E4DF580D05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5163" y="2349500"/>
          <a:ext cx="3646487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4" name="Equation" r:id="rId4" imgW="2070100" imgH="1206500" progId="Equation.3">
                  <p:embed/>
                </p:oleObj>
              </mc:Choice>
              <mc:Fallback>
                <p:oleObj name="Equation" r:id="rId4" imgW="2070100" imgH="1206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163" y="2349500"/>
                        <a:ext cx="3646487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Line 6">
            <a:extLst>
              <a:ext uri="{FF2B5EF4-FFF2-40B4-BE49-F238E27FC236}">
                <a16:creationId xmlns:a16="http://schemas.microsoft.com/office/drawing/2014/main" id="{6F259B2D-5304-4A35-898F-6C06FE1EEA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2075" y="4475163"/>
            <a:ext cx="4219575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</a:endParaRPr>
          </a:p>
        </p:txBody>
      </p:sp>
      <p:sp>
        <p:nvSpPr>
          <p:cNvPr id="44040" name="Line 8">
            <a:extLst>
              <a:ext uri="{FF2B5EF4-FFF2-40B4-BE49-F238E27FC236}">
                <a16:creationId xmlns:a16="http://schemas.microsoft.com/office/drawing/2014/main" id="{D769DF3C-3396-4905-BEDC-F4A7268176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49838" y="2551113"/>
            <a:ext cx="1687512" cy="574675"/>
          </a:xfrm>
          <a:prstGeom prst="line">
            <a:avLst/>
          </a:prstGeom>
          <a:noFill/>
          <a:ln w="9525">
            <a:solidFill>
              <a:srgbClr val="CC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</a:endParaRPr>
          </a:p>
        </p:txBody>
      </p:sp>
      <p:sp>
        <p:nvSpPr>
          <p:cNvPr id="44041" name="Line 9">
            <a:extLst>
              <a:ext uri="{FF2B5EF4-FFF2-40B4-BE49-F238E27FC236}">
                <a16:creationId xmlns:a16="http://schemas.microsoft.com/office/drawing/2014/main" id="{1EFFA5F1-1EF2-4F44-95E3-09F1A7BE70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16500" y="2989263"/>
            <a:ext cx="1787525" cy="609600"/>
          </a:xfrm>
          <a:prstGeom prst="line">
            <a:avLst/>
          </a:prstGeom>
          <a:noFill/>
          <a:ln w="9525">
            <a:solidFill>
              <a:srgbClr val="CC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</a:endParaRPr>
          </a:p>
        </p:txBody>
      </p:sp>
      <p:sp>
        <p:nvSpPr>
          <p:cNvPr id="44042" name="Line 10">
            <a:extLst>
              <a:ext uri="{FF2B5EF4-FFF2-40B4-BE49-F238E27FC236}">
                <a16:creationId xmlns:a16="http://schemas.microsoft.com/office/drawing/2014/main" id="{5A066F61-F746-4112-B7FF-D1EDDBA84E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4263" y="3429000"/>
            <a:ext cx="674687" cy="203200"/>
          </a:xfrm>
          <a:prstGeom prst="line">
            <a:avLst/>
          </a:prstGeom>
          <a:noFill/>
          <a:ln w="9525">
            <a:solidFill>
              <a:srgbClr val="CC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</a:endParaRPr>
          </a:p>
        </p:txBody>
      </p:sp>
      <p:sp>
        <p:nvSpPr>
          <p:cNvPr id="44043" name="Line 11">
            <a:extLst>
              <a:ext uri="{FF2B5EF4-FFF2-40B4-BE49-F238E27FC236}">
                <a16:creationId xmlns:a16="http://schemas.microsoft.com/office/drawing/2014/main" id="{37F8153E-2CF2-425F-8D16-192DE7E31D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81575" y="4103688"/>
            <a:ext cx="742950" cy="271462"/>
          </a:xfrm>
          <a:prstGeom prst="line">
            <a:avLst/>
          </a:prstGeom>
          <a:noFill/>
          <a:ln w="9525">
            <a:solidFill>
              <a:srgbClr val="CC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</a:endParaRPr>
          </a:p>
        </p:txBody>
      </p:sp>
      <p:graphicFrame>
        <p:nvGraphicFramePr>
          <p:cNvPr id="45067" name="Object 12">
            <a:extLst>
              <a:ext uri="{FF2B5EF4-FFF2-40B4-BE49-F238E27FC236}">
                <a16:creationId xmlns:a16="http://schemas.microsoft.com/office/drawing/2014/main" id="{1EEB7287-263E-45E4-AA31-8C16C4D380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5400" y="4440238"/>
          <a:ext cx="4354513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5" name="Equation" r:id="rId6" imgW="2667000" imgH="685800" progId="Equation.3">
                  <p:embed/>
                </p:oleObj>
              </mc:Choice>
              <mc:Fallback>
                <p:oleObj name="Equation" r:id="rId6" imgW="2667000" imgH="685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0" y="4440238"/>
                        <a:ext cx="4354513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9FE04B74-DC1E-4B20-A30B-B5A1D0CF41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Recursion Example 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08701275-40E1-4453-92DD-F215ABEB70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295400"/>
            <a:ext cx="8458200" cy="2362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long factorial( int n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if( n &lt;= 1 )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  return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  return n*factorial(n- 1);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4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4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4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400" b="1">
              <a:latin typeface="Courier New" panose="02070309020205020404" pitchFamily="49" charset="0"/>
            </a:endParaRPr>
          </a:p>
        </p:txBody>
      </p:sp>
      <p:sp>
        <p:nvSpPr>
          <p:cNvPr id="2054" name="Rectangle 4">
            <a:extLst>
              <a:ext uri="{FF2B5EF4-FFF2-40B4-BE49-F238E27FC236}">
                <a16:creationId xmlns:a16="http://schemas.microsoft.com/office/drawing/2014/main" id="{E0A9F34B-6C86-45CA-82D5-81EB3E7A0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295400"/>
            <a:ext cx="3998913" cy="21336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/>
            <a:r>
              <a:rPr lang="en-US" altLang="en-US" sz="20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 terms of big-Oh:</a:t>
            </a:r>
          </a:p>
          <a:p>
            <a:pPr defTabSz="914400" eaLnBrk="1" hangingPunct="1"/>
            <a:r>
              <a:rPr lang="en-US" altLang="en-US" sz="20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t(1) = 1</a:t>
            </a:r>
          </a:p>
          <a:p>
            <a:pPr defTabSz="914400" eaLnBrk="1" hangingPunct="1"/>
            <a:r>
              <a:rPr lang="en-US" altLang="en-US" sz="20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t(n) = 1 + t(n-1) = 1 + 1 + t(n-2) </a:t>
            </a:r>
          </a:p>
          <a:p>
            <a:pPr defTabSz="914400" eaLnBrk="1" hangingPunct="1"/>
            <a:r>
              <a:rPr lang="en-US" altLang="en-US" sz="20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= ... k + t(n-k)</a:t>
            </a:r>
          </a:p>
          <a:p>
            <a:pPr defTabSz="914400" eaLnBrk="1" hangingPunct="1"/>
            <a:r>
              <a:rPr lang="en-US" altLang="en-US" sz="20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Choose k = n-1</a:t>
            </a:r>
          </a:p>
          <a:p>
            <a:pPr defTabSz="914400" eaLnBrk="1" hangingPunct="1"/>
            <a:r>
              <a:rPr lang="en-US" altLang="en-US" sz="20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t(n) = n-1 + t(1) = n-1 + 1 = O(n)</a:t>
            </a:r>
          </a:p>
        </p:txBody>
      </p:sp>
      <p:sp>
        <p:nvSpPr>
          <p:cNvPr id="2055" name="Rectangle 5">
            <a:extLst>
              <a:ext uri="{FF2B5EF4-FFF2-40B4-BE49-F238E27FC236}">
                <a16:creationId xmlns:a16="http://schemas.microsoft.com/office/drawing/2014/main" id="{D5804CC2-3A3C-47D9-8233-7CDFF9DF5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657600"/>
            <a:ext cx="8534400" cy="25908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/>
            <a:r>
              <a:rPr lang="en-US" altLang="en-US" sz="20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Consider the following time complexity:</a:t>
            </a:r>
          </a:p>
          <a:p>
            <a:pPr defTabSz="914400" eaLnBrk="1" hangingPunct="1"/>
            <a:r>
              <a:rPr lang="en-US" altLang="en-US" sz="20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t(0) = 1 </a:t>
            </a:r>
          </a:p>
          <a:p>
            <a:pPr defTabSz="914400" eaLnBrk="1" hangingPunct="1"/>
            <a:r>
              <a:rPr lang="en-US" altLang="en-US" sz="20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t(n) = 1 + 2t(n-1) = 1 + 2(1 + 2t(n-2)) = 1 + 2 + 4t(n-2)</a:t>
            </a:r>
          </a:p>
          <a:p>
            <a:pPr defTabSz="914400" eaLnBrk="1" hangingPunct="1"/>
            <a:r>
              <a:rPr lang="en-US" altLang="en-US" sz="20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= 1 + 2 + 4(1 + 2t(n-3)) = 1 + 2 + 4 + 8t(n-3)</a:t>
            </a:r>
          </a:p>
          <a:p>
            <a:pPr defTabSz="914400" eaLnBrk="1" hangingPunct="1"/>
            <a:r>
              <a:rPr lang="en-US" altLang="en-US" sz="20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= 1 + 2 + ... + 2</a:t>
            </a:r>
            <a:r>
              <a:rPr lang="en-US" altLang="en-US" sz="2000" baseline="300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k-1</a:t>
            </a:r>
            <a:r>
              <a:rPr lang="en-US" altLang="en-US" sz="20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+ 2</a:t>
            </a:r>
            <a:r>
              <a:rPr lang="en-US" altLang="en-US" sz="2000" baseline="300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t(n-k)</a:t>
            </a:r>
          </a:p>
          <a:p>
            <a:pPr defTabSz="914400" eaLnBrk="1" hangingPunct="1"/>
            <a:r>
              <a:rPr lang="en-US" altLang="en-US" sz="20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Choose k = n</a:t>
            </a:r>
          </a:p>
          <a:p>
            <a:pPr defTabSz="914400" eaLnBrk="1" hangingPunct="1"/>
            <a:r>
              <a:rPr lang="en-US" altLang="en-US" sz="20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t(n) = 1 + 2 + ... 2</a:t>
            </a:r>
            <a:r>
              <a:rPr lang="en-US" altLang="en-US" sz="2000" baseline="300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n-1</a:t>
            </a:r>
            <a:r>
              <a:rPr lang="en-US" altLang="en-US" sz="20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+ 2</a:t>
            </a:r>
            <a:r>
              <a:rPr lang="en-US" altLang="en-US" sz="2000" baseline="300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= 2</a:t>
            </a:r>
            <a:r>
              <a:rPr lang="en-US" altLang="en-US" sz="2000" baseline="300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n+1</a:t>
            </a:r>
            <a:r>
              <a:rPr lang="en-US" altLang="en-US" sz="20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- 1 </a:t>
            </a:r>
          </a:p>
        </p:txBody>
      </p:sp>
      <p:pic>
        <p:nvPicPr>
          <p:cNvPr id="46087" name="Picture 2" descr="BRAC University Jobs 2020- Jobs in BRAC University- careerz360.com">
            <a:extLst>
              <a:ext uri="{FF2B5EF4-FFF2-40B4-BE49-F238E27FC236}">
                <a16:creationId xmlns:a16="http://schemas.microsoft.com/office/drawing/2014/main" id="{C76D7217-36DE-494C-AF28-84511988C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275" y="0"/>
            <a:ext cx="12287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animBg="1"/>
      <p:bldP spid="20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EA3C5BBD-583D-4AA8-A9B7-016527F90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Approach (Recursive Tree Method)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DA250-811A-4DDB-A969-1000079CB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T(n) = 2T(n/2) + O(n) , T(1) = O(1)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 T(n) = T(n/2) + T(n/2) +  </a:t>
            </a:r>
            <a:r>
              <a:rPr lang="en-US" dirty="0" err="1"/>
              <a:t>cn</a:t>
            </a:r>
            <a:r>
              <a:rPr lang="en-US" dirty="0"/>
              <a:t>  =   </a:t>
            </a:r>
            <a:r>
              <a:rPr lang="en-US" dirty="0" err="1"/>
              <a:t>cn</a:t>
            </a:r>
            <a:r>
              <a:rPr lang="en-US" dirty="0"/>
              <a:t>            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				  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T(n/2</a:t>
            </a:r>
            <a:r>
              <a:rPr lang="en-US" baseline="30000" dirty="0"/>
              <a:t>k</a:t>
            </a:r>
            <a:r>
              <a:rPr lang="en-US" dirty="0"/>
              <a:t>) = T(1) where k= height,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K= </a:t>
            </a:r>
            <a:r>
              <a:rPr lang="en-US" dirty="0" err="1"/>
              <a:t>lgn</a:t>
            </a:r>
            <a:r>
              <a:rPr lang="en-US" dirty="0"/>
              <a:t> 				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O(n) = O(height * number of leaves)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 = O(k*n)=O(</a:t>
            </a:r>
            <a:r>
              <a:rPr lang="en-US" dirty="0" err="1"/>
              <a:t>nlgn</a:t>
            </a:r>
            <a:r>
              <a:rPr lang="en-US" dirty="0"/>
              <a:t>)			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C5454E-745C-4B02-87EE-C5811E1B1ADC}"/>
              </a:ext>
            </a:extLst>
          </p:cNvPr>
          <p:cNvCxnSpPr/>
          <p:nvPr/>
        </p:nvCxnSpPr>
        <p:spPr>
          <a:xfrm flipH="1">
            <a:off x="7018338" y="2686050"/>
            <a:ext cx="358775" cy="5397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7C252A-BBFF-4895-A97A-811C4D47D9FA}"/>
              </a:ext>
            </a:extLst>
          </p:cNvPr>
          <p:cNvCxnSpPr>
            <a:cxnSpLocks/>
          </p:cNvCxnSpPr>
          <p:nvPr/>
        </p:nvCxnSpPr>
        <p:spPr>
          <a:xfrm>
            <a:off x="7618413" y="2663825"/>
            <a:ext cx="319087" cy="59213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6EDAB0-85AB-43C5-8CEF-07AD7A6D8493}"/>
              </a:ext>
            </a:extLst>
          </p:cNvPr>
          <p:cNvCxnSpPr/>
          <p:nvPr/>
        </p:nvCxnSpPr>
        <p:spPr>
          <a:xfrm flipH="1">
            <a:off x="6534150" y="3638550"/>
            <a:ext cx="360363" cy="7207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CB915DE-9F41-4DB5-B494-0D3BCF661E1A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7018338" y="3648075"/>
            <a:ext cx="293687" cy="73183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D54248-203D-4C8A-B89F-3211004B0A4D}"/>
              </a:ext>
            </a:extLst>
          </p:cNvPr>
          <p:cNvCxnSpPr>
            <a:cxnSpLocks/>
          </p:cNvCxnSpPr>
          <p:nvPr/>
        </p:nvCxnSpPr>
        <p:spPr>
          <a:xfrm flipH="1">
            <a:off x="7829550" y="3582988"/>
            <a:ext cx="198438" cy="79216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9358A3-DFB5-496A-BFDC-E618A6D28475}"/>
              </a:ext>
            </a:extLst>
          </p:cNvPr>
          <p:cNvCxnSpPr>
            <a:cxnSpLocks/>
          </p:cNvCxnSpPr>
          <p:nvPr/>
        </p:nvCxnSpPr>
        <p:spPr>
          <a:xfrm>
            <a:off x="8129588" y="3578225"/>
            <a:ext cx="388937" cy="8016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60FA23-64FD-4A99-929E-C0065EF5CEB6}"/>
              </a:ext>
            </a:extLst>
          </p:cNvPr>
          <p:cNvCxnSpPr>
            <a:cxnSpLocks/>
          </p:cNvCxnSpPr>
          <p:nvPr/>
        </p:nvCxnSpPr>
        <p:spPr>
          <a:xfrm>
            <a:off x="6534150" y="4811713"/>
            <a:ext cx="0" cy="65246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272A31-C9BB-4ACB-878E-2BF2502BB359}"/>
              </a:ext>
            </a:extLst>
          </p:cNvPr>
          <p:cNvCxnSpPr>
            <a:cxnSpLocks/>
          </p:cNvCxnSpPr>
          <p:nvPr/>
        </p:nvCxnSpPr>
        <p:spPr>
          <a:xfrm>
            <a:off x="8535988" y="4770438"/>
            <a:ext cx="4762" cy="750887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C827213-9C43-48CF-880E-3CFDE49A67A8}"/>
              </a:ext>
            </a:extLst>
          </p:cNvPr>
          <p:cNvCxnSpPr/>
          <p:nvPr/>
        </p:nvCxnSpPr>
        <p:spPr>
          <a:xfrm>
            <a:off x="9021763" y="2371725"/>
            <a:ext cx="0" cy="314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01C4E5-BA63-4B68-B8ED-318A91B07AF3}"/>
              </a:ext>
            </a:extLst>
          </p:cNvPr>
          <p:cNvCxnSpPr>
            <a:cxnSpLocks/>
          </p:cNvCxnSpPr>
          <p:nvPr/>
        </p:nvCxnSpPr>
        <p:spPr>
          <a:xfrm>
            <a:off x="6794500" y="5994400"/>
            <a:ext cx="15287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3722048-E4C3-4E27-A5D8-03559CFED070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863012" y="3814763"/>
            <a:ext cx="1165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height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AC370D-53ED-4775-9874-1D3D27CFC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5" y="6111875"/>
            <a:ext cx="1484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No of leaves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27A399-0091-4ED4-9F6A-5BE2A485B72D}"/>
              </a:ext>
            </a:extLst>
          </p:cNvPr>
          <p:cNvCxnSpPr>
            <a:cxnSpLocks/>
          </p:cNvCxnSpPr>
          <p:nvPr/>
        </p:nvCxnSpPr>
        <p:spPr>
          <a:xfrm>
            <a:off x="6807200" y="5634038"/>
            <a:ext cx="1417638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9D2A12F-4FAF-42A7-9BB6-D9DEF8FBB930}"/>
              </a:ext>
            </a:extLst>
          </p:cNvPr>
          <p:cNvGrpSpPr>
            <a:grpSpLocks/>
          </p:cNvGrpSpPr>
          <p:nvPr/>
        </p:nvGrpSpPr>
        <p:grpSpPr bwMode="auto">
          <a:xfrm>
            <a:off x="5824538" y="2732088"/>
            <a:ext cx="982662" cy="1393825"/>
            <a:chOff x="5870975" y="2708920"/>
            <a:chExt cx="1027964" cy="144016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281795-2E4D-4EE4-AE8F-E6F75983FB72}"/>
                </a:ext>
              </a:extLst>
            </p:cNvPr>
            <p:cNvCxnSpPr/>
            <p:nvPr/>
          </p:nvCxnSpPr>
          <p:spPr>
            <a:xfrm>
              <a:off x="5870975" y="2708920"/>
              <a:ext cx="360368" cy="40514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8162" name="TextBox 38">
              <a:extLst>
                <a:ext uri="{FF2B5EF4-FFF2-40B4-BE49-F238E27FC236}">
                  <a16:creationId xmlns:a16="http://schemas.microsoft.com/office/drawing/2014/main" id="{EC92D9B4-4A69-4DE4-8B05-584D19716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4539" y="3234680"/>
              <a:ext cx="9144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D6537AC-A263-41CA-BD42-5B7964F57584}"/>
              </a:ext>
            </a:extLst>
          </p:cNvPr>
          <p:cNvGrpSpPr>
            <a:grpSpLocks/>
          </p:cNvGrpSpPr>
          <p:nvPr/>
        </p:nvGrpSpPr>
        <p:grpSpPr bwMode="auto">
          <a:xfrm>
            <a:off x="4587875" y="2708275"/>
            <a:ext cx="1035050" cy="815975"/>
            <a:chOff x="4654768" y="2708920"/>
            <a:chExt cx="1034891" cy="81473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8ABEE3F-79A4-4204-9229-B1EC5532C95B}"/>
                </a:ext>
              </a:extLst>
            </p:cNvPr>
            <p:cNvCxnSpPr/>
            <p:nvPr/>
          </p:nvCxnSpPr>
          <p:spPr>
            <a:xfrm flipH="1">
              <a:off x="5240466" y="2708920"/>
              <a:ext cx="404750" cy="40578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247C80-7323-450B-8504-0B0E95B245CC}"/>
                </a:ext>
              </a:extLst>
            </p:cNvPr>
            <p:cNvSpPr txBox="1"/>
            <p:nvPr/>
          </p:nvSpPr>
          <p:spPr>
            <a:xfrm>
              <a:off x="4654768" y="3154331"/>
              <a:ext cx="1034891" cy="3693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</a:rPr>
                <a:t>T(n/2)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71425A5-CF6D-4B40-962C-2F8B8858C7AB}"/>
              </a:ext>
            </a:extLst>
          </p:cNvPr>
          <p:cNvSpPr txBox="1"/>
          <p:nvPr/>
        </p:nvSpPr>
        <p:spPr>
          <a:xfrm>
            <a:off x="5803900" y="3154363"/>
            <a:ext cx="10350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T(n/2)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361AE2-8090-4AA8-B7E8-DFDD711A9FFB}"/>
              </a:ext>
            </a:extLst>
          </p:cNvPr>
          <p:cNvSpPr txBox="1"/>
          <p:nvPr/>
        </p:nvSpPr>
        <p:spPr>
          <a:xfrm>
            <a:off x="6613525" y="3251200"/>
            <a:ext cx="10350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c(n/2)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CA1AC8-18AB-4536-A540-FA4412152FBF}"/>
              </a:ext>
            </a:extLst>
          </p:cNvPr>
          <p:cNvSpPr txBox="1"/>
          <p:nvPr/>
        </p:nvSpPr>
        <p:spPr>
          <a:xfrm>
            <a:off x="7659688" y="3221038"/>
            <a:ext cx="10350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c(n/2)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4EF6B9-68F3-4C31-B09D-D8E72129348E}"/>
              </a:ext>
            </a:extLst>
          </p:cNvPr>
          <p:cNvSpPr txBox="1"/>
          <p:nvPr/>
        </p:nvSpPr>
        <p:spPr>
          <a:xfrm>
            <a:off x="6096000" y="4383088"/>
            <a:ext cx="10350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T(n/4)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062EB5F-15F0-4B45-8E35-052F48924F28}"/>
              </a:ext>
            </a:extLst>
          </p:cNvPr>
          <p:cNvSpPr txBox="1"/>
          <p:nvPr/>
        </p:nvSpPr>
        <p:spPr>
          <a:xfrm>
            <a:off x="6794500" y="4379913"/>
            <a:ext cx="10350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T(n/4)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02E7B5-0159-41E0-B031-B08DAFA593BD}"/>
              </a:ext>
            </a:extLst>
          </p:cNvPr>
          <p:cNvSpPr txBox="1"/>
          <p:nvPr/>
        </p:nvSpPr>
        <p:spPr>
          <a:xfrm>
            <a:off x="7486650" y="4414838"/>
            <a:ext cx="10350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T(n/4)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59E173-3ECF-499F-B61D-E45A5F86B44A}"/>
              </a:ext>
            </a:extLst>
          </p:cNvPr>
          <p:cNvSpPr txBox="1"/>
          <p:nvPr/>
        </p:nvSpPr>
        <p:spPr>
          <a:xfrm>
            <a:off x="8224838" y="4430713"/>
            <a:ext cx="10350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T(n/4)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36E2CB3-7EB3-41F9-899E-883D80FE7E1F}"/>
              </a:ext>
            </a:extLst>
          </p:cNvPr>
          <p:cNvSpPr txBox="1"/>
          <p:nvPr/>
        </p:nvSpPr>
        <p:spPr>
          <a:xfrm>
            <a:off x="6051550" y="5454650"/>
            <a:ext cx="10350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T(1)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58D30F-20EF-4A17-88A4-9F469A39FB10}"/>
              </a:ext>
            </a:extLst>
          </p:cNvPr>
          <p:cNvSpPr txBox="1"/>
          <p:nvPr/>
        </p:nvSpPr>
        <p:spPr>
          <a:xfrm>
            <a:off x="8166100" y="5454650"/>
            <a:ext cx="10350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T(1)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9C2DB17-59B1-4BBA-84F3-C0F548A4ECB4}"/>
              </a:ext>
            </a:extLst>
          </p:cNvPr>
          <p:cNvSpPr txBox="1"/>
          <p:nvPr/>
        </p:nvSpPr>
        <p:spPr>
          <a:xfrm>
            <a:off x="7312025" y="2320925"/>
            <a:ext cx="5175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+mn-lt"/>
              </a:rPr>
              <a:t>cn</a:t>
            </a:r>
            <a:endParaRPr lang="en-US" dirty="0">
              <a:latin typeface="+mn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795EF-2549-434B-A217-2B4FBAD637B7}"/>
              </a:ext>
            </a:extLst>
          </p:cNvPr>
          <p:cNvSpPr txBox="1"/>
          <p:nvPr/>
        </p:nvSpPr>
        <p:spPr>
          <a:xfrm>
            <a:off x="6403975" y="2365375"/>
            <a:ext cx="5175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=</a:t>
            </a:r>
          </a:p>
        </p:txBody>
      </p:sp>
      <p:pic>
        <p:nvPicPr>
          <p:cNvPr id="48158" name="Picture 2" descr="BRAC University Jobs 2020- Jobs in BRAC University- careerz360.com">
            <a:extLst>
              <a:ext uri="{FF2B5EF4-FFF2-40B4-BE49-F238E27FC236}">
                <a16:creationId xmlns:a16="http://schemas.microsoft.com/office/drawing/2014/main" id="{3F0695EE-E814-49CA-8265-B4C53F82A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275" y="0"/>
            <a:ext cx="12287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/>
      <p:bldP spid="36" grpId="0"/>
      <p:bldP spid="41" grpId="0"/>
      <p:bldP spid="47" grpId="0"/>
      <p:bldP spid="48" grpId="0"/>
      <p:bldP spid="50" grpId="0"/>
      <p:bldP spid="52" grpId="0"/>
      <p:bldP spid="53" grpId="0"/>
      <p:bldP spid="54" grpId="0"/>
      <p:bldP spid="64" grpId="0"/>
      <p:bldP spid="65" grpId="0"/>
      <p:bldP spid="68" grpId="0"/>
      <p:bldP spid="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9F9C-B7A8-42E8-964F-7A774092A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A4FC0-3F31-4549-A79B-2D556504D4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T(n) = T(2n/3) + T(n/3) + O(n) ; T(1) = 1</a:t>
                </a:r>
              </a:p>
              <a:p>
                <a:r>
                  <a:rPr lang="en-US" dirty="0"/>
                  <a:t>Two Sub-problems</a:t>
                </a:r>
              </a:p>
              <a:p>
                <a:r>
                  <a:rPr lang="en-US" dirty="0"/>
                  <a:t>Different Sub-problem size (2n/3) and (n/3)</a:t>
                </a:r>
              </a:p>
              <a:p>
                <a:r>
                  <a:rPr lang="en-US" dirty="0"/>
                  <a:t>Two different heights k</a:t>
                </a:r>
                <a:r>
                  <a:rPr lang="en-US" baseline="-25000" dirty="0"/>
                  <a:t>1 </a:t>
                </a:r>
                <a:r>
                  <a:rPr lang="en-US" dirty="0"/>
                  <a:t>,k</a:t>
                </a:r>
                <a:r>
                  <a:rPr lang="en-US" baseline="-25000" dirty="0"/>
                  <a:t>2 </a:t>
                </a:r>
                <a:r>
                  <a:rPr lang="en-US" dirty="0"/>
                  <a:t> for (2n/3) and (n/3).</a:t>
                </a:r>
              </a:p>
              <a:p>
                <a:r>
                  <a:rPr lang="en-US" dirty="0"/>
                  <a:t>k</a:t>
                </a:r>
                <a:r>
                  <a:rPr lang="en-US" baseline="-25000" dirty="0"/>
                  <a:t>1 </a:t>
                </a:r>
                <a:r>
                  <a:rPr lang="en-US" dirty="0"/>
                  <a:t> = log</a:t>
                </a:r>
                <a:r>
                  <a:rPr lang="en-US" baseline="-25000" dirty="0"/>
                  <a:t>3/2</a:t>
                </a:r>
                <a:r>
                  <a:rPr lang="en-US" dirty="0"/>
                  <a:t>n , k</a:t>
                </a:r>
                <a:r>
                  <a:rPr lang="en-US" baseline="-25000" dirty="0"/>
                  <a:t>2</a:t>
                </a:r>
                <a:r>
                  <a:rPr lang="en-US" dirty="0"/>
                  <a:t> = log</a:t>
                </a:r>
                <a:r>
                  <a:rPr lang="en-US" baseline="-25000" dirty="0"/>
                  <a:t>3</a:t>
                </a:r>
                <a:r>
                  <a:rPr lang="en-US" dirty="0"/>
                  <a:t>n</a:t>
                </a:r>
              </a:p>
              <a:p>
                <a:r>
                  <a:rPr lang="en-US" dirty="0"/>
                  <a:t>Number of leaves is n</a:t>
                </a:r>
              </a:p>
              <a:p>
                <a:r>
                  <a:rPr lang="en-US" dirty="0"/>
                  <a:t>Complexity ??</a:t>
                </a:r>
              </a:p>
              <a:p>
                <a:pPr lvl="2"/>
                <a:r>
                  <a:rPr lang="en-US" dirty="0"/>
                  <a:t>O(# of leaves * max (k</a:t>
                </a:r>
                <a:r>
                  <a:rPr lang="en-US" baseline="-25000" dirty="0"/>
                  <a:t>1</a:t>
                </a:r>
                <a:r>
                  <a:rPr lang="en-US" dirty="0"/>
                  <a:t>,k</a:t>
                </a:r>
                <a:r>
                  <a:rPr lang="en-US" baseline="-25000" dirty="0"/>
                  <a:t>2</a:t>
                </a:r>
                <a:r>
                  <a:rPr lang="en-US" dirty="0"/>
                  <a:t>))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O(n*max(log</a:t>
                </a:r>
                <a:r>
                  <a:rPr lang="en-US" baseline="-25000" dirty="0"/>
                  <a:t>3/2</a:t>
                </a:r>
                <a:r>
                  <a:rPr lang="en-US" dirty="0"/>
                  <a:t>n, log</a:t>
                </a:r>
                <a:r>
                  <a:rPr lang="en-US" baseline="-25000" dirty="0"/>
                  <a:t>3</a:t>
                </a:r>
                <a:r>
                  <a:rPr lang="en-US" dirty="0"/>
                  <a:t>n))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O(nlog</a:t>
                </a:r>
                <a:r>
                  <a:rPr lang="en-US" baseline="-25000" dirty="0"/>
                  <a:t>3/2</a:t>
                </a:r>
                <a:r>
                  <a:rPr lang="en-US" dirty="0"/>
                  <a:t>n)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dirty="0"/>
                  <a:t>O(nlog</a:t>
                </a:r>
                <a:r>
                  <a:rPr lang="en-US" baseline="-25000" dirty="0"/>
                  <a:t>2</a:t>
                </a:r>
                <a:r>
                  <a:rPr lang="en-US" dirty="0"/>
                  <a:t>n)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A4FC0-3F31-4549-A79B-2D556504D4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0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BRAC University Jobs 2020- Jobs in BRAC University- careerz360.com">
            <a:extLst>
              <a:ext uri="{FF2B5EF4-FFF2-40B4-BE49-F238E27FC236}">
                <a16:creationId xmlns:a16="http://schemas.microsoft.com/office/drawing/2014/main" id="{FA96AE5E-5C7C-49D9-A70B-D4335C093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275" y="0"/>
            <a:ext cx="12287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280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F7AF72C-1C34-4DA5-9686-93FF0633E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Capabilities and Limitations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DC8E59F-22DA-4806-BA98-CE20B17E7F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90625" y="2033588"/>
            <a:ext cx="9855200" cy="3600450"/>
          </a:xfrm>
        </p:spPr>
        <p:txBody>
          <a:bodyPr rtlCol="0">
            <a:normAutofit/>
          </a:bodyPr>
          <a:lstStyle/>
          <a:p>
            <a:pPr marL="91440" indent="-91440" algn="just" eaLnBrk="1" fontAlgn="auto" hangingPunct="1">
              <a:defRPr/>
            </a:pPr>
            <a:r>
              <a:rPr lang="en-US" alt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Rough complexity analysis cannot result immediately in an efficient practical program but </a:t>
            </a:r>
            <a:r>
              <a:rPr lang="en-GB" alt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helps in predicting of empirical running time of the program</a:t>
            </a:r>
          </a:p>
          <a:p>
            <a:pPr marL="91440" indent="-91440" algn="just" eaLnBrk="1" fontAlgn="auto" hangingPunct="1">
              <a:defRPr/>
            </a:pPr>
            <a:r>
              <a:rPr lang="en-US" alt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“Big-Oh” analysis is unsuitable for small input and hides the constants </a:t>
            </a:r>
            <a:r>
              <a:rPr lang="en-US" altLang="en-US" sz="2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altLang="en-US" sz="2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1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crucial for a practical task</a:t>
            </a:r>
            <a:endParaRPr lang="en-GB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algn="just" eaLnBrk="1" fontAlgn="auto" hangingPunct="1">
              <a:defRPr/>
            </a:pPr>
            <a:r>
              <a:rPr lang="en-US" alt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“Big-Oh” analysis is unsuitable if costs of access to input data items vary and if there is lack of sufficient memory</a:t>
            </a:r>
          </a:p>
          <a:p>
            <a:pPr marL="91440" indent="-91440" algn="just" eaLnBrk="1" fontAlgn="auto" hangingPunct="1">
              <a:defRPr/>
            </a:pPr>
            <a:r>
              <a:rPr lang="en-US" alt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 complexity analysis provides ideas how to develop new efficient methods</a:t>
            </a:r>
            <a:endParaRPr lang="en-GB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180" name="Date Placeholder 3">
            <a:extLst>
              <a:ext uri="{FF2B5EF4-FFF2-40B4-BE49-F238E27FC236}">
                <a16:creationId xmlns:a16="http://schemas.microsoft.com/office/drawing/2014/main" id="{6FCD6F16-CF8E-4056-A60B-98BC412E1516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1096963" y="6459538"/>
            <a:ext cx="24733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</a:rPr>
              <a:t>Lecture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7384212-A9FA-4B8C-93D5-86820CC80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“Telescoping” a Recurrence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F25555E-FDE8-42D4-BC95-E015367255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25563" y="2187575"/>
            <a:ext cx="9271000" cy="3671888"/>
          </a:xfrm>
        </p:spPr>
        <p:txBody>
          <a:bodyPr/>
          <a:lstStyle/>
          <a:p>
            <a:pPr eaLnBrk="1" hangingPunct="1"/>
            <a:r>
              <a:rPr lang="en-US" altLang="en-US"/>
              <a:t>Recurrence relation and its base condition (i.e., the difference equation and initial condition):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  <a:endParaRPr lang="en-US" altLang="en-US"/>
          </a:p>
          <a:p>
            <a:pPr algn="ctr"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T(</a:t>
            </a:r>
            <a:r>
              <a:rPr lang="en-US" altLang="en-US" i="1">
                <a:latin typeface="Times New Roman" panose="02020603050405020304" pitchFamily="18" charset="0"/>
              </a:rPr>
              <a:t>n</a:t>
            </a:r>
            <a:r>
              <a:rPr lang="en-US" altLang="en-US">
                <a:latin typeface="Times New Roman" panose="02020603050405020304" pitchFamily="18" charset="0"/>
              </a:rPr>
              <a:t>) = 2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en-US">
                <a:latin typeface="Times New Roman" panose="02020603050405020304" pitchFamily="18" charset="0"/>
              </a:rPr>
              <a:t>T(</a:t>
            </a:r>
            <a:r>
              <a:rPr lang="en-US" altLang="en-US" i="1">
                <a:latin typeface="Times New Roman" panose="02020603050405020304" pitchFamily="18" charset="0"/>
              </a:rPr>
              <a:t>n</a:t>
            </a:r>
            <a:r>
              <a:rPr lang="en-US" altLang="en-US">
                <a:latin typeface="Symbol" panose="05050102010706020507" pitchFamily="18" charset="2"/>
              </a:rPr>
              <a:t>-</a:t>
            </a:r>
            <a:r>
              <a:rPr lang="en-US" altLang="en-US">
                <a:latin typeface="Times New Roman" panose="02020603050405020304" pitchFamily="18" charset="0"/>
              </a:rPr>
              <a:t>1) + 1; T(1) = 1</a:t>
            </a:r>
          </a:p>
          <a:p>
            <a:pPr eaLnBrk="1" hangingPunct="1"/>
            <a:r>
              <a:rPr lang="en-US" altLang="en-US"/>
              <a:t>Closed (explicit) form for </a:t>
            </a:r>
            <a:r>
              <a:rPr lang="en-US" altLang="en-US">
                <a:latin typeface="Times New Roman" panose="02020603050405020304" pitchFamily="18" charset="0"/>
              </a:rPr>
              <a:t>T(</a:t>
            </a:r>
            <a:r>
              <a:rPr lang="en-US" altLang="en-US" i="1">
                <a:latin typeface="Times New Roman" panose="02020603050405020304" pitchFamily="18" charset="0"/>
              </a:rPr>
              <a:t>n</a:t>
            </a:r>
            <a:r>
              <a:rPr lang="en-US" altLang="en-US">
                <a:latin typeface="Times New Roman" panose="02020603050405020304" pitchFamily="18" charset="0"/>
              </a:rPr>
              <a:t>)</a:t>
            </a:r>
            <a:r>
              <a:rPr lang="en-US" altLang="en-US"/>
              <a:t> by “telescoping”: </a:t>
            </a:r>
          </a:p>
        </p:txBody>
      </p:sp>
      <p:sp>
        <p:nvSpPr>
          <p:cNvPr id="30724" name="Date Placeholder 3">
            <a:extLst>
              <a:ext uri="{FF2B5EF4-FFF2-40B4-BE49-F238E27FC236}">
                <a16:creationId xmlns:a16="http://schemas.microsoft.com/office/drawing/2014/main" id="{ABED8564-C23D-4B49-9F47-762581ED2E4E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1096963" y="6459538"/>
            <a:ext cx="24733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</a:rPr>
              <a:t>Lecture 5</a:t>
            </a:r>
          </a:p>
        </p:txBody>
      </p:sp>
      <p:graphicFrame>
        <p:nvGraphicFramePr>
          <p:cNvPr id="30725" name="Object 4">
            <a:extLst>
              <a:ext uri="{FF2B5EF4-FFF2-40B4-BE49-F238E27FC236}">
                <a16:creationId xmlns:a16="http://schemas.microsoft.com/office/drawing/2014/main" id="{FCF87CEC-FA8F-4C64-BAA8-39052459BC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5038" y="3808413"/>
          <a:ext cx="2754312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Equation" r:id="rId4" imgW="1422400" imgH="889000" progId="Equation.3">
                  <p:embed/>
                </p:oleObj>
              </mc:Choice>
              <mc:Fallback>
                <p:oleObj name="Equation" r:id="rId4" imgW="1422400" imgH="889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5038" y="3808413"/>
                        <a:ext cx="2754312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Line 5">
            <a:extLst>
              <a:ext uri="{FF2B5EF4-FFF2-40B4-BE49-F238E27FC236}">
                <a16:creationId xmlns:a16="http://schemas.microsoft.com/office/drawing/2014/main" id="{13E485A6-9D0F-486F-A641-8EF5DBC6F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5288" y="3970338"/>
            <a:ext cx="0" cy="134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triangle" w="lg" len="lg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</a:endParaRPr>
          </a:p>
        </p:txBody>
      </p:sp>
      <p:sp>
        <p:nvSpPr>
          <p:cNvPr id="32780" name="Line 12">
            <a:extLst>
              <a:ext uri="{FF2B5EF4-FFF2-40B4-BE49-F238E27FC236}">
                <a16:creationId xmlns:a16="http://schemas.microsoft.com/office/drawing/2014/main" id="{2E2BA892-5E1F-4E2A-85A1-38F68CC091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132263"/>
            <a:ext cx="917575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</a:endParaRPr>
          </a:p>
        </p:txBody>
      </p:sp>
      <p:sp>
        <p:nvSpPr>
          <p:cNvPr id="32781" name="Line 13">
            <a:extLst>
              <a:ext uri="{FF2B5EF4-FFF2-40B4-BE49-F238E27FC236}">
                <a16:creationId xmlns:a16="http://schemas.microsoft.com/office/drawing/2014/main" id="{603C9FF9-0E3B-4F63-8030-FA2D68D15C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2650" y="4294188"/>
            <a:ext cx="917575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</a:endParaRPr>
          </a:p>
        </p:txBody>
      </p:sp>
      <p:sp>
        <p:nvSpPr>
          <p:cNvPr id="32782" name="Line 14">
            <a:extLst>
              <a:ext uri="{FF2B5EF4-FFF2-40B4-BE49-F238E27FC236}">
                <a16:creationId xmlns:a16="http://schemas.microsoft.com/office/drawing/2014/main" id="{53538A93-D648-4518-A63D-0BDB0BC6F8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10225" y="4132263"/>
            <a:ext cx="485775" cy="1619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3DA788D-BDC1-43CB-B75E-AAAAAAC0A1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“Telescoping” ≡ Substitution</a:t>
            </a:r>
          </a:p>
        </p:txBody>
      </p:sp>
      <p:sp>
        <p:nvSpPr>
          <p:cNvPr id="32771" name="Date Placeholder 3">
            <a:extLst>
              <a:ext uri="{FF2B5EF4-FFF2-40B4-BE49-F238E27FC236}">
                <a16:creationId xmlns:a16="http://schemas.microsoft.com/office/drawing/2014/main" id="{2F2B88FF-615A-47BA-A088-1193625A850C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1096963" y="6459538"/>
            <a:ext cx="24733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</a:rPr>
              <a:t>Lecture 5</a:t>
            </a:r>
          </a:p>
        </p:txBody>
      </p:sp>
      <p:graphicFrame>
        <p:nvGraphicFramePr>
          <p:cNvPr id="32772" name="Object 5">
            <a:extLst>
              <a:ext uri="{FF2B5EF4-FFF2-40B4-BE49-F238E27FC236}">
                <a16:creationId xmlns:a16="http://schemas.microsoft.com/office/drawing/2014/main" id="{BF4A66E0-6362-4787-AFE1-F9AC5DC49A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5163" y="2079625"/>
          <a:ext cx="3552825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name="Equation" r:id="rId4" imgW="1765300" imgH="1181100" progId="Equation.3">
                  <p:embed/>
                </p:oleObj>
              </mc:Choice>
              <mc:Fallback>
                <p:oleObj name="Equation" r:id="rId4" imgW="1765300" imgH="1181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163" y="2079625"/>
                        <a:ext cx="3552825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Line 6">
            <a:extLst>
              <a:ext uri="{FF2B5EF4-FFF2-40B4-BE49-F238E27FC236}">
                <a16:creationId xmlns:a16="http://schemas.microsoft.com/office/drawing/2014/main" id="{FDC78B07-594C-4313-BDFE-51CF250DCA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7000" y="4508500"/>
            <a:ext cx="4643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</a:endParaRPr>
          </a:p>
        </p:txBody>
      </p:sp>
      <p:sp>
        <p:nvSpPr>
          <p:cNvPr id="33799" name="Line 7">
            <a:extLst>
              <a:ext uri="{FF2B5EF4-FFF2-40B4-BE49-F238E27FC236}">
                <a16:creationId xmlns:a16="http://schemas.microsoft.com/office/drawing/2014/main" id="{6467136F-D62E-4E52-B84C-90E749632B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4700" y="2565400"/>
            <a:ext cx="1133475" cy="377825"/>
          </a:xfrm>
          <a:prstGeom prst="line">
            <a:avLst/>
          </a:prstGeom>
          <a:noFill/>
          <a:ln w="317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</a:endParaRPr>
          </a:p>
        </p:txBody>
      </p:sp>
      <p:sp>
        <p:nvSpPr>
          <p:cNvPr id="33800" name="Line 8">
            <a:extLst>
              <a:ext uri="{FF2B5EF4-FFF2-40B4-BE49-F238E27FC236}">
                <a16:creationId xmlns:a16="http://schemas.microsoft.com/office/drawing/2014/main" id="{14A65F6F-2B45-4364-93E6-FDA8823935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42025" y="2079625"/>
            <a:ext cx="1133475" cy="377825"/>
          </a:xfrm>
          <a:prstGeom prst="line">
            <a:avLst/>
          </a:prstGeom>
          <a:noFill/>
          <a:ln w="317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</a:endParaRPr>
          </a:p>
        </p:txBody>
      </p:sp>
      <p:sp>
        <p:nvSpPr>
          <p:cNvPr id="33801" name="Line 9">
            <a:extLst>
              <a:ext uri="{FF2B5EF4-FFF2-40B4-BE49-F238E27FC236}">
                <a16:creationId xmlns:a16="http://schemas.microsoft.com/office/drawing/2014/main" id="{8B689B7A-DE1A-474C-A82C-68C0346F4B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37088" y="2997200"/>
            <a:ext cx="1133475" cy="377825"/>
          </a:xfrm>
          <a:prstGeom prst="line">
            <a:avLst/>
          </a:prstGeom>
          <a:noFill/>
          <a:ln w="317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</a:endParaRPr>
          </a:p>
        </p:txBody>
      </p:sp>
      <p:sp>
        <p:nvSpPr>
          <p:cNvPr id="33802" name="Line 10">
            <a:extLst>
              <a:ext uri="{FF2B5EF4-FFF2-40B4-BE49-F238E27FC236}">
                <a16:creationId xmlns:a16="http://schemas.microsoft.com/office/drawing/2014/main" id="{2852232E-4E95-4EF0-B23C-A0CAEC7632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49975" y="2511425"/>
            <a:ext cx="1133475" cy="377825"/>
          </a:xfrm>
          <a:prstGeom prst="line">
            <a:avLst/>
          </a:prstGeom>
          <a:noFill/>
          <a:ln w="317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</a:endParaRPr>
          </a:p>
        </p:txBody>
      </p:sp>
      <p:sp>
        <p:nvSpPr>
          <p:cNvPr id="33803" name="Line 11">
            <a:extLst>
              <a:ext uri="{FF2B5EF4-FFF2-40B4-BE49-F238E27FC236}">
                <a16:creationId xmlns:a16="http://schemas.microsoft.com/office/drawing/2014/main" id="{137C628C-4160-43FA-84CC-551D720B66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03950" y="3105150"/>
            <a:ext cx="1133475" cy="379413"/>
          </a:xfrm>
          <a:prstGeom prst="line">
            <a:avLst/>
          </a:prstGeom>
          <a:noFill/>
          <a:ln w="317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</a:endParaRPr>
          </a:p>
        </p:txBody>
      </p:sp>
      <p:sp>
        <p:nvSpPr>
          <p:cNvPr id="33804" name="Line 12">
            <a:extLst>
              <a:ext uri="{FF2B5EF4-FFF2-40B4-BE49-F238E27FC236}">
                <a16:creationId xmlns:a16="http://schemas.microsoft.com/office/drawing/2014/main" id="{CBD63BAF-BF4F-4102-AD5A-83C3364849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9013" y="4022725"/>
            <a:ext cx="1133475" cy="379413"/>
          </a:xfrm>
          <a:prstGeom prst="line">
            <a:avLst/>
          </a:prstGeom>
          <a:noFill/>
          <a:ln w="317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</a:endParaRPr>
          </a:p>
        </p:txBody>
      </p:sp>
      <p:graphicFrame>
        <p:nvGraphicFramePr>
          <p:cNvPr id="32780" name="Object 13">
            <a:extLst>
              <a:ext uri="{FF2B5EF4-FFF2-40B4-BE49-F238E27FC236}">
                <a16:creationId xmlns:a16="http://schemas.microsoft.com/office/drawing/2014/main" id="{47476F17-F49D-4A1F-B8D3-49BDF0E649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7588" y="4670425"/>
          <a:ext cx="54530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8" name="Equation" r:id="rId6" imgW="2463800" imgH="228600" progId="Equation.3">
                  <p:embed/>
                </p:oleObj>
              </mc:Choice>
              <mc:Fallback>
                <p:oleObj name="Equation" r:id="rId6" imgW="24638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588" y="4670425"/>
                        <a:ext cx="545306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animBg="1"/>
      <p:bldP spid="33799" grpId="0" animBg="1"/>
      <p:bldP spid="33800" grpId="0" animBg="1"/>
      <p:bldP spid="33801" grpId="0" animBg="1"/>
      <p:bldP spid="33802" grpId="0" animBg="1"/>
      <p:bldP spid="33803" grpId="0" animBg="1"/>
      <p:bldP spid="3380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1AC743E-0781-4F43-AB79-21D22ED570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Basic Recurrence: 1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AD72F29-C2F8-41CD-A220-0A5938B3F8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Closed (explicit) form by “telescoping”:</a:t>
            </a:r>
          </a:p>
        </p:txBody>
      </p:sp>
      <p:sp>
        <p:nvSpPr>
          <p:cNvPr id="33796" name="Date Placeholder 3">
            <a:extLst>
              <a:ext uri="{FF2B5EF4-FFF2-40B4-BE49-F238E27FC236}">
                <a16:creationId xmlns:a16="http://schemas.microsoft.com/office/drawing/2014/main" id="{4C68587A-3941-4611-9000-15A1877ED06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1096963" y="6459538"/>
            <a:ext cx="24733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</a:rPr>
              <a:t>Lecture 5</a:t>
            </a:r>
          </a:p>
        </p:txBody>
      </p:sp>
      <p:graphicFrame>
        <p:nvGraphicFramePr>
          <p:cNvPr id="33797" name="Object 4">
            <a:extLst>
              <a:ext uri="{FF2B5EF4-FFF2-40B4-BE49-F238E27FC236}">
                <a16:creationId xmlns:a16="http://schemas.microsoft.com/office/drawing/2014/main" id="{ABD4CEFC-DA0D-4D24-B01A-443A98C7EA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3188" y="2511425"/>
          <a:ext cx="50133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6" name="Equation" r:id="rId4" imgW="2425700" imgH="393700" progId="Equation.3">
                  <p:embed/>
                </p:oleObj>
              </mc:Choice>
              <mc:Fallback>
                <p:oleObj name="Equation" r:id="rId4" imgW="24257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188" y="2511425"/>
                        <a:ext cx="501332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5">
            <a:extLst>
              <a:ext uri="{FF2B5EF4-FFF2-40B4-BE49-F238E27FC236}">
                <a16:creationId xmlns:a16="http://schemas.microsoft.com/office/drawing/2014/main" id="{C24FA8DA-CE0B-4699-A7D2-C717F88C7C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6963" y="3227388"/>
          <a:ext cx="3025775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7" name="Equation" r:id="rId6" imgW="1536700" imgH="1117600" progId="Equation.3">
                  <p:embed/>
                </p:oleObj>
              </mc:Choice>
              <mc:Fallback>
                <p:oleObj name="Equation" r:id="rId6" imgW="1536700" imgH="1117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963" y="3227388"/>
                        <a:ext cx="3025775" cy="220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Line 6">
            <a:extLst>
              <a:ext uri="{FF2B5EF4-FFF2-40B4-BE49-F238E27FC236}">
                <a16:creationId xmlns:a16="http://schemas.microsoft.com/office/drawing/2014/main" id="{FA7B5E3A-01D7-49BE-89C4-1BE0D64B20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8363" y="3360738"/>
            <a:ext cx="0" cy="19431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 type="oval" w="lg" len="lg"/>
            <a:tailEnd type="triangle" w="lg" len="lg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0F28393-15E6-45A1-B080-4178E0885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1: Explicit Expression for </a:t>
            </a: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T(</a:t>
            </a:r>
            <a:r>
              <a:rPr lang="en-US" altLang="en-US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4819" name="Date Placeholder 3">
            <a:extLst>
              <a:ext uri="{FF2B5EF4-FFF2-40B4-BE49-F238E27FC236}">
                <a16:creationId xmlns:a16="http://schemas.microsoft.com/office/drawing/2014/main" id="{2FFF56EB-B003-47ED-8AF6-2DD8E6D9A93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1096963" y="6459538"/>
            <a:ext cx="24733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</a:rPr>
              <a:t>Lecture 5</a:t>
            </a:r>
          </a:p>
        </p:txBody>
      </p:sp>
      <p:graphicFrame>
        <p:nvGraphicFramePr>
          <p:cNvPr id="34820" name="Object 4">
            <a:extLst>
              <a:ext uri="{FF2B5EF4-FFF2-40B4-BE49-F238E27FC236}">
                <a16:creationId xmlns:a16="http://schemas.microsoft.com/office/drawing/2014/main" id="{498A71F5-75FF-4C95-91AB-CC146C1A24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3" y="2187575"/>
          <a:ext cx="5588000" cy="324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Equation" r:id="rId4" imgW="2844800" imgH="1651000" progId="Equation.3">
                  <p:embed/>
                </p:oleObj>
              </mc:Choice>
              <mc:Fallback>
                <p:oleObj name="Equation" r:id="rId4" imgW="2844800" imgH="165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2187575"/>
                        <a:ext cx="5588000" cy="324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91067AD-E4E7-46FD-A97D-EAC32D9A24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Guessing to Solve a Recurrence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6EA6384-4237-4488-AEF0-6E84580B96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90625" y="2343150"/>
            <a:ext cx="10282238" cy="636588"/>
          </a:xfrm>
        </p:spPr>
        <p:txBody>
          <a:bodyPr/>
          <a:lstStyle/>
          <a:p>
            <a:pPr eaLnBrk="1" hangingPunct="1"/>
            <a:r>
              <a:rPr lang="en-US" altLang="en-US"/>
              <a:t>Infer (guess) a hypothetic solution </a:t>
            </a:r>
            <a:r>
              <a:rPr lang="en-US" altLang="en-US">
                <a:latin typeface="Times New Roman" panose="02020603050405020304" pitchFamily="18" charset="0"/>
              </a:rPr>
              <a:t>T(</a:t>
            </a:r>
            <a:r>
              <a:rPr lang="en-US" altLang="en-US" i="1">
                <a:latin typeface="Times New Roman" panose="02020603050405020304" pitchFamily="18" charset="0"/>
              </a:rPr>
              <a:t>n</a:t>
            </a:r>
            <a:r>
              <a:rPr lang="en-US" altLang="en-US">
                <a:latin typeface="Times New Roman" panose="02020603050405020304" pitchFamily="18" charset="0"/>
              </a:rPr>
              <a:t>)</a:t>
            </a:r>
            <a:r>
              <a:rPr lang="en-US" altLang="en-US"/>
              <a:t>; </a:t>
            </a:r>
            <a:r>
              <a:rPr lang="en-US" altLang="en-US" i="1">
                <a:latin typeface="Times New Roman" panose="02020603050405020304" pitchFamily="18" charset="0"/>
              </a:rPr>
              <a:t>n</a:t>
            </a:r>
            <a:r>
              <a:rPr lang="en-US" altLang="en-US"/>
              <a:t> ≥ </a:t>
            </a:r>
            <a:r>
              <a:rPr lang="en-US" altLang="en-US">
                <a:latin typeface="Times New Roman" panose="02020603050405020304" pitchFamily="18" charset="0"/>
              </a:rPr>
              <a:t>0</a:t>
            </a:r>
            <a:r>
              <a:rPr lang="en-US" altLang="en-US"/>
              <a:t> from a sequence of numbers </a:t>
            </a:r>
            <a:r>
              <a:rPr lang="en-US" altLang="en-US">
                <a:latin typeface="Times New Roman" panose="02020603050405020304" pitchFamily="18" charset="0"/>
              </a:rPr>
              <a:t>T(0), T(1), T(2), …,</a:t>
            </a:r>
            <a:r>
              <a:rPr lang="en-US" altLang="en-US"/>
              <a:t> obtained from the recurrence relation</a:t>
            </a:r>
          </a:p>
          <a:p>
            <a:pPr eaLnBrk="1" hangingPunct="1"/>
            <a:r>
              <a:rPr lang="en-US" altLang="en-US"/>
              <a:t>Prove </a:t>
            </a:r>
            <a:r>
              <a:rPr lang="en-US" altLang="en-US">
                <a:latin typeface="Times New Roman" panose="02020603050405020304" pitchFamily="18" charset="0"/>
              </a:rPr>
              <a:t>T(</a:t>
            </a:r>
            <a:r>
              <a:rPr lang="en-US" altLang="en-US" i="1">
                <a:latin typeface="Times New Roman" panose="02020603050405020304" pitchFamily="18" charset="0"/>
              </a:rPr>
              <a:t>n</a:t>
            </a:r>
            <a:r>
              <a:rPr lang="en-US" altLang="en-US">
                <a:latin typeface="Times New Roman" panose="02020603050405020304" pitchFamily="18" charset="0"/>
              </a:rPr>
              <a:t>)</a:t>
            </a:r>
            <a:r>
              <a:rPr lang="en-US" altLang="en-US"/>
              <a:t> by math induction:</a:t>
            </a:r>
          </a:p>
        </p:txBody>
      </p:sp>
      <p:sp>
        <p:nvSpPr>
          <p:cNvPr id="35844" name="Date Placeholder 3">
            <a:extLst>
              <a:ext uri="{FF2B5EF4-FFF2-40B4-BE49-F238E27FC236}">
                <a16:creationId xmlns:a16="http://schemas.microsoft.com/office/drawing/2014/main" id="{84C35AE1-EA18-4DC6-A398-D82CD2C1F21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1096963" y="6459538"/>
            <a:ext cx="24733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</a:rPr>
              <a:t>Lecture 5</a:t>
            </a:r>
          </a:p>
        </p:txBody>
      </p:sp>
      <p:grpSp>
        <p:nvGrpSpPr>
          <p:cNvPr id="35845" name="Group 7">
            <a:extLst>
              <a:ext uri="{FF2B5EF4-FFF2-40B4-BE49-F238E27FC236}">
                <a16:creationId xmlns:a16="http://schemas.microsoft.com/office/drawing/2014/main" id="{229C9384-4484-40B2-A24C-705EB76F170E}"/>
              </a:ext>
            </a:extLst>
          </p:cNvPr>
          <p:cNvGrpSpPr>
            <a:grpSpLocks/>
          </p:cNvGrpSpPr>
          <p:nvPr/>
        </p:nvGrpSpPr>
        <p:grpSpPr bwMode="auto">
          <a:xfrm>
            <a:off x="2889250" y="4043363"/>
            <a:ext cx="6942138" cy="1057275"/>
            <a:chOff x="2888955" y="4044043"/>
            <a:chExt cx="6942461" cy="1057206"/>
          </a:xfrm>
        </p:grpSpPr>
        <p:sp>
          <p:nvSpPr>
            <p:cNvPr id="41990" name="Line 6">
              <a:extLst>
                <a:ext uri="{FF2B5EF4-FFF2-40B4-BE49-F238E27FC236}">
                  <a16:creationId xmlns:a16="http://schemas.microsoft.com/office/drawing/2014/main" id="{0FD66929-9726-4580-B9D4-1633A50E0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8955" y="4044043"/>
              <a:ext cx="6942461" cy="1111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</a:endParaRPr>
            </a:p>
          </p:txBody>
        </p:sp>
        <p:sp>
          <p:nvSpPr>
            <p:cNvPr id="41991" name="Line 7">
              <a:extLst>
                <a:ext uri="{FF2B5EF4-FFF2-40B4-BE49-F238E27FC236}">
                  <a16:creationId xmlns:a16="http://schemas.microsoft.com/office/drawing/2014/main" id="{CAA25C53-5208-49FB-A02C-46C307D6E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8955" y="4044043"/>
              <a:ext cx="0" cy="97783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</a:endParaRPr>
            </a:p>
          </p:txBody>
        </p:sp>
        <p:sp>
          <p:nvSpPr>
            <p:cNvPr id="41992" name="Line 8">
              <a:extLst>
                <a:ext uri="{FF2B5EF4-FFF2-40B4-BE49-F238E27FC236}">
                  <a16:creationId xmlns:a16="http://schemas.microsoft.com/office/drawing/2014/main" id="{D9705D3C-1666-4407-9BE4-714D6AB6D5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813952" y="4044043"/>
              <a:ext cx="17464" cy="105720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dirty="0">
                <a:latin typeface="+mn-lt"/>
              </a:endParaRPr>
            </a:p>
          </p:txBody>
        </p:sp>
        <p:sp>
          <p:nvSpPr>
            <p:cNvPr id="41993" name="Line 9">
              <a:extLst>
                <a:ext uri="{FF2B5EF4-FFF2-40B4-BE49-F238E27FC236}">
                  <a16:creationId xmlns:a16="http://schemas.microsoft.com/office/drawing/2014/main" id="{87936B42-A7FF-477E-8215-25D87A439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8955" y="5042515"/>
              <a:ext cx="6942461" cy="5873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</a:endParaRPr>
            </a:p>
          </p:txBody>
        </p:sp>
      </p:grpSp>
      <p:sp>
        <p:nvSpPr>
          <p:cNvPr id="35846" name="TextBox 3">
            <a:extLst>
              <a:ext uri="{FF2B5EF4-FFF2-40B4-BE49-F238E27FC236}">
                <a16:creationId xmlns:a16="http://schemas.microsoft.com/office/drawing/2014/main" id="{6808C16F-C42C-418C-A0E2-89047BA18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100" y="4064000"/>
            <a:ext cx="727233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>
              <a:spcAft>
                <a:spcPct val="20000"/>
              </a:spcAft>
            </a:pPr>
            <a:r>
              <a:rPr lang="en-US" altLang="en-US" b="1" u="sng"/>
              <a:t>Induction hypothesis</a:t>
            </a:r>
            <a:r>
              <a:rPr lang="en-US" altLang="en-US" u="sng"/>
              <a:t> to verify</a:t>
            </a:r>
            <a:r>
              <a:rPr lang="en-US" altLang="en-US"/>
              <a:t>: for every </a:t>
            </a:r>
            <a:r>
              <a:rPr lang="en-US" altLang="en-US" i="1">
                <a:latin typeface="Times New Roman" panose="02020603050405020304" pitchFamily="18" charset="0"/>
              </a:rPr>
              <a:t>n</a:t>
            </a:r>
            <a:r>
              <a:rPr lang="en-US" altLang="en-US">
                <a:latin typeface="Symbol" panose="05050102010706020507" pitchFamily="18" charset="2"/>
              </a:rPr>
              <a:t> &gt;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  <a:r>
              <a:rPr lang="en-US" altLang="en-US" i="1">
                <a:latin typeface="Times New Roman" panose="02020603050405020304" pitchFamily="18" charset="0"/>
              </a:rPr>
              <a:t>n</a:t>
            </a:r>
            <a:r>
              <a:rPr lang="en-US" altLang="en-US" baseline="-25000">
                <a:latin typeface="Times New Roman" panose="02020603050405020304" pitchFamily="18" charset="0"/>
              </a:rPr>
              <a:t>base</a:t>
            </a:r>
            <a:r>
              <a:rPr lang="en-US" altLang="en-US"/>
              <a:t>,  if </a:t>
            </a:r>
            <a:r>
              <a:rPr lang="en-US" altLang="en-US">
                <a:latin typeface="Times New Roman" panose="02020603050405020304" pitchFamily="18" charset="0"/>
              </a:rPr>
              <a:t>T </a:t>
            </a:r>
            <a:r>
              <a:rPr lang="en-US" altLang="en-US"/>
              <a:t>holds for </a:t>
            </a:r>
            <a:r>
              <a:rPr lang="en-US" altLang="en-US" i="1">
                <a:latin typeface="Times New Roman" panose="02020603050405020304" pitchFamily="18" charset="0"/>
              </a:rPr>
              <a:t>n </a:t>
            </a:r>
            <a:r>
              <a:rPr lang="en-US" altLang="en-US">
                <a:latin typeface="Symbol" panose="05050102010706020507" pitchFamily="18" charset="2"/>
              </a:rPr>
              <a:t>- </a:t>
            </a:r>
            <a:r>
              <a:rPr lang="en-US" altLang="en-US">
                <a:latin typeface="Times New Roman" panose="02020603050405020304" pitchFamily="18" charset="0"/>
              </a:rPr>
              <a:t>1</a:t>
            </a:r>
            <a:r>
              <a:rPr lang="en-US" altLang="en-US"/>
              <a:t>, then </a:t>
            </a:r>
            <a:r>
              <a:rPr lang="en-US" altLang="en-US">
                <a:latin typeface="Times New Roman" panose="02020603050405020304" pitchFamily="18" charset="0"/>
              </a:rPr>
              <a:t>T</a:t>
            </a:r>
            <a:r>
              <a:rPr lang="en-US" altLang="en-US"/>
              <a:t> holds for </a:t>
            </a:r>
            <a:r>
              <a:rPr lang="en-US" altLang="en-US" i="1">
                <a:latin typeface="Times New Roman" panose="02020603050405020304" pitchFamily="18" charset="0"/>
              </a:rPr>
              <a:t>n</a:t>
            </a:r>
          </a:p>
          <a:p>
            <a:pPr lvl="1">
              <a:spcAft>
                <a:spcPct val="20000"/>
              </a:spcAft>
            </a:pPr>
            <a:r>
              <a:rPr lang="en-US" altLang="en-US" b="1" u="sng"/>
              <a:t>Strong induction</a:t>
            </a:r>
            <a:r>
              <a:rPr lang="en-US" altLang="en-US"/>
              <a:t>: if </a:t>
            </a:r>
            <a:r>
              <a:rPr lang="en-US" altLang="en-US">
                <a:latin typeface="Times New Roman" panose="02020603050405020304" pitchFamily="18" charset="0"/>
              </a:rPr>
              <a:t>T</a:t>
            </a:r>
            <a:r>
              <a:rPr lang="en-US" altLang="en-US"/>
              <a:t> holds for </a:t>
            </a:r>
            <a:r>
              <a:rPr lang="en-US" altLang="en-US" i="1">
                <a:latin typeface="Times New Roman" panose="02020603050405020304" pitchFamily="18" charset="0"/>
              </a:rPr>
              <a:t>n</a:t>
            </a:r>
            <a:r>
              <a:rPr lang="en-US" altLang="en-US" baseline="-25000">
                <a:latin typeface="Times New Roman" panose="02020603050405020304" pitchFamily="18" charset="0"/>
              </a:rPr>
              <a:t>base</a:t>
            </a:r>
            <a:r>
              <a:rPr lang="en-US" altLang="en-US">
                <a:latin typeface="Times New Roman" panose="02020603050405020304" pitchFamily="18" charset="0"/>
              </a:rPr>
              <a:t>, …, </a:t>
            </a:r>
            <a:r>
              <a:rPr lang="en-US" altLang="en-US" i="1">
                <a:latin typeface="Times New Roman" panose="02020603050405020304" pitchFamily="18" charset="0"/>
              </a:rPr>
              <a:t>n</a:t>
            </a:r>
            <a:r>
              <a:rPr lang="en-US" altLang="en-US">
                <a:latin typeface="Times New Roman" panose="02020603050405020304" pitchFamily="18" charset="0"/>
              </a:rPr>
              <a:t> - 1</a:t>
            </a:r>
            <a:r>
              <a:rPr lang="en-US" altLang="en-US"/>
              <a:t>, then…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  <a:endParaRPr lang="en-US" altLang="en-US" baseline="-25000">
              <a:latin typeface="Times New Roman" panose="02020603050405020304" pitchFamily="18" charset="0"/>
            </a:endParaRPr>
          </a:p>
          <a:p>
            <a:endParaRPr lang="en-US" altLang="en-US"/>
          </a:p>
        </p:txBody>
      </p:sp>
      <p:sp>
        <p:nvSpPr>
          <p:cNvPr id="35847" name="TextBox 5">
            <a:extLst>
              <a:ext uri="{FF2B5EF4-FFF2-40B4-BE49-F238E27FC236}">
                <a16:creationId xmlns:a16="http://schemas.microsoft.com/office/drawing/2014/main" id="{7F3B0D8E-5822-431F-BDBB-47DED6647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0288" y="3519488"/>
            <a:ext cx="52482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 u="sng"/>
              <a:t>Base condition</a:t>
            </a:r>
            <a:r>
              <a:rPr lang="en-US" altLang="en-US"/>
              <a:t>: </a:t>
            </a:r>
            <a:r>
              <a:rPr lang="en-US" altLang="en-US">
                <a:latin typeface="Times New Roman" panose="02020603050405020304" pitchFamily="18" charset="0"/>
              </a:rPr>
              <a:t>T</a:t>
            </a:r>
            <a:r>
              <a:rPr lang="en-US" altLang="en-US"/>
              <a:t> holds for </a:t>
            </a:r>
            <a:r>
              <a:rPr lang="en-US" altLang="en-US" i="1">
                <a:latin typeface="Times New Roman" panose="02020603050405020304" pitchFamily="18" charset="0"/>
              </a:rPr>
              <a:t>n</a:t>
            </a:r>
            <a:r>
              <a:rPr lang="en-US" altLang="en-US">
                <a:latin typeface="Symbol" panose="05050102010706020507" pitchFamily="18" charset="2"/>
              </a:rPr>
              <a:t> =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  <a:r>
              <a:rPr lang="en-US" altLang="en-US" i="1">
                <a:latin typeface="Times New Roman" panose="02020603050405020304" pitchFamily="18" charset="0"/>
              </a:rPr>
              <a:t>n</a:t>
            </a:r>
            <a:r>
              <a:rPr lang="en-US" altLang="en-US" baseline="-25000">
                <a:latin typeface="Times New Roman" panose="02020603050405020304" pitchFamily="18" charset="0"/>
              </a:rPr>
              <a:t>base</a:t>
            </a:r>
            <a:r>
              <a:rPr lang="en-US" altLang="en-US"/>
              <a:t> ,e.g. </a:t>
            </a:r>
            <a:r>
              <a:rPr lang="en-US" altLang="en-US">
                <a:latin typeface="Times New Roman" panose="02020603050405020304" pitchFamily="18" charset="0"/>
              </a:rPr>
              <a:t>T(0) </a:t>
            </a:r>
            <a:r>
              <a:rPr lang="en-US" altLang="en-US"/>
              <a:t>or </a:t>
            </a:r>
            <a:r>
              <a:rPr lang="en-US" altLang="en-US">
                <a:latin typeface="Times New Roman" panose="02020603050405020304" pitchFamily="18" charset="0"/>
              </a:rPr>
              <a:t>T(1)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A8E88B1-8DB1-4879-96A7-B3628E764F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Explicit Expression for </a:t>
            </a: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T(</a:t>
            </a:r>
            <a:r>
              <a:rPr lang="en-US" altLang="en-US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C262F29-2269-45DF-9C24-5D35014A70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100">
                <a:latin typeface="Times New Roman" panose="02020603050405020304" pitchFamily="18" charset="0"/>
              </a:rPr>
              <a:t>T(1) = 1; T(2) = 1 + 2 = 3; T(3) = 3 + 3 = 6; </a:t>
            </a:r>
          </a:p>
          <a:p>
            <a:pPr eaLnBrk="1" hangingPunct="1">
              <a:buFontTx/>
              <a:buNone/>
            </a:pPr>
            <a:r>
              <a:rPr lang="en-US" altLang="en-US" sz="2100">
                <a:latin typeface="Times New Roman" panose="02020603050405020304" pitchFamily="18" charset="0"/>
              </a:rPr>
              <a:t>    T(4) = 6 + 4 = 10 </a:t>
            </a:r>
            <a:r>
              <a:rPr lang="en-US" altLang="en-US" sz="210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100">
                <a:solidFill>
                  <a:schemeClr val="accent2"/>
                </a:solidFill>
                <a:sym typeface="Symbol" panose="05050102010706020507" pitchFamily="18" charset="2"/>
              </a:rPr>
              <a:t>Hypothesis:</a:t>
            </a:r>
          </a:p>
          <a:p>
            <a:pPr eaLnBrk="1" hangingPunct="1"/>
            <a:r>
              <a:rPr lang="en-US" altLang="en-US" sz="2100">
                <a:sym typeface="Symbol" panose="05050102010706020507" pitchFamily="18" charset="2"/>
              </a:rPr>
              <a:t>Base condition holds:</a:t>
            </a:r>
            <a:r>
              <a:rPr lang="en-US" altLang="en-US" sz="2100">
                <a:latin typeface="Times New Roman" panose="02020603050405020304" pitchFamily="18" charset="0"/>
                <a:sym typeface="Symbol" panose="05050102010706020507" pitchFamily="18" charset="2"/>
              </a:rPr>
              <a:t> T(1) = 1</a:t>
            </a: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∙</a:t>
            </a:r>
            <a:r>
              <a:rPr lang="en-US" altLang="en-US" sz="210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en-US" sz="2100">
                <a:latin typeface="Symbol" panose="05050102010706020507" pitchFamily="18" charset="2"/>
                <a:sym typeface="Symbol" panose="05050102010706020507" pitchFamily="18" charset="2"/>
              </a:rPr>
              <a:t>/</a:t>
            </a:r>
            <a:r>
              <a:rPr lang="en-US" altLang="en-US" sz="2100">
                <a:latin typeface="Times New Roman" panose="02020603050405020304" pitchFamily="18" charset="0"/>
                <a:sym typeface="Symbol" panose="05050102010706020507" pitchFamily="18" charset="2"/>
              </a:rPr>
              <a:t> 2 = 1</a:t>
            </a:r>
          </a:p>
          <a:p>
            <a:pPr eaLnBrk="1" hangingPunct="1"/>
            <a:r>
              <a:rPr lang="en-US" altLang="en-US" sz="2100">
                <a:sym typeface="Symbol" panose="05050102010706020507" pitchFamily="18" charset="2"/>
              </a:rPr>
              <a:t>If the hypothetic closed-form relationship </a:t>
            </a:r>
            <a:r>
              <a:rPr lang="en-US" altLang="en-US" sz="2100">
                <a:latin typeface="Times New Roman" panose="02020603050405020304" pitchFamily="18" charset="0"/>
                <a:sym typeface="Symbol" panose="05050102010706020507" pitchFamily="18" charset="2"/>
              </a:rPr>
              <a:t>T(</a:t>
            </a:r>
            <a:r>
              <a:rPr lang="en-US" altLang="en-US" sz="21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1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100">
                <a:sym typeface="Symbol" panose="05050102010706020507" pitchFamily="18" charset="2"/>
              </a:rPr>
              <a:t>holds for</a:t>
            </a:r>
            <a:r>
              <a:rPr lang="en-US" altLang="en-US" sz="21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100" i="1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100">
                <a:latin typeface="Symbol" panose="05050102010706020507" pitchFamily="18" charset="2"/>
                <a:sym typeface="Symbol" panose="05050102010706020507" pitchFamily="18" charset="2"/>
              </a:rPr>
              <a:t>- </a:t>
            </a:r>
            <a:r>
              <a:rPr lang="en-US" altLang="en-US" sz="2100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en-US" sz="2100">
                <a:sym typeface="Symbol" panose="05050102010706020507" pitchFamily="18" charset="2"/>
              </a:rPr>
              <a:t>then it holds also for</a:t>
            </a:r>
            <a:r>
              <a:rPr lang="en-US" altLang="en-US" sz="21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1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100"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  <a:p>
            <a:pPr eaLnBrk="1" hangingPunct="1"/>
            <a:endParaRPr lang="en-US" altLang="en-US" sz="21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en-US" sz="21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100">
                <a:sym typeface="Symbol" panose="05050102010706020507" pitchFamily="18" charset="2"/>
              </a:rPr>
              <a:t>Thus, the expression for</a:t>
            </a:r>
            <a:r>
              <a:rPr lang="en-US" altLang="en-US" sz="2100">
                <a:latin typeface="Times New Roman" panose="02020603050405020304" pitchFamily="18" charset="0"/>
                <a:sym typeface="Symbol" panose="05050102010706020507" pitchFamily="18" charset="2"/>
              </a:rPr>
              <a:t> T(</a:t>
            </a:r>
            <a:r>
              <a:rPr lang="en-US" altLang="en-US" sz="21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1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100">
                <a:sym typeface="Symbol" panose="05050102010706020507" pitchFamily="18" charset="2"/>
              </a:rPr>
              <a:t>holds for all</a:t>
            </a:r>
            <a:r>
              <a:rPr lang="en-US" altLang="en-US" sz="21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1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1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100">
                <a:latin typeface="Symbol" panose="05050102010706020507" pitchFamily="18" charset="2"/>
                <a:sym typeface="Symbol" panose="05050102010706020507" pitchFamily="18" charset="2"/>
              </a:rPr>
              <a:t>&gt;</a:t>
            </a:r>
            <a:r>
              <a:rPr lang="en-US" altLang="en-US" sz="2100"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</a:p>
        </p:txBody>
      </p:sp>
      <p:sp>
        <p:nvSpPr>
          <p:cNvPr id="36868" name="Date Placeholder 3">
            <a:extLst>
              <a:ext uri="{FF2B5EF4-FFF2-40B4-BE49-F238E27FC236}">
                <a16:creationId xmlns:a16="http://schemas.microsoft.com/office/drawing/2014/main" id="{8A5A09D2-C7AE-4EA5-8CC2-8BE38463089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1096963" y="6459538"/>
            <a:ext cx="24733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</a:rPr>
              <a:t>Lecture 5</a:t>
            </a:r>
          </a:p>
        </p:txBody>
      </p:sp>
      <p:graphicFrame>
        <p:nvGraphicFramePr>
          <p:cNvPr id="36869" name="Object 4">
            <a:extLst>
              <a:ext uri="{FF2B5EF4-FFF2-40B4-BE49-F238E27FC236}">
                <a16:creationId xmlns:a16="http://schemas.microsoft.com/office/drawing/2014/main" id="{7D86C848-B837-4EB3-86C4-9649FFF727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42150" y="2652713"/>
          <a:ext cx="166528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Equation" r:id="rId4" imgW="952087" imgH="393529" progId="Equation.3">
                  <p:embed/>
                </p:oleObj>
              </mc:Choice>
              <mc:Fallback>
                <p:oleObj name="Equation" r:id="rId4" imgW="952087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2150" y="2652713"/>
                        <a:ext cx="1665288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5">
            <a:extLst>
              <a:ext uri="{FF2B5EF4-FFF2-40B4-BE49-F238E27FC236}">
                <a16:creationId xmlns:a16="http://schemas.microsoft.com/office/drawing/2014/main" id="{5082C383-862B-4C26-BECE-ADE95A977D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3825" y="3916363"/>
          <a:ext cx="457358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8" name="Equation" r:id="rId6" imgW="2616200" imgH="393700" progId="Equation.3">
                  <p:embed/>
                </p:oleObj>
              </mc:Choice>
              <mc:Fallback>
                <p:oleObj name="Equation" r:id="rId6" imgW="26162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3825" y="3916363"/>
                        <a:ext cx="4573588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F20EB58-477E-4EFC-B154-4B6212F1EA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Basic Recurrence: 2</a:t>
            </a:r>
            <a:endParaRPr lang="en-US" altLang="en-US" sz="3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07D838E-FC55-4A06-A0AE-055DFE44F9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Repeated halving principle</a:t>
            </a:r>
            <a:r>
              <a:rPr lang="en-US" altLang="en-US"/>
              <a:t>: halve the input in one step: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“Telescoping” (for </a:t>
            </a:r>
            <a:r>
              <a:rPr lang="en-US" altLang="en-US" i="1">
                <a:latin typeface="Times New Roman" panose="02020603050405020304" pitchFamily="18" charset="0"/>
              </a:rPr>
              <a:t>n</a:t>
            </a:r>
            <a:r>
              <a:rPr lang="en-US" altLang="en-US">
                <a:latin typeface="Times New Roman" panose="02020603050405020304" pitchFamily="18" charset="0"/>
              </a:rPr>
              <a:t> = 2</a:t>
            </a:r>
            <a:r>
              <a:rPr lang="en-US" altLang="en-US" i="1" baseline="30000">
                <a:latin typeface="Times New Roman" panose="02020603050405020304" pitchFamily="18" charset="0"/>
              </a:rPr>
              <a:t>m</a:t>
            </a:r>
            <a:r>
              <a:rPr lang="en-US" altLang="en-US"/>
              <a:t>):</a:t>
            </a:r>
          </a:p>
        </p:txBody>
      </p:sp>
      <p:sp>
        <p:nvSpPr>
          <p:cNvPr id="37892" name="Date Placeholder 3">
            <a:extLst>
              <a:ext uri="{FF2B5EF4-FFF2-40B4-BE49-F238E27FC236}">
                <a16:creationId xmlns:a16="http://schemas.microsoft.com/office/drawing/2014/main" id="{05417747-6FEE-4207-AE11-1CAD0F6F9F0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1096963" y="6459538"/>
            <a:ext cx="24733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</a:rPr>
              <a:t>Lecture 5</a:t>
            </a:r>
          </a:p>
        </p:txBody>
      </p:sp>
      <p:graphicFrame>
        <p:nvGraphicFramePr>
          <p:cNvPr id="37893" name="Object 4">
            <a:extLst>
              <a:ext uri="{FF2B5EF4-FFF2-40B4-BE49-F238E27FC236}">
                <a16:creationId xmlns:a16="http://schemas.microsoft.com/office/drawing/2014/main" id="{0B026E2A-B058-43EA-BE00-DC9A5AB617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4763" y="3105150"/>
          <a:ext cx="47799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3" name="Equation" r:id="rId4" imgW="2247900" imgH="215900" progId="Equation.3">
                  <p:embed/>
                </p:oleObj>
              </mc:Choice>
              <mc:Fallback>
                <p:oleObj name="Equation" r:id="rId4" imgW="22479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763" y="3105150"/>
                        <a:ext cx="477996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5">
            <a:extLst>
              <a:ext uri="{FF2B5EF4-FFF2-40B4-BE49-F238E27FC236}">
                <a16:creationId xmlns:a16="http://schemas.microsoft.com/office/drawing/2014/main" id="{AEF62585-0142-41B3-8AE2-9109CDF795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4022725"/>
          <a:ext cx="4722813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4" name="Equation" r:id="rId6" imgW="2463800" imgH="736600" progId="Equation.3">
                  <p:embed/>
                </p:oleObj>
              </mc:Choice>
              <mc:Fallback>
                <p:oleObj name="Equation" r:id="rId6" imgW="2463800" imgH="736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022725"/>
                        <a:ext cx="4722813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Line 6">
            <a:extLst>
              <a:ext uri="{FF2B5EF4-FFF2-40B4-BE49-F238E27FC236}">
                <a16:creationId xmlns:a16="http://schemas.microsoft.com/office/drawing/2014/main" id="{5B1E0810-CC9C-4FD0-B8CF-3257B481B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070350"/>
            <a:ext cx="0" cy="9191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 type="oval" w="lg" len="med"/>
            <a:tailEnd type="none" w="lg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</a:endParaRPr>
          </a:p>
        </p:txBody>
      </p:sp>
      <p:sp>
        <p:nvSpPr>
          <p:cNvPr id="19463" name="Line 7">
            <a:extLst>
              <a:ext uri="{FF2B5EF4-FFF2-40B4-BE49-F238E27FC236}">
                <a16:creationId xmlns:a16="http://schemas.microsoft.com/office/drawing/2014/main" id="{B37BD26D-2E0B-40F1-8A9C-C527ABA7F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4238625"/>
            <a:ext cx="0" cy="10795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 type="none" w="lg" len="med"/>
            <a:tailEnd type="triangle" w="lg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AD452DF-95D9-45D1-8E4D-223815578E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2: Explicit Expression for </a:t>
            </a: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T(</a:t>
            </a:r>
            <a:r>
              <a:rPr lang="en-US" altLang="en-US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8915" name="Date Placeholder 3">
            <a:extLst>
              <a:ext uri="{FF2B5EF4-FFF2-40B4-BE49-F238E27FC236}">
                <a16:creationId xmlns:a16="http://schemas.microsoft.com/office/drawing/2014/main" id="{50DF0015-82E8-4C82-8A36-DB7F14B8372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1096963" y="6459538"/>
            <a:ext cx="24733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</a:rPr>
              <a:t>Lecture 5</a:t>
            </a:r>
          </a:p>
        </p:txBody>
      </p:sp>
      <p:graphicFrame>
        <p:nvGraphicFramePr>
          <p:cNvPr id="38916" name="Object 4">
            <a:extLst>
              <a:ext uri="{FF2B5EF4-FFF2-40B4-BE49-F238E27FC236}">
                <a16:creationId xmlns:a16="http://schemas.microsoft.com/office/drawing/2014/main" id="{0C18D4CD-DD85-4DE2-B262-5BCEB36320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05288" y="2381250"/>
          <a:ext cx="4105275" cy="288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Equation" r:id="rId4" imgW="1879600" imgH="1320800" progId="Equation.3">
                  <p:embed/>
                </p:oleObj>
              </mc:Choice>
              <mc:Fallback>
                <p:oleObj name="Equation" r:id="rId4" imgW="1879600" imgH="1320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5288" y="2381250"/>
                        <a:ext cx="4105275" cy="288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1101</TotalTime>
  <Words>1455</Words>
  <Application>Microsoft Office PowerPoint</Application>
  <PresentationFormat>Widescreen</PresentationFormat>
  <Paragraphs>208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Retrospect</vt:lpstr>
      <vt:lpstr>Default Design</vt:lpstr>
      <vt:lpstr>Equation</vt:lpstr>
      <vt:lpstr>Recurrent Algorithms </vt:lpstr>
      <vt:lpstr>“Telescoping” a Recurrence</vt:lpstr>
      <vt:lpstr>“Telescoping” ≡ Substitution</vt:lpstr>
      <vt:lpstr>Basic Recurrence: 1</vt:lpstr>
      <vt:lpstr>1: Explicit Expression for T(n)</vt:lpstr>
      <vt:lpstr>Guessing to Solve a Recurrence</vt:lpstr>
      <vt:lpstr>Explicit Expression for T(n)</vt:lpstr>
      <vt:lpstr>Basic Recurrence: 2</vt:lpstr>
      <vt:lpstr>2: Explicit Expression for T(n)</vt:lpstr>
      <vt:lpstr>Basic Recurrence: 3</vt:lpstr>
      <vt:lpstr>3: Explicit Expression for T(n)</vt:lpstr>
      <vt:lpstr>Basic Recurrence: 4</vt:lpstr>
      <vt:lpstr>4: Explicit Expression for T(n)</vt:lpstr>
      <vt:lpstr>General “Divide-and-Conquer” </vt:lpstr>
      <vt:lpstr>General “Divide-and-Conquer” </vt:lpstr>
      <vt:lpstr>Recursion Example </vt:lpstr>
      <vt:lpstr>Another Approach (Recursive Tree Method)</vt:lpstr>
      <vt:lpstr>Another Example</vt:lpstr>
      <vt:lpstr>Capabilities and Limitations</vt:lpstr>
    </vt:vector>
  </TitlesOfParts>
  <Company>CITR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Worst-Case Performance</dc:title>
  <dc:creator>Georgy Gimelfarb</dc:creator>
  <cp:lastModifiedBy>Moin Mostakim</cp:lastModifiedBy>
  <cp:revision>44</cp:revision>
  <dcterms:created xsi:type="dcterms:W3CDTF">2002-08-17T16:10:00Z</dcterms:created>
  <dcterms:modified xsi:type="dcterms:W3CDTF">2020-06-28T19:37:37Z</dcterms:modified>
</cp:coreProperties>
</file>