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17" roundtripDataSignature="AMtx7min1tfdjyfQJ54G6nXfDOqakuK4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AE63A0D-F62F-4EC5-8F6A-8047AE273516}">
  <a:tblStyle styleId="{FAE63A0D-F62F-4EC5-8F6A-8047AE27351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customschemas.google.com/relationships/presentationmetadata" Target="metadata"/><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4" name="Google Shape;3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descr="bracu_logo.png" id="89" name="Google Shape;89;p1"/>
          <p:cNvPicPr preferRelativeResize="0"/>
          <p:nvPr/>
        </p:nvPicPr>
        <p:blipFill rotWithShape="1">
          <a:blip r:embed="rId3">
            <a:alphaModFix/>
          </a:blip>
          <a:srcRect b="0" l="0" r="0" t="0"/>
          <a:stretch/>
        </p:blipFill>
        <p:spPr>
          <a:xfrm>
            <a:off x="10688827" y="14277"/>
            <a:ext cx="1479371" cy="1357323"/>
          </a:xfrm>
          <a:prstGeom prst="rect">
            <a:avLst/>
          </a:prstGeom>
          <a:noFill/>
          <a:ln>
            <a:noFill/>
          </a:ln>
        </p:spPr>
      </p:pic>
      <p:sp>
        <p:nvSpPr>
          <p:cNvPr id="90" name="Google Shape;90;p1"/>
          <p:cNvSpPr txBox="1"/>
          <p:nvPr/>
        </p:nvSpPr>
        <p:spPr>
          <a:xfrm>
            <a:off x="3435816" y="2101756"/>
            <a:ext cx="5479584" cy="17543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600" u="none" cap="none" strike="noStrike">
                <a:solidFill>
                  <a:schemeClr val="dk1"/>
                </a:solidFill>
                <a:latin typeface="Times New Roman"/>
                <a:ea typeface="Times New Roman"/>
                <a:cs typeface="Times New Roman"/>
                <a:sym typeface="Times New Roman"/>
              </a:rPr>
              <a:t>CSE221</a:t>
            </a:r>
            <a:endParaRPr/>
          </a:p>
          <a:p>
            <a:pPr indent="0" lvl="0" marL="0" marR="0" rtl="0" algn="ctr">
              <a:spcBef>
                <a:spcPts val="0"/>
              </a:spcBef>
              <a:spcAft>
                <a:spcPts val="0"/>
              </a:spcAft>
              <a:buNone/>
            </a:pPr>
            <a:r>
              <a:t/>
            </a:r>
            <a:endParaRPr b="0" i="0" sz="36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US" sz="3600" u="none" cap="none" strike="noStrike">
                <a:solidFill>
                  <a:schemeClr val="dk1"/>
                </a:solidFill>
                <a:latin typeface="Times New Roman"/>
                <a:ea typeface="Times New Roman"/>
                <a:cs typeface="Times New Roman"/>
                <a:sym typeface="Times New Roman"/>
              </a:rPr>
              <a:t>Algorithms: </a:t>
            </a:r>
            <a:r>
              <a:rPr b="0" i="1" lang="en-US" sz="3600" u="none" cap="none" strike="noStrike">
                <a:solidFill>
                  <a:schemeClr val="dk1"/>
                </a:solidFill>
                <a:latin typeface="Times New Roman"/>
                <a:ea typeface="Times New Roman"/>
                <a:cs typeface="Times New Roman"/>
                <a:sym typeface="Times New Roman"/>
              </a:rPr>
              <a:t>Linear Search</a:t>
            </a:r>
            <a:endParaRPr/>
          </a:p>
        </p:txBody>
      </p:sp>
      <p:sp>
        <p:nvSpPr>
          <p:cNvPr id="91" name="Google Shape;91;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Summer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Summer 2020</a:t>
            </a:r>
            <a:endParaRPr/>
          </a:p>
        </p:txBody>
      </p:sp>
      <p:sp>
        <p:nvSpPr>
          <p:cNvPr id="225" name="Google Shape;225;p10"/>
          <p:cNvSpPr txBox="1"/>
          <p:nvPr/>
        </p:nvSpPr>
        <p:spPr>
          <a:xfrm>
            <a:off x="831850" y="573206"/>
            <a:ext cx="10515600" cy="79773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Linear Search</a:t>
            </a:r>
            <a:endParaRPr b="0" i="0" sz="4400" u="none" cap="none" strike="noStrike">
              <a:solidFill>
                <a:schemeClr val="dk1"/>
              </a:solidFill>
              <a:latin typeface="Calibri"/>
              <a:ea typeface="Calibri"/>
              <a:cs typeface="Calibri"/>
              <a:sym typeface="Calibri"/>
            </a:endParaRPr>
          </a:p>
        </p:txBody>
      </p:sp>
      <p:sp>
        <p:nvSpPr>
          <p:cNvPr id="226" name="Google Shape;226;p10"/>
          <p:cNvSpPr txBox="1"/>
          <p:nvPr/>
        </p:nvSpPr>
        <p:spPr>
          <a:xfrm>
            <a:off x="845498" y="1259399"/>
            <a:ext cx="2940690" cy="569391"/>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None/>
            </a:pPr>
            <a:r>
              <a:rPr b="0" i="0" lang="en-US" sz="2400" u="none" cap="none" strike="noStrike">
                <a:solidFill>
                  <a:srgbClr val="7F7F7F"/>
                </a:solidFill>
                <a:latin typeface="Calibri"/>
                <a:ea typeface="Calibri"/>
                <a:cs typeface="Calibri"/>
                <a:sym typeface="Calibri"/>
              </a:rPr>
              <a:t>Recursion Simulation</a:t>
            </a:r>
            <a:endParaRPr b="0" i="0" sz="2400" u="none" cap="none" strike="noStrike">
              <a:solidFill>
                <a:srgbClr val="7F7F7F"/>
              </a:solidFill>
              <a:latin typeface="Calibri"/>
              <a:ea typeface="Calibri"/>
              <a:cs typeface="Calibri"/>
              <a:sym typeface="Calibri"/>
            </a:endParaRPr>
          </a:p>
        </p:txBody>
      </p:sp>
      <p:sp>
        <p:nvSpPr>
          <p:cNvPr id="227" name="Google Shape;227;p10"/>
          <p:cNvSpPr txBox="1"/>
          <p:nvPr/>
        </p:nvSpPr>
        <p:spPr>
          <a:xfrm>
            <a:off x="900110" y="1985953"/>
            <a:ext cx="344235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Refer to slide number 3 and 4.  </a:t>
            </a:r>
            <a:endParaRPr sz="2000">
              <a:solidFill>
                <a:schemeClr val="dk1"/>
              </a:solidFill>
              <a:latin typeface="Calibri"/>
              <a:ea typeface="Calibri"/>
              <a:cs typeface="Calibri"/>
              <a:sym typeface="Calibri"/>
            </a:endParaRPr>
          </a:p>
        </p:txBody>
      </p:sp>
      <p:pic>
        <p:nvPicPr>
          <p:cNvPr descr="bracu_logo.png" id="228" name="Google Shape;228;p10"/>
          <p:cNvPicPr preferRelativeResize="0"/>
          <p:nvPr/>
        </p:nvPicPr>
        <p:blipFill rotWithShape="1">
          <a:blip r:embed="rId3">
            <a:alphaModFix/>
          </a:blip>
          <a:srcRect b="0" l="0" r="0" t="0"/>
          <a:stretch/>
        </p:blipFill>
        <p:spPr>
          <a:xfrm>
            <a:off x="10688827" y="14277"/>
            <a:ext cx="1479371" cy="13573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Linear Search</a:t>
            </a:r>
            <a:endParaRPr/>
          </a:p>
        </p:txBody>
      </p:sp>
      <p:sp>
        <p:nvSpPr>
          <p:cNvPr id="97" name="Google Shape;9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most basic searching algorithm</a:t>
            </a:r>
            <a:endParaRPr/>
          </a:p>
          <a:p>
            <a:pPr indent="-228600" lvl="0" marL="228600" rtl="0" algn="l">
              <a:lnSpc>
                <a:spcPct val="90000"/>
              </a:lnSpc>
              <a:spcBef>
                <a:spcPts val="1000"/>
              </a:spcBef>
              <a:spcAft>
                <a:spcPts val="0"/>
              </a:spcAft>
              <a:buClr>
                <a:schemeClr val="dk1"/>
              </a:buClr>
              <a:buSzPts val="2800"/>
              <a:buChar char="•"/>
            </a:pPr>
            <a:r>
              <a:rPr lang="en-US"/>
              <a:t>Given an item to search from a bucket of items, we search </a:t>
            </a:r>
            <a:r>
              <a:rPr lang="en-US" u="sng"/>
              <a:t>ONE BY ONE. </a:t>
            </a:r>
            <a:endParaRPr/>
          </a:p>
          <a:p>
            <a:pPr indent="-228600" lvl="0" marL="228600" rtl="0" algn="l">
              <a:lnSpc>
                <a:spcPct val="90000"/>
              </a:lnSpc>
              <a:spcBef>
                <a:spcPts val="1000"/>
              </a:spcBef>
              <a:spcAft>
                <a:spcPts val="0"/>
              </a:spcAft>
              <a:buClr>
                <a:schemeClr val="dk1"/>
              </a:buClr>
              <a:buSzPts val="2800"/>
              <a:buChar char="•"/>
            </a:pPr>
            <a:r>
              <a:rPr lang="en-US"/>
              <a:t>If we find then bingo! Else we look till the end of bucket. </a:t>
            </a:r>
            <a:endParaRPr/>
          </a:p>
          <a:p>
            <a:pPr indent="-228600" lvl="0" marL="228600" rtl="0" algn="l">
              <a:lnSpc>
                <a:spcPct val="90000"/>
              </a:lnSpc>
              <a:spcBef>
                <a:spcPts val="1000"/>
              </a:spcBef>
              <a:spcAft>
                <a:spcPts val="0"/>
              </a:spcAft>
              <a:buClr>
                <a:schemeClr val="dk1"/>
              </a:buClr>
              <a:buSzPts val="2800"/>
              <a:buChar char="•"/>
            </a:pPr>
            <a:r>
              <a:rPr lang="en-US"/>
              <a:t>Example: Given an array of items. We will try to find “xyz” from it using linear search.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 </a:t>
            </a:r>
            <a:endParaRPr/>
          </a:p>
        </p:txBody>
      </p:sp>
      <p:sp>
        <p:nvSpPr>
          <p:cNvPr id="98" name="Google Shape;9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Summer 2020</a:t>
            </a:r>
            <a:endParaRPr/>
          </a:p>
        </p:txBody>
      </p:sp>
      <p:graphicFrame>
        <p:nvGraphicFramePr>
          <p:cNvPr id="99" name="Google Shape;99;p2"/>
          <p:cNvGraphicFramePr/>
          <p:nvPr/>
        </p:nvGraphicFramePr>
        <p:xfrm>
          <a:off x="3929038" y="5373550"/>
          <a:ext cx="3000000" cy="3000000"/>
        </p:xfrm>
        <a:graphic>
          <a:graphicData uri="http://schemas.openxmlformats.org/drawingml/2006/table">
            <a:tbl>
              <a:tblPr bandRow="1" firstRow="1">
                <a:noFill/>
                <a:tableStyleId>{FAE63A0D-F62F-4EC5-8F6A-8047AE273516}</a:tableStyleId>
              </a:tblPr>
              <a:tblGrid>
                <a:gridCol w="1017100"/>
                <a:gridCol w="1015575"/>
                <a:gridCol w="1148775"/>
                <a:gridCol w="1132775"/>
              </a:tblGrid>
              <a:tr h="604175">
                <a:tc>
                  <a:txBody>
                    <a:bodyPr/>
                    <a:lstStyle/>
                    <a:p>
                      <a:pPr indent="0" lvl="0" marL="0" marR="0" rtl="0" algn="ctr">
                        <a:spcBef>
                          <a:spcPts val="0"/>
                        </a:spcBef>
                        <a:spcAft>
                          <a:spcPts val="0"/>
                        </a:spcAft>
                        <a:buNone/>
                      </a:pPr>
                      <a:r>
                        <a:rPr b="0" lang="en-US" sz="3600" u="none" cap="none" strike="noStrike">
                          <a:solidFill>
                            <a:schemeClr val="dk1"/>
                          </a:solidFill>
                        </a:rPr>
                        <a:t>cxc</a:t>
                      </a:r>
                      <a:endParaRPr b="0" sz="3600" u="none" cap="none" strike="noStrike">
                        <a:solidFill>
                          <a:schemeClr val="dk1"/>
                        </a:solidFill>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3600" u="none" cap="none" strike="noStrike">
                          <a:solidFill>
                            <a:schemeClr val="dk1"/>
                          </a:solidFill>
                        </a:rPr>
                        <a:t>dfd</a:t>
                      </a:r>
                      <a:endParaRPr b="0" sz="3600" u="none" cap="none" strike="noStrike">
                        <a:solidFill>
                          <a:schemeClr val="dk1"/>
                        </a:solidFill>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3600" u="none" cap="none" strike="noStrike">
                          <a:solidFill>
                            <a:schemeClr val="dk1"/>
                          </a:solidFill>
                        </a:rPr>
                        <a:t>dfd</a:t>
                      </a:r>
                      <a:endParaRPr b="0" sz="3600" u="none" cap="none" strike="noStrike">
                        <a:solidFill>
                          <a:schemeClr val="dk1"/>
                        </a:solidFill>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3600" u="none" cap="none" strike="noStrike">
                          <a:solidFill>
                            <a:schemeClr val="dk1"/>
                          </a:solidFill>
                        </a:rPr>
                        <a:t>dfd</a:t>
                      </a:r>
                      <a:endParaRPr b="0" sz="3600" u="none" cap="none" strike="noStrike">
                        <a:solidFill>
                          <a:schemeClr val="dk1"/>
                        </a:solidFill>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100" name="Google Shape;100;p2"/>
          <p:cNvGraphicFramePr/>
          <p:nvPr/>
        </p:nvGraphicFramePr>
        <p:xfrm>
          <a:off x="3930554" y="4868584"/>
          <a:ext cx="3000000" cy="3000000"/>
        </p:xfrm>
        <a:graphic>
          <a:graphicData uri="http://schemas.openxmlformats.org/drawingml/2006/table">
            <a:tbl>
              <a:tblPr bandRow="1" firstRow="1">
                <a:noFill/>
                <a:tableStyleId>{FAE63A0D-F62F-4EC5-8F6A-8047AE273516}</a:tableStyleId>
              </a:tblPr>
              <a:tblGrid>
                <a:gridCol w="1078175"/>
                <a:gridCol w="1078175"/>
                <a:gridCol w="1078175"/>
                <a:gridCol w="1078175"/>
              </a:tblGrid>
              <a:tr h="370850">
                <a:tc>
                  <a:txBody>
                    <a:bodyPr/>
                    <a:lstStyle/>
                    <a:p>
                      <a:pPr indent="0" lvl="0" marL="0" marR="0" rtl="0" algn="ctr">
                        <a:spcBef>
                          <a:spcPts val="0"/>
                        </a:spcBef>
                        <a:spcAft>
                          <a:spcPts val="0"/>
                        </a:spcAft>
                        <a:buNone/>
                      </a:pPr>
                      <a:r>
                        <a:rPr lang="en-US" sz="1800" u="none" cap="none" strike="noStrike">
                          <a:solidFill>
                            <a:schemeClr val="dk1"/>
                          </a:solidFill>
                        </a:rPr>
                        <a:t>0</a:t>
                      </a:r>
                      <a:endParaRPr sz="1800" u="none" cap="none" strike="noStrike">
                        <a:solidFill>
                          <a:schemeClr val="dk1"/>
                        </a:solidFill>
                      </a:endParaRPr>
                    </a:p>
                  </a:txBody>
                  <a:tcPr marT="45725" marB="45725" marR="91450" marL="91450">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a:txBody>
                    <a:bodyPr/>
                    <a:lstStyle/>
                    <a:p>
                      <a:pPr indent="0" lvl="0" marL="0" marR="0" rtl="0" algn="ctr">
                        <a:spcBef>
                          <a:spcPts val="0"/>
                        </a:spcBef>
                        <a:spcAft>
                          <a:spcPts val="0"/>
                        </a:spcAft>
                        <a:buNone/>
                      </a:pPr>
                      <a:r>
                        <a:rPr lang="en-US" sz="1800" u="none" cap="none" strike="noStrike">
                          <a:solidFill>
                            <a:schemeClr val="dk1"/>
                          </a:solidFill>
                        </a:rPr>
                        <a:t>1</a:t>
                      </a:r>
                      <a:endParaRPr sz="1800" u="none" cap="none" strike="noStrike">
                        <a:solidFill>
                          <a:schemeClr val="dk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a:txBody>
                    <a:bodyPr/>
                    <a:lstStyle/>
                    <a:p>
                      <a:pPr indent="0" lvl="0" marL="0" marR="0" rtl="0" algn="ctr">
                        <a:spcBef>
                          <a:spcPts val="0"/>
                        </a:spcBef>
                        <a:spcAft>
                          <a:spcPts val="0"/>
                        </a:spcAft>
                        <a:buNone/>
                      </a:pPr>
                      <a:r>
                        <a:rPr lang="en-US" sz="1800" u="none" cap="none" strike="noStrike">
                          <a:solidFill>
                            <a:schemeClr val="dk1"/>
                          </a:solidFill>
                        </a:rPr>
                        <a:t>2</a:t>
                      </a:r>
                      <a:endParaRPr sz="1800" u="none" cap="none" strike="noStrike">
                        <a:solidFill>
                          <a:schemeClr val="dk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a:txBody>
                    <a:bodyPr/>
                    <a:lstStyle/>
                    <a:p>
                      <a:pPr indent="0" lvl="0" marL="0" marR="0" rtl="0" algn="ctr">
                        <a:spcBef>
                          <a:spcPts val="0"/>
                        </a:spcBef>
                        <a:spcAft>
                          <a:spcPts val="0"/>
                        </a:spcAft>
                        <a:buNone/>
                      </a:pPr>
                      <a:r>
                        <a:rPr lang="en-US" sz="1800" u="none" cap="none" strike="noStrike">
                          <a:solidFill>
                            <a:schemeClr val="dk1"/>
                          </a:solidFill>
                        </a:rPr>
                        <a:t>3</a:t>
                      </a:r>
                      <a:endParaRPr sz="1800" u="none" cap="none" strike="noStrike">
                        <a:solidFill>
                          <a:schemeClr val="dk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r>
            </a:tbl>
          </a:graphicData>
        </a:graphic>
      </p:graphicFrame>
      <p:pic>
        <p:nvPicPr>
          <p:cNvPr descr="bracu_logo.png" id="101" name="Google Shape;101;p2"/>
          <p:cNvPicPr preferRelativeResize="0"/>
          <p:nvPr/>
        </p:nvPicPr>
        <p:blipFill rotWithShape="1">
          <a:blip r:embed="rId3">
            <a:alphaModFix/>
          </a:blip>
          <a:srcRect b="0" l="0" r="0" t="0"/>
          <a:stretch/>
        </p:blipFill>
        <p:spPr>
          <a:xfrm>
            <a:off x="10688827" y="14277"/>
            <a:ext cx="1479371" cy="135732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Linear Search</a:t>
            </a:r>
            <a:endParaRPr/>
          </a:p>
        </p:txBody>
      </p:sp>
      <p:sp>
        <p:nvSpPr>
          <p:cNvPr id="107" name="Google Shape;10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As mentioned in the previous slide linear search is done one by one hence we start searching for “xyz” from index 0. If the items match we stop else we look for the next item in the array. </a:t>
            </a:r>
            <a:endParaRPr/>
          </a:p>
        </p:txBody>
      </p:sp>
      <p:sp>
        <p:nvSpPr>
          <p:cNvPr id="108" name="Google Shape;108;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Summer 2020</a:t>
            </a:r>
            <a:endParaRPr/>
          </a:p>
        </p:txBody>
      </p:sp>
      <p:graphicFrame>
        <p:nvGraphicFramePr>
          <p:cNvPr id="109" name="Google Shape;109;p3"/>
          <p:cNvGraphicFramePr/>
          <p:nvPr/>
        </p:nvGraphicFramePr>
        <p:xfrm>
          <a:off x="3819860" y="3872295"/>
          <a:ext cx="3000000" cy="3000000"/>
        </p:xfrm>
        <a:graphic>
          <a:graphicData uri="http://schemas.openxmlformats.org/drawingml/2006/table">
            <a:tbl>
              <a:tblPr bandRow="1" firstRow="1">
                <a:noFill/>
                <a:tableStyleId>{FAE63A0D-F62F-4EC5-8F6A-8047AE273516}</a:tableStyleId>
              </a:tblPr>
              <a:tblGrid>
                <a:gridCol w="1017100"/>
                <a:gridCol w="1015575"/>
                <a:gridCol w="1148775"/>
                <a:gridCol w="1132775"/>
              </a:tblGrid>
              <a:tr h="604175">
                <a:tc>
                  <a:txBody>
                    <a:bodyPr/>
                    <a:lstStyle/>
                    <a:p>
                      <a:pPr indent="0" lvl="0" marL="0" marR="0" rtl="0" algn="ctr">
                        <a:spcBef>
                          <a:spcPts val="0"/>
                        </a:spcBef>
                        <a:spcAft>
                          <a:spcPts val="0"/>
                        </a:spcAft>
                        <a:buNone/>
                      </a:pPr>
                      <a:r>
                        <a:rPr b="0" lang="en-US" sz="3600" u="none" cap="none" strike="noStrike">
                          <a:solidFill>
                            <a:schemeClr val="dk1"/>
                          </a:solidFill>
                        </a:rPr>
                        <a:t>cxc</a:t>
                      </a:r>
                      <a:endParaRPr b="0" sz="3600" u="none" cap="none" strike="noStrike">
                        <a:solidFill>
                          <a:schemeClr val="dk1"/>
                        </a:solidFill>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3600" u="none" cap="none" strike="noStrike">
                          <a:solidFill>
                            <a:schemeClr val="dk1"/>
                          </a:solidFill>
                        </a:rPr>
                        <a:t>dfd</a:t>
                      </a:r>
                      <a:endParaRPr b="0" sz="3600" u="none" cap="none" strike="noStrike">
                        <a:solidFill>
                          <a:schemeClr val="dk1"/>
                        </a:solidFill>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3600" u="none" cap="none" strike="noStrike">
                          <a:solidFill>
                            <a:schemeClr val="dk1"/>
                          </a:solidFill>
                        </a:rPr>
                        <a:t>dfd</a:t>
                      </a:r>
                      <a:endParaRPr b="0" sz="3600" u="none" cap="none" strike="noStrike">
                        <a:solidFill>
                          <a:schemeClr val="dk1"/>
                        </a:solidFill>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3600" u="none" cap="none" strike="noStrike">
                          <a:solidFill>
                            <a:schemeClr val="dk1"/>
                          </a:solidFill>
                        </a:rPr>
                        <a:t>dfd</a:t>
                      </a:r>
                      <a:endParaRPr b="0" sz="3600" u="none" cap="none" strike="noStrike">
                        <a:solidFill>
                          <a:schemeClr val="dk1"/>
                        </a:solidFill>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110" name="Google Shape;110;p3"/>
          <p:cNvGraphicFramePr/>
          <p:nvPr/>
        </p:nvGraphicFramePr>
        <p:xfrm>
          <a:off x="3807728" y="3367329"/>
          <a:ext cx="3000000" cy="3000000"/>
        </p:xfrm>
        <a:graphic>
          <a:graphicData uri="http://schemas.openxmlformats.org/drawingml/2006/table">
            <a:tbl>
              <a:tblPr bandRow="1" firstRow="1">
                <a:noFill/>
                <a:tableStyleId>{FAE63A0D-F62F-4EC5-8F6A-8047AE273516}</a:tableStyleId>
              </a:tblPr>
              <a:tblGrid>
                <a:gridCol w="1078175"/>
                <a:gridCol w="1078175"/>
                <a:gridCol w="1078175"/>
                <a:gridCol w="1078175"/>
              </a:tblGrid>
              <a:tr h="370850">
                <a:tc>
                  <a:txBody>
                    <a:bodyPr/>
                    <a:lstStyle/>
                    <a:p>
                      <a:pPr indent="0" lvl="0" marL="0" marR="0" rtl="0" algn="ctr">
                        <a:spcBef>
                          <a:spcPts val="0"/>
                        </a:spcBef>
                        <a:spcAft>
                          <a:spcPts val="0"/>
                        </a:spcAft>
                        <a:buNone/>
                      </a:pPr>
                      <a:r>
                        <a:rPr lang="en-US" sz="1800" u="none" cap="none" strike="noStrike">
                          <a:solidFill>
                            <a:schemeClr val="dk1"/>
                          </a:solidFill>
                        </a:rPr>
                        <a:t>0</a:t>
                      </a:r>
                      <a:endParaRPr sz="1800" u="none" cap="none" strike="noStrike">
                        <a:solidFill>
                          <a:schemeClr val="dk1"/>
                        </a:solidFill>
                      </a:endParaRPr>
                    </a:p>
                  </a:txBody>
                  <a:tcPr marT="45725" marB="45725" marR="91450" marL="91450">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a:txBody>
                    <a:bodyPr/>
                    <a:lstStyle/>
                    <a:p>
                      <a:pPr indent="0" lvl="0" marL="0" marR="0" rtl="0" algn="ctr">
                        <a:spcBef>
                          <a:spcPts val="0"/>
                        </a:spcBef>
                        <a:spcAft>
                          <a:spcPts val="0"/>
                        </a:spcAft>
                        <a:buNone/>
                      </a:pPr>
                      <a:r>
                        <a:rPr lang="en-US" sz="1800" u="none" cap="none" strike="noStrike">
                          <a:solidFill>
                            <a:schemeClr val="dk1"/>
                          </a:solidFill>
                        </a:rPr>
                        <a:t>1</a:t>
                      </a:r>
                      <a:endParaRPr sz="1800" u="none" cap="none" strike="noStrike">
                        <a:solidFill>
                          <a:schemeClr val="dk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a:txBody>
                    <a:bodyPr/>
                    <a:lstStyle/>
                    <a:p>
                      <a:pPr indent="0" lvl="0" marL="0" marR="0" rtl="0" algn="ctr">
                        <a:spcBef>
                          <a:spcPts val="0"/>
                        </a:spcBef>
                        <a:spcAft>
                          <a:spcPts val="0"/>
                        </a:spcAft>
                        <a:buNone/>
                      </a:pPr>
                      <a:r>
                        <a:rPr lang="en-US" sz="1800" u="none" cap="none" strike="noStrike">
                          <a:solidFill>
                            <a:schemeClr val="dk1"/>
                          </a:solidFill>
                        </a:rPr>
                        <a:t>2</a:t>
                      </a:r>
                      <a:endParaRPr sz="1800" u="none" cap="none" strike="noStrike">
                        <a:solidFill>
                          <a:schemeClr val="dk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a:txBody>
                    <a:bodyPr/>
                    <a:lstStyle/>
                    <a:p>
                      <a:pPr indent="0" lvl="0" marL="0" marR="0" rtl="0" algn="ctr">
                        <a:spcBef>
                          <a:spcPts val="0"/>
                        </a:spcBef>
                        <a:spcAft>
                          <a:spcPts val="0"/>
                        </a:spcAft>
                        <a:buNone/>
                      </a:pPr>
                      <a:r>
                        <a:rPr lang="en-US" sz="1800" u="none" cap="none" strike="noStrike">
                          <a:solidFill>
                            <a:schemeClr val="dk1"/>
                          </a:solidFill>
                        </a:rPr>
                        <a:t>3</a:t>
                      </a:r>
                      <a:endParaRPr sz="1800" u="none" cap="none" strike="noStrike">
                        <a:solidFill>
                          <a:schemeClr val="dk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r>
            </a:tbl>
          </a:graphicData>
        </a:graphic>
      </p:graphicFrame>
      <p:sp>
        <p:nvSpPr>
          <p:cNvPr id="111" name="Google Shape;111;p3"/>
          <p:cNvSpPr txBox="1"/>
          <p:nvPr/>
        </p:nvSpPr>
        <p:spPr>
          <a:xfrm>
            <a:off x="3971502" y="4531056"/>
            <a:ext cx="79157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600" u="none" cap="none" strike="noStrike">
                <a:solidFill>
                  <a:schemeClr val="dk1"/>
                </a:solidFill>
                <a:latin typeface="Calibri"/>
                <a:ea typeface="Calibri"/>
                <a:cs typeface="Calibri"/>
                <a:sym typeface="Calibri"/>
              </a:rPr>
              <a:t>xyz</a:t>
            </a:r>
            <a:endParaRPr sz="1800">
              <a:solidFill>
                <a:schemeClr val="dk1"/>
              </a:solidFill>
              <a:latin typeface="Calibri"/>
              <a:ea typeface="Calibri"/>
              <a:cs typeface="Calibri"/>
              <a:sym typeface="Calibri"/>
            </a:endParaRPr>
          </a:p>
        </p:txBody>
      </p:sp>
      <p:sp>
        <p:nvSpPr>
          <p:cNvPr id="112" name="Google Shape;112;p3"/>
          <p:cNvSpPr/>
          <p:nvPr/>
        </p:nvSpPr>
        <p:spPr>
          <a:xfrm>
            <a:off x="3835025" y="3289109"/>
            <a:ext cx="1009935" cy="1929221"/>
          </a:xfrm>
          <a:prstGeom prst="ellipse">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3"/>
          <p:cNvSpPr txBox="1"/>
          <p:nvPr/>
        </p:nvSpPr>
        <p:spPr>
          <a:xfrm>
            <a:off x="5011011" y="4506032"/>
            <a:ext cx="79157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xyz</a:t>
            </a:r>
            <a:endParaRPr sz="1800">
              <a:solidFill>
                <a:schemeClr val="dk1"/>
              </a:solidFill>
              <a:latin typeface="Calibri"/>
              <a:ea typeface="Calibri"/>
              <a:cs typeface="Calibri"/>
              <a:sym typeface="Calibri"/>
            </a:endParaRPr>
          </a:p>
        </p:txBody>
      </p:sp>
      <p:sp>
        <p:nvSpPr>
          <p:cNvPr id="114" name="Google Shape;114;p3"/>
          <p:cNvSpPr/>
          <p:nvPr/>
        </p:nvSpPr>
        <p:spPr>
          <a:xfrm>
            <a:off x="4874534" y="3277733"/>
            <a:ext cx="1009935" cy="1929221"/>
          </a:xfrm>
          <a:prstGeom prst="ellipse">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3"/>
          <p:cNvSpPr txBox="1"/>
          <p:nvPr/>
        </p:nvSpPr>
        <p:spPr>
          <a:xfrm>
            <a:off x="6086912" y="4558352"/>
            <a:ext cx="79157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xyz</a:t>
            </a:r>
            <a:endParaRPr sz="1800">
              <a:solidFill>
                <a:schemeClr val="dk1"/>
              </a:solidFill>
              <a:latin typeface="Calibri"/>
              <a:ea typeface="Calibri"/>
              <a:cs typeface="Calibri"/>
              <a:sym typeface="Calibri"/>
            </a:endParaRPr>
          </a:p>
        </p:txBody>
      </p:sp>
      <p:sp>
        <p:nvSpPr>
          <p:cNvPr id="116" name="Google Shape;116;p3"/>
          <p:cNvSpPr/>
          <p:nvPr/>
        </p:nvSpPr>
        <p:spPr>
          <a:xfrm>
            <a:off x="5950435" y="3275461"/>
            <a:ext cx="1009935" cy="1929221"/>
          </a:xfrm>
          <a:prstGeom prst="ellipse">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3"/>
          <p:cNvSpPr txBox="1"/>
          <p:nvPr/>
        </p:nvSpPr>
        <p:spPr>
          <a:xfrm>
            <a:off x="7124146" y="4544704"/>
            <a:ext cx="79157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xyz</a:t>
            </a:r>
            <a:endParaRPr sz="1800">
              <a:solidFill>
                <a:schemeClr val="dk1"/>
              </a:solidFill>
              <a:latin typeface="Calibri"/>
              <a:ea typeface="Calibri"/>
              <a:cs typeface="Calibri"/>
              <a:sym typeface="Calibri"/>
            </a:endParaRPr>
          </a:p>
        </p:txBody>
      </p:sp>
      <p:sp>
        <p:nvSpPr>
          <p:cNvPr id="118" name="Google Shape;118;p3"/>
          <p:cNvSpPr/>
          <p:nvPr/>
        </p:nvSpPr>
        <p:spPr>
          <a:xfrm>
            <a:off x="6987669" y="3275461"/>
            <a:ext cx="1009935" cy="1929221"/>
          </a:xfrm>
          <a:prstGeom prst="ellipse">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3"/>
          <p:cNvSpPr/>
          <p:nvPr/>
        </p:nvSpPr>
        <p:spPr>
          <a:xfrm>
            <a:off x="3990265" y="5353267"/>
            <a:ext cx="754043" cy="696035"/>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 name="Google Shape;120;p3"/>
          <p:cNvSpPr/>
          <p:nvPr/>
        </p:nvSpPr>
        <p:spPr>
          <a:xfrm>
            <a:off x="4954709" y="5324767"/>
            <a:ext cx="754043" cy="696035"/>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3"/>
          <p:cNvSpPr/>
          <p:nvPr/>
        </p:nvSpPr>
        <p:spPr>
          <a:xfrm>
            <a:off x="6078380" y="5281546"/>
            <a:ext cx="754043" cy="696035"/>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3"/>
          <p:cNvSpPr/>
          <p:nvPr/>
        </p:nvSpPr>
        <p:spPr>
          <a:xfrm>
            <a:off x="7204319" y="5305497"/>
            <a:ext cx="754043" cy="696035"/>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 name="Google Shape;123;p3"/>
          <p:cNvSpPr txBox="1"/>
          <p:nvPr/>
        </p:nvSpPr>
        <p:spPr>
          <a:xfrm>
            <a:off x="845498" y="1259399"/>
            <a:ext cx="10515600" cy="569391"/>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None/>
            </a:pPr>
            <a:r>
              <a:rPr b="0" i="0" lang="en-US" sz="2400" u="none" cap="none" strike="noStrike">
                <a:solidFill>
                  <a:srgbClr val="7F7F7F"/>
                </a:solidFill>
                <a:latin typeface="Calibri"/>
                <a:ea typeface="Calibri"/>
                <a:cs typeface="Calibri"/>
                <a:sym typeface="Calibri"/>
              </a:rPr>
              <a:t>Simulation (</a:t>
            </a:r>
            <a:r>
              <a:rPr lang="en-US" sz="2400">
                <a:solidFill>
                  <a:srgbClr val="7F7F7F"/>
                </a:solidFill>
                <a:latin typeface="Calibri"/>
                <a:ea typeface="Calibri"/>
                <a:cs typeface="Calibri"/>
                <a:sym typeface="Calibri"/>
              </a:rPr>
              <a:t>Iterative and </a:t>
            </a:r>
            <a:r>
              <a:rPr b="0" i="0" lang="en-US" sz="2400" u="none" cap="none" strike="noStrike">
                <a:solidFill>
                  <a:srgbClr val="7F7F7F"/>
                </a:solidFill>
                <a:latin typeface="Calibri"/>
                <a:ea typeface="Calibri"/>
                <a:cs typeface="Calibri"/>
                <a:sym typeface="Calibri"/>
              </a:rPr>
              <a:t>Recursive)</a:t>
            </a:r>
            <a:endParaRPr b="0" i="0" sz="2400" u="none" cap="none" strike="noStrike">
              <a:solidFill>
                <a:srgbClr val="7F7F7F"/>
              </a:solidFill>
              <a:latin typeface="Calibri"/>
              <a:ea typeface="Calibri"/>
              <a:cs typeface="Calibri"/>
              <a:sym typeface="Calibri"/>
            </a:endParaRPr>
          </a:p>
        </p:txBody>
      </p:sp>
      <p:pic>
        <p:nvPicPr>
          <p:cNvPr descr="bracu_logo.png" id="124" name="Google Shape;124;p3"/>
          <p:cNvPicPr preferRelativeResize="0"/>
          <p:nvPr/>
        </p:nvPicPr>
        <p:blipFill rotWithShape="1">
          <a:blip r:embed="rId3">
            <a:alphaModFix/>
          </a:blip>
          <a:srcRect b="0" l="0" r="0" t="0"/>
          <a:stretch/>
        </p:blipFill>
        <p:spPr>
          <a:xfrm>
            <a:off x="10688827" y="14277"/>
            <a:ext cx="1479371" cy="13573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1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1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1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1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1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1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1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1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Linear Search</a:t>
            </a:r>
            <a:endParaRPr/>
          </a:p>
        </p:txBody>
      </p:sp>
      <p:sp>
        <p:nvSpPr>
          <p:cNvPr id="130" name="Google Shape;1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Summer 2020</a:t>
            </a:r>
            <a:endParaRPr/>
          </a:p>
        </p:txBody>
      </p:sp>
      <p:graphicFrame>
        <p:nvGraphicFramePr>
          <p:cNvPr id="131" name="Google Shape;131;p4"/>
          <p:cNvGraphicFramePr/>
          <p:nvPr/>
        </p:nvGraphicFramePr>
        <p:xfrm>
          <a:off x="3819860" y="2766825"/>
          <a:ext cx="3000000" cy="3000000"/>
        </p:xfrm>
        <a:graphic>
          <a:graphicData uri="http://schemas.openxmlformats.org/drawingml/2006/table">
            <a:tbl>
              <a:tblPr bandRow="1" firstRow="1">
                <a:noFill/>
                <a:tableStyleId>{FAE63A0D-F62F-4EC5-8F6A-8047AE273516}</a:tableStyleId>
              </a:tblPr>
              <a:tblGrid>
                <a:gridCol w="1017100"/>
                <a:gridCol w="1015575"/>
                <a:gridCol w="1148775"/>
                <a:gridCol w="1132775"/>
              </a:tblGrid>
              <a:tr h="604175">
                <a:tc>
                  <a:txBody>
                    <a:bodyPr/>
                    <a:lstStyle/>
                    <a:p>
                      <a:pPr indent="0" lvl="0" marL="0" marR="0" rtl="0" algn="ctr">
                        <a:spcBef>
                          <a:spcPts val="0"/>
                        </a:spcBef>
                        <a:spcAft>
                          <a:spcPts val="0"/>
                        </a:spcAft>
                        <a:buNone/>
                      </a:pPr>
                      <a:r>
                        <a:rPr b="0" lang="en-US" sz="3600" u="none" cap="none" strike="noStrike">
                          <a:solidFill>
                            <a:schemeClr val="dk1"/>
                          </a:solidFill>
                        </a:rPr>
                        <a:t>cxc</a:t>
                      </a:r>
                      <a:endParaRPr b="0" sz="3600" u="none" cap="none" strike="noStrike">
                        <a:solidFill>
                          <a:schemeClr val="dk1"/>
                        </a:solidFill>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3600" u="none" cap="none" strike="noStrike">
                          <a:solidFill>
                            <a:schemeClr val="dk1"/>
                          </a:solidFill>
                        </a:rPr>
                        <a:t>dfd</a:t>
                      </a:r>
                      <a:endParaRPr b="0" sz="3600" u="none" cap="none" strike="noStrike">
                        <a:solidFill>
                          <a:schemeClr val="dk1"/>
                        </a:solidFill>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3600" u="none" cap="none" strike="noStrike">
                          <a:solidFill>
                            <a:schemeClr val="dk1"/>
                          </a:solidFill>
                        </a:rPr>
                        <a:t>xyz</a:t>
                      </a:r>
                      <a:endParaRPr b="0" sz="3600" u="none" cap="none" strike="noStrike">
                        <a:solidFill>
                          <a:schemeClr val="dk1"/>
                        </a:solidFill>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3600" u="none" cap="none" strike="noStrike">
                          <a:solidFill>
                            <a:schemeClr val="dk1"/>
                          </a:solidFill>
                        </a:rPr>
                        <a:t>dfd</a:t>
                      </a:r>
                      <a:endParaRPr b="0" sz="3600" u="none" cap="none" strike="noStrike">
                        <a:solidFill>
                          <a:schemeClr val="dk1"/>
                        </a:solidFill>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132" name="Google Shape;132;p4"/>
          <p:cNvGraphicFramePr/>
          <p:nvPr/>
        </p:nvGraphicFramePr>
        <p:xfrm>
          <a:off x="3807728" y="2261859"/>
          <a:ext cx="3000000" cy="3000000"/>
        </p:xfrm>
        <a:graphic>
          <a:graphicData uri="http://schemas.openxmlformats.org/drawingml/2006/table">
            <a:tbl>
              <a:tblPr bandRow="1" firstRow="1">
                <a:noFill/>
                <a:tableStyleId>{FAE63A0D-F62F-4EC5-8F6A-8047AE273516}</a:tableStyleId>
              </a:tblPr>
              <a:tblGrid>
                <a:gridCol w="1078175"/>
                <a:gridCol w="1078175"/>
                <a:gridCol w="1078175"/>
                <a:gridCol w="1078175"/>
              </a:tblGrid>
              <a:tr h="370850">
                <a:tc>
                  <a:txBody>
                    <a:bodyPr/>
                    <a:lstStyle/>
                    <a:p>
                      <a:pPr indent="0" lvl="0" marL="0" marR="0" rtl="0" algn="ctr">
                        <a:spcBef>
                          <a:spcPts val="0"/>
                        </a:spcBef>
                        <a:spcAft>
                          <a:spcPts val="0"/>
                        </a:spcAft>
                        <a:buNone/>
                      </a:pPr>
                      <a:r>
                        <a:rPr lang="en-US" sz="1800" u="none" cap="none" strike="noStrike">
                          <a:solidFill>
                            <a:schemeClr val="dk1"/>
                          </a:solidFill>
                        </a:rPr>
                        <a:t>0</a:t>
                      </a:r>
                      <a:endParaRPr sz="1800" u="none" cap="none" strike="noStrike">
                        <a:solidFill>
                          <a:schemeClr val="dk1"/>
                        </a:solidFill>
                      </a:endParaRPr>
                    </a:p>
                  </a:txBody>
                  <a:tcPr marT="45725" marB="45725" marR="91450" marL="91450">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a:txBody>
                    <a:bodyPr/>
                    <a:lstStyle/>
                    <a:p>
                      <a:pPr indent="0" lvl="0" marL="0" marR="0" rtl="0" algn="ctr">
                        <a:spcBef>
                          <a:spcPts val="0"/>
                        </a:spcBef>
                        <a:spcAft>
                          <a:spcPts val="0"/>
                        </a:spcAft>
                        <a:buNone/>
                      </a:pPr>
                      <a:r>
                        <a:rPr lang="en-US" sz="1800" u="none" cap="none" strike="noStrike">
                          <a:solidFill>
                            <a:schemeClr val="dk1"/>
                          </a:solidFill>
                        </a:rPr>
                        <a:t>1</a:t>
                      </a:r>
                      <a:endParaRPr sz="1800" u="none" cap="none" strike="noStrike">
                        <a:solidFill>
                          <a:schemeClr val="dk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a:txBody>
                    <a:bodyPr/>
                    <a:lstStyle/>
                    <a:p>
                      <a:pPr indent="0" lvl="0" marL="0" marR="0" rtl="0" algn="ctr">
                        <a:spcBef>
                          <a:spcPts val="0"/>
                        </a:spcBef>
                        <a:spcAft>
                          <a:spcPts val="0"/>
                        </a:spcAft>
                        <a:buNone/>
                      </a:pPr>
                      <a:r>
                        <a:rPr lang="en-US" sz="1800" u="none" cap="none" strike="noStrike">
                          <a:solidFill>
                            <a:schemeClr val="dk1"/>
                          </a:solidFill>
                        </a:rPr>
                        <a:t>2</a:t>
                      </a:r>
                      <a:endParaRPr sz="1800" u="none" cap="none" strike="noStrike">
                        <a:solidFill>
                          <a:schemeClr val="dk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a:txBody>
                    <a:bodyPr/>
                    <a:lstStyle/>
                    <a:p>
                      <a:pPr indent="0" lvl="0" marL="0" marR="0" rtl="0" algn="ctr">
                        <a:spcBef>
                          <a:spcPts val="0"/>
                        </a:spcBef>
                        <a:spcAft>
                          <a:spcPts val="0"/>
                        </a:spcAft>
                        <a:buNone/>
                      </a:pPr>
                      <a:r>
                        <a:rPr lang="en-US" sz="1800" u="none" cap="none" strike="noStrike">
                          <a:solidFill>
                            <a:schemeClr val="dk1"/>
                          </a:solidFill>
                        </a:rPr>
                        <a:t>3</a:t>
                      </a:r>
                      <a:endParaRPr sz="1800" u="none" cap="none" strike="noStrike">
                        <a:solidFill>
                          <a:schemeClr val="dk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r>
            </a:tbl>
          </a:graphicData>
        </a:graphic>
      </p:graphicFrame>
      <p:sp>
        <p:nvSpPr>
          <p:cNvPr id="133" name="Google Shape;133;p4"/>
          <p:cNvSpPr txBox="1"/>
          <p:nvPr/>
        </p:nvSpPr>
        <p:spPr>
          <a:xfrm>
            <a:off x="3971502" y="3425586"/>
            <a:ext cx="79157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xyz</a:t>
            </a:r>
            <a:endParaRPr sz="1800">
              <a:solidFill>
                <a:schemeClr val="dk1"/>
              </a:solidFill>
              <a:latin typeface="Calibri"/>
              <a:ea typeface="Calibri"/>
              <a:cs typeface="Calibri"/>
              <a:sym typeface="Calibri"/>
            </a:endParaRPr>
          </a:p>
        </p:txBody>
      </p:sp>
      <p:sp>
        <p:nvSpPr>
          <p:cNvPr id="134" name="Google Shape;134;p4"/>
          <p:cNvSpPr txBox="1"/>
          <p:nvPr/>
        </p:nvSpPr>
        <p:spPr>
          <a:xfrm>
            <a:off x="5011011" y="3400562"/>
            <a:ext cx="79157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xyz</a:t>
            </a:r>
            <a:endParaRPr sz="1800">
              <a:solidFill>
                <a:schemeClr val="dk1"/>
              </a:solidFill>
              <a:latin typeface="Calibri"/>
              <a:ea typeface="Calibri"/>
              <a:cs typeface="Calibri"/>
              <a:sym typeface="Calibri"/>
            </a:endParaRPr>
          </a:p>
        </p:txBody>
      </p:sp>
      <p:sp>
        <p:nvSpPr>
          <p:cNvPr id="135" name="Google Shape;135;p4"/>
          <p:cNvSpPr/>
          <p:nvPr/>
        </p:nvSpPr>
        <p:spPr>
          <a:xfrm>
            <a:off x="4874534" y="2172263"/>
            <a:ext cx="1009935" cy="1929221"/>
          </a:xfrm>
          <a:prstGeom prst="ellipse">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4"/>
          <p:cNvSpPr txBox="1"/>
          <p:nvPr/>
        </p:nvSpPr>
        <p:spPr>
          <a:xfrm>
            <a:off x="6086912" y="3452882"/>
            <a:ext cx="79157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xyz</a:t>
            </a:r>
            <a:endParaRPr sz="1800">
              <a:solidFill>
                <a:schemeClr val="dk1"/>
              </a:solidFill>
              <a:latin typeface="Calibri"/>
              <a:ea typeface="Calibri"/>
              <a:cs typeface="Calibri"/>
              <a:sym typeface="Calibri"/>
            </a:endParaRPr>
          </a:p>
        </p:txBody>
      </p:sp>
      <p:sp>
        <p:nvSpPr>
          <p:cNvPr id="137" name="Google Shape;137;p4"/>
          <p:cNvSpPr/>
          <p:nvPr/>
        </p:nvSpPr>
        <p:spPr>
          <a:xfrm>
            <a:off x="5950435" y="2169991"/>
            <a:ext cx="1009935" cy="1929221"/>
          </a:xfrm>
          <a:prstGeom prst="ellipse">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4"/>
          <p:cNvSpPr/>
          <p:nvPr/>
        </p:nvSpPr>
        <p:spPr>
          <a:xfrm>
            <a:off x="3990265" y="4247797"/>
            <a:ext cx="754043" cy="696035"/>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Google Shape;139;p4"/>
          <p:cNvSpPr/>
          <p:nvPr/>
        </p:nvSpPr>
        <p:spPr>
          <a:xfrm>
            <a:off x="4954709" y="4219297"/>
            <a:ext cx="754043" cy="696035"/>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4"/>
          <p:cNvSpPr/>
          <p:nvPr/>
        </p:nvSpPr>
        <p:spPr>
          <a:xfrm>
            <a:off x="3853220" y="2174535"/>
            <a:ext cx="1009935" cy="1929221"/>
          </a:xfrm>
          <a:prstGeom prst="ellipse">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p4"/>
          <p:cNvSpPr/>
          <p:nvPr/>
        </p:nvSpPr>
        <p:spPr>
          <a:xfrm>
            <a:off x="6096000" y="4302854"/>
            <a:ext cx="518615" cy="528920"/>
          </a:xfrm>
          <a:prstGeom prst="smileyFace">
            <a:avLst>
              <a:gd fmla="val 4653" name="adj"/>
            </a:avLst>
          </a:prstGeom>
          <a:solidFill>
            <a:srgbClr val="C4E0B2"/>
          </a:solidFill>
          <a:ln cap="flat" cmpd="sng" w="381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 name="Google Shape;142;p4"/>
          <p:cNvSpPr txBox="1"/>
          <p:nvPr/>
        </p:nvSpPr>
        <p:spPr>
          <a:xfrm>
            <a:off x="845498" y="1259399"/>
            <a:ext cx="10515600" cy="569391"/>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None/>
            </a:pPr>
            <a:r>
              <a:rPr b="0" i="0" lang="en-US" sz="2400" u="none" cap="none" strike="noStrike">
                <a:solidFill>
                  <a:srgbClr val="7F7F7F"/>
                </a:solidFill>
                <a:latin typeface="Calibri"/>
                <a:ea typeface="Calibri"/>
                <a:cs typeface="Calibri"/>
                <a:sym typeface="Calibri"/>
              </a:rPr>
              <a:t>Simulation (</a:t>
            </a:r>
            <a:r>
              <a:rPr lang="en-US" sz="2400">
                <a:solidFill>
                  <a:srgbClr val="7F7F7F"/>
                </a:solidFill>
                <a:latin typeface="Calibri"/>
                <a:ea typeface="Calibri"/>
                <a:cs typeface="Calibri"/>
                <a:sym typeface="Calibri"/>
              </a:rPr>
              <a:t>Iterative and </a:t>
            </a:r>
            <a:r>
              <a:rPr b="0" i="0" lang="en-US" sz="2400" u="none" cap="none" strike="noStrike">
                <a:solidFill>
                  <a:srgbClr val="7F7F7F"/>
                </a:solidFill>
                <a:latin typeface="Calibri"/>
                <a:ea typeface="Calibri"/>
                <a:cs typeface="Calibri"/>
                <a:sym typeface="Calibri"/>
              </a:rPr>
              <a:t>Recursive)</a:t>
            </a:r>
            <a:endParaRPr b="0" i="0" sz="2400" u="none" cap="none" strike="noStrike">
              <a:solidFill>
                <a:srgbClr val="7F7F7F"/>
              </a:solidFill>
              <a:latin typeface="Calibri"/>
              <a:ea typeface="Calibri"/>
              <a:cs typeface="Calibri"/>
              <a:sym typeface="Calibri"/>
            </a:endParaRPr>
          </a:p>
        </p:txBody>
      </p:sp>
      <p:pic>
        <p:nvPicPr>
          <p:cNvPr descr="bracu_logo.png" id="143" name="Google Shape;143;p4"/>
          <p:cNvPicPr preferRelativeResize="0"/>
          <p:nvPr/>
        </p:nvPicPr>
        <p:blipFill rotWithShape="1">
          <a:blip r:embed="rId3">
            <a:alphaModFix/>
          </a:blip>
          <a:srcRect b="0" l="0" r="0" t="0"/>
          <a:stretch/>
        </p:blipFill>
        <p:spPr>
          <a:xfrm>
            <a:off x="10688827" y="14277"/>
            <a:ext cx="1479371" cy="13573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3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4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3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3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5"/>
          <p:cNvSpPr txBox="1"/>
          <p:nvPr>
            <p:ph type="title"/>
          </p:nvPr>
        </p:nvSpPr>
        <p:spPr>
          <a:xfrm>
            <a:off x="831850" y="573206"/>
            <a:ext cx="10515600" cy="79773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400"/>
              <a:t>Linear Search</a:t>
            </a:r>
            <a:endParaRPr sz="4400"/>
          </a:p>
        </p:txBody>
      </p:sp>
      <p:sp>
        <p:nvSpPr>
          <p:cNvPr id="149" name="Google Shape;149;p5"/>
          <p:cNvSpPr txBox="1"/>
          <p:nvPr>
            <p:ph idx="1" type="body"/>
          </p:nvPr>
        </p:nvSpPr>
        <p:spPr>
          <a:xfrm>
            <a:off x="845498" y="1259399"/>
            <a:ext cx="10515600" cy="56939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Pseudo code (Iterative)</a:t>
            </a:r>
            <a:endParaRPr/>
          </a:p>
        </p:txBody>
      </p:sp>
      <p:sp>
        <p:nvSpPr>
          <p:cNvPr id="150" name="Google Shape;15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Summer 2020</a:t>
            </a:r>
            <a:endParaRPr/>
          </a:p>
        </p:txBody>
      </p:sp>
      <p:sp>
        <p:nvSpPr>
          <p:cNvPr id="151" name="Google Shape;151;p5"/>
          <p:cNvSpPr txBox="1"/>
          <p:nvPr/>
        </p:nvSpPr>
        <p:spPr>
          <a:xfrm>
            <a:off x="957252" y="1814499"/>
            <a:ext cx="4746428" cy="415498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boolean linearSearch(A[], item){</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int i = 0;</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while(i &lt; A.length){</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if (A[i] matches item){</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return true;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i++;</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return false;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cxnSp>
        <p:nvCxnSpPr>
          <p:cNvPr id="152" name="Google Shape;152;p5"/>
          <p:cNvCxnSpPr>
            <a:stCxn id="153" idx="1"/>
          </p:cNvCxnSpPr>
          <p:nvPr/>
        </p:nvCxnSpPr>
        <p:spPr>
          <a:xfrm flipH="1">
            <a:off x="3128869" y="1128711"/>
            <a:ext cx="3629100" cy="1571700"/>
          </a:xfrm>
          <a:prstGeom prst="straightConnector1">
            <a:avLst/>
          </a:prstGeom>
          <a:noFill/>
          <a:ln cap="flat" cmpd="sng" w="38100">
            <a:solidFill>
              <a:schemeClr val="dk1"/>
            </a:solidFill>
            <a:prstDash val="solid"/>
            <a:miter lim="800000"/>
            <a:headEnd len="sm" w="sm" type="none"/>
            <a:tailEnd len="med" w="med" type="stealth"/>
          </a:ln>
        </p:spPr>
      </p:cxnSp>
      <p:cxnSp>
        <p:nvCxnSpPr>
          <p:cNvPr id="154" name="Google Shape;154;p5"/>
          <p:cNvCxnSpPr>
            <a:stCxn id="155" idx="1"/>
          </p:cNvCxnSpPr>
          <p:nvPr/>
        </p:nvCxnSpPr>
        <p:spPr>
          <a:xfrm flipH="1">
            <a:off x="4386125" y="1781191"/>
            <a:ext cx="2338500" cy="1333500"/>
          </a:xfrm>
          <a:prstGeom prst="straightConnector1">
            <a:avLst/>
          </a:prstGeom>
          <a:noFill/>
          <a:ln cap="flat" cmpd="sng" w="38100">
            <a:solidFill>
              <a:schemeClr val="dk1"/>
            </a:solidFill>
            <a:prstDash val="solid"/>
            <a:miter lim="800000"/>
            <a:headEnd len="sm" w="sm" type="none"/>
            <a:tailEnd len="med" w="med" type="stealth"/>
          </a:ln>
        </p:spPr>
      </p:cxnSp>
      <p:cxnSp>
        <p:nvCxnSpPr>
          <p:cNvPr id="156" name="Google Shape;156;p5"/>
          <p:cNvCxnSpPr/>
          <p:nvPr/>
        </p:nvCxnSpPr>
        <p:spPr>
          <a:xfrm flipH="1">
            <a:off x="5529263" y="2700337"/>
            <a:ext cx="1243012" cy="657226"/>
          </a:xfrm>
          <a:prstGeom prst="straightConnector1">
            <a:avLst/>
          </a:prstGeom>
          <a:noFill/>
          <a:ln cap="flat" cmpd="sng" w="38100">
            <a:solidFill>
              <a:schemeClr val="dk1"/>
            </a:solidFill>
            <a:prstDash val="solid"/>
            <a:miter lim="800000"/>
            <a:headEnd len="sm" w="sm" type="none"/>
            <a:tailEnd len="med" w="med" type="stealth"/>
          </a:ln>
        </p:spPr>
      </p:cxnSp>
      <p:cxnSp>
        <p:nvCxnSpPr>
          <p:cNvPr id="157" name="Google Shape;157;p5"/>
          <p:cNvCxnSpPr>
            <a:stCxn id="158" idx="1"/>
          </p:cNvCxnSpPr>
          <p:nvPr/>
        </p:nvCxnSpPr>
        <p:spPr>
          <a:xfrm flipH="1">
            <a:off x="5314817" y="3321015"/>
            <a:ext cx="1538400" cy="651000"/>
          </a:xfrm>
          <a:prstGeom prst="straightConnector1">
            <a:avLst/>
          </a:prstGeom>
          <a:noFill/>
          <a:ln cap="flat" cmpd="sng" w="38100">
            <a:solidFill>
              <a:schemeClr val="dk1"/>
            </a:solidFill>
            <a:prstDash val="solid"/>
            <a:miter lim="800000"/>
            <a:headEnd len="sm" w="sm" type="none"/>
            <a:tailEnd len="med" w="med" type="stealth"/>
          </a:ln>
        </p:spPr>
      </p:cxnSp>
      <p:cxnSp>
        <p:nvCxnSpPr>
          <p:cNvPr id="159" name="Google Shape;159;p5"/>
          <p:cNvCxnSpPr/>
          <p:nvPr/>
        </p:nvCxnSpPr>
        <p:spPr>
          <a:xfrm flipH="1">
            <a:off x="3481396" y="4200524"/>
            <a:ext cx="3262305" cy="481013"/>
          </a:xfrm>
          <a:prstGeom prst="straightConnector1">
            <a:avLst/>
          </a:prstGeom>
          <a:noFill/>
          <a:ln cap="flat" cmpd="sng" w="38100">
            <a:solidFill>
              <a:schemeClr val="dk1"/>
            </a:solidFill>
            <a:prstDash val="solid"/>
            <a:miter lim="800000"/>
            <a:headEnd len="sm" w="sm" type="none"/>
            <a:tailEnd len="med" w="med" type="stealth"/>
          </a:ln>
        </p:spPr>
      </p:cxnSp>
      <p:cxnSp>
        <p:nvCxnSpPr>
          <p:cNvPr id="160" name="Google Shape;160;p5"/>
          <p:cNvCxnSpPr/>
          <p:nvPr/>
        </p:nvCxnSpPr>
        <p:spPr>
          <a:xfrm flipH="1">
            <a:off x="3552831" y="5300662"/>
            <a:ext cx="3005132" cy="66675"/>
          </a:xfrm>
          <a:prstGeom prst="straightConnector1">
            <a:avLst/>
          </a:prstGeom>
          <a:noFill/>
          <a:ln cap="flat" cmpd="sng" w="38100">
            <a:solidFill>
              <a:schemeClr val="dk1"/>
            </a:solidFill>
            <a:prstDash val="solid"/>
            <a:miter lim="800000"/>
            <a:headEnd len="sm" w="sm" type="none"/>
            <a:tailEnd len="med" w="med" type="stealth"/>
          </a:ln>
        </p:spPr>
      </p:cxnSp>
      <p:sp>
        <p:nvSpPr>
          <p:cNvPr id="153" name="Google Shape;153;p5"/>
          <p:cNvSpPr txBox="1"/>
          <p:nvPr/>
        </p:nvSpPr>
        <p:spPr>
          <a:xfrm>
            <a:off x="6757969" y="928656"/>
            <a:ext cx="424340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Starting from index 0 of the array A</a:t>
            </a:r>
            <a:endParaRPr sz="2000">
              <a:solidFill>
                <a:schemeClr val="dk1"/>
              </a:solidFill>
              <a:latin typeface="Calibri"/>
              <a:ea typeface="Calibri"/>
              <a:cs typeface="Calibri"/>
              <a:sym typeface="Calibri"/>
            </a:endParaRPr>
          </a:p>
        </p:txBody>
      </p:sp>
      <p:sp>
        <p:nvSpPr>
          <p:cNvPr id="155" name="Google Shape;155;p5"/>
          <p:cNvSpPr txBox="1"/>
          <p:nvPr/>
        </p:nvSpPr>
        <p:spPr>
          <a:xfrm>
            <a:off x="6724625" y="1581136"/>
            <a:ext cx="430530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Loop to traverse till the end of the array</a:t>
            </a:r>
            <a:endParaRPr sz="2000">
              <a:solidFill>
                <a:schemeClr val="dk1"/>
              </a:solidFill>
              <a:latin typeface="Calibri"/>
              <a:ea typeface="Calibri"/>
              <a:cs typeface="Calibri"/>
              <a:sym typeface="Calibri"/>
            </a:endParaRPr>
          </a:p>
        </p:txBody>
      </p:sp>
      <p:sp>
        <p:nvSpPr>
          <p:cNvPr id="161" name="Google Shape;161;p5"/>
          <p:cNvSpPr txBox="1"/>
          <p:nvPr/>
        </p:nvSpPr>
        <p:spPr>
          <a:xfrm>
            <a:off x="6781777" y="2166944"/>
            <a:ext cx="361473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Checking if the </a:t>
            </a:r>
            <a:r>
              <a:rPr i="1" lang="en-US" sz="2000">
                <a:solidFill>
                  <a:schemeClr val="dk1"/>
                </a:solidFill>
                <a:latin typeface="Calibri"/>
                <a:ea typeface="Calibri"/>
                <a:cs typeface="Calibri"/>
                <a:sym typeface="Calibri"/>
              </a:rPr>
              <a:t>ith</a:t>
            </a:r>
            <a:r>
              <a:rPr lang="en-US" sz="2000">
                <a:solidFill>
                  <a:schemeClr val="dk1"/>
                </a:solidFill>
                <a:latin typeface="Calibri"/>
                <a:ea typeface="Calibri"/>
                <a:cs typeface="Calibri"/>
                <a:sym typeface="Calibri"/>
              </a:rPr>
              <a:t> element of the array matches with </a:t>
            </a:r>
            <a:r>
              <a:rPr i="1" lang="en-US" sz="2000">
                <a:solidFill>
                  <a:schemeClr val="dk1"/>
                </a:solidFill>
                <a:latin typeface="Calibri"/>
                <a:ea typeface="Calibri"/>
                <a:cs typeface="Calibri"/>
                <a:sym typeface="Calibri"/>
              </a:rPr>
              <a:t>item</a:t>
            </a:r>
            <a:endParaRPr sz="2000">
              <a:solidFill>
                <a:schemeClr val="dk1"/>
              </a:solidFill>
              <a:latin typeface="Calibri"/>
              <a:ea typeface="Calibri"/>
              <a:cs typeface="Calibri"/>
              <a:sym typeface="Calibri"/>
            </a:endParaRPr>
          </a:p>
        </p:txBody>
      </p:sp>
      <p:sp>
        <p:nvSpPr>
          <p:cNvPr id="158" name="Google Shape;158;p5"/>
          <p:cNvSpPr txBox="1"/>
          <p:nvPr/>
        </p:nvSpPr>
        <p:spPr>
          <a:xfrm>
            <a:off x="6853217" y="2967072"/>
            <a:ext cx="361473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If matches, then return true, not searching further.</a:t>
            </a:r>
            <a:endParaRPr sz="2000">
              <a:solidFill>
                <a:schemeClr val="dk1"/>
              </a:solidFill>
              <a:latin typeface="Calibri"/>
              <a:ea typeface="Calibri"/>
              <a:cs typeface="Calibri"/>
              <a:sym typeface="Calibri"/>
            </a:endParaRPr>
          </a:p>
        </p:txBody>
      </p:sp>
      <p:sp>
        <p:nvSpPr>
          <p:cNvPr id="162" name="Google Shape;162;p5"/>
          <p:cNvSpPr txBox="1"/>
          <p:nvPr/>
        </p:nvSpPr>
        <p:spPr>
          <a:xfrm>
            <a:off x="6867505" y="3681472"/>
            <a:ext cx="3614737"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If mismatch in the if condition, this line will run moving to the next index of the array.</a:t>
            </a:r>
            <a:endParaRPr sz="2000">
              <a:solidFill>
                <a:schemeClr val="dk1"/>
              </a:solidFill>
              <a:latin typeface="Calibri"/>
              <a:ea typeface="Calibri"/>
              <a:cs typeface="Calibri"/>
              <a:sym typeface="Calibri"/>
            </a:endParaRPr>
          </a:p>
        </p:txBody>
      </p:sp>
      <p:sp>
        <p:nvSpPr>
          <p:cNvPr id="163" name="Google Shape;163;p5"/>
          <p:cNvSpPr txBox="1"/>
          <p:nvPr/>
        </p:nvSpPr>
        <p:spPr>
          <a:xfrm>
            <a:off x="6786544" y="4743435"/>
            <a:ext cx="4694555"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The program will reach this line after while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loop is complete. This means all indices are</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traversed and item could not be found.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False is returned. </a:t>
            </a:r>
            <a:endParaRPr sz="2000">
              <a:solidFill>
                <a:schemeClr val="dk1"/>
              </a:solidFill>
              <a:latin typeface="Calibri"/>
              <a:ea typeface="Calibri"/>
              <a:cs typeface="Calibri"/>
              <a:sym typeface="Calibri"/>
            </a:endParaRPr>
          </a:p>
        </p:txBody>
      </p:sp>
      <p:pic>
        <p:nvPicPr>
          <p:cNvPr descr="bracu_logo.png" id="164" name="Google Shape;164;p5"/>
          <p:cNvPicPr preferRelativeResize="0"/>
          <p:nvPr/>
        </p:nvPicPr>
        <p:blipFill rotWithShape="1">
          <a:blip r:embed="rId3">
            <a:alphaModFix/>
          </a:blip>
          <a:srcRect b="0" l="0" r="0" t="0"/>
          <a:stretch/>
        </p:blipFill>
        <p:spPr>
          <a:xfrm>
            <a:off x="10688827" y="14277"/>
            <a:ext cx="1479371" cy="13573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6"/>
          <p:cNvSpPr txBox="1"/>
          <p:nvPr>
            <p:ph type="title"/>
          </p:nvPr>
        </p:nvSpPr>
        <p:spPr>
          <a:xfrm>
            <a:off x="831850" y="573206"/>
            <a:ext cx="10515600" cy="79773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400"/>
              <a:t>Linear Search</a:t>
            </a:r>
            <a:endParaRPr sz="4400"/>
          </a:p>
        </p:txBody>
      </p:sp>
      <p:sp>
        <p:nvSpPr>
          <p:cNvPr id="170" name="Google Shape;170;p6"/>
          <p:cNvSpPr txBox="1"/>
          <p:nvPr>
            <p:ph idx="1" type="body"/>
          </p:nvPr>
        </p:nvSpPr>
        <p:spPr>
          <a:xfrm>
            <a:off x="845498" y="1259399"/>
            <a:ext cx="10515600" cy="56939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Time Complexity (Iterative)</a:t>
            </a:r>
            <a:endParaRPr/>
          </a:p>
        </p:txBody>
      </p:sp>
      <p:sp>
        <p:nvSpPr>
          <p:cNvPr id="171" name="Google Shape;17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Summer 2020</a:t>
            </a:r>
            <a:endParaRPr/>
          </a:p>
        </p:txBody>
      </p:sp>
      <p:sp>
        <p:nvSpPr>
          <p:cNvPr id="172" name="Google Shape;172;p6"/>
          <p:cNvSpPr txBox="1"/>
          <p:nvPr/>
        </p:nvSpPr>
        <p:spPr>
          <a:xfrm>
            <a:off x="957252" y="1814499"/>
            <a:ext cx="4304127" cy="347787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boolean linearSearch(A[], item){</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int i = 0;</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while(i &lt; A.length){</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if (A[i] matches item){</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return true;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i++;</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return false;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p:txBody>
      </p:sp>
      <p:sp>
        <p:nvSpPr>
          <p:cNvPr id="173" name="Google Shape;173;p6"/>
          <p:cNvSpPr txBox="1"/>
          <p:nvPr/>
        </p:nvSpPr>
        <p:spPr>
          <a:xfrm>
            <a:off x="5414647" y="3286121"/>
            <a:ext cx="6837641" cy="138499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dk1"/>
                </a:solidFill>
                <a:latin typeface="Calibri"/>
                <a:ea typeface="Calibri"/>
                <a:cs typeface="Calibri"/>
                <a:sym typeface="Calibri"/>
              </a:rPr>
              <a:t>The worst case scenario occurs when the loop runs from </a:t>
            </a:r>
            <a:endParaRPr/>
          </a:p>
          <a:p>
            <a:pPr indent="0" lvl="0" marL="0" marR="0" rtl="0" algn="just">
              <a:spcBef>
                <a:spcPts val="0"/>
              </a:spcBef>
              <a:spcAft>
                <a:spcPts val="0"/>
              </a:spcAft>
              <a:buNone/>
            </a:pPr>
            <a:r>
              <a:rPr lang="en-US" sz="2000">
                <a:solidFill>
                  <a:schemeClr val="dk1"/>
                </a:solidFill>
                <a:latin typeface="Calibri"/>
                <a:ea typeface="Calibri"/>
                <a:cs typeface="Calibri"/>
                <a:sym typeface="Calibri"/>
              </a:rPr>
              <a:t>index 0 to the end of the array. That is the item is found in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the last index or not found at all.  Recall the above scenario.</a:t>
            </a:r>
            <a:endParaRPr/>
          </a:p>
          <a:p>
            <a:pPr indent="0" lvl="0" marL="0" marR="0" rtl="0" algn="just">
              <a:spcBef>
                <a:spcPts val="0"/>
              </a:spcBef>
              <a:spcAft>
                <a:spcPts val="0"/>
              </a:spcAft>
              <a:buNone/>
            </a:pPr>
            <a:r>
              <a:rPr lang="en-US" sz="2000">
                <a:solidFill>
                  <a:schemeClr val="dk1"/>
                </a:solidFill>
                <a:latin typeface="Calibri"/>
                <a:ea typeface="Calibri"/>
                <a:cs typeface="Calibri"/>
                <a:sym typeface="Calibri"/>
              </a:rPr>
              <a:t>If there are </a:t>
            </a:r>
            <a:r>
              <a:rPr i="1" lang="en-US" sz="2000">
                <a:solidFill>
                  <a:schemeClr val="dk1"/>
                </a:solidFill>
                <a:latin typeface="Calibri"/>
                <a:ea typeface="Calibri"/>
                <a:cs typeface="Calibri"/>
                <a:sym typeface="Calibri"/>
              </a:rPr>
              <a:t>n</a:t>
            </a:r>
            <a:r>
              <a:rPr lang="en-US" sz="2000">
                <a:solidFill>
                  <a:schemeClr val="dk1"/>
                </a:solidFill>
                <a:latin typeface="Calibri"/>
                <a:ea typeface="Calibri"/>
                <a:cs typeface="Calibri"/>
                <a:sym typeface="Calibri"/>
              </a:rPr>
              <a:t> indices in an array, the worst case would be </a:t>
            </a:r>
            <a:r>
              <a:rPr lang="en-US" sz="2400">
                <a:solidFill>
                  <a:schemeClr val="dk1"/>
                </a:solidFill>
                <a:latin typeface="Calibri"/>
                <a:ea typeface="Calibri"/>
                <a:cs typeface="Calibri"/>
                <a:sym typeface="Calibri"/>
              </a:rPr>
              <a:t>O(n)</a:t>
            </a:r>
            <a:endParaRPr sz="1800">
              <a:solidFill>
                <a:schemeClr val="dk1"/>
              </a:solidFill>
              <a:latin typeface="Calibri"/>
              <a:ea typeface="Calibri"/>
              <a:cs typeface="Calibri"/>
              <a:sym typeface="Calibri"/>
            </a:endParaRPr>
          </a:p>
        </p:txBody>
      </p:sp>
      <p:graphicFrame>
        <p:nvGraphicFramePr>
          <p:cNvPr id="174" name="Google Shape;174;p6"/>
          <p:cNvGraphicFramePr/>
          <p:nvPr/>
        </p:nvGraphicFramePr>
        <p:xfrm>
          <a:off x="7929987" y="2393175"/>
          <a:ext cx="3000000" cy="3000000"/>
        </p:xfrm>
        <a:graphic>
          <a:graphicData uri="http://schemas.openxmlformats.org/drawingml/2006/table">
            <a:tbl>
              <a:tblPr bandRow="1" firstRow="1">
                <a:noFill/>
                <a:tableStyleId>{FAE63A0D-F62F-4EC5-8F6A-8047AE273516}</a:tableStyleId>
              </a:tblPr>
              <a:tblGrid>
                <a:gridCol w="797050"/>
                <a:gridCol w="795850"/>
                <a:gridCol w="900250"/>
                <a:gridCol w="887700"/>
              </a:tblGrid>
              <a:tr h="350050">
                <a:tc>
                  <a:txBody>
                    <a:bodyPr/>
                    <a:lstStyle/>
                    <a:p>
                      <a:pPr indent="0" lvl="0" marL="0" marR="0" rtl="0" algn="ctr">
                        <a:spcBef>
                          <a:spcPts val="0"/>
                        </a:spcBef>
                        <a:spcAft>
                          <a:spcPts val="0"/>
                        </a:spcAft>
                        <a:buNone/>
                      </a:pPr>
                      <a:r>
                        <a:rPr b="0" lang="en-US" sz="1800" u="none" cap="none" strike="noStrike">
                          <a:solidFill>
                            <a:schemeClr val="dk1"/>
                          </a:solidFill>
                        </a:rPr>
                        <a:t>cxc</a:t>
                      </a:r>
                      <a:endParaRPr b="0" sz="1800" u="none" cap="none" strike="noStrike">
                        <a:solidFill>
                          <a:schemeClr val="dk1"/>
                        </a:solidFill>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chemeClr val="dk1"/>
                          </a:solidFill>
                        </a:rPr>
                        <a:t>dfd</a:t>
                      </a:r>
                      <a:endParaRPr b="0" sz="1800" u="none" cap="none" strike="noStrike">
                        <a:solidFill>
                          <a:schemeClr val="dk1"/>
                        </a:solidFill>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chemeClr val="dk1"/>
                          </a:solidFill>
                        </a:rPr>
                        <a:t>dfd</a:t>
                      </a:r>
                      <a:endParaRPr b="0" sz="1800" u="none" cap="none" strike="noStrike">
                        <a:solidFill>
                          <a:schemeClr val="dk1"/>
                        </a:solidFill>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chemeClr val="dk1"/>
                          </a:solidFill>
                        </a:rPr>
                        <a:t>dfd</a:t>
                      </a:r>
                      <a:endParaRPr b="0" sz="1800" u="none" cap="none" strike="noStrike">
                        <a:solidFill>
                          <a:schemeClr val="dk1"/>
                        </a:solidFill>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175" name="Google Shape;175;p6"/>
          <p:cNvGraphicFramePr/>
          <p:nvPr/>
        </p:nvGraphicFramePr>
        <p:xfrm>
          <a:off x="7917690" y="1825235"/>
          <a:ext cx="3000000" cy="3000000"/>
        </p:xfrm>
        <a:graphic>
          <a:graphicData uri="http://schemas.openxmlformats.org/drawingml/2006/table">
            <a:tbl>
              <a:tblPr bandRow="1" firstRow="1">
                <a:noFill/>
                <a:tableStyleId>{FAE63A0D-F62F-4EC5-8F6A-8047AE273516}</a:tableStyleId>
              </a:tblPr>
              <a:tblGrid>
                <a:gridCol w="844900"/>
                <a:gridCol w="844900"/>
                <a:gridCol w="844900"/>
                <a:gridCol w="844900"/>
              </a:tblGrid>
              <a:tr h="197375">
                <a:tc>
                  <a:txBody>
                    <a:bodyPr/>
                    <a:lstStyle/>
                    <a:p>
                      <a:pPr indent="0" lvl="0" marL="0" marR="0" rtl="0" algn="ctr">
                        <a:spcBef>
                          <a:spcPts val="0"/>
                        </a:spcBef>
                        <a:spcAft>
                          <a:spcPts val="0"/>
                        </a:spcAft>
                        <a:buNone/>
                      </a:pPr>
                      <a:r>
                        <a:rPr lang="en-US" sz="1800" u="none" cap="none" strike="noStrike">
                          <a:solidFill>
                            <a:schemeClr val="dk1"/>
                          </a:solidFill>
                        </a:rPr>
                        <a:t>0</a:t>
                      </a:r>
                      <a:endParaRPr sz="1800" u="none" cap="none" strike="noStrike">
                        <a:solidFill>
                          <a:schemeClr val="dk1"/>
                        </a:solidFill>
                      </a:endParaRPr>
                    </a:p>
                  </a:txBody>
                  <a:tcPr marT="45725" marB="45725" marR="91450" marL="91450">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a:txBody>
                    <a:bodyPr/>
                    <a:lstStyle/>
                    <a:p>
                      <a:pPr indent="0" lvl="0" marL="0" marR="0" rtl="0" algn="ctr">
                        <a:spcBef>
                          <a:spcPts val="0"/>
                        </a:spcBef>
                        <a:spcAft>
                          <a:spcPts val="0"/>
                        </a:spcAft>
                        <a:buNone/>
                      </a:pPr>
                      <a:r>
                        <a:rPr lang="en-US" sz="1800" u="none" cap="none" strike="noStrike">
                          <a:solidFill>
                            <a:schemeClr val="dk1"/>
                          </a:solidFill>
                        </a:rPr>
                        <a:t>1</a:t>
                      </a:r>
                      <a:endParaRPr sz="1800" u="none" cap="none" strike="noStrike">
                        <a:solidFill>
                          <a:schemeClr val="dk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a:txBody>
                    <a:bodyPr/>
                    <a:lstStyle/>
                    <a:p>
                      <a:pPr indent="0" lvl="0" marL="0" marR="0" rtl="0" algn="ctr">
                        <a:spcBef>
                          <a:spcPts val="0"/>
                        </a:spcBef>
                        <a:spcAft>
                          <a:spcPts val="0"/>
                        </a:spcAft>
                        <a:buNone/>
                      </a:pPr>
                      <a:r>
                        <a:rPr lang="en-US" sz="1800" u="none" cap="none" strike="noStrike">
                          <a:solidFill>
                            <a:schemeClr val="dk1"/>
                          </a:solidFill>
                        </a:rPr>
                        <a:t>2</a:t>
                      </a:r>
                      <a:endParaRPr sz="1800" u="none" cap="none" strike="noStrike">
                        <a:solidFill>
                          <a:schemeClr val="dk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a:txBody>
                    <a:bodyPr/>
                    <a:lstStyle/>
                    <a:p>
                      <a:pPr indent="0" lvl="0" marL="0" marR="0" rtl="0" algn="ctr">
                        <a:spcBef>
                          <a:spcPts val="0"/>
                        </a:spcBef>
                        <a:spcAft>
                          <a:spcPts val="0"/>
                        </a:spcAft>
                        <a:buNone/>
                      </a:pPr>
                      <a:r>
                        <a:rPr lang="en-US" sz="1800" u="none" cap="none" strike="noStrike">
                          <a:solidFill>
                            <a:schemeClr val="dk1"/>
                          </a:solidFill>
                        </a:rPr>
                        <a:t>3</a:t>
                      </a:r>
                      <a:endParaRPr sz="1800" u="none" cap="none" strike="noStrike">
                        <a:solidFill>
                          <a:schemeClr val="dk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r>
            </a:tbl>
          </a:graphicData>
        </a:graphic>
      </p:graphicFrame>
      <p:sp>
        <p:nvSpPr>
          <p:cNvPr id="176" name="Google Shape;176;p6"/>
          <p:cNvSpPr/>
          <p:nvPr/>
        </p:nvSpPr>
        <p:spPr>
          <a:xfrm>
            <a:off x="8115323" y="2858500"/>
            <a:ext cx="505182" cy="370436"/>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 name="Google Shape;177;p6"/>
          <p:cNvSpPr/>
          <p:nvPr/>
        </p:nvSpPr>
        <p:spPr>
          <a:xfrm>
            <a:off x="8894030" y="2858575"/>
            <a:ext cx="505182" cy="370436"/>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 name="Google Shape;178;p6"/>
          <p:cNvSpPr/>
          <p:nvPr/>
        </p:nvSpPr>
        <p:spPr>
          <a:xfrm>
            <a:off x="9660513" y="2829642"/>
            <a:ext cx="505182" cy="370436"/>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 name="Google Shape;179;p6"/>
          <p:cNvSpPr/>
          <p:nvPr/>
        </p:nvSpPr>
        <p:spPr>
          <a:xfrm>
            <a:off x="10557852" y="2825017"/>
            <a:ext cx="505182" cy="370436"/>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 name="Google Shape;180;p6"/>
          <p:cNvSpPr/>
          <p:nvPr/>
        </p:nvSpPr>
        <p:spPr>
          <a:xfrm>
            <a:off x="5900736" y="1543051"/>
            <a:ext cx="1857376" cy="1357312"/>
          </a:xfrm>
          <a:prstGeom prst="cloudCallout">
            <a:avLst>
              <a:gd fmla="val -20833" name="adj1"/>
              <a:gd fmla="val 625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Was looking for xyz</a:t>
            </a:r>
            <a:endParaRPr sz="2000">
              <a:solidFill>
                <a:schemeClr val="lt1"/>
              </a:solidFill>
              <a:latin typeface="Calibri"/>
              <a:ea typeface="Calibri"/>
              <a:cs typeface="Calibri"/>
              <a:sym typeface="Calibri"/>
            </a:endParaRPr>
          </a:p>
        </p:txBody>
      </p:sp>
      <p:sp>
        <p:nvSpPr>
          <p:cNvPr id="181" name="Google Shape;181;p6"/>
          <p:cNvSpPr txBox="1"/>
          <p:nvPr/>
        </p:nvSpPr>
        <p:spPr>
          <a:xfrm>
            <a:off x="5443518" y="4743445"/>
            <a:ext cx="6823984"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Now for the best case to occur the item we are searching for</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appears at the beginning as a result the number of search is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just 1. This is an once is a blue moon situation must be ignored.</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descr="bracu_logo.png" id="182" name="Google Shape;182;p6"/>
          <p:cNvPicPr preferRelativeResize="0"/>
          <p:nvPr/>
        </p:nvPicPr>
        <p:blipFill rotWithShape="1">
          <a:blip r:embed="rId3">
            <a:alphaModFix/>
          </a:blip>
          <a:srcRect b="0" l="0" r="0" t="0"/>
          <a:stretch/>
        </p:blipFill>
        <p:spPr>
          <a:xfrm>
            <a:off x="10688827" y="14277"/>
            <a:ext cx="1479371" cy="13573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7"/>
          <p:cNvSpPr txBox="1"/>
          <p:nvPr>
            <p:ph type="title"/>
          </p:nvPr>
        </p:nvSpPr>
        <p:spPr>
          <a:xfrm>
            <a:off x="831850" y="573206"/>
            <a:ext cx="10515600" cy="79773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400"/>
              <a:t>Linear Search</a:t>
            </a:r>
            <a:endParaRPr sz="4400"/>
          </a:p>
        </p:txBody>
      </p:sp>
      <p:sp>
        <p:nvSpPr>
          <p:cNvPr id="188" name="Google Shape;188;p7"/>
          <p:cNvSpPr txBox="1"/>
          <p:nvPr>
            <p:ph idx="1" type="body"/>
          </p:nvPr>
        </p:nvSpPr>
        <p:spPr>
          <a:xfrm>
            <a:off x="845498" y="1259399"/>
            <a:ext cx="10515600" cy="56939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Pseudo code (Recursive)</a:t>
            </a:r>
            <a:endParaRPr/>
          </a:p>
        </p:txBody>
      </p:sp>
      <p:sp>
        <p:nvSpPr>
          <p:cNvPr id="189" name="Google Shape;18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Summer 2020</a:t>
            </a:r>
            <a:endParaRPr>
              <a:solidFill>
                <a:srgbClr val="888888"/>
              </a:solidFill>
            </a:endParaRPr>
          </a:p>
        </p:txBody>
      </p:sp>
      <p:sp>
        <p:nvSpPr>
          <p:cNvPr id="190" name="Google Shape;190;p7"/>
          <p:cNvSpPr txBox="1"/>
          <p:nvPr/>
        </p:nvSpPr>
        <p:spPr>
          <a:xfrm>
            <a:off x="1028700" y="2185988"/>
            <a:ext cx="5660011" cy="378565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boolean linSearch(A[], i, key){</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if (i&gt;=A.length){</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return false;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}else{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if (A[i]==key){</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return true;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}else{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i++;</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return linSearch(A, I, key);</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
        <p:nvSpPr>
          <p:cNvPr id="191" name="Google Shape;191;p7"/>
          <p:cNvSpPr txBox="1"/>
          <p:nvPr/>
        </p:nvSpPr>
        <p:spPr>
          <a:xfrm>
            <a:off x="6843706" y="2200270"/>
            <a:ext cx="4978799"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Note that the </a:t>
            </a:r>
            <a:r>
              <a:rPr b="1" lang="en-US" sz="1800">
                <a:solidFill>
                  <a:schemeClr val="dk1"/>
                </a:solidFill>
                <a:latin typeface="Calibri"/>
                <a:ea typeface="Calibri"/>
                <a:cs typeface="Calibri"/>
                <a:sym typeface="Calibri"/>
              </a:rPr>
              <a:t>CORE</a:t>
            </a:r>
            <a:r>
              <a:rPr lang="en-US" sz="1800">
                <a:solidFill>
                  <a:schemeClr val="dk1"/>
                </a:solidFill>
                <a:latin typeface="Calibri"/>
                <a:ea typeface="Calibri"/>
                <a:cs typeface="Calibri"/>
                <a:sym typeface="Calibri"/>
              </a:rPr>
              <a:t> of the algorithm is the same.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Using recursion we replacing the loop with method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call.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bracu_logo.png" id="192" name="Google Shape;192;p7"/>
          <p:cNvPicPr preferRelativeResize="0"/>
          <p:nvPr/>
        </p:nvPicPr>
        <p:blipFill rotWithShape="1">
          <a:blip r:embed="rId3">
            <a:alphaModFix/>
          </a:blip>
          <a:srcRect b="0" l="0" r="0" t="0"/>
          <a:stretch/>
        </p:blipFill>
        <p:spPr>
          <a:xfrm>
            <a:off x="10688827" y="14277"/>
            <a:ext cx="1479371" cy="13573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8"/>
          <p:cNvSpPr txBox="1"/>
          <p:nvPr>
            <p:ph type="title"/>
          </p:nvPr>
        </p:nvSpPr>
        <p:spPr>
          <a:xfrm>
            <a:off x="831850" y="573206"/>
            <a:ext cx="10515600" cy="79773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400"/>
              <a:t>Linear Search</a:t>
            </a:r>
            <a:endParaRPr sz="4400"/>
          </a:p>
        </p:txBody>
      </p:sp>
      <p:sp>
        <p:nvSpPr>
          <p:cNvPr id="198" name="Google Shape;198;p8"/>
          <p:cNvSpPr txBox="1"/>
          <p:nvPr>
            <p:ph idx="1" type="body"/>
          </p:nvPr>
        </p:nvSpPr>
        <p:spPr>
          <a:xfrm>
            <a:off x="845498" y="1259399"/>
            <a:ext cx="10515600" cy="56939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Recursion Tracing</a:t>
            </a:r>
            <a:endParaRPr/>
          </a:p>
        </p:txBody>
      </p:sp>
      <p:sp>
        <p:nvSpPr>
          <p:cNvPr id="199" name="Google Shape;19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Summer 2020</a:t>
            </a:r>
            <a:endParaRPr>
              <a:solidFill>
                <a:srgbClr val="888888"/>
              </a:solidFill>
            </a:endParaRPr>
          </a:p>
        </p:txBody>
      </p:sp>
      <p:sp>
        <p:nvSpPr>
          <p:cNvPr id="200" name="Google Shape;200;p8"/>
          <p:cNvSpPr txBox="1"/>
          <p:nvPr/>
        </p:nvSpPr>
        <p:spPr>
          <a:xfrm>
            <a:off x="957257" y="1985958"/>
            <a:ext cx="6186494" cy="372409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dk1"/>
                </a:solidFill>
                <a:latin typeface="Calibri"/>
                <a:ea typeface="Calibri"/>
                <a:cs typeface="Calibri"/>
                <a:sym typeface="Calibri"/>
              </a:rPr>
              <a:t>Tracing recursive algorithms are not easy like the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iterative ones. Now how to know if a recursive</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algorithm is correct? Simple, look at the recurrence</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equation [the logic of the program]. The logic of linear</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search is, searching starts from index 0 and proceed by</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one index until you find the element or you reach the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end of the array. </a:t>
            </a:r>
            <a:endParaRPr/>
          </a:p>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000">
                <a:solidFill>
                  <a:schemeClr val="dk1"/>
                </a:solidFill>
                <a:latin typeface="Calibri"/>
                <a:ea typeface="Calibri"/>
                <a:cs typeface="Calibri"/>
                <a:sym typeface="Calibri"/>
              </a:rPr>
              <a:t>You will not get it right on the first day. Practice and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patience. Recursion is fun!!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bracu_logo.png" id="201" name="Google Shape;201;p8"/>
          <p:cNvPicPr preferRelativeResize="0"/>
          <p:nvPr/>
        </p:nvPicPr>
        <p:blipFill rotWithShape="1">
          <a:blip r:embed="rId3">
            <a:alphaModFix/>
          </a:blip>
          <a:srcRect b="0" l="0" r="0" t="0"/>
          <a:stretch/>
        </p:blipFill>
        <p:spPr>
          <a:xfrm>
            <a:off x="10688827" y="14277"/>
            <a:ext cx="1479371" cy="13573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9"/>
          <p:cNvSpPr txBox="1"/>
          <p:nvPr>
            <p:ph type="title"/>
          </p:nvPr>
        </p:nvSpPr>
        <p:spPr>
          <a:xfrm>
            <a:off x="831850" y="573206"/>
            <a:ext cx="10515600" cy="79773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400"/>
              <a:t>Linear Search</a:t>
            </a:r>
            <a:endParaRPr sz="4400"/>
          </a:p>
        </p:txBody>
      </p:sp>
      <p:sp>
        <p:nvSpPr>
          <p:cNvPr id="207" name="Google Shape;207;p9"/>
          <p:cNvSpPr txBox="1"/>
          <p:nvPr>
            <p:ph idx="1" type="body"/>
          </p:nvPr>
        </p:nvSpPr>
        <p:spPr>
          <a:xfrm>
            <a:off x="845498" y="1259399"/>
            <a:ext cx="2940690" cy="56939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Recursion Tracing </a:t>
            </a:r>
            <a:endParaRPr/>
          </a:p>
        </p:txBody>
      </p:sp>
      <p:sp>
        <p:nvSpPr>
          <p:cNvPr id="208" name="Google Shape;20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Summer 2020</a:t>
            </a:r>
            <a:endParaRPr>
              <a:solidFill>
                <a:srgbClr val="888888"/>
              </a:solidFill>
            </a:endParaRPr>
          </a:p>
        </p:txBody>
      </p:sp>
      <p:sp>
        <p:nvSpPr>
          <p:cNvPr id="209" name="Google Shape;209;p9"/>
          <p:cNvSpPr txBox="1"/>
          <p:nvPr/>
        </p:nvSpPr>
        <p:spPr>
          <a:xfrm>
            <a:off x="985836" y="2185988"/>
            <a:ext cx="5387565" cy="347787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boolean linSearch(A[], i, key){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if (i&gt;=A.length){</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2000">
                <a:solidFill>
                  <a:srgbClr val="FF0000"/>
                </a:solidFill>
                <a:latin typeface="Calibri"/>
                <a:ea typeface="Calibri"/>
                <a:cs typeface="Calibri"/>
                <a:sym typeface="Calibri"/>
              </a:rPr>
              <a:t>1.</a:t>
            </a:r>
            <a:r>
              <a:rPr lang="en-US" sz="1800">
                <a:solidFill>
                  <a:schemeClr val="dk1"/>
                </a:solidFill>
                <a:latin typeface="Calibri"/>
                <a:ea typeface="Calibri"/>
                <a:cs typeface="Calibri"/>
                <a:sym typeface="Calibri"/>
              </a:rPr>
              <a:t>		return false;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}else{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if (A[i]==key){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2000">
                <a:solidFill>
                  <a:srgbClr val="FF0000"/>
                </a:solidFill>
                <a:latin typeface="Calibri"/>
                <a:ea typeface="Calibri"/>
                <a:cs typeface="Calibri"/>
                <a:sym typeface="Calibri"/>
              </a:rPr>
              <a:t>2.</a:t>
            </a:r>
            <a:r>
              <a:rPr lang="en-US" sz="1800">
                <a:solidFill>
                  <a:schemeClr val="dk1"/>
                </a:solidFill>
                <a:latin typeface="Calibri"/>
                <a:ea typeface="Calibri"/>
                <a:cs typeface="Calibri"/>
                <a:sym typeface="Calibri"/>
              </a:rPr>
              <a:t>		return true;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}else{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rgbClr val="FF0000"/>
                </a:solidFill>
                <a:latin typeface="Calibri"/>
                <a:ea typeface="Calibri"/>
                <a:cs typeface="Calibri"/>
                <a:sym typeface="Calibri"/>
              </a:rPr>
              <a:t>3.</a:t>
            </a:r>
            <a:r>
              <a:rPr lang="en-US" sz="1800">
                <a:solidFill>
                  <a:schemeClr val="dk1"/>
                </a:solidFill>
                <a:latin typeface="Calibri"/>
                <a:ea typeface="Calibri"/>
                <a:cs typeface="Calibri"/>
                <a:sym typeface="Calibri"/>
              </a:rPr>
              <a:t>		return linSearch(A, i, key);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10" name="Google Shape;210;p9"/>
          <p:cNvSpPr txBox="1"/>
          <p:nvPr/>
        </p:nvSpPr>
        <p:spPr>
          <a:xfrm>
            <a:off x="6115050" y="185737"/>
            <a:ext cx="5357814" cy="120032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Let A = </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 = 0 and key = 7. linSearch() method invoked with parameters</a:t>
            </a:r>
            <a:endParaRPr sz="1800">
              <a:solidFill>
                <a:schemeClr val="dk1"/>
              </a:solidFill>
              <a:latin typeface="Calibri"/>
              <a:ea typeface="Calibri"/>
              <a:cs typeface="Calibri"/>
              <a:sym typeface="Calibri"/>
            </a:endParaRPr>
          </a:p>
        </p:txBody>
      </p:sp>
      <p:graphicFrame>
        <p:nvGraphicFramePr>
          <p:cNvPr id="211" name="Google Shape;211;p9"/>
          <p:cNvGraphicFramePr/>
          <p:nvPr/>
        </p:nvGraphicFramePr>
        <p:xfrm>
          <a:off x="6986587" y="219602"/>
          <a:ext cx="3000000" cy="3000000"/>
        </p:xfrm>
        <a:graphic>
          <a:graphicData uri="http://schemas.openxmlformats.org/drawingml/2006/table">
            <a:tbl>
              <a:tblPr bandRow="1" firstRow="1">
                <a:noFill/>
                <a:tableStyleId>{FAE63A0D-F62F-4EC5-8F6A-8047AE273516}</a:tableStyleId>
              </a:tblPr>
              <a:tblGrid>
                <a:gridCol w="454825"/>
                <a:gridCol w="454825"/>
                <a:gridCol w="454825"/>
                <a:gridCol w="454825"/>
              </a:tblGrid>
              <a:tr h="370850">
                <a:tc>
                  <a:txBody>
                    <a:bodyPr/>
                    <a:lstStyle/>
                    <a:p>
                      <a:pPr indent="0" lvl="0" marL="0" marR="0" rtl="0" algn="ctr">
                        <a:spcBef>
                          <a:spcPts val="0"/>
                        </a:spcBef>
                        <a:spcAft>
                          <a:spcPts val="0"/>
                        </a:spcAft>
                        <a:buNone/>
                      </a:pPr>
                      <a:r>
                        <a:rPr lang="en-US" sz="1800" u="none" cap="none" strike="noStrike">
                          <a:solidFill>
                            <a:schemeClr val="dk1"/>
                          </a:solidFill>
                        </a:rPr>
                        <a:t>5</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solidFill>
                            <a:schemeClr val="dk1"/>
                          </a:solidFill>
                        </a:rPr>
                        <a:t>6</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solidFill>
                            <a:schemeClr val="dk1"/>
                          </a:solidFill>
                        </a:rPr>
                        <a:t>7</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solidFill>
                            <a:schemeClr val="dk1"/>
                          </a:solidFill>
                        </a:rPr>
                        <a:t>8</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12" name="Google Shape;212;p9"/>
          <p:cNvSpPr txBox="1"/>
          <p:nvPr/>
        </p:nvSpPr>
        <p:spPr>
          <a:xfrm>
            <a:off x="6100763" y="1543050"/>
            <a:ext cx="5358390"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Every method call is saved in stack, with current values </a:t>
            </a:r>
            <a:endParaRPr sz="1800">
              <a:solidFill>
                <a:schemeClr val="dk1"/>
              </a:solidFill>
              <a:latin typeface="Calibri"/>
              <a:ea typeface="Calibri"/>
              <a:cs typeface="Calibri"/>
              <a:sym typeface="Calibri"/>
            </a:endParaRPr>
          </a:p>
        </p:txBody>
      </p:sp>
      <p:graphicFrame>
        <p:nvGraphicFramePr>
          <p:cNvPr id="213" name="Google Shape;213;p9"/>
          <p:cNvGraphicFramePr/>
          <p:nvPr/>
        </p:nvGraphicFramePr>
        <p:xfrm>
          <a:off x="6872282" y="2200263"/>
          <a:ext cx="3000000" cy="3000000"/>
        </p:xfrm>
        <a:graphic>
          <a:graphicData uri="http://schemas.openxmlformats.org/drawingml/2006/table">
            <a:tbl>
              <a:tblPr bandRow="1" firstRow="1">
                <a:noFill/>
                <a:tableStyleId>{FAE63A0D-F62F-4EC5-8F6A-8047AE273516}</a:tableStyleId>
              </a:tblPr>
              <a:tblGrid>
                <a:gridCol w="1511300"/>
                <a:gridCol w="1511300"/>
                <a:gridCol w="1511300"/>
              </a:tblGrid>
              <a:tr h="932650">
                <a:tc>
                  <a:txBody>
                    <a:bodyPr/>
                    <a:lstStyle/>
                    <a:p>
                      <a:pPr indent="0" lvl="0" marL="0" marR="0" rtl="0" algn="l">
                        <a:spcBef>
                          <a:spcPts val="0"/>
                        </a:spcBef>
                        <a:spcAft>
                          <a:spcPts val="0"/>
                        </a:spcAft>
                        <a:buNone/>
                      </a:pPr>
                      <a:r>
                        <a:rPr lang="en-US" sz="2000" u="none" cap="none" strike="noStrike">
                          <a:solidFill>
                            <a:schemeClr val="dk1"/>
                          </a:solidFill>
                        </a:rPr>
                        <a:t>Step no.</a:t>
                      </a:r>
                      <a:endParaRPr sz="20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a:solidFill>
                            <a:schemeClr val="dk1"/>
                          </a:solidFill>
                        </a:rPr>
                        <a:t>Variable </a:t>
                      </a:r>
                      <a:br>
                        <a:rPr lang="en-US" sz="2000">
                          <a:solidFill>
                            <a:schemeClr val="dk1"/>
                          </a:solidFill>
                        </a:rPr>
                      </a:br>
                      <a:r>
                        <a:rPr lang="en-US" sz="2000">
                          <a:solidFill>
                            <a:schemeClr val="dk1"/>
                          </a:solidFill>
                        </a:rPr>
                        <a:t>Values (Stack)</a:t>
                      </a:r>
                      <a:endParaRPr sz="20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a:solidFill>
                            <a:schemeClr val="dk1"/>
                          </a:solidFill>
                        </a:rPr>
                        <a:t>Scope</a:t>
                      </a:r>
                      <a:endParaRPr sz="20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47850">
                <a:tc>
                  <a:txBody>
                    <a:bodyPr/>
                    <a:lstStyle/>
                    <a:p>
                      <a:pPr indent="0" lvl="0" marL="0" marR="0" rtl="0" algn="ctr">
                        <a:spcBef>
                          <a:spcPts val="0"/>
                        </a:spcBef>
                        <a:spcAft>
                          <a:spcPts val="0"/>
                        </a:spcAft>
                        <a:buNone/>
                      </a:pPr>
                      <a:r>
                        <a:rPr lang="en-US" sz="1800"/>
                        <a:t>1</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A unchanged</a:t>
                      </a:r>
                      <a:endParaRPr/>
                    </a:p>
                    <a:p>
                      <a:pPr indent="0" lvl="0" marL="0" marR="0" rtl="0" algn="ctr">
                        <a:spcBef>
                          <a:spcPts val="0"/>
                        </a:spcBef>
                        <a:spcAft>
                          <a:spcPts val="0"/>
                        </a:spcAft>
                        <a:buNone/>
                      </a:pPr>
                      <a:r>
                        <a:rPr lang="en-US" sz="1800"/>
                        <a:t>i = 0</a:t>
                      </a:r>
                      <a:endParaRPr/>
                    </a:p>
                    <a:p>
                      <a:pPr indent="0" lvl="0" marL="0" marR="0" rtl="0" algn="ctr">
                        <a:spcBef>
                          <a:spcPts val="0"/>
                        </a:spcBef>
                        <a:spcAft>
                          <a:spcPts val="0"/>
                        </a:spcAft>
                        <a:buNone/>
                      </a:pPr>
                      <a:r>
                        <a:rPr lang="en-US" sz="1800"/>
                        <a:t>key = 7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Scope</a:t>
                      </a:r>
                      <a:r>
                        <a:rPr lang="en-US" sz="1800"/>
                        <a:t> 3</a:t>
                      </a:r>
                      <a:endParaRPr/>
                    </a:p>
                    <a:p>
                      <a:pPr indent="0" lvl="0" marL="0" marR="0" rtl="0" algn="ctr">
                        <a:spcBef>
                          <a:spcPts val="0"/>
                        </a:spcBef>
                        <a:spcAft>
                          <a:spcPts val="0"/>
                        </a:spcAft>
                        <a:buNone/>
                      </a:pPr>
                      <a:r>
                        <a:rPr lang="en-US" sz="1800"/>
                        <a:t>i becomes 1</a:t>
                      </a:r>
                      <a:endParaRPr/>
                    </a:p>
                    <a:p>
                      <a:pPr indent="0" lvl="0" marL="0" marR="0" rtl="0" algn="ctr">
                        <a:spcBef>
                          <a:spcPts val="0"/>
                        </a:spcBef>
                        <a:spcAft>
                          <a:spcPts val="0"/>
                        </a:spcAft>
                        <a:buNone/>
                      </a:pPr>
                      <a:r>
                        <a:rPr lang="en-US" sz="1800"/>
                        <a:t>recursive call</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14" name="Google Shape;214;p9"/>
          <p:cNvSpPr/>
          <p:nvPr/>
        </p:nvSpPr>
        <p:spPr>
          <a:xfrm rot="-153424">
            <a:off x="2473530" y="4338414"/>
            <a:ext cx="400050" cy="563119"/>
          </a:xfrm>
          <a:prstGeom prst="leftBrace">
            <a:avLst>
              <a:gd fmla="val 8333" name="adj1"/>
              <a:gd fmla="val 50000" name="adj2"/>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9"/>
          <p:cNvSpPr/>
          <p:nvPr/>
        </p:nvSpPr>
        <p:spPr>
          <a:xfrm rot="-153424">
            <a:off x="2383117" y="3476364"/>
            <a:ext cx="400050" cy="566849"/>
          </a:xfrm>
          <a:prstGeom prst="leftBrace">
            <a:avLst>
              <a:gd fmla="val 8333" name="adj1"/>
              <a:gd fmla="val 50000" name="adj2"/>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9"/>
          <p:cNvSpPr/>
          <p:nvPr/>
        </p:nvSpPr>
        <p:spPr>
          <a:xfrm rot="-153424">
            <a:off x="1696067" y="2693950"/>
            <a:ext cx="247776" cy="508508"/>
          </a:xfrm>
          <a:prstGeom prst="leftBrace">
            <a:avLst>
              <a:gd fmla="val 8333" name="adj1"/>
              <a:gd fmla="val 50000" name="adj2"/>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17" name="Google Shape;217;p9"/>
          <p:cNvGraphicFramePr/>
          <p:nvPr/>
        </p:nvGraphicFramePr>
        <p:xfrm>
          <a:off x="6872748" y="4131615"/>
          <a:ext cx="3000000" cy="3000000"/>
        </p:xfrm>
        <a:graphic>
          <a:graphicData uri="http://schemas.openxmlformats.org/drawingml/2006/table">
            <a:tbl>
              <a:tblPr bandRow="1" firstRow="1">
                <a:noFill/>
                <a:tableStyleId>{FAE63A0D-F62F-4EC5-8F6A-8047AE273516}</a:tableStyleId>
              </a:tblPr>
              <a:tblGrid>
                <a:gridCol w="1504325"/>
                <a:gridCol w="1504325"/>
                <a:gridCol w="1519075"/>
              </a:tblGrid>
              <a:tr h="760950">
                <a:tc>
                  <a:txBody>
                    <a:bodyPr/>
                    <a:lstStyle/>
                    <a:p>
                      <a:pPr indent="0" lvl="0" marL="0" marR="0" rtl="0" algn="ctr">
                        <a:spcBef>
                          <a:spcPts val="0"/>
                        </a:spcBef>
                        <a:spcAft>
                          <a:spcPts val="0"/>
                        </a:spcAft>
                        <a:buNone/>
                      </a:pPr>
                      <a:r>
                        <a:rPr b="0" lang="en-US" sz="1800">
                          <a:solidFill>
                            <a:schemeClr val="dk1"/>
                          </a:solidFill>
                        </a:rPr>
                        <a:t>2</a:t>
                      </a:r>
                      <a:endParaRPr b="0"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b="0" lang="en-US" sz="1800">
                          <a:solidFill>
                            <a:schemeClr val="dk1"/>
                          </a:solidFill>
                        </a:rPr>
                        <a:t>i =1</a:t>
                      </a:r>
                      <a:endParaRPr b="0"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b="0" lang="en-US" sz="1800">
                          <a:solidFill>
                            <a:schemeClr val="dk1"/>
                          </a:solidFill>
                        </a:rPr>
                        <a:t>Scope</a:t>
                      </a:r>
                      <a:r>
                        <a:rPr b="0" lang="en-US" sz="1800">
                          <a:solidFill>
                            <a:schemeClr val="dk1"/>
                          </a:solidFill>
                        </a:rPr>
                        <a:t> 3</a:t>
                      </a:r>
                      <a:endParaRPr/>
                    </a:p>
                    <a:p>
                      <a:pPr indent="0" lvl="0" marL="0" marR="0" rtl="0" algn="ctr">
                        <a:spcBef>
                          <a:spcPts val="0"/>
                        </a:spcBef>
                        <a:spcAft>
                          <a:spcPts val="0"/>
                        </a:spcAft>
                        <a:buNone/>
                      </a:pPr>
                      <a:r>
                        <a:rPr b="0" lang="en-US" sz="1800">
                          <a:solidFill>
                            <a:schemeClr val="dk1"/>
                          </a:solidFill>
                        </a:rPr>
                        <a:t>i becomes 2</a:t>
                      </a:r>
                      <a:endParaRPr/>
                    </a:p>
                    <a:p>
                      <a:pPr indent="0" lvl="0" marL="0" marR="0" rtl="0" algn="ctr">
                        <a:spcBef>
                          <a:spcPts val="0"/>
                        </a:spcBef>
                        <a:spcAft>
                          <a:spcPts val="0"/>
                        </a:spcAft>
                        <a:buNone/>
                      </a:pPr>
                      <a:r>
                        <a:rPr b="0" lang="en-US" sz="1800">
                          <a:solidFill>
                            <a:schemeClr val="dk1"/>
                          </a:solidFill>
                        </a:rPr>
                        <a:t>recursive call</a:t>
                      </a:r>
                      <a:endParaRPr b="0"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EAF6"/>
                    </a:solidFill>
                  </a:tcPr>
                </a:tc>
              </a:tr>
            </a:tbl>
          </a:graphicData>
        </a:graphic>
      </p:graphicFrame>
      <p:graphicFrame>
        <p:nvGraphicFramePr>
          <p:cNvPr id="218" name="Google Shape;218;p9"/>
          <p:cNvGraphicFramePr/>
          <p:nvPr/>
        </p:nvGraphicFramePr>
        <p:xfrm>
          <a:off x="6877712" y="5057418"/>
          <a:ext cx="3000000" cy="3000000"/>
        </p:xfrm>
        <a:graphic>
          <a:graphicData uri="http://schemas.openxmlformats.org/drawingml/2006/table">
            <a:tbl>
              <a:tblPr bandRow="1" firstRow="1">
                <a:noFill/>
                <a:tableStyleId>{FAE63A0D-F62F-4EC5-8F6A-8047AE273516}</a:tableStyleId>
              </a:tblPr>
              <a:tblGrid>
                <a:gridCol w="1507600"/>
                <a:gridCol w="1507600"/>
                <a:gridCol w="1507600"/>
              </a:tblGrid>
              <a:tr h="760950">
                <a:tc>
                  <a:txBody>
                    <a:bodyPr/>
                    <a:lstStyle/>
                    <a:p>
                      <a:pPr indent="0" lvl="0" marL="0" marR="0" rtl="0" algn="ctr">
                        <a:spcBef>
                          <a:spcPts val="0"/>
                        </a:spcBef>
                        <a:spcAft>
                          <a:spcPts val="0"/>
                        </a:spcAft>
                        <a:buNone/>
                      </a:pPr>
                      <a:r>
                        <a:rPr b="0" lang="en-US" sz="1800">
                          <a:solidFill>
                            <a:schemeClr val="dk1"/>
                          </a:solidFill>
                        </a:rPr>
                        <a:t>3</a:t>
                      </a:r>
                      <a:endParaRPr b="0"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BD6EE"/>
                    </a:solidFill>
                  </a:tcPr>
                </a:tc>
                <a:tc>
                  <a:txBody>
                    <a:bodyPr/>
                    <a:lstStyle/>
                    <a:p>
                      <a:pPr indent="0" lvl="0" marL="0" marR="0" rtl="0" algn="ctr">
                        <a:spcBef>
                          <a:spcPts val="0"/>
                        </a:spcBef>
                        <a:spcAft>
                          <a:spcPts val="0"/>
                        </a:spcAft>
                        <a:buNone/>
                      </a:pPr>
                      <a:r>
                        <a:rPr b="0" lang="en-US" sz="1800">
                          <a:solidFill>
                            <a:schemeClr val="dk1"/>
                          </a:solidFill>
                        </a:rPr>
                        <a:t>i</a:t>
                      </a:r>
                      <a:r>
                        <a:rPr b="0" lang="en-US" sz="1800">
                          <a:solidFill>
                            <a:schemeClr val="dk1"/>
                          </a:solidFill>
                        </a:rPr>
                        <a:t> = 2</a:t>
                      </a:r>
                      <a:endParaRPr b="0"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BD6EE"/>
                    </a:solidFill>
                  </a:tcPr>
                </a:tc>
                <a:tc>
                  <a:txBody>
                    <a:bodyPr/>
                    <a:lstStyle/>
                    <a:p>
                      <a:pPr indent="0" lvl="0" marL="0" marR="0" rtl="0" algn="ctr">
                        <a:spcBef>
                          <a:spcPts val="0"/>
                        </a:spcBef>
                        <a:spcAft>
                          <a:spcPts val="0"/>
                        </a:spcAft>
                        <a:buNone/>
                      </a:pPr>
                      <a:r>
                        <a:rPr b="0" lang="en-US" sz="1800">
                          <a:solidFill>
                            <a:schemeClr val="dk1"/>
                          </a:solidFill>
                        </a:rPr>
                        <a:t>Scope 2 return</a:t>
                      </a:r>
                      <a:r>
                        <a:rPr b="0" lang="en-US" sz="1800">
                          <a:solidFill>
                            <a:schemeClr val="dk1"/>
                          </a:solidFill>
                        </a:rPr>
                        <a:t> true</a:t>
                      </a:r>
                      <a:endParaRPr b="0"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BD6EE"/>
                    </a:solidFill>
                  </a:tcPr>
                </a:tc>
              </a:tr>
            </a:tbl>
          </a:graphicData>
        </a:graphic>
      </p:graphicFrame>
      <p:pic>
        <p:nvPicPr>
          <p:cNvPr descr="bracu_logo.png" id="219" name="Google Shape;219;p9"/>
          <p:cNvPicPr preferRelativeResize="0"/>
          <p:nvPr/>
        </p:nvPicPr>
        <p:blipFill rotWithShape="1">
          <a:blip r:embed="rId3">
            <a:alphaModFix/>
          </a:blip>
          <a:srcRect b="0" l="0" r="0" t="0"/>
          <a:stretch/>
        </p:blipFill>
        <p:spPr>
          <a:xfrm>
            <a:off x="10688827" y="14277"/>
            <a:ext cx="1479371" cy="13573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2020-07-06T13:48:32Z</dcterms:created>
  <dc:creator>Microsoft account</dc:creator>
</cp:coreProperties>
</file>