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1.xml" ContentType="application/inkml+xml"/>
  <Override PartName="/ppt/ink/ink12.xml" ContentType="application/inkml+xml"/>
  <Override PartName="/ppt/notesSlides/notesSlide8.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8.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6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Lst>
  <p:sldSz cx="9144000" cy="6858000" type="screen4x3"/>
  <p:notesSz cx="6858000" cy="9144000"/>
  <p:embeddedFontLst>
    <p:embeddedFont>
      <p:font typeface="Tahoma" panose="020B0604030504040204" pitchFamily="34" charset="0"/>
      <p:regular r:id="rId69"/>
      <p:bold r:id="rId70"/>
    </p:embeddedFont>
    <p:embeddedFont>
      <p:font typeface="Times" panose="02020603050405020304" pitchFamily="18"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5" roundtripDataSignature="AMtx7mhj6/rDBblFKcl7CpQohote8a71a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font" Target="fonts/font6.fntdata"/><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1.fntdata"/><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2.fntdata"/><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5.fntdata"/><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font" Target="fonts/font3.fntdata"/><Relationship Id="rId2" Type="http://schemas.openxmlformats.org/officeDocument/2006/relationships/slideMaster" Target="slideMasters/slideMaster2.xml"/><Relationship Id="rId29" Type="http://schemas.openxmlformats.org/officeDocument/2006/relationships/slide" Target="slides/slide2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07.27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27.65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75,'114'0,"453"20,1 15,3-36,-250-2,2395 2,-1862-26,-413 9,48 0,956-19,-997 16,-441 20,-10 1,-21-1,-36 0,23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32.19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0,'329'26,"-12"-1,-82-24,454 11,94-1,151 7,495 39,-510-26,-464-10,829-3,-691-14,-31 7,177 1,-350 1,-85-2,-230-6,120 24,-99-13,-24 1,-53-13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33.18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1,'11275'0,"-10676"25,10 0,-516-28,-41 1,91 7,-111 2,-3 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38.38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1,'55'21,"12"6,-46-17,1-1,-1-1,30 6,171 38,-124-26,189 24,-71-30,254 14,-257-31,311 14,570 69,-433-61,-298-16,-345-8,957 47,-480-38,-329-11,-17-12,-1 0,-57 10,-1-5,97-20,-119 19,1 4,125 7,-64 1,-79-1,-36 0,1-1,-1-1,0 0,1-1,-1 0,0-2,25-6,-20-2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39.36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52,'1'4,"0"0,0 0,0 0,1-1,-1 1,1-1,0 1,0-1,0 0,0 1,1-1,-1 0,1-1,0 1,0 0,0-1,0 1,0-1,7 3,4 4,1-1,0-1,19 7,7-4,0-1,0-2,1-2,62 0,-50-3,468 9,-100-5,483 13,-283-8,1534-3,-1515-31,-627 22,0 0,1-1,-1-1,0 0,0-1,19-7,-31 10,1 0,0 0,-1 0,1-1,-1 1,1-1,-1 0,0 0,0 0,1 0,-1 0,-1 0,1 0,0-1,0 1,-1-1,0 1,1-1,-1 1,0-1,0 0,-1 0,1 0,0 1,-1-1,0 0,0 0,1 0,-2 0,1 0,0 0,-1 0,1 1,-1-1,0 0,0 0,0 0,-2-3,-1 0,0-1,0 1,-1 0,0 0,0 1,0-1,-1 1,0 0,0 1,0 0,0 0,-1 0,0 0,1 1,-1 0,-1 1,1-1,-13-1,-9-2,1 1,-1 1,-44 1,-24 4,68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40.22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24,'0'-1,"0"0,1 0,-1 0,0 0,1 0,-1 1,1-1,-1 0,1 0,-1 0,1 1,0-1,-1 0,1 1,0-1,0 0,-1 1,1-1,0 1,0 0,0-1,0 1,0-1,0 1,-1 0,1 0,2-1,31-3,-29 3,37 1,0 2,0 1,0 2,47 13,-36-8,34 7,-8-1,137 10,504-23,-349-7,537 5,-882-1,-1 0,0-2,0 0,0-2,0-1,0 0,-1-2,28-12,-49 18,0-1,0 0,-1 0,1 0,-1 0,1 0,-1 0,0-1,0 1,0-1,0 0,3-5,2-9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44.20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1 185,'30'0,"1"1,0 1,-1 1,42 11,98 26,345 35,181-41,809-27,-834-10,-166 5,971-20,-1211-5,292-65,-282 42,-264 44,0-1,0 0,-1 0,1-2,-1 1,0-1,14-10,-22 14,0 0,0-1,0 1,0-1,-1 0,1 0,0 0,-1 0,1 0,-1 0,0 0,0 0,0 0,0-1,0 1,1-4,-2 3,-1 1,1 0,0 0,-1 0,1 0,-1-1,0 1,0 0,0 0,0 0,0 1,0-1,0 0,-1 0,1 0,-1 1,1-1,-1 1,0-1,1 1,-1 0,-3-2,-7-4,0 1,0 0,-1 0,0 2,0-1,-17-2,-23-8,32 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45.64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1,'13'1,"0"0,-1 0,1 2,-1-1,1 2,22 9,71 41,-4-3,115 22,-173-60,1-1,76 9,-14-2,66 12,322 15,179-43,-362-6,1497-16,-1636 16,496-20,282-9,-394 19,507 3,-736 11,-307 1,-1 0,0 2,0 0,0 1,-1 1,1 1,-1 1,23 13,-19-10,0 0,1-2,0-1,46 10,233 16,-193-13,-70-12,47 4,438-5,-295-11,2294 3,-2480-3,1-1,68-17,8 0,7 0,-103 18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55.26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1 298,'396'13,"-10"0,-39-11,647-10,-20-90,-178 10,-118 36,-323 24,544-23,-621 52,-248-1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6:00.90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1 496,'172'2,"185"-4,-296-4,0-2,69-20,-74 16,8 1,1 4,103 1,1 0,120-6,106-10,116-12,3 35,-188 2,5289-3,-5035 25,-93-1,976-21,-747-5,-222-23,-82 1,290-20,256-43,-735 75,518-40,-573 30,46-4,-147 22,533-22,-508 22,92-16,68-5,147 7,284 10,-395 10,-240 0,49 9,37 2,258-13,-394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07.85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0,'80'2,"83"11,-9 14,-88-14,128 8,657-20,-394-3,4115 2,-4415 12,-3 1,492-14,-614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6:01.63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2 1,'-1'32,"0"-18,1 1,1-1,3 26,-3-35,1 0,-1-1,1 1,0 0,0-1,0 0,1 1,0-1,0 0,0 0,0-1,0 1,1-1,-1 1,6 2,31 20,2-2,1-2,1-1,0-3,2-1,0-3,62 12,5-8,182 7,118-23,-222-4,2693 1,-1847-46,-989 44,77-16,-102 16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6:03.22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1 126,'546'-3,"617"7,-477 34,-369-16,-287-20,1182 57,2117-6,-2011-76,-8-95,-1088 94,-90 10,-79 5,-51 8,0 1,-1 0,1-1,0 1,0-1,-1 1,1-1,-1 0,1 0,0 0,-1 0,0 0,1 0,-1 0,0 0,1-1,-1 1,0 0,0-1,0 1,0-1,0 1,-1-1,1 0,1-2,-3 3,1 0,0 0,-1 0,1 0,-1 0,1 0,-1 0,0 0,1 0,-1 0,0 0,0 0,1 0,-1 1,0-1,0 0,0 0,0 1,0-1,0 1,-2-1,-29-13,21 10,-12-5,-1 0,0 2,0 1,-1 1,-43-3,-127 6,121 4,41-2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09.17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0,'1174'0,"-696"25,-185-5,919 11,-718-20,175 2,-114-1,46 0,-466-13,-103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14.02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0,'39'2,"-1"2,57 12,4 1,56-5,215-10,-182-5,3508 2,-1932 2,-1404 11,-36 1,-254-9,93 17,57 4,-124-25,-55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14.98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1 238,'193'2,"221"-6,-131-25,-29 2,579 6,-323 16,1321-36,-1251 19,156-3,1335 22,-1069 5,-1001-1,1-1,-1 0,0 0,1 0,-1 0,1 0,-1 0,0 0,1 0,-1-1,0 1,1 0,-1-1,0 1,1-1,-1 0,0 1,0-1,0 0,2-1,-3 1,0 1,-1-1,1 0,0 0,0 0,-1 1,1-1,0 0,-1 0,1 1,0-1,-1 0,1 0,-1 1,0-1,1 1,-1-1,1 0,-1 1,0-1,1 1,-3-1,-52-30,32 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15.78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78,'1'2,"-1"0,1 0,-1 0,1-1,0 1,-1 0,1 0,0-1,0 1,0 0,0-1,1 1,-1-1,0 0,1 1,-1-1,1 0,-1 0,1 0,-1 0,1 0,0 0,0 0,-1-1,1 1,0-1,2 1,52 10,288-7,-181-7,674-22,-23 0,997-17,-784 7,3 36,-434 2,2582-3,-2344 41,-554-21,295 20,-563-40,0 0,0 1,0 1,-1-1,1 2,0 0,-1 0,0 1,0 0,0 1,0 0,-1 1,0 0,18 14,-6-1,2-2,0 0,2-2,-1-1,49 20,-59-29,0 0,1-2,22 4,-23-5,0 1,0 0,-1 1,16 6,2 5,-4-2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24.09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0,'0'3,"0"0,1 0,-1 1,1-1,0 0,0 0,0 0,0 0,0-1,0 1,1 0,0 0,-1-1,1 1,0-1,4 4,-1-1,1-1,0 1,0-1,0 0,0-1,13 6,3-1,1-2,-1 0,36 4,54 0,193-9,-144-4,667 2,1091-14,576 2,-1524 16,-126 21,-752-18,-1 5,175 43,-279-52,-1-1,0-1,0 0,-16-2,-56-14,59 13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25.04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0,'5547'0,"-5878"0,296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26.644"/>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41,'2093'0,"-1980"-2,193-31,-271 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800" b="1" i="1" u="none" strike="noStrike" cap="none" baseline="-25000">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1" name="Google Shape;33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2" name="Google Shape;41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2" name="Google Shape;43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0" name="Google Shape;45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0" name="Google Shape;46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1" name="Google Shape;47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1" name="Google Shape;48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9" name="Google Shape;49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5" name="Google Shape;51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2" name="Google Shape;53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9" name="Google Shape;549;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9" name="Google Shape;55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0" name="Google Shape;570;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0" name="Google Shape;58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8" name="Google Shape;60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5" name="Google Shape;62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3" name="Google Shape;64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3" name="Google Shape;65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3" name="Google Shape;66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3" name="Google Shape;67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0" name="Google Shape;69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8" name="Google Shape;708;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8" name="Google Shape;71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9" name="Google Shape;729;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7" name="Google Shape;747;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4" name="Google Shape;76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1" name="Google Shape;78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9" name="Google Shape;799;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7" name="Google Shape;817;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5" name="Google Shape;835;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2" name="Google Shape;852;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1" name="Google Shape;871;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8" name="Google Shape;888;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5" name="Google Shape;905;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3" name="Google Shape;92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4" name="Google Shape;934;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2" name="Google Shape;95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8" name="Google Shape;968;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6" name="Google Shape;986;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2" name="Google Shape;1002;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11"/>
        <p:cNvGrpSpPr/>
        <p:nvPr/>
      </p:nvGrpSpPr>
      <p:grpSpPr>
        <a:xfrm>
          <a:off x="0" y="0"/>
          <a:ext cx="0" cy="0"/>
          <a:chOff x="0" y="0"/>
          <a:chExt cx="0" cy="0"/>
        </a:xfrm>
      </p:grpSpPr>
      <p:sp>
        <p:nvSpPr>
          <p:cNvPr id="12" name="Google Shape;12;p67"/>
          <p:cNvSpPr txBox="1">
            <a:spLocks noGrp="1"/>
          </p:cNvSpPr>
          <p:nvPr>
            <p:ph type="body" idx="1"/>
          </p:nvPr>
        </p:nvSpPr>
        <p:spPr>
          <a:xfrm>
            <a:off x="628650" y="365125"/>
            <a:ext cx="7886700" cy="5811838"/>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3" name="Google Shape;13;p67"/>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7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50" name="Google Shape;50;p76"/>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51" name="Google Shape;51;p76"/>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52" name="Google Shape;52;p76"/>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77"/>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55" name="Google Shape;55;p77"/>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80"/>
              </a:spcBef>
              <a:spcAft>
                <a:spcPts val="0"/>
              </a:spcAft>
              <a:buClr>
                <a:schemeClr val="folHlink"/>
              </a:buClr>
              <a:buSzPts val="1440"/>
              <a:buFont typeface="Noto Sans Symbols"/>
              <a:buNone/>
              <a:defRPr sz="2400" b="0" i="0" u="none" strike="noStrike" cap="none">
                <a:solidFill>
                  <a:schemeClr val="dk1"/>
                </a:solidFill>
                <a:latin typeface="Tahoma"/>
                <a:ea typeface="Tahoma"/>
                <a:cs typeface="Tahoma"/>
                <a:sym typeface="Tahoma"/>
              </a:defRPr>
            </a:lvl1pPr>
            <a:lvl2pPr marL="914400" marR="0" lvl="1" indent="-228600" algn="l" rtl="0">
              <a:lnSpc>
                <a:spcPct val="100000"/>
              </a:lnSpc>
              <a:spcBef>
                <a:spcPts val="400"/>
              </a:spcBef>
              <a:spcAft>
                <a:spcPts val="0"/>
              </a:spcAft>
              <a:buClr>
                <a:schemeClr val="hlink"/>
              </a:buClr>
              <a:buSzPts val="1100"/>
              <a:buFont typeface="Noto Sans Symbols"/>
              <a:buNone/>
              <a:defRPr sz="2000" b="0" i="0" u="none" strike="noStrike" cap="none">
                <a:solidFill>
                  <a:schemeClr val="dk1"/>
                </a:solidFill>
                <a:latin typeface="Tahoma"/>
                <a:ea typeface="Tahoma"/>
                <a:cs typeface="Tahoma"/>
                <a:sym typeface="Tahoma"/>
              </a:defRPr>
            </a:lvl2pPr>
            <a:lvl3pPr marL="1371600" marR="0" lvl="2" indent="-228600" algn="l" rtl="0">
              <a:lnSpc>
                <a:spcPct val="100000"/>
              </a:lnSpc>
              <a:spcBef>
                <a:spcPts val="360"/>
              </a:spcBef>
              <a:spcAft>
                <a:spcPts val="0"/>
              </a:spcAft>
              <a:buClr>
                <a:schemeClr val="folHlink"/>
              </a:buClr>
              <a:buSzPts val="900"/>
              <a:buFont typeface="Noto Sans Symbols"/>
              <a:buNone/>
              <a:defRPr sz="1800" b="0" i="0" u="none" strike="noStrike" cap="none">
                <a:solidFill>
                  <a:schemeClr val="dk1"/>
                </a:solidFill>
                <a:latin typeface="Tahoma"/>
                <a:ea typeface="Tahoma"/>
                <a:cs typeface="Tahoma"/>
                <a:sym typeface="Tahoma"/>
              </a:defRPr>
            </a:lvl3pPr>
            <a:lvl4pPr marL="1828800" marR="0" lvl="3" indent="-228600" algn="l" rtl="0">
              <a:lnSpc>
                <a:spcPct val="100000"/>
              </a:lnSpc>
              <a:spcBef>
                <a:spcPts val="320"/>
              </a:spcBef>
              <a:spcAft>
                <a:spcPts val="0"/>
              </a:spcAft>
              <a:buClr>
                <a:schemeClr val="accent2"/>
              </a:buClr>
              <a:buSzPts val="880"/>
              <a:buFont typeface="Noto Sans Symbols"/>
              <a:buNone/>
              <a:defRPr sz="1600" b="0" i="0" u="none" strike="noStrike" cap="none">
                <a:solidFill>
                  <a:schemeClr val="dk1"/>
                </a:solidFill>
                <a:latin typeface="Tahoma"/>
                <a:ea typeface="Tahoma"/>
                <a:cs typeface="Tahoma"/>
                <a:sym typeface="Tahoma"/>
              </a:defRPr>
            </a:lvl4pPr>
            <a:lvl5pPr marL="2286000" marR="0" lvl="4" indent="-228600" algn="l" rtl="0">
              <a:lnSpc>
                <a:spcPct val="100000"/>
              </a:lnSpc>
              <a:spcBef>
                <a:spcPts val="320"/>
              </a:spcBef>
              <a:spcAft>
                <a:spcPts val="0"/>
              </a:spcAft>
              <a:buClr>
                <a:schemeClr val="accent1"/>
              </a:buClr>
              <a:buSzPts val="800"/>
              <a:buFont typeface="Noto Sans Symbols"/>
              <a:buNone/>
              <a:defRPr sz="16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9pPr>
          </a:lstStyle>
          <a:p>
            <a:endParaRPr/>
          </a:p>
        </p:txBody>
      </p:sp>
      <p:sp>
        <p:nvSpPr>
          <p:cNvPr id="56" name="Google Shape;56;p77"/>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3"/>
        <p:cNvGrpSpPr/>
        <p:nvPr/>
      </p:nvGrpSpPr>
      <p:grpSpPr>
        <a:xfrm>
          <a:off x="0" y="0"/>
          <a:ext cx="0" cy="0"/>
          <a:chOff x="0" y="0"/>
          <a:chExt cx="0" cy="0"/>
        </a:xfrm>
      </p:grpSpPr>
      <p:sp>
        <p:nvSpPr>
          <p:cNvPr id="74" name="Google Shape;74;p79"/>
          <p:cNvSpPr txBox="1">
            <a:spLocks noGrp="1"/>
          </p:cNvSpPr>
          <p:nvPr>
            <p:ph type="ctrTitle"/>
          </p:nvPr>
        </p:nvSpPr>
        <p:spPr>
          <a:xfrm>
            <a:off x="990600" y="1676400"/>
            <a:ext cx="7772400" cy="146208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75" name="Google Shape;75;p7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R="0" lvl="2"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R="0" lvl="3"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R="0" lvl="4"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76" name="Google Shape;76;p79"/>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79"/>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b="0" i="0">
                <a:solidFill>
                  <a:schemeClr val="lt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79"/>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68"/>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6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8" name="Google Shape;18;p6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9" name="Google Shape;19;p69"/>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
        <p:cNvGrpSpPr/>
        <p:nvPr/>
      </p:nvGrpSpPr>
      <p:grpSpPr>
        <a:xfrm>
          <a:off x="0" y="0"/>
          <a:ext cx="0" cy="0"/>
          <a:chOff x="0" y="0"/>
          <a:chExt cx="0" cy="0"/>
        </a:xfrm>
      </p:grpSpPr>
      <p:sp>
        <p:nvSpPr>
          <p:cNvPr id="21" name="Google Shape;21;p70"/>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22" name="Google Shape;22;p70"/>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3" name="Google Shape;23;p70"/>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
        <p:cNvGrpSpPr/>
        <p:nvPr/>
      </p:nvGrpSpPr>
      <p:grpSpPr>
        <a:xfrm>
          <a:off x="0" y="0"/>
          <a:ext cx="0" cy="0"/>
          <a:chOff x="0" y="0"/>
          <a:chExt cx="0" cy="0"/>
        </a:xfrm>
      </p:grpSpPr>
      <p:sp>
        <p:nvSpPr>
          <p:cNvPr id="25" name="Google Shape;25;p7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26" name="Google Shape;26;p7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7" name="Google Shape;27;p71"/>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8"/>
        <p:cNvGrpSpPr/>
        <p:nvPr/>
      </p:nvGrpSpPr>
      <p:grpSpPr>
        <a:xfrm>
          <a:off x="0" y="0"/>
          <a:ext cx="0" cy="0"/>
          <a:chOff x="0" y="0"/>
          <a:chExt cx="0" cy="0"/>
        </a:xfrm>
      </p:grpSpPr>
      <p:sp>
        <p:nvSpPr>
          <p:cNvPr id="29" name="Google Shape;29;p72"/>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30" name="Google Shape;30;p72"/>
          <p:cNvSpPr>
            <a:spLocks noGrp="1"/>
          </p:cNvSpPr>
          <p:nvPr>
            <p:ph type="pic" idx="2"/>
          </p:nvPr>
        </p:nvSpPr>
        <p:spPr>
          <a:xfrm>
            <a:off x="3887788" y="987425"/>
            <a:ext cx="4629150" cy="4873625"/>
          </a:xfrm>
          <a:prstGeom prst="rect">
            <a:avLst/>
          </a:prstGeom>
          <a:noFill/>
          <a:ln>
            <a:noFill/>
          </a:ln>
        </p:spPr>
      </p:sp>
      <p:sp>
        <p:nvSpPr>
          <p:cNvPr id="31" name="Google Shape;31;p72"/>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20"/>
              </a:spcBef>
              <a:spcAft>
                <a:spcPts val="0"/>
              </a:spcAft>
              <a:buClr>
                <a:schemeClr val="folHlink"/>
              </a:buClr>
              <a:buSzPts val="960"/>
              <a:buFont typeface="Noto Sans Symbols"/>
              <a:buNone/>
              <a:defRPr sz="1600" b="0" i="0" u="none" strike="noStrike" cap="none">
                <a:solidFill>
                  <a:schemeClr val="dk1"/>
                </a:solidFill>
                <a:latin typeface="Tahoma"/>
                <a:ea typeface="Tahoma"/>
                <a:cs typeface="Tahoma"/>
                <a:sym typeface="Tahoma"/>
              </a:defRPr>
            </a:lvl1pPr>
            <a:lvl2pPr marL="914400" marR="0" lvl="1" indent="-228600" algn="l" rtl="0">
              <a:lnSpc>
                <a:spcPct val="100000"/>
              </a:lnSpc>
              <a:spcBef>
                <a:spcPts val="280"/>
              </a:spcBef>
              <a:spcAft>
                <a:spcPts val="0"/>
              </a:spcAft>
              <a:buClr>
                <a:schemeClr val="hlink"/>
              </a:buClr>
              <a:buSzPts val="770"/>
              <a:buFont typeface="Noto Sans Symbols"/>
              <a:buNone/>
              <a:defRPr sz="1400" b="0" i="0" u="none" strike="noStrike" cap="none">
                <a:solidFill>
                  <a:schemeClr val="dk1"/>
                </a:solidFill>
                <a:latin typeface="Tahoma"/>
                <a:ea typeface="Tahoma"/>
                <a:cs typeface="Tahoma"/>
                <a:sym typeface="Tahoma"/>
              </a:defRPr>
            </a:lvl2pPr>
            <a:lvl3pPr marL="1371600" marR="0" lvl="2" indent="-228600" algn="l" rtl="0">
              <a:lnSpc>
                <a:spcPct val="100000"/>
              </a:lnSpc>
              <a:spcBef>
                <a:spcPts val="240"/>
              </a:spcBef>
              <a:spcAft>
                <a:spcPts val="0"/>
              </a:spcAft>
              <a:buClr>
                <a:schemeClr val="folHlink"/>
              </a:buClr>
              <a:buSzPts val="600"/>
              <a:buFont typeface="Noto Sans Symbols"/>
              <a:buNone/>
              <a:defRPr sz="1200" b="0" i="0" u="none" strike="noStrike" cap="none">
                <a:solidFill>
                  <a:schemeClr val="dk1"/>
                </a:solidFill>
                <a:latin typeface="Tahoma"/>
                <a:ea typeface="Tahoma"/>
                <a:cs typeface="Tahoma"/>
                <a:sym typeface="Tahoma"/>
              </a:defRPr>
            </a:lvl3pPr>
            <a:lvl4pPr marL="1828800" marR="0" lvl="3" indent="-228600" algn="l" rtl="0">
              <a:lnSpc>
                <a:spcPct val="100000"/>
              </a:lnSpc>
              <a:spcBef>
                <a:spcPts val="200"/>
              </a:spcBef>
              <a:spcAft>
                <a:spcPts val="0"/>
              </a:spcAft>
              <a:buClr>
                <a:schemeClr val="accent2"/>
              </a:buClr>
              <a:buSzPts val="550"/>
              <a:buFont typeface="Noto Sans Symbols"/>
              <a:buNone/>
              <a:defRPr sz="1000" b="0" i="0" u="none" strike="noStrike" cap="none">
                <a:solidFill>
                  <a:schemeClr val="dk1"/>
                </a:solidFill>
                <a:latin typeface="Tahoma"/>
                <a:ea typeface="Tahoma"/>
                <a:cs typeface="Tahoma"/>
                <a:sym typeface="Tahoma"/>
              </a:defRPr>
            </a:lvl4pPr>
            <a:lvl5pPr marL="2286000" marR="0" lvl="4" indent="-228600" algn="l" rtl="0">
              <a:lnSpc>
                <a:spcPct val="100000"/>
              </a:lnSpc>
              <a:spcBef>
                <a:spcPts val="200"/>
              </a:spcBef>
              <a:spcAft>
                <a:spcPts val="0"/>
              </a:spcAft>
              <a:buClr>
                <a:schemeClr val="accent1"/>
              </a:buClr>
              <a:buSzPts val="500"/>
              <a:buFont typeface="Noto Sans Symbols"/>
              <a:buNone/>
              <a:defRPr sz="10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9pPr>
          </a:lstStyle>
          <a:p>
            <a:endParaRPr/>
          </a:p>
        </p:txBody>
      </p:sp>
      <p:sp>
        <p:nvSpPr>
          <p:cNvPr id="32" name="Google Shape;32;p72"/>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7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35" name="Google Shape;35;p7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9pPr>
          </a:lstStyle>
          <a:p>
            <a:endParaRPr/>
          </a:p>
        </p:txBody>
      </p:sp>
      <p:sp>
        <p:nvSpPr>
          <p:cNvPr id="36" name="Google Shape;36;p7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20"/>
              </a:spcBef>
              <a:spcAft>
                <a:spcPts val="0"/>
              </a:spcAft>
              <a:buClr>
                <a:schemeClr val="folHlink"/>
              </a:buClr>
              <a:buSzPts val="960"/>
              <a:buFont typeface="Noto Sans Symbols"/>
              <a:buNone/>
              <a:defRPr sz="1600" b="0" i="0" u="none" strike="noStrike" cap="none">
                <a:solidFill>
                  <a:schemeClr val="dk1"/>
                </a:solidFill>
                <a:latin typeface="Tahoma"/>
                <a:ea typeface="Tahoma"/>
                <a:cs typeface="Tahoma"/>
                <a:sym typeface="Tahoma"/>
              </a:defRPr>
            </a:lvl1pPr>
            <a:lvl2pPr marL="914400" marR="0" lvl="1" indent="-228600" algn="l" rtl="0">
              <a:lnSpc>
                <a:spcPct val="100000"/>
              </a:lnSpc>
              <a:spcBef>
                <a:spcPts val="280"/>
              </a:spcBef>
              <a:spcAft>
                <a:spcPts val="0"/>
              </a:spcAft>
              <a:buClr>
                <a:schemeClr val="hlink"/>
              </a:buClr>
              <a:buSzPts val="770"/>
              <a:buFont typeface="Noto Sans Symbols"/>
              <a:buNone/>
              <a:defRPr sz="1400" b="0" i="0" u="none" strike="noStrike" cap="none">
                <a:solidFill>
                  <a:schemeClr val="dk1"/>
                </a:solidFill>
                <a:latin typeface="Tahoma"/>
                <a:ea typeface="Tahoma"/>
                <a:cs typeface="Tahoma"/>
                <a:sym typeface="Tahoma"/>
              </a:defRPr>
            </a:lvl2pPr>
            <a:lvl3pPr marL="1371600" marR="0" lvl="2" indent="-228600" algn="l" rtl="0">
              <a:lnSpc>
                <a:spcPct val="100000"/>
              </a:lnSpc>
              <a:spcBef>
                <a:spcPts val="240"/>
              </a:spcBef>
              <a:spcAft>
                <a:spcPts val="0"/>
              </a:spcAft>
              <a:buClr>
                <a:schemeClr val="folHlink"/>
              </a:buClr>
              <a:buSzPts val="600"/>
              <a:buFont typeface="Noto Sans Symbols"/>
              <a:buNone/>
              <a:defRPr sz="1200" b="0" i="0" u="none" strike="noStrike" cap="none">
                <a:solidFill>
                  <a:schemeClr val="dk1"/>
                </a:solidFill>
                <a:latin typeface="Tahoma"/>
                <a:ea typeface="Tahoma"/>
                <a:cs typeface="Tahoma"/>
                <a:sym typeface="Tahoma"/>
              </a:defRPr>
            </a:lvl3pPr>
            <a:lvl4pPr marL="1828800" marR="0" lvl="3" indent="-228600" algn="l" rtl="0">
              <a:lnSpc>
                <a:spcPct val="100000"/>
              </a:lnSpc>
              <a:spcBef>
                <a:spcPts val="200"/>
              </a:spcBef>
              <a:spcAft>
                <a:spcPts val="0"/>
              </a:spcAft>
              <a:buClr>
                <a:schemeClr val="accent2"/>
              </a:buClr>
              <a:buSzPts val="550"/>
              <a:buFont typeface="Noto Sans Symbols"/>
              <a:buNone/>
              <a:defRPr sz="1000" b="0" i="0" u="none" strike="noStrike" cap="none">
                <a:solidFill>
                  <a:schemeClr val="dk1"/>
                </a:solidFill>
                <a:latin typeface="Tahoma"/>
                <a:ea typeface="Tahoma"/>
                <a:cs typeface="Tahoma"/>
                <a:sym typeface="Tahoma"/>
              </a:defRPr>
            </a:lvl4pPr>
            <a:lvl5pPr marL="2286000" marR="0" lvl="4" indent="-228600" algn="l" rtl="0">
              <a:lnSpc>
                <a:spcPct val="100000"/>
              </a:lnSpc>
              <a:spcBef>
                <a:spcPts val="200"/>
              </a:spcBef>
              <a:spcAft>
                <a:spcPts val="0"/>
              </a:spcAft>
              <a:buClr>
                <a:schemeClr val="accent1"/>
              </a:buClr>
              <a:buSzPts val="500"/>
              <a:buFont typeface="Noto Sans Symbols"/>
              <a:buNone/>
              <a:defRPr sz="10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9pPr>
          </a:lstStyle>
          <a:p>
            <a:endParaRPr/>
          </a:p>
        </p:txBody>
      </p:sp>
      <p:sp>
        <p:nvSpPr>
          <p:cNvPr id="37" name="Google Shape;37;p73"/>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7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40" name="Google Shape;40;p74"/>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43" name="Google Shape;43;p7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lnSpc>
                <a:spcPct val="100000"/>
              </a:lnSpc>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lnSpc>
                <a:spcPct val="100000"/>
              </a:lnSpc>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lnSpc>
                <a:spcPct val="100000"/>
              </a:lnSpc>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9pPr>
          </a:lstStyle>
          <a:p>
            <a:endParaRPr/>
          </a:p>
        </p:txBody>
      </p:sp>
      <p:sp>
        <p:nvSpPr>
          <p:cNvPr id="44" name="Google Shape;44;p7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5" name="Google Shape;45;p7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lnSpc>
                <a:spcPct val="100000"/>
              </a:lnSpc>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lnSpc>
                <a:spcPct val="100000"/>
              </a:lnSpc>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lnSpc>
                <a:spcPct val="100000"/>
              </a:lnSpc>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9pPr>
          </a:lstStyle>
          <a:p>
            <a:endParaRPr/>
          </a:p>
        </p:txBody>
      </p:sp>
      <p:sp>
        <p:nvSpPr>
          <p:cNvPr id="46" name="Google Shape;46;p7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7" name="Google Shape;47;p75"/>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6"/>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t>3.</a:t>
            </a: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grpSp>
        <p:nvGrpSpPr>
          <p:cNvPr id="58" name="Google Shape;58;p78"/>
          <p:cNvGrpSpPr/>
          <p:nvPr/>
        </p:nvGrpSpPr>
        <p:grpSpPr>
          <a:xfrm>
            <a:off x="0" y="2438400"/>
            <a:ext cx="9009062" cy="1052512"/>
            <a:chOff x="0" y="1536"/>
            <a:chExt cx="5675" cy="663"/>
          </a:xfrm>
        </p:grpSpPr>
        <p:grpSp>
          <p:nvGrpSpPr>
            <p:cNvPr id="59" name="Google Shape;59;p78"/>
            <p:cNvGrpSpPr/>
            <p:nvPr/>
          </p:nvGrpSpPr>
          <p:grpSpPr>
            <a:xfrm>
              <a:off x="183" y="1604"/>
              <a:ext cx="448" cy="299"/>
              <a:chOff x="720" y="336"/>
              <a:chExt cx="624" cy="432"/>
            </a:xfrm>
          </p:grpSpPr>
          <p:sp>
            <p:nvSpPr>
              <p:cNvPr id="60" name="Google Shape;60;p78"/>
              <p:cNvSpPr txBox="1"/>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1" name="Google Shape;61;p78"/>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grpSp>
          <p:nvGrpSpPr>
            <p:cNvPr id="62" name="Google Shape;62;p78"/>
            <p:cNvGrpSpPr/>
            <p:nvPr/>
          </p:nvGrpSpPr>
          <p:grpSpPr>
            <a:xfrm>
              <a:off x="261" y="1870"/>
              <a:ext cx="465" cy="299"/>
              <a:chOff x="912" y="2640"/>
              <a:chExt cx="672" cy="432"/>
            </a:xfrm>
          </p:grpSpPr>
          <p:sp>
            <p:nvSpPr>
              <p:cNvPr id="63" name="Google Shape;63;p78"/>
              <p:cNvSpPr txBox="1"/>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4" name="Google Shape;64;p78"/>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65" name="Google Shape;65;p78"/>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6" name="Google Shape;66;p78"/>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7" name="Google Shape;67;p78"/>
            <p:cNvSpPr txBox="1"/>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68" name="Google Shape;68;p78"/>
          <p:cNvSpPr txBox="1"/>
          <p:nvPr/>
        </p:nvSpPr>
        <p:spPr>
          <a:xfrm>
            <a:off x="0" y="6553200"/>
            <a:ext cx="22098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McGraw-Hill</a:t>
            </a:r>
            <a:endParaRPr sz="1400" b="0" i="0" u="none" strike="noStrike" cap="none">
              <a:solidFill>
                <a:srgbClr val="000000"/>
              </a:solidFill>
              <a:latin typeface="Arial"/>
              <a:ea typeface="Arial"/>
              <a:cs typeface="Arial"/>
              <a:sym typeface="Arial"/>
            </a:endParaRPr>
          </a:p>
        </p:txBody>
      </p:sp>
      <p:sp>
        <p:nvSpPr>
          <p:cNvPr id="69" name="Google Shape;69;p78"/>
          <p:cNvSpPr txBox="1"/>
          <p:nvPr/>
        </p:nvSpPr>
        <p:spPr>
          <a:xfrm>
            <a:off x="4572000" y="6553200"/>
            <a:ext cx="4572000" cy="304800"/>
          </a:xfrm>
          <a:prstGeom prst="rect">
            <a:avLst/>
          </a:prstGeom>
          <a:noFill/>
          <a:ln>
            <a:noFill/>
          </a:ln>
        </p:spPr>
        <p:txBody>
          <a:bodyPr spcFirstLastPara="1" wrap="square" lIns="91425" tIns="45700" rIns="91425" bIns="45700" anchor="t" anchorCtr="0">
            <a:spAutoFit/>
          </a:bodyPr>
          <a:lstStyle/>
          <a:p>
            <a:pPr marL="0" marR="0" lvl="0" indent="-88900" algn="r"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The McGraw-Hill Companies, Inc., 2000</a:t>
            </a:r>
            <a:endParaRPr sz="1400" b="0" i="0" u="none" strike="noStrike" cap="none">
              <a:solidFill>
                <a:srgbClr val="000000"/>
              </a:solidFill>
              <a:latin typeface="Arial"/>
              <a:ea typeface="Arial"/>
              <a:cs typeface="Arial"/>
              <a:sym typeface="Arial"/>
            </a:endParaRPr>
          </a:p>
        </p:txBody>
      </p:sp>
      <p:sp>
        <p:nvSpPr>
          <p:cNvPr id="70" name="Google Shape;70;p78"/>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9pPr>
          </a:lstStyle>
          <a:p>
            <a:endParaRPr/>
          </a:p>
        </p:txBody>
      </p:sp>
      <p:sp>
        <p:nvSpPr>
          <p:cNvPr id="71" name="Google Shape;71;p78"/>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800" b="1" i="1" u="none" strike="noStrike" cap="none" baseline="-25000">
                <a:solidFill>
                  <a:schemeClr val="dk1"/>
                </a:solidFill>
                <a:latin typeface="Times New Roman"/>
                <a:ea typeface="Times New Roman"/>
                <a:cs typeface="Times New Roman"/>
                <a:sym typeface="Times New Roman"/>
              </a:defRPr>
            </a:lvl9pPr>
          </a:lstStyle>
          <a:p>
            <a:endParaRPr/>
          </a:p>
        </p:txBody>
      </p:sp>
      <p:sp>
        <p:nvSpPr>
          <p:cNvPr id="72" name="Google Shape;72;p78"/>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400"/>
              <a:buFont typeface="Tahoma"/>
              <a:buNone/>
              <a:defRPr sz="1400" b="0" i="0" u="none" strike="noStrike" cap="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customXml" Target="../ink/ink18.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28.png"/><Relationship Id="rId4" Type="http://schemas.openxmlformats.org/officeDocument/2006/relationships/customXml" Target="../ink/ink19.xml"/><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image" Target="../media/image14.png"/><Relationship Id="rId4" Type="http://schemas.openxmlformats.org/officeDocument/2006/relationships/customXml" Target="../ink/ink11.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17.xml"/><Relationship Id="rId5" Type="http://schemas.openxmlformats.org/officeDocument/2006/relationships/customXml" Target="../ink/ink14.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1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pic>
        <p:nvPicPr>
          <p:cNvPr id="84" name="Google Shape;84;p1" descr="Forouzan4e07_banner"/>
          <p:cNvPicPr preferRelativeResize="0">
            <a:picLocks noGrp="1"/>
          </p:cNvPicPr>
          <p:nvPr>
            <p:ph type="body" idx="1"/>
          </p:nvPr>
        </p:nvPicPr>
        <p:blipFill rotWithShape="1">
          <a:blip r:embed="rId3">
            <a:alphaModFix/>
          </a:blip>
          <a:srcRect/>
          <a:stretch/>
        </p:blipFill>
        <p:spPr>
          <a:xfrm>
            <a:off x="0" y="0"/>
            <a:ext cx="9144000" cy="1096962"/>
          </a:xfrm>
          <a:prstGeom prst="rect">
            <a:avLst/>
          </a:prstGeom>
          <a:noFill/>
          <a:ln>
            <a:noFill/>
          </a:ln>
        </p:spPr>
      </p:pic>
      <p:sp>
        <p:nvSpPr>
          <p:cNvPr id="85" name="Google Shape;85;p1"/>
          <p:cNvSpPr txBox="1"/>
          <p:nvPr/>
        </p:nvSpPr>
        <p:spPr>
          <a:xfrm>
            <a:off x="1143000" y="2514600"/>
            <a:ext cx="6858000" cy="17367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4400"/>
              <a:buFont typeface="Arial"/>
              <a:buNone/>
            </a:pPr>
            <a:r>
              <a:rPr lang="en-US" sz="4400" b="1" i="0" u="none" strike="noStrike" cap="none">
                <a:solidFill>
                  <a:schemeClr val="dk2"/>
                </a:solidFill>
                <a:latin typeface="Arial"/>
                <a:ea typeface="Arial"/>
                <a:cs typeface="Arial"/>
                <a:sym typeface="Arial"/>
              </a:rPr>
              <a:t>Chapter 3</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Times New Roman"/>
              <a:buNone/>
            </a:pPr>
            <a:endParaRPr sz="2000" b="1" i="0" u="none" strike="noStrike" cap="none">
              <a:solidFill>
                <a:schemeClr val="dk2"/>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4400"/>
              <a:buFont typeface="Arial"/>
              <a:buNone/>
            </a:pPr>
            <a:r>
              <a:rPr lang="en-US" sz="4400" b="1" i="0" u="none" strike="noStrike" cap="none">
                <a:solidFill>
                  <a:schemeClr val="dk1"/>
                </a:solidFill>
                <a:latin typeface="Arial"/>
                <a:ea typeface="Arial"/>
                <a:cs typeface="Arial"/>
                <a:sym typeface="Arial"/>
              </a:rPr>
              <a:t>Data and Signals</a:t>
            </a:r>
            <a:endParaRPr sz="1400" b="0" i="0" u="none" strike="noStrike" cap="none">
              <a:solidFill>
                <a:srgbClr val="000000"/>
              </a:solidFill>
              <a:latin typeface="Arial"/>
              <a:ea typeface="Arial"/>
              <a:cs typeface="Arial"/>
              <a:sym typeface="Arial"/>
            </a:endParaRPr>
          </a:p>
        </p:txBody>
      </p:sp>
      <p:sp>
        <p:nvSpPr>
          <p:cNvPr id="86" name="Google Shape;86;p1"/>
          <p:cNvSpPr txBox="1"/>
          <p:nvPr/>
        </p:nvSpPr>
        <p:spPr>
          <a:xfrm>
            <a:off x="0" y="6507162"/>
            <a:ext cx="914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Copyright © The McGraw-Hill Companies, Inc. Permission required for reproduction or display.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cxnSp>
        <p:nvCxnSpPr>
          <p:cNvPr id="206" name="Google Shape;206;p10"/>
          <p:cNvCxnSpPr/>
          <p:nvPr/>
        </p:nvCxnSpPr>
        <p:spPr>
          <a:xfrm>
            <a:off x="152400" y="762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207" name="Google Shape;207;p10"/>
          <p:cNvCxnSpPr/>
          <p:nvPr/>
        </p:nvCxnSpPr>
        <p:spPr>
          <a:xfrm>
            <a:off x="152400" y="11430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208" name="Google Shape;208;p10"/>
          <p:cNvSpPr txBox="1"/>
          <p:nvPr/>
        </p:nvSpPr>
        <p:spPr>
          <a:xfrm>
            <a:off x="304800" y="304800"/>
            <a:ext cx="6765925" cy="7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3.3  </a:t>
            </a:r>
            <a:r>
              <a:rPr lang="en-US" sz="2000" b="1" i="1" u="none" strike="noStrike" cap="none">
                <a:solidFill>
                  <a:schemeClr val="dk1"/>
                </a:solidFill>
                <a:latin typeface="Times New Roman"/>
                <a:ea typeface="Times New Roman"/>
                <a:cs typeface="Times New Roman"/>
                <a:sym typeface="Times New Roman"/>
              </a:rPr>
              <a:t>Two signals with the same phase and frequency, </a:t>
            </a:r>
            <a:br>
              <a:rPr lang="en-US" sz="2000" b="1" i="1" u="none" strike="noStrike" cap="none">
                <a:solidFill>
                  <a:schemeClr val="dk1"/>
                </a:solidFill>
                <a:latin typeface="Times New Roman"/>
                <a:ea typeface="Times New Roman"/>
                <a:cs typeface="Times New Roman"/>
                <a:sym typeface="Times New Roman"/>
              </a:rPr>
            </a:br>
            <a:r>
              <a:rPr lang="en-US" sz="2000" b="1" i="1" u="none" strike="noStrike" cap="none">
                <a:solidFill>
                  <a:schemeClr val="dk1"/>
                </a:solidFill>
                <a:latin typeface="Times New Roman"/>
                <a:ea typeface="Times New Roman"/>
                <a:cs typeface="Times New Roman"/>
                <a:sym typeface="Times New Roman"/>
              </a:rPr>
              <a:t>                        but different amplitudes</a:t>
            </a:r>
            <a:endParaRPr sz="1400" b="0" i="0" u="none" strike="noStrike" cap="none">
              <a:solidFill>
                <a:srgbClr val="000000"/>
              </a:solidFill>
              <a:latin typeface="Arial"/>
              <a:ea typeface="Arial"/>
              <a:cs typeface="Arial"/>
              <a:sym typeface="Arial"/>
            </a:endParaRPr>
          </a:p>
        </p:txBody>
      </p:sp>
      <p:cxnSp>
        <p:nvCxnSpPr>
          <p:cNvPr id="209" name="Google Shape;209;p10"/>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210" name="Google Shape;210;p10"/>
          <p:cNvPicPr preferRelativeResize="0"/>
          <p:nvPr/>
        </p:nvPicPr>
        <p:blipFill rotWithShape="1">
          <a:blip r:embed="rId3">
            <a:alphaModFix/>
          </a:blip>
          <a:srcRect/>
          <a:stretch/>
        </p:blipFill>
        <p:spPr>
          <a:xfrm>
            <a:off x="1828800" y="1371600"/>
            <a:ext cx="5475287" cy="470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
        <p:nvSpPr>
          <p:cNvPr id="216" name="Google Shape;216;p11"/>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17" name="Google Shape;217;p1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18" name="Google Shape;218;p11"/>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19" name="Google Shape;219;p1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20" name="Google Shape;220;p1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21" name="Google Shape;221;p11"/>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22" name="Google Shape;222;p1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223" name="Google Shape;223;p11"/>
          <p:cNvCxnSpPr/>
          <p:nvPr/>
        </p:nvCxnSpPr>
        <p:spPr>
          <a:xfrm>
            <a:off x="457200" y="2971800"/>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224" name="Google Shape;224;p11"/>
          <p:cNvCxnSpPr/>
          <p:nvPr/>
        </p:nvCxnSpPr>
        <p:spPr>
          <a:xfrm>
            <a:off x="458787" y="42672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225" name="Google Shape;225;p11"/>
          <p:cNvSpPr txBox="1"/>
          <p:nvPr/>
        </p:nvSpPr>
        <p:spPr>
          <a:xfrm>
            <a:off x="495300" y="3063875"/>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Frequency and period are the inverse of each other.</a:t>
            </a:r>
            <a:endParaRPr sz="1400" b="0" i="0" u="none" strike="noStrike" cap="none">
              <a:solidFill>
                <a:srgbClr val="000000"/>
              </a:solidFill>
              <a:latin typeface="Arial"/>
              <a:ea typeface="Arial"/>
              <a:cs typeface="Arial"/>
              <a:sym typeface="Arial"/>
            </a:endParaRPr>
          </a:p>
        </p:txBody>
      </p:sp>
      <p:grpSp>
        <p:nvGrpSpPr>
          <p:cNvPr id="226" name="Google Shape;226;p11"/>
          <p:cNvGrpSpPr/>
          <p:nvPr/>
        </p:nvGrpSpPr>
        <p:grpSpPr>
          <a:xfrm>
            <a:off x="457200" y="2362200"/>
            <a:ext cx="1143000" cy="566737"/>
            <a:chOff x="1200" y="1248"/>
            <a:chExt cx="720" cy="357"/>
          </a:xfrm>
        </p:grpSpPr>
        <p:pic>
          <p:nvPicPr>
            <p:cNvPr id="227" name="Google Shape;227;p11"/>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228" name="Google Shape;228;p11"/>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pic>
        <p:nvPicPr>
          <p:cNvPr id="229" name="Google Shape;229;p11"/>
          <p:cNvPicPr preferRelativeResize="0"/>
          <p:nvPr/>
        </p:nvPicPr>
        <p:blipFill rotWithShape="1">
          <a:blip r:embed="rId4">
            <a:alphaModFix/>
          </a:blip>
          <a:srcRect/>
          <a:stretch/>
        </p:blipFill>
        <p:spPr>
          <a:xfrm>
            <a:off x="2884487" y="4419600"/>
            <a:ext cx="3375025" cy="666750"/>
          </a:xfrm>
          <a:prstGeom prst="rect">
            <a:avLst/>
          </a:prstGeom>
          <a:noFill/>
          <a:ln w="28575" cap="flat" cmpd="sng">
            <a:solidFill>
              <a:srgbClr val="3366FF"/>
            </a:solidFill>
            <a:prstDash val="solid"/>
            <a:miter lim="800000"/>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cxnSp>
        <p:nvCxnSpPr>
          <p:cNvPr id="235" name="Google Shape;235;p12"/>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236" name="Google Shape;236;p12"/>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237" name="Google Shape;237;p12"/>
          <p:cNvSpPr txBox="1"/>
          <p:nvPr/>
        </p:nvSpPr>
        <p:spPr>
          <a:xfrm>
            <a:off x="304800" y="228600"/>
            <a:ext cx="6700837" cy="7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3.4  </a:t>
            </a:r>
            <a:r>
              <a:rPr lang="en-US" sz="2000" b="1" i="1" u="none" strike="noStrike" cap="none">
                <a:solidFill>
                  <a:schemeClr val="dk1"/>
                </a:solidFill>
                <a:latin typeface="Times New Roman"/>
                <a:ea typeface="Times New Roman"/>
                <a:cs typeface="Times New Roman"/>
                <a:sym typeface="Times New Roman"/>
              </a:rPr>
              <a:t>Two signals with the same amplitude and phase,</a:t>
            </a:r>
            <a:br>
              <a:rPr lang="en-US" sz="2000" b="1" i="1" u="none" strike="noStrike" cap="none">
                <a:solidFill>
                  <a:schemeClr val="dk1"/>
                </a:solidFill>
                <a:latin typeface="Times New Roman"/>
                <a:ea typeface="Times New Roman"/>
                <a:cs typeface="Times New Roman"/>
                <a:sym typeface="Times New Roman"/>
              </a:rPr>
            </a:br>
            <a:r>
              <a:rPr lang="en-US" sz="2000" b="1" i="1" u="none" strike="noStrike" cap="none">
                <a:solidFill>
                  <a:schemeClr val="dk1"/>
                </a:solidFill>
                <a:latin typeface="Times New Roman"/>
                <a:ea typeface="Times New Roman"/>
                <a:cs typeface="Times New Roman"/>
                <a:sym typeface="Times New Roman"/>
              </a:rPr>
              <a:t>                        but different frequencies</a:t>
            </a:r>
            <a:endParaRPr sz="1400" b="0" i="0" u="none" strike="noStrike" cap="none">
              <a:solidFill>
                <a:srgbClr val="000000"/>
              </a:solidFill>
              <a:latin typeface="Arial"/>
              <a:ea typeface="Arial"/>
              <a:cs typeface="Arial"/>
              <a:sym typeface="Arial"/>
            </a:endParaRPr>
          </a:p>
        </p:txBody>
      </p:sp>
      <p:cxnSp>
        <p:nvCxnSpPr>
          <p:cNvPr id="238" name="Google Shape;238;p12"/>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239" name="Google Shape;239;p12"/>
          <p:cNvPicPr preferRelativeResize="0"/>
          <p:nvPr/>
        </p:nvPicPr>
        <p:blipFill rotWithShape="1">
          <a:blip r:embed="rId3">
            <a:alphaModFix/>
          </a:blip>
          <a:srcRect/>
          <a:stretch/>
        </p:blipFill>
        <p:spPr>
          <a:xfrm>
            <a:off x="1885950" y="1066800"/>
            <a:ext cx="5429250" cy="5172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
        <p:nvSpPr>
          <p:cNvPr id="245" name="Google Shape;245;p13"/>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46" name="Google Shape;246;p1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247" name="Google Shape;247;p13"/>
          <p:cNvGrpSpPr/>
          <p:nvPr/>
        </p:nvGrpSpPr>
        <p:grpSpPr>
          <a:xfrm>
            <a:off x="490537" y="773112"/>
            <a:ext cx="738187" cy="474662"/>
            <a:chOff x="309" y="487"/>
            <a:chExt cx="465" cy="299"/>
          </a:xfrm>
        </p:grpSpPr>
        <p:sp>
          <p:nvSpPr>
            <p:cNvPr id="248" name="Google Shape;248;p13"/>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49" name="Google Shape;249;p1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250" name="Google Shape;250;p1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51" name="Google Shape;251;p13"/>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52" name="Google Shape;252;p1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53" name="Google Shape;253;p13"/>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54" name="Google Shape;254;p13"/>
          <p:cNvSpPr txBox="1"/>
          <p:nvPr/>
        </p:nvSpPr>
        <p:spPr>
          <a:xfrm>
            <a:off x="228600" y="1447800"/>
            <a:ext cx="8534400" cy="13731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power we use at home has a frequency of </a:t>
            </a:r>
            <a:r>
              <a:rPr lang="en-US" sz="2800" b="1" i="1" u="none" strike="noStrike" cap="none">
                <a:solidFill>
                  <a:schemeClr val="hlink"/>
                </a:solidFill>
                <a:latin typeface="Times New Roman"/>
                <a:ea typeface="Times New Roman"/>
                <a:cs typeface="Times New Roman"/>
                <a:sym typeface="Times New Roman"/>
              </a:rPr>
              <a:t>60 Hz</a:t>
            </a:r>
            <a:r>
              <a:rPr lang="en-US" sz="2800" b="1" i="1" u="none" strike="noStrike" cap="none">
                <a:solidFill>
                  <a:schemeClr val="dk1"/>
                </a:solidFill>
                <a:latin typeface="Times New Roman"/>
                <a:ea typeface="Times New Roman"/>
                <a:cs typeface="Times New Roman"/>
                <a:sym typeface="Times New Roman"/>
              </a:rPr>
              <a:t>. The period of this sine wave can be determined as follows:</a:t>
            </a:r>
            <a:endParaRPr sz="1400" b="0" i="0" u="none" strike="noStrike" cap="none">
              <a:solidFill>
                <a:srgbClr val="000000"/>
              </a:solidFill>
              <a:latin typeface="Arial"/>
              <a:ea typeface="Arial"/>
              <a:cs typeface="Arial"/>
              <a:sym typeface="Arial"/>
            </a:endParaRPr>
          </a:p>
        </p:txBody>
      </p:sp>
      <p:sp>
        <p:nvSpPr>
          <p:cNvPr id="255" name="Google Shape;255;p13"/>
          <p:cNvSpPr txBox="1"/>
          <p:nvPr/>
        </p:nvSpPr>
        <p:spPr>
          <a:xfrm>
            <a:off x="1143000" y="182562"/>
            <a:ext cx="22844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a:t>
            </a:r>
            <a:endParaRPr sz="1400" b="0" i="0" u="none" strike="noStrike" cap="none">
              <a:solidFill>
                <a:srgbClr val="000000"/>
              </a:solidFill>
              <a:latin typeface="Arial"/>
              <a:ea typeface="Arial"/>
              <a:cs typeface="Arial"/>
              <a:sym typeface="Arial"/>
            </a:endParaRPr>
          </a:p>
        </p:txBody>
      </p:sp>
      <p:pic>
        <p:nvPicPr>
          <p:cNvPr id="256" name="Google Shape;256;p13"/>
          <p:cNvPicPr preferRelativeResize="0"/>
          <p:nvPr/>
        </p:nvPicPr>
        <p:blipFill rotWithShape="1">
          <a:blip r:embed="rId3">
            <a:alphaModFix/>
          </a:blip>
          <a:srcRect/>
          <a:stretch/>
        </p:blipFill>
        <p:spPr>
          <a:xfrm>
            <a:off x="1408112" y="3149600"/>
            <a:ext cx="6327775" cy="711200"/>
          </a:xfrm>
          <a:prstGeom prst="rect">
            <a:avLst/>
          </a:prstGeom>
          <a:noFill/>
          <a:ln w="57150" cap="flat" cmpd="sng">
            <a:solidFill>
              <a:srgbClr val="3366FF"/>
            </a:solidFill>
            <a:prstDash val="solid"/>
            <a:miter lim="800000"/>
            <a:headEnd type="none" w="sm" len="sm"/>
            <a:tailEnd type="none" w="sm" len="sm"/>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F497BDB-9A1E-5DAC-FC78-033719536E16}"/>
                  </a:ext>
                </a:extLst>
              </p14:cNvPr>
              <p14:cNvContentPartPr/>
              <p14:nvPr/>
            </p14:nvContentPartPr>
            <p14:xfrm>
              <a:off x="3488582" y="3576750"/>
              <a:ext cx="2208240" cy="117360"/>
            </p14:xfrm>
          </p:contentPart>
        </mc:Choice>
        <mc:Fallback>
          <p:pic>
            <p:nvPicPr>
              <p:cNvPr id="2" name="Ink 1">
                <a:extLst>
                  <a:ext uri="{FF2B5EF4-FFF2-40B4-BE49-F238E27FC236}">
                    <a16:creationId xmlns:a16="http://schemas.microsoft.com/office/drawing/2014/main" id="{2F497BDB-9A1E-5DAC-FC78-033719536E16}"/>
                  </a:ext>
                </a:extLst>
              </p:cNvPr>
              <p:cNvPicPr/>
              <p:nvPr/>
            </p:nvPicPr>
            <p:blipFill>
              <a:blip r:embed="rId5"/>
              <a:stretch>
                <a:fillRect/>
              </a:stretch>
            </p:blipFill>
            <p:spPr>
              <a:xfrm>
                <a:off x="3434942" y="3469110"/>
                <a:ext cx="2315880" cy="33300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
        <p:nvSpPr>
          <p:cNvPr id="262" name="Google Shape;262;p14"/>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63" name="Google Shape;263;p1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264" name="Google Shape;264;p14"/>
          <p:cNvGrpSpPr/>
          <p:nvPr/>
        </p:nvGrpSpPr>
        <p:grpSpPr>
          <a:xfrm>
            <a:off x="490537" y="773112"/>
            <a:ext cx="738187" cy="474662"/>
            <a:chOff x="309" y="487"/>
            <a:chExt cx="465" cy="299"/>
          </a:xfrm>
        </p:grpSpPr>
        <p:sp>
          <p:nvSpPr>
            <p:cNvPr id="265" name="Google Shape;265;p14"/>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66" name="Google Shape;266;p1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267" name="Google Shape;267;p1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68" name="Google Shape;268;p14"/>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69" name="Google Shape;269;p1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70" name="Google Shape;270;p14"/>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71" name="Google Shape;271;p14"/>
          <p:cNvSpPr txBox="1"/>
          <p:nvPr/>
        </p:nvSpPr>
        <p:spPr>
          <a:xfrm>
            <a:off x="228600" y="1447800"/>
            <a:ext cx="8534400" cy="946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period of a signal is 100 ms. What is its frequency in kilohertz?</a:t>
            </a:r>
            <a:endParaRPr sz="1400" b="0" i="0" u="none" strike="noStrike" cap="none">
              <a:solidFill>
                <a:srgbClr val="000000"/>
              </a:solidFill>
              <a:latin typeface="Arial"/>
              <a:ea typeface="Arial"/>
              <a:cs typeface="Arial"/>
              <a:sym typeface="Arial"/>
            </a:endParaRPr>
          </a:p>
        </p:txBody>
      </p:sp>
      <p:sp>
        <p:nvSpPr>
          <p:cNvPr id="272" name="Google Shape;272;p14"/>
          <p:cNvSpPr txBox="1"/>
          <p:nvPr/>
        </p:nvSpPr>
        <p:spPr>
          <a:xfrm>
            <a:off x="1143000" y="182562"/>
            <a:ext cx="22844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3.5</a:t>
            </a:r>
            <a:endParaRPr sz="1400" b="0" i="0" u="none" strike="noStrike" cap="none">
              <a:solidFill>
                <a:srgbClr val="000000"/>
              </a:solidFill>
              <a:latin typeface="Arial"/>
              <a:ea typeface="Arial"/>
              <a:cs typeface="Arial"/>
              <a:sym typeface="Arial"/>
            </a:endParaRPr>
          </a:p>
        </p:txBody>
      </p:sp>
      <p:sp>
        <p:nvSpPr>
          <p:cNvPr id="273" name="Google Shape;273;p14"/>
          <p:cNvSpPr txBox="1"/>
          <p:nvPr/>
        </p:nvSpPr>
        <p:spPr>
          <a:xfrm>
            <a:off x="304800" y="26670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First we change 100 ms to seconds, and then we calculate the frequency from the period (1 Hz = 10</a:t>
            </a:r>
            <a:r>
              <a:rPr lang="en-US" sz="2800" b="1" i="1" u="none" strike="noStrike" cap="none" baseline="30000">
                <a:solidFill>
                  <a:schemeClr val="dk1"/>
                </a:solidFill>
                <a:latin typeface="Times New Roman"/>
                <a:ea typeface="Times New Roman"/>
                <a:cs typeface="Times New Roman"/>
                <a:sym typeface="Times New Roman"/>
              </a:rPr>
              <a:t>−3</a:t>
            </a:r>
            <a:r>
              <a:rPr lang="en-US" sz="2800" b="1" i="1" u="none" strike="noStrike" cap="none">
                <a:solidFill>
                  <a:schemeClr val="dk1"/>
                </a:solidFill>
                <a:latin typeface="Times New Roman"/>
                <a:ea typeface="Times New Roman"/>
                <a:cs typeface="Times New Roman"/>
                <a:sym typeface="Times New Roman"/>
              </a:rPr>
              <a:t> kHz).</a:t>
            </a:r>
            <a:endParaRPr sz="1400" b="0" i="0" u="none" strike="noStrike" cap="none">
              <a:solidFill>
                <a:srgbClr val="000000"/>
              </a:solidFill>
              <a:latin typeface="Arial"/>
              <a:ea typeface="Arial"/>
              <a:cs typeface="Arial"/>
              <a:sym typeface="Arial"/>
            </a:endParaRPr>
          </a:p>
        </p:txBody>
      </p:sp>
      <p:pic>
        <p:nvPicPr>
          <p:cNvPr id="274" name="Google Shape;274;p14"/>
          <p:cNvPicPr preferRelativeResize="0"/>
          <p:nvPr/>
        </p:nvPicPr>
        <p:blipFill rotWithShape="1">
          <a:blip r:embed="rId3">
            <a:alphaModFix/>
          </a:blip>
          <a:srcRect/>
          <a:stretch/>
        </p:blipFill>
        <p:spPr>
          <a:xfrm>
            <a:off x="1425575" y="4778375"/>
            <a:ext cx="6291262" cy="1241425"/>
          </a:xfrm>
          <a:prstGeom prst="rect">
            <a:avLst/>
          </a:prstGeom>
          <a:noFill/>
          <a:ln w="57150" cap="flat" cmpd="sng">
            <a:solidFill>
              <a:srgbClr val="3366FF"/>
            </a:solidFill>
            <a:prstDash val="solid"/>
            <a:miter lim="800000"/>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
        <p:nvSpPr>
          <p:cNvPr id="280" name="Google Shape;280;p15"/>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81" name="Google Shape;281;p1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82" name="Google Shape;282;p15"/>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83" name="Google Shape;283;p1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84" name="Google Shape;284;p1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85" name="Google Shape;285;p15"/>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86" name="Google Shape;286;p1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287" name="Google Shape;287;p15"/>
          <p:cNvCxnSpPr/>
          <p:nvPr/>
        </p:nvCxnSpPr>
        <p:spPr>
          <a:xfrm>
            <a:off x="457200" y="1905000"/>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288" name="Google Shape;288;p15"/>
          <p:cNvCxnSpPr/>
          <p:nvPr/>
        </p:nvCxnSpPr>
        <p:spPr>
          <a:xfrm>
            <a:off x="458787" y="60960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289" name="Google Shape;289;p15"/>
          <p:cNvSpPr txBox="1"/>
          <p:nvPr/>
        </p:nvSpPr>
        <p:spPr>
          <a:xfrm>
            <a:off x="495300" y="1997075"/>
            <a:ext cx="8077200" cy="3990975"/>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Frequency is the rate of change with respect to time. </a:t>
            </a:r>
            <a:br>
              <a:rPr lang="en-US" sz="3200" b="1" i="0" u="none" strike="noStrike" cap="none">
                <a:solidFill>
                  <a:schemeClr val="dk1"/>
                </a:solidFill>
                <a:latin typeface="Arial"/>
                <a:ea typeface="Arial"/>
                <a:cs typeface="Arial"/>
                <a:sym typeface="Arial"/>
              </a:rPr>
            </a:br>
            <a:br>
              <a:rPr lang="en-US" sz="3200" b="1" i="0" u="none" strike="noStrike" cap="none">
                <a:solidFill>
                  <a:schemeClr val="dk1"/>
                </a:solidFill>
                <a:latin typeface="Arial"/>
                <a:ea typeface="Arial"/>
                <a:cs typeface="Arial"/>
                <a:sym typeface="Arial"/>
              </a:rPr>
            </a:br>
            <a:r>
              <a:rPr lang="en-US" sz="3200" b="1" i="0" u="none" strike="noStrike" cap="none">
                <a:solidFill>
                  <a:schemeClr val="dk1"/>
                </a:solidFill>
                <a:latin typeface="Arial"/>
                <a:ea typeface="Arial"/>
                <a:cs typeface="Arial"/>
                <a:sym typeface="Arial"/>
              </a:rPr>
              <a:t>Change in a short span of time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means high frequency.</a:t>
            </a:r>
            <a:br>
              <a:rPr lang="en-US" sz="3200" b="1" i="0" u="none" strike="noStrike" cap="none">
                <a:solidFill>
                  <a:schemeClr val="dk1"/>
                </a:solidFill>
                <a:latin typeface="Arial"/>
                <a:ea typeface="Arial"/>
                <a:cs typeface="Arial"/>
                <a:sym typeface="Arial"/>
              </a:rPr>
            </a:br>
            <a:r>
              <a:rPr lang="en-US" sz="3200" b="1" i="0" u="none" strike="noStrike" cap="none">
                <a:solidFill>
                  <a:schemeClr val="dk1"/>
                </a:solidFill>
                <a:latin typeface="Arial"/>
                <a:ea typeface="Arial"/>
                <a:cs typeface="Arial"/>
                <a:sym typeface="Arial"/>
              </a:rPr>
              <a:t> </a:t>
            </a:r>
            <a:br>
              <a:rPr lang="en-US" sz="3200" b="1" i="0" u="none" strike="noStrike" cap="none">
                <a:solidFill>
                  <a:schemeClr val="dk1"/>
                </a:solidFill>
                <a:latin typeface="Arial"/>
                <a:ea typeface="Arial"/>
                <a:cs typeface="Arial"/>
                <a:sym typeface="Arial"/>
              </a:rPr>
            </a:br>
            <a:r>
              <a:rPr lang="en-US" sz="3200" b="1" i="0" u="none" strike="noStrike" cap="none">
                <a:solidFill>
                  <a:schemeClr val="dk1"/>
                </a:solidFill>
                <a:latin typeface="Arial"/>
                <a:ea typeface="Arial"/>
                <a:cs typeface="Arial"/>
                <a:sym typeface="Arial"/>
              </a:rPr>
              <a:t>Change over a long span of </a:t>
            </a:r>
            <a:br>
              <a:rPr lang="en-US" sz="3200" b="1" i="0" u="none" strike="noStrike" cap="none">
                <a:solidFill>
                  <a:schemeClr val="dk1"/>
                </a:solidFill>
                <a:latin typeface="Arial"/>
                <a:ea typeface="Arial"/>
                <a:cs typeface="Arial"/>
                <a:sym typeface="Arial"/>
              </a:rPr>
            </a:br>
            <a:r>
              <a:rPr lang="en-US" sz="3200" b="1" i="0" u="none" strike="noStrike" cap="none">
                <a:solidFill>
                  <a:schemeClr val="dk1"/>
                </a:solidFill>
                <a:latin typeface="Arial"/>
                <a:ea typeface="Arial"/>
                <a:cs typeface="Arial"/>
                <a:sym typeface="Arial"/>
              </a:rPr>
              <a:t>time means low frequency.</a:t>
            </a:r>
            <a:endParaRPr sz="1400" b="0" i="0" u="none" strike="noStrike" cap="none">
              <a:solidFill>
                <a:srgbClr val="000000"/>
              </a:solidFill>
              <a:latin typeface="Arial"/>
              <a:ea typeface="Arial"/>
              <a:cs typeface="Arial"/>
              <a:sym typeface="Arial"/>
            </a:endParaRPr>
          </a:p>
        </p:txBody>
      </p:sp>
      <p:grpSp>
        <p:nvGrpSpPr>
          <p:cNvPr id="290" name="Google Shape;290;p15"/>
          <p:cNvGrpSpPr/>
          <p:nvPr/>
        </p:nvGrpSpPr>
        <p:grpSpPr>
          <a:xfrm>
            <a:off x="457200" y="1219200"/>
            <a:ext cx="1143000" cy="566737"/>
            <a:chOff x="1200" y="1248"/>
            <a:chExt cx="720" cy="357"/>
          </a:xfrm>
        </p:grpSpPr>
        <p:pic>
          <p:nvPicPr>
            <p:cNvPr id="291" name="Google Shape;291;p15"/>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292" name="Google Shape;292;p15"/>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4BCA0A3-9E8A-CF53-8AA3-DF648E384E85}"/>
                  </a:ext>
                </a:extLst>
              </p14:cNvPr>
              <p14:cNvContentPartPr/>
              <p14:nvPr/>
            </p14:nvContentPartPr>
            <p14:xfrm>
              <a:off x="1197902" y="2342303"/>
              <a:ext cx="6965640" cy="179280"/>
            </p14:xfrm>
          </p:contentPart>
        </mc:Choice>
        <mc:Fallback>
          <p:pic>
            <p:nvPicPr>
              <p:cNvPr id="2" name="Ink 1">
                <a:extLst>
                  <a:ext uri="{FF2B5EF4-FFF2-40B4-BE49-F238E27FC236}">
                    <a16:creationId xmlns:a16="http://schemas.microsoft.com/office/drawing/2014/main" id="{F4BCA0A3-9E8A-CF53-8AA3-DF648E384E85}"/>
                  </a:ext>
                </a:extLst>
              </p:cNvPr>
              <p:cNvPicPr/>
              <p:nvPr/>
            </p:nvPicPr>
            <p:blipFill>
              <a:blip r:embed="rId5"/>
              <a:stretch>
                <a:fillRect/>
              </a:stretch>
            </p:blipFill>
            <p:spPr>
              <a:xfrm>
                <a:off x="1144262" y="2234663"/>
                <a:ext cx="707328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5C253930-C11B-FF27-CD7F-DF8BA018F9BD}"/>
                  </a:ext>
                </a:extLst>
              </p14:cNvPr>
              <p14:cNvContentPartPr/>
              <p14:nvPr/>
            </p14:nvContentPartPr>
            <p14:xfrm>
              <a:off x="3088622" y="2840543"/>
              <a:ext cx="2013840" cy="143280"/>
            </p14:xfrm>
          </p:contentPart>
        </mc:Choice>
        <mc:Fallback>
          <p:pic>
            <p:nvPicPr>
              <p:cNvPr id="3" name="Ink 2">
                <a:extLst>
                  <a:ext uri="{FF2B5EF4-FFF2-40B4-BE49-F238E27FC236}">
                    <a16:creationId xmlns:a16="http://schemas.microsoft.com/office/drawing/2014/main" id="{5C253930-C11B-FF27-CD7F-DF8BA018F9BD}"/>
                  </a:ext>
                </a:extLst>
              </p:cNvPr>
              <p:cNvPicPr/>
              <p:nvPr/>
            </p:nvPicPr>
            <p:blipFill>
              <a:blip r:embed="rId7"/>
              <a:stretch>
                <a:fillRect/>
              </a:stretch>
            </p:blipFill>
            <p:spPr>
              <a:xfrm>
                <a:off x="3034622" y="2732903"/>
                <a:ext cx="212148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7A6124E3-E710-EAE0-7F7F-F1E5D6FE858C}"/>
                  </a:ext>
                </a:extLst>
              </p14:cNvPr>
              <p14:cNvContentPartPr/>
              <p14:nvPr/>
            </p14:nvContentPartPr>
            <p14:xfrm>
              <a:off x="3532862" y="4473143"/>
              <a:ext cx="3727800" cy="108360"/>
            </p14:xfrm>
          </p:contentPart>
        </mc:Choice>
        <mc:Fallback>
          <p:pic>
            <p:nvPicPr>
              <p:cNvPr id="4" name="Ink 3">
                <a:extLst>
                  <a:ext uri="{FF2B5EF4-FFF2-40B4-BE49-F238E27FC236}">
                    <a16:creationId xmlns:a16="http://schemas.microsoft.com/office/drawing/2014/main" id="{7A6124E3-E710-EAE0-7F7F-F1E5D6FE858C}"/>
                  </a:ext>
                </a:extLst>
              </p:cNvPr>
              <p:cNvPicPr/>
              <p:nvPr/>
            </p:nvPicPr>
            <p:blipFill>
              <a:blip r:embed="rId9"/>
              <a:stretch>
                <a:fillRect/>
              </a:stretch>
            </p:blipFill>
            <p:spPr>
              <a:xfrm>
                <a:off x="3479222" y="4365143"/>
                <a:ext cx="3835440" cy="32400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
        <p:nvSpPr>
          <p:cNvPr id="298" name="Google Shape;298;p1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299" name="Google Shape;299;p1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00" name="Google Shape;300;p1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01" name="Google Shape;301;p1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02" name="Google Shape;302;p1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03" name="Google Shape;303;p1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04" name="Google Shape;304;p1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305" name="Google Shape;305;p16"/>
          <p:cNvCxnSpPr/>
          <p:nvPr/>
        </p:nvCxnSpPr>
        <p:spPr>
          <a:xfrm>
            <a:off x="457200" y="2700337"/>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306" name="Google Shape;306;p16"/>
          <p:cNvCxnSpPr/>
          <p:nvPr/>
        </p:nvCxnSpPr>
        <p:spPr>
          <a:xfrm>
            <a:off x="458787" y="4910137"/>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307" name="Google Shape;307;p16"/>
          <p:cNvSpPr txBox="1"/>
          <p:nvPr/>
        </p:nvSpPr>
        <p:spPr>
          <a:xfrm>
            <a:off x="495300" y="2792412"/>
            <a:ext cx="8077200" cy="2041525"/>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If a signal does not change at all, its frequency is zero.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If a signal changes instantaneously, its frequency is infinite.</a:t>
            </a:r>
            <a:endParaRPr sz="1400" b="0" i="0" u="none" strike="noStrike" cap="none">
              <a:solidFill>
                <a:srgbClr val="000000"/>
              </a:solidFill>
              <a:latin typeface="Arial"/>
              <a:ea typeface="Arial"/>
              <a:cs typeface="Arial"/>
              <a:sym typeface="Arial"/>
            </a:endParaRPr>
          </a:p>
        </p:txBody>
      </p:sp>
      <p:grpSp>
        <p:nvGrpSpPr>
          <p:cNvPr id="308" name="Google Shape;308;p16"/>
          <p:cNvGrpSpPr/>
          <p:nvPr/>
        </p:nvGrpSpPr>
        <p:grpSpPr>
          <a:xfrm>
            <a:off x="457200" y="2057400"/>
            <a:ext cx="1143000" cy="566737"/>
            <a:chOff x="1200" y="1248"/>
            <a:chExt cx="720" cy="357"/>
          </a:xfrm>
        </p:grpSpPr>
        <p:pic>
          <p:nvPicPr>
            <p:cNvPr id="309" name="Google Shape;309;p16"/>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310" name="Google Shape;310;p16"/>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
        <p:nvSpPr>
          <p:cNvPr id="316" name="Google Shape;316;p17"/>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17" name="Google Shape;317;p1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18" name="Google Shape;318;p17"/>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19" name="Google Shape;319;p1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20" name="Google Shape;320;p1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21" name="Google Shape;321;p17"/>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22" name="Google Shape;322;p1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323" name="Google Shape;323;p17"/>
          <p:cNvCxnSpPr/>
          <p:nvPr/>
        </p:nvCxnSpPr>
        <p:spPr>
          <a:xfrm>
            <a:off x="457200" y="2971800"/>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324" name="Google Shape;324;p17"/>
          <p:cNvCxnSpPr/>
          <p:nvPr/>
        </p:nvCxnSpPr>
        <p:spPr>
          <a:xfrm>
            <a:off x="458787" y="41910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325" name="Google Shape;325;p17"/>
          <p:cNvSpPr txBox="1"/>
          <p:nvPr/>
        </p:nvSpPr>
        <p:spPr>
          <a:xfrm>
            <a:off x="495300" y="3063875"/>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Phase describes the position of the waveform  relative to time 0.</a:t>
            </a:r>
            <a:endParaRPr sz="1400" b="0" i="0" u="none" strike="noStrike" cap="none">
              <a:solidFill>
                <a:srgbClr val="000000"/>
              </a:solidFill>
              <a:latin typeface="Arial"/>
              <a:ea typeface="Arial"/>
              <a:cs typeface="Arial"/>
              <a:sym typeface="Arial"/>
            </a:endParaRPr>
          </a:p>
        </p:txBody>
      </p:sp>
      <p:grpSp>
        <p:nvGrpSpPr>
          <p:cNvPr id="326" name="Google Shape;326;p17"/>
          <p:cNvGrpSpPr/>
          <p:nvPr/>
        </p:nvGrpSpPr>
        <p:grpSpPr>
          <a:xfrm>
            <a:off x="457200" y="2286000"/>
            <a:ext cx="1143000" cy="566737"/>
            <a:chOff x="1200" y="1248"/>
            <a:chExt cx="720" cy="357"/>
          </a:xfrm>
        </p:grpSpPr>
        <p:pic>
          <p:nvPicPr>
            <p:cNvPr id="327" name="Google Shape;327;p17"/>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328" name="Google Shape;328;p17"/>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cxnSp>
        <p:nvCxnSpPr>
          <p:cNvPr id="334" name="Google Shape;334;p18"/>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35" name="Google Shape;335;p18"/>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36" name="Google Shape;336;p18"/>
          <p:cNvSpPr txBox="1"/>
          <p:nvPr/>
        </p:nvSpPr>
        <p:spPr>
          <a:xfrm>
            <a:off x="304800" y="152400"/>
            <a:ext cx="7680325" cy="7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3.5  </a:t>
            </a:r>
            <a:r>
              <a:rPr lang="en-US" sz="2000" b="1" i="1" u="none" strike="noStrike" cap="none">
                <a:solidFill>
                  <a:schemeClr val="dk1"/>
                </a:solidFill>
                <a:latin typeface="Times New Roman"/>
                <a:ea typeface="Times New Roman"/>
                <a:cs typeface="Times New Roman"/>
                <a:sym typeface="Times New Roman"/>
              </a:rPr>
              <a:t>Three sine waves with the same amplitude and frequency,</a:t>
            </a:r>
            <a:br>
              <a:rPr lang="en-US" sz="2000" b="1" i="1" u="none" strike="noStrike" cap="none">
                <a:solidFill>
                  <a:schemeClr val="dk1"/>
                </a:solidFill>
                <a:latin typeface="Times New Roman"/>
                <a:ea typeface="Times New Roman"/>
                <a:cs typeface="Times New Roman"/>
                <a:sym typeface="Times New Roman"/>
              </a:rPr>
            </a:br>
            <a:r>
              <a:rPr lang="en-US" sz="2000" b="1" i="1" u="none" strike="noStrike" cap="none">
                <a:solidFill>
                  <a:schemeClr val="dk1"/>
                </a:solidFill>
                <a:latin typeface="Times New Roman"/>
                <a:ea typeface="Times New Roman"/>
                <a:cs typeface="Times New Roman"/>
                <a:sym typeface="Times New Roman"/>
              </a:rPr>
              <a:t>                        but different phases</a:t>
            </a:r>
            <a:endParaRPr sz="1400" b="0" i="0" u="none" strike="noStrike" cap="none">
              <a:solidFill>
                <a:srgbClr val="000000"/>
              </a:solidFill>
              <a:latin typeface="Arial"/>
              <a:ea typeface="Arial"/>
              <a:cs typeface="Arial"/>
              <a:sym typeface="Arial"/>
            </a:endParaRPr>
          </a:p>
        </p:txBody>
      </p:sp>
      <p:cxnSp>
        <p:nvCxnSpPr>
          <p:cNvPr id="337" name="Google Shape;337;p18"/>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338" name="Google Shape;338;p18"/>
          <p:cNvPicPr preferRelativeResize="0"/>
          <p:nvPr/>
        </p:nvPicPr>
        <p:blipFill rotWithShape="1">
          <a:blip r:embed="rId3">
            <a:alphaModFix/>
          </a:blip>
          <a:srcRect/>
          <a:stretch/>
        </p:blipFill>
        <p:spPr>
          <a:xfrm>
            <a:off x="1905000" y="1143000"/>
            <a:ext cx="5110162" cy="4965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cxnSp>
        <p:nvCxnSpPr>
          <p:cNvPr id="344" name="Google Shape;344;p19"/>
          <p:cNvCxnSpPr/>
          <p:nvPr/>
        </p:nvCxnSpPr>
        <p:spPr>
          <a:xfrm>
            <a:off x="152400" y="533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45" name="Google Shape;345;p19"/>
          <p:cNvCxnSpPr/>
          <p:nvPr/>
        </p:nvCxnSpPr>
        <p:spPr>
          <a:xfrm>
            <a:off x="152400" y="1371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46" name="Google Shape;346;p19"/>
          <p:cNvSpPr txBox="1"/>
          <p:nvPr/>
        </p:nvSpPr>
        <p:spPr>
          <a:xfrm>
            <a:off x="304800" y="762000"/>
            <a:ext cx="40798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3.6  </a:t>
            </a:r>
            <a:r>
              <a:rPr lang="en-US" sz="2000" b="1" i="1" u="none" strike="noStrike" cap="none">
                <a:solidFill>
                  <a:schemeClr val="dk1"/>
                </a:solidFill>
                <a:latin typeface="Times New Roman"/>
                <a:ea typeface="Times New Roman"/>
                <a:cs typeface="Times New Roman"/>
                <a:sym typeface="Times New Roman"/>
              </a:rPr>
              <a:t>Wavelength and period</a:t>
            </a:r>
            <a:endParaRPr sz="1400" b="0" i="0" u="none" strike="noStrike" cap="none">
              <a:solidFill>
                <a:srgbClr val="000000"/>
              </a:solidFill>
              <a:latin typeface="Arial"/>
              <a:ea typeface="Arial"/>
              <a:cs typeface="Arial"/>
              <a:sym typeface="Arial"/>
            </a:endParaRPr>
          </a:p>
        </p:txBody>
      </p:sp>
      <p:cxnSp>
        <p:nvCxnSpPr>
          <p:cNvPr id="347" name="Google Shape;347;p19"/>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348" name="Google Shape;348;p19"/>
          <p:cNvPicPr preferRelativeResize="0"/>
          <p:nvPr/>
        </p:nvPicPr>
        <p:blipFill rotWithShape="1">
          <a:blip r:embed="rId3">
            <a:alphaModFix/>
          </a:blip>
          <a:srcRect/>
          <a:stretch/>
        </p:blipFill>
        <p:spPr>
          <a:xfrm>
            <a:off x="457200" y="2778125"/>
            <a:ext cx="8034337" cy="20050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
        <p:nvSpPr>
          <p:cNvPr id="92" name="Google Shape;92;p2"/>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3" name="Google Shape;93;p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4" name="Google Shape;94;p2"/>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5" name="Google Shape;95;p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6" name="Google Shape;96;p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7" name="Google Shape;97;p2"/>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8" name="Google Shape;98;p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99" name="Google Shape;99;p2"/>
          <p:cNvCxnSpPr/>
          <p:nvPr/>
        </p:nvCxnSpPr>
        <p:spPr>
          <a:xfrm>
            <a:off x="457200" y="3048000"/>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100" name="Google Shape;100;p2"/>
          <p:cNvCxnSpPr/>
          <p:nvPr/>
        </p:nvCxnSpPr>
        <p:spPr>
          <a:xfrm>
            <a:off x="458787" y="42672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101" name="Google Shape;101;p2"/>
          <p:cNvSpPr txBox="1"/>
          <p:nvPr/>
        </p:nvSpPr>
        <p:spPr>
          <a:xfrm>
            <a:off x="495300" y="3124200"/>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To be transmitted, data must be transformed to electromagnetic signals.</a:t>
            </a:r>
            <a:endParaRPr sz="1400" b="0" i="0" u="none" strike="noStrike" cap="none">
              <a:solidFill>
                <a:srgbClr val="000000"/>
              </a:solidFill>
              <a:latin typeface="Arial"/>
              <a:ea typeface="Arial"/>
              <a:cs typeface="Arial"/>
              <a:sym typeface="Arial"/>
            </a:endParaRPr>
          </a:p>
        </p:txBody>
      </p:sp>
      <p:grpSp>
        <p:nvGrpSpPr>
          <p:cNvPr id="102" name="Google Shape;102;p2"/>
          <p:cNvGrpSpPr/>
          <p:nvPr/>
        </p:nvGrpSpPr>
        <p:grpSpPr>
          <a:xfrm>
            <a:off x="457200" y="2362200"/>
            <a:ext cx="1143000" cy="566737"/>
            <a:chOff x="1200" y="1248"/>
            <a:chExt cx="720" cy="357"/>
          </a:xfrm>
        </p:grpSpPr>
        <p:pic>
          <p:nvPicPr>
            <p:cNvPr id="103" name="Google Shape;103;p2"/>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104" name="Google Shape;104;p2"/>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Time domain and frequency domain</a:t>
            </a:r>
            <a:endParaRPr/>
          </a:p>
        </p:txBody>
      </p:sp>
      <p:sp>
        <p:nvSpPr>
          <p:cNvPr id="354" name="Google Shape;354;p2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342900" marR="0" lvl="0" indent="-220980" algn="l" rtl="0">
              <a:lnSpc>
                <a:spcPct val="100000"/>
              </a:lnSpc>
              <a:spcBef>
                <a:spcPts val="0"/>
              </a:spcBef>
              <a:spcAft>
                <a:spcPts val="0"/>
              </a:spcAft>
              <a:buClr>
                <a:schemeClr val="folHlink"/>
              </a:buClr>
              <a:buSzPts val="1920"/>
              <a:buFont typeface="Noto Sans Symbols"/>
              <a:buNone/>
            </a:pPr>
            <a:endParaRPr sz="3200">
              <a:solidFill>
                <a:schemeClr val="dk1"/>
              </a:solidFill>
              <a:latin typeface="Tahoma"/>
              <a:ea typeface="Tahoma"/>
              <a:cs typeface="Tahoma"/>
              <a:sym typeface="Tahoma"/>
            </a:endParaRPr>
          </a:p>
        </p:txBody>
      </p:sp>
      <p:sp>
        <p:nvSpPr>
          <p:cNvPr id="355" name="Google Shape;355;p2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cxnSp>
        <p:nvCxnSpPr>
          <p:cNvPr id="361" name="Google Shape;361;p21"/>
          <p:cNvCxnSpPr/>
          <p:nvPr/>
        </p:nvCxnSpPr>
        <p:spPr>
          <a:xfrm>
            <a:off x="152400" y="2286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62" name="Google Shape;362;p21"/>
          <p:cNvCxnSpPr/>
          <p:nvPr/>
        </p:nvCxnSpPr>
        <p:spPr>
          <a:xfrm>
            <a:off x="152400" y="10668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63" name="Google Shape;363;p21"/>
          <p:cNvSpPr txBox="1"/>
          <p:nvPr/>
        </p:nvSpPr>
        <p:spPr>
          <a:xfrm>
            <a:off x="304800" y="457200"/>
            <a:ext cx="79819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3.7  </a:t>
            </a:r>
            <a:r>
              <a:rPr lang="en-US" sz="2000" b="1" i="1" u="none" strike="noStrike" cap="none">
                <a:solidFill>
                  <a:schemeClr val="dk1"/>
                </a:solidFill>
                <a:latin typeface="Times New Roman"/>
                <a:ea typeface="Times New Roman"/>
                <a:cs typeface="Times New Roman"/>
                <a:sym typeface="Times New Roman"/>
              </a:rPr>
              <a:t>The time-domain and frequency-domain plots of a sine wave</a:t>
            </a:r>
            <a:endParaRPr sz="1400" b="0" i="0" u="none" strike="noStrike" cap="none">
              <a:solidFill>
                <a:srgbClr val="000000"/>
              </a:solidFill>
              <a:latin typeface="Arial"/>
              <a:ea typeface="Arial"/>
              <a:cs typeface="Arial"/>
              <a:sym typeface="Arial"/>
            </a:endParaRPr>
          </a:p>
        </p:txBody>
      </p:sp>
      <p:cxnSp>
        <p:nvCxnSpPr>
          <p:cNvPr id="364" name="Google Shape;364;p21"/>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365" name="Google Shape;365;p21"/>
          <p:cNvPicPr preferRelativeResize="0"/>
          <p:nvPr/>
        </p:nvPicPr>
        <p:blipFill rotWithShape="1">
          <a:blip r:embed="rId3">
            <a:alphaModFix/>
          </a:blip>
          <a:srcRect/>
          <a:stretch/>
        </p:blipFill>
        <p:spPr>
          <a:xfrm>
            <a:off x="968375" y="1447800"/>
            <a:ext cx="7056437" cy="4619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
        <p:nvSpPr>
          <p:cNvPr id="371" name="Google Shape;371;p22"/>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72" name="Google Shape;372;p2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373" name="Google Shape;373;p22"/>
          <p:cNvGrpSpPr/>
          <p:nvPr/>
        </p:nvGrpSpPr>
        <p:grpSpPr>
          <a:xfrm>
            <a:off x="490537" y="773112"/>
            <a:ext cx="738187" cy="474662"/>
            <a:chOff x="309" y="487"/>
            <a:chExt cx="465" cy="299"/>
          </a:xfrm>
        </p:grpSpPr>
        <p:sp>
          <p:nvSpPr>
            <p:cNvPr id="374" name="Google Shape;374;p22"/>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75" name="Google Shape;375;p2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376" name="Google Shape;376;p2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77" name="Google Shape;377;p22"/>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78" name="Google Shape;378;p2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79" name="Google Shape;379;p22"/>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80" name="Google Shape;380;p22"/>
          <p:cNvSpPr txBox="1"/>
          <p:nvPr/>
        </p:nvSpPr>
        <p:spPr>
          <a:xfrm>
            <a:off x="228600" y="1447800"/>
            <a:ext cx="8534400" cy="2654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Arial"/>
              <a:buNone/>
            </a:pPr>
            <a:r>
              <a:rPr lang="en-US" sz="2800" b="1" i="1" u="none" strike="noStrike" cap="none">
                <a:solidFill>
                  <a:schemeClr val="dk1"/>
                </a:solidFill>
                <a:latin typeface="Arial"/>
                <a:ea typeface="Arial"/>
                <a:cs typeface="Arial"/>
                <a:sym typeface="Arial"/>
              </a:rPr>
              <a:t>The frequency domain is more compact and useful when we are dealing with more than one sine wave. For example, Figure 3.8 shows three sine waves, each with different amplitude and frequency. All can be represented by three spikes in the frequency domain.</a:t>
            </a:r>
            <a:endParaRPr sz="1400" b="0" i="0" u="none" strike="noStrike" cap="none">
              <a:solidFill>
                <a:srgbClr val="000000"/>
              </a:solidFill>
              <a:latin typeface="Arial"/>
              <a:ea typeface="Arial"/>
              <a:cs typeface="Arial"/>
              <a:sym typeface="Arial"/>
            </a:endParaRPr>
          </a:p>
        </p:txBody>
      </p:sp>
      <p:sp>
        <p:nvSpPr>
          <p:cNvPr id="381" name="Google Shape;381;p22"/>
          <p:cNvSpPr txBox="1"/>
          <p:nvPr/>
        </p:nvSpPr>
        <p:spPr>
          <a:xfrm>
            <a:off x="1143000" y="182562"/>
            <a:ext cx="22844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3.7</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cxnSp>
        <p:nvCxnSpPr>
          <p:cNvPr id="387" name="Google Shape;387;p23"/>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388" name="Google Shape;388;p23"/>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389" name="Google Shape;389;p23"/>
          <p:cNvSpPr txBox="1"/>
          <p:nvPr/>
        </p:nvSpPr>
        <p:spPr>
          <a:xfrm>
            <a:off x="304800" y="381000"/>
            <a:ext cx="78914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3.8  </a:t>
            </a:r>
            <a:r>
              <a:rPr lang="en-US" sz="2000" b="1" i="1" u="none" strike="noStrike" cap="none">
                <a:solidFill>
                  <a:schemeClr val="dk1"/>
                </a:solidFill>
                <a:latin typeface="Times New Roman"/>
                <a:ea typeface="Times New Roman"/>
                <a:cs typeface="Times New Roman"/>
                <a:sym typeface="Times New Roman"/>
              </a:rPr>
              <a:t>The time domain and frequency domain of three sine waves</a:t>
            </a:r>
            <a:endParaRPr sz="1400" b="0" i="0" u="none" strike="noStrike" cap="none">
              <a:solidFill>
                <a:srgbClr val="000000"/>
              </a:solidFill>
              <a:latin typeface="Arial"/>
              <a:ea typeface="Arial"/>
              <a:cs typeface="Arial"/>
              <a:sym typeface="Arial"/>
            </a:endParaRPr>
          </a:p>
        </p:txBody>
      </p:sp>
      <p:cxnSp>
        <p:nvCxnSpPr>
          <p:cNvPr id="390" name="Google Shape;390;p23"/>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391" name="Google Shape;391;p23"/>
          <p:cNvPicPr preferRelativeResize="0"/>
          <p:nvPr/>
        </p:nvPicPr>
        <p:blipFill rotWithShape="1">
          <a:blip r:embed="rId3">
            <a:alphaModFix/>
          </a:blip>
          <a:srcRect/>
          <a:stretch/>
        </p:blipFill>
        <p:spPr>
          <a:xfrm>
            <a:off x="228600" y="1981200"/>
            <a:ext cx="8583612" cy="31543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
        <p:nvSpPr>
          <p:cNvPr id="397" name="Google Shape;397;p2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98" name="Google Shape;398;p2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399" name="Google Shape;399;p2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00" name="Google Shape;400;p2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01" name="Google Shape;401;p2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02" name="Google Shape;402;p2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03" name="Google Shape;403;p2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404" name="Google Shape;404;p24"/>
          <p:cNvCxnSpPr/>
          <p:nvPr/>
        </p:nvCxnSpPr>
        <p:spPr>
          <a:xfrm>
            <a:off x="457200" y="2971800"/>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405" name="Google Shape;405;p24"/>
          <p:cNvCxnSpPr/>
          <p:nvPr/>
        </p:nvCxnSpPr>
        <p:spPr>
          <a:xfrm>
            <a:off x="458787" y="51816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406" name="Google Shape;406;p24"/>
          <p:cNvSpPr txBox="1"/>
          <p:nvPr/>
        </p:nvSpPr>
        <p:spPr>
          <a:xfrm>
            <a:off x="495300" y="3063875"/>
            <a:ext cx="8077200" cy="2041525"/>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A single-frequency sine wave is not useful in data communications;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we need to send a composite signal, a signal made of many simple sine waves.</a:t>
            </a:r>
            <a:endParaRPr sz="1400" b="0" i="0" u="none" strike="noStrike" cap="none">
              <a:solidFill>
                <a:srgbClr val="000000"/>
              </a:solidFill>
              <a:latin typeface="Arial"/>
              <a:ea typeface="Arial"/>
              <a:cs typeface="Arial"/>
              <a:sym typeface="Arial"/>
            </a:endParaRPr>
          </a:p>
        </p:txBody>
      </p:sp>
      <p:grpSp>
        <p:nvGrpSpPr>
          <p:cNvPr id="407" name="Google Shape;407;p24"/>
          <p:cNvGrpSpPr/>
          <p:nvPr/>
        </p:nvGrpSpPr>
        <p:grpSpPr>
          <a:xfrm>
            <a:off x="457200" y="2362200"/>
            <a:ext cx="1143000" cy="566737"/>
            <a:chOff x="1200" y="1248"/>
            <a:chExt cx="720" cy="357"/>
          </a:xfrm>
        </p:grpSpPr>
        <p:pic>
          <p:nvPicPr>
            <p:cNvPr id="408" name="Google Shape;408;p24"/>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409" name="Google Shape;409;p24"/>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cxnSp>
        <p:nvCxnSpPr>
          <p:cNvPr id="415" name="Google Shape;415;p25"/>
          <p:cNvCxnSpPr/>
          <p:nvPr/>
        </p:nvCxnSpPr>
        <p:spPr>
          <a:xfrm>
            <a:off x="152400" y="2286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416" name="Google Shape;416;p25"/>
          <p:cNvCxnSpPr/>
          <p:nvPr/>
        </p:nvCxnSpPr>
        <p:spPr>
          <a:xfrm>
            <a:off x="152400" y="10668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417" name="Google Shape;417;p25"/>
          <p:cNvSpPr txBox="1"/>
          <p:nvPr/>
        </p:nvSpPr>
        <p:spPr>
          <a:xfrm>
            <a:off x="304800" y="457200"/>
            <a:ext cx="45354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3.9  </a:t>
            </a:r>
            <a:r>
              <a:rPr lang="en-US" sz="2000" b="1" i="1" u="none" strike="noStrike" cap="none">
                <a:solidFill>
                  <a:schemeClr val="dk1"/>
                </a:solidFill>
                <a:latin typeface="Times New Roman"/>
                <a:ea typeface="Times New Roman"/>
                <a:cs typeface="Times New Roman"/>
                <a:sym typeface="Times New Roman"/>
              </a:rPr>
              <a:t>A composite periodic signal</a:t>
            </a:r>
            <a:endParaRPr sz="1400" b="0" i="0" u="none" strike="noStrike" cap="none">
              <a:solidFill>
                <a:srgbClr val="000000"/>
              </a:solidFill>
              <a:latin typeface="Arial"/>
              <a:ea typeface="Arial"/>
              <a:cs typeface="Arial"/>
              <a:sym typeface="Arial"/>
            </a:endParaRPr>
          </a:p>
        </p:txBody>
      </p:sp>
      <p:cxnSp>
        <p:nvCxnSpPr>
          <p:cNvPr id="418" name="Google Shape;418;p25"/>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419" name="Google Shape;419;p25"/>
          <p:cNvPicPr preferRelativeResize="0"/>
          <p:nvPr/>
        </p:nvPicPr>
        <p:blipFill rotWithShape="1">
          <a:blip r:embed="rId3">
            <a:alphaModFix/>
          </a:blip>
          <a:srcRect/>
          <a:stretch/>
        </p:blipFill>
        <p:spPr>
          <a:xfrm>
            <a:off x="423862" y="1981200"/>
            <a:ext cx="8491537" cy="30749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cxnSp>
        <p:nvCxnSpPr>
          <p:cNvPr id="425" name="Google Shape;425;p26"/>
          <p:cNvCxnSpPr/>
          <p:nvPr/>
        </p:nvCxnSpPr>
        <p:spPr>
          <a:xfrm>
            <a:off x="152400" y="762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426" name="Google Shape;426;p26"/>
          <p:cNvCxnSpPr/>
          <p:nvPr/>
        </p:nvCxnSpPr>
        <p:spPr>
          <a:xfrm>
            <a:off x="152400" y="9144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427" name="Google Shape;427;p26"/>
          <p:cNvSpPr txBox="1"/>
          <p:nvPr/>
        </p:nvSpPr>
        <p:spPr>
          <a:xfrm>
            <a:off x="304800" y="304800"/>
            <a:ext cx="82407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3.12  </a:t>
            </a:r>
            <a:r>
              <a:rPr lang="en-US" sz="2000" b="1" i="1" u="none" strike="noStrike" cap="none">
                <a:solidFill>
                  <a:schemeClr val="dk1"/>
                </a:solidFill>
                <a:latin typeface="Times New Roman"/>
                <a:ea typeface="Times New Roman"/>
                <a:cs typeface="Times New Roman"/>
                <a:sym typeface="Times New Roman"/>
              </a:rPr>
              <a:t>The bandwidth of periodic and nonperiodic composite signals</a:t>
            </a:r>
            <a:endParaRPr sz="1400" b="0" i="0" u="none" strike="noStrike" cap="none">
              <a:solidFill>
                <a:srgbClr val="000000"/>
              </a:solidFill>
              <a:latin typeface="Arial"/>
              <a:ea typeface="Arial"/>
              <a:cs typeface="Arial"/>
              <a:sym typeface="Arial"/>
            </a:endParaRPr>
          </a:p>
        </p:txBody>
      </p:sp>
      <p:cxnSp>
        <p:nvCxnSpPr>
          <p:cNvPr id="428" name="Google Shape;428;p26"/>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429" name="Google Shape;429;p26"/>
          <p:cNvPicPr preferRelativeResize="0"/>
          <p:nvPr/>
        </p:nvPicPr>
        <p:blipFill rotWithShape="1">
          <a:blip r:embed="rId3">
            <a:alphaModFix/>
          </a:blip>
          <a:srcRect/>
          <a:stretch/>
        </p:blipFill>
        <p:spPr>
          <a:xfrm>
            <a:off x="1581150" y="1090612"/>
            <a:ext cx="6115050" cy="50053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
        <p:nvSpPr>
          <p:cNvPr id="435" name="Google Shape;435;p27"/>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36" name="Google Shape;436;p27"/>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437" name="Google Shape;437;p27"/>
          <p:cNvGrpSpPr/>
          <p:nvPr/>
        </p:nvGrpSpPr>
        <p:grpSpPr>
          <a:xfrm>
            <a:off x="490537" y="773112"/>
            <a:ext cx="738187" cy="474662"/>
            <a:chOff x="309" y="487"/>
            <a:chExt cx="465" cy="299"/>
          </a:xfrm>
        </p:grpSpPr>
        <p:sp>
          <p:nvSpPr>
            <p:cNvPr id="438" name="Google Shape;438;p27"/>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39" name="Google Shape;439;p27"/>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440" name="Google Shape;440;p27"/>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41" name="Google Shape;441;p27"/>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42" name="Google Shape;442;p27"/>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43" name="Google Shape;443;p27"/>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44" name="Google Shape;444;p27"/>
          <p:cNvSpPr txBox="1"/>
          <p:nvPr/>
        </p:nvSpPr>
        <p:spPr>
          <a:xfrm>
            <a:off x="228600" y="1295400"/>
            <a:ext cx="8534400" cy="3081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If a periodic signal is decomposed into five sine waves with frequencies of 100, 300, 500, 700, and 900 Hz, what is its bandwidth? Draw the spectrum, assuming all components have a maximum amplitude of 10 V.</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Let </a:t>
            </a:r>
            <a:r>
              <a:rPr lang="en-US" sz="2800" b="1" i="1" u="none" strike="noStrike" cap="none">
                <a:solidFill>
                  <a:schemeClr val="hlink"/>
                </a:solidFill>
                <a:latin typeface="Times New Roman"/>
                <a:ea typeface="Times New Roman"/>
                <a:cs typeface="Times New Roman"/>
                <a:sym typeface="Times New Roman"/>
              </a:rPr>
              <a:t>f</a:t>
            </a:r>
            <a:r>
              <a:rPr lang="en-US" sz="2800" b="1" i="1" u="none" strike="noStrike" cap="none" baseline="-25000">
                <a:solidFill>
                  <a:schemeClr val="hlink"/>
                </a:solidFill>
                <a:latin typeface="Times New Roman"/>
                <a:ea typeface="Times New Roman"/>
                <a:cs typeface="Times New Roman"/>
                <a:sym typeface="Times New Roman"/>
              </a:rPr>
              <a:t>h</a:t>
            </a:r>
            <a:r>
              <a:rPr lang="en-US" sz="2800" b="1" i="1" u="none" strike="noStrike" cap="none">
                <a:solidFill>
                  <a:schemeClr val="dk1"/>
                </a:solidFill>
                <a:latin typeface="Times New Roman"/>
                <a:ea typeface="Times New Roman"/>
                <a:cs typeface="Times New Roman"/>
                <a:sym typeface="Times New Roman"/>
              </a:rPr>
              <a:t> be the highest frequency, </a:t>
            </a:r>
            <a:r>
              <a:rPr lang="en-US" sz="2800" b="1" i="1" u="none" strike="noStrike" cap="none">
                <a:solidFill>
                  <a:schemeClr val="hlink"/>
                </a:solidFill>
                <a:latin typeface="Times New Roman"/>
                <a:ea typeface="Times New Roman"/>
                <a:cs typeface="Times New Roman"/>
                <a:sym typeface="Times New Roman"/>
              </a:rPr>
              <a:t>f</a:t>
            </a:r>
            <a:r>
              <a:rPr lang="en-US" sz="2800" b="1" i="1" u="none" strike="noStrike" cap="none" baseline="-25000">
                <a:solidFill>
                  <a:schemeClr val="hlink"/>
                </a:solidFill>
                <a:latin typeface="Times New Roman"/>
                <a:ea typeface="Times New Roman"/>
                <a:cs typeface="Times New Roman"/>
                <a:sym typeface="Times New Roman"/>
              </a:rPr>
              <a:t>l</a:t>
            </a:r>
            <a:r>
              <a:rPr lang="en-US" sz="2800" b="1" i="1" u="none" strike="noStrike" cap="none">
                <a:solidFill>
                  <a:schemeClr val="dk1"/>
                </a:solidFill>
                <a:latin typeface="Times New Roman"/>
                <a:ea typeface="Times New Roman"/>
                <a:cs typeface="Times New Roman"/>
                <a:sym typeface="Times New Roman"/>
              </a:rPr>
              <a:t> the lowest frequency, and </a:t>
            </a:r>
            <a:r>
              <a:rPr lang="en-US" sz="2800" b="1" i="1" u="none" strike="noStrike" cap="none">
                <a:solidFill>
                  <a:schemeClr val="hlink"/>
                </a:solidFill>
                <a:latin typeface="Times New Roman"/>
                <a:ea typeface="Times New Roman"/>
                <a:cs typeface="Times New Roman"/>
                <a:sym typeface="Times New Roman"/>
              </a:rPr>
              <a:t>B</a:t>
            </a:r>
            <a:r>
              <a:rPr lang="en-US" sz="2800" b="1" i="1" u="none" strike="noStrike" cap="none">
                <a:solidFill>
                  <a:schemeClr val="dk1"/>
                </a:solidFill>
                <a:latin typeface="Times New Roman"/>
                <a:ea typeface="Times New Roman"/>
                <a:cs typeface="Times New Roman"/>
                <a:sym typeface="Times New Roman"/>
              </a:rPr>
              <a:t> the bandwidth. Then</a:t>
            </a:r>
            <a:endParaRPr sz="1400" b="0" i="0" u="none" strike="noStrike" cap="none">
              <a:solidFill>
                <a:srgbClr val="000000"/>
              </a:solidFill>
              <a:latin typeface="Arial"/>
              <a:ea typeface="Arial"/>
              <a:cs typeface="Arial"/>
              <a:sym typeface="Arial"/>
            </a:endParaRPr>
          </a:p>
        </p:txBody>
      </p:sp>
      <p:sp>
        <p:nvSpPr>
          <p:cNvPr id="445" name="Google Shape;445;p27"/>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3.10</a:t>
            </a:r>
            <a:endParaRPr sz="1400" b="0" i="0" u="none" strike="noStrike" cap="none">
              <a:solidFill>
                <a:srgbClr val="000000"/>
              </a:solidFill>
              <a:latin typeface="Arial"/>
              <a:ea typeface="Arial"/>
              <a:cs typeface="Arial"/>
              <a:sym typeface="Arial"/>
            </a:endParaRPr>
          </a:p>
        </p:txBody>
      </p:sp>
      <p:pic>
        <p:nvPicPr>
          <p:cNvPr id="446" name="Google Shape;446;p27"/>
          <p:cNvPicPr preferRelativeResize="0"/>
          <p:nvPr/>
        </p:nvPicPr>
        <p:blipFill rotWithShape="1">
          <a:blip r:embed="rId3">
            <a:alphaModFix/>
          </a:blip>
          <a:srcRect/>
          <a:stretch/>
        </p:blipFill>
        <p:spPr>
          <a:xfrm>
            <a:off x="2649537" y="4692650"/>
            <a:ext cx="3843337" cy="458787"/>
          </a:xfrm>
          <a:prstGeom prst="rect">
            <a:avLst/>
          </a:prstGeom>
          <a:noFill/>
          <a:ln w="57150" cap="flat" cmpd="sng">
            <a:solidFill>
              <a:srgbClr val="3366FF"/>
            </a:solidFill>
            <a:prstDash val="solid"/>
            <a:miter lim="800000"/>
            <a:headEnd type="none" w="sm" len="sm"/>
            <a:tailEnd type="none" w="sm" len="sm"/>
          </a:ln>
        </p:spPr>
      </p:pic>
      <p:sp>
        <p:nvSpPr>
          <p:cNvPr id="447" name="Google Shape;447;p27"/>
          <p:cNvSpPr txBox="1"/>
          <p:nvPr/>
        </p:nvSpPr>
        <p:spPr>
          <a:xfrm>
            <a:off x="228600" y="5410200"/>
            <a:ext cx="8534400" cy="946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spectrum has only five spikes, at 100, 300, 500, 700, and 900 Hz (see Figure 3.13).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cxnSp>
        <p:nvCxnSpPr>
          <p:cNvPr id="453" name="Google Shape;453;p28"/>
          <p:cNvCxnSpPr/>
          <p:nvPr/>
        </p:nvCxnSpPr>
        <p:spPr>
          <a:xfrm>
            <a:off x="152400" y="2286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454" name="Google Shape;454;p28"/>
          <p:cNvCxnSpPr/>
          <p:nvPr/>
        </p:nvCxnSpPr>
        <p:spPr>
          <a:xfrm>
            <a:off x="152400" y="10668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455" name="Google Shape;455;p28"/>
          <p:cNvSpPr txBox="1"/>
          <p:nvPr/>
        </p:nvSpPr>
        <p:spPr>
          <a:xfrm>
            <a:off x="304800" y="457200"/>
            <a:ext cx="52562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3.13  </a:t>
            </a:r>
            <a:r>
              <a:rPr lang="en-US" sz="2000" b="1" i="1" u="none" strike="noStrike" cap="none">
                <a:solidFill>
                  <a:schemeClr val="dk1"/>
                </a:solidFill>
                <a:latin typeface="Times New Roman"/>
                <a:ea typeface="Times New Roman"/>
                <a:cs typeface="Times New Roman"/>
                <a:sym typeface="Times New Roman"/>
              </a:rPr>
              <a:t>The bandwidth for Example 3.10</a:t>
            </a:r>
            <a:endParaRPr sz="1400" b="0" i="0" u="none" strike="noStrike" cap="none">
              <a:solidFill>
                <a:srgbClr val="000000"/>
              </a:solidFill>
              <a:latin typeface="Arial"/>
              <a:ea typeface="Arial"/>
              <a:cs typeface="Arial"/>
              <a:sym typeface="Arial"/>
            </a:endParaRPr>
          </a:p>
        </p:txBody>
      </p:sp>
      <p:cxnSp>
        <p:nvCxnSpPr>
          <p:cNvPr id="456" name="Google Shape;456;p28"/>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457" name="Google Shape;457;p28"/>
          <p:cNvPicPr preferRelativeResize="0"/>
          <p:nvPr/>
        </p:nvPicPr>
        <p:blipFill rotWithShape="1">
          <a:blip r:embed="rId3">
            <a:alphaModFix/>
          </a:blip>
          <a:srcRect/>
          <a:stretch/>
        </p:blipFill>
        <p:spPr>
          <a:xfrm>
            <a:off x="1184275" y="2430462"/>
            <a:ext cx="6929437" cy="2305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
        <p:nvSpPr>
          <p:cNvPr id="463" name="Google Shape;463;p29"/>
          <p:cNvSpPr txBox="1"/>
          <p:nvPr/>
        </p:nvSpPr>
        <p:spPr>
          <a:xfrm>
            <a:off x="0" y="0"/>
            <a:ext cx="9144000" cy="8382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64" name="Google Shape;464;p29"/>
          <p:cNvSpPr txBox="1"/>
          <p:nvPr/>
        </p:nvSpPr>
        <p:spPr>
          <a:xfrm>
            <a:off x="228600" y="76200"/>
            <a:ext cx="4679950"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strike="noStrike" cap="none">
                <a:solidFill>
                  <a:schemeClr val="dk1"/>
                </a:solidFill>
                <a:latin typeface="Times"/>
                <a:ea typeface="Times"/>
                <a:cs typeface="Times"/>
                <a:sym typeface="Times"/>
              </a:rPr>
              <a:t>3-3   DIGITAL SIGNALS</a:t>
            </a:r>
            <a:endParaRPr sz="1400" b="0" i="0" u="none" strike="noStrike" cap="none">
              <a:solidFill>
                <a:srgbClr val="000000"/>
              </a:solidFill>
              <a:latin typeface="Arial"/>
              <a:ea typeface="Arial"/>
              <a:cs typeface="Arial"/>
              <a:sym typeface="Arial"/>
            </a:endParaRPr>
          </a:p>
        </p:txBody>
      </p:sp>
      <p:sp>
        <p:nvSpPr>
          <p:cNvPr id="465" name="Google Shape;465;p29"/>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66" name="Google Shape;466;p29"/>
          <p:cNvSpPr txBox="1"/>
          <p:nvPr/>
        </p:nvSpPr>
        <p:spPr>
          <a:xfrm>
            <a:off x="76200" y="927100"/>
            <a:ext cx="8610600" cy="26543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In addition to being represented by an analog signal, information can also be represented by a </a:t>
            </a:r>
            <a:r>
              <a:rPr lang="en-US" sz="2800" b="1" i="1" u="none" strike="noStrike" cap="none">
                <a:solidFill>
                  <a:schemeClr val="hlink"/>
                </a:solidFill>
                <a:latin typeface="Times New Roman"/>
                <a:ea typeface="Times New Roman"/>
                <a:cs typeface="Times New Roman"/>
                <a:sym typeface="Times New Roman"/>
              </a:rPr>
              <a:t>digital signal</a:t>
            </a:r>
            <a:r>
              <a:rPr lang="en-US" sz="2800" b="1" i="1" u="none" strike="noStrike" cap="none">
                <a:solidFill>
                  <a:schemeClr val="dk1"/>
                </a:solidFill>
                <a:latin typeface="Times New Roman"/>
                <a:ea typeface="Times New Roman"/>
                <a:cs typeface="Times New Roman"/>
                <a:sym typeface="Times New Roman"/>
              </a:rPr>
              <a:t>. For example, a 1 can be encoded as a positive voltage and a 0 as zero voltage. A digital signal can have more than two levels. In this case, we can send more than 1 bit for each level.</a:t>
            </a:r>
            <a:endParaRPr sz="1400" b="0" i="0" u="none" strike="noStrike" cap="none">
              <a:solidFill>
                <a:srgbClr val="000000"/>
              </a:solidFill>
              <a:latin typeface="Arial"/>
              <a:ea typeface="Arial"/>
              <a:cs typeface="Arial"/>
              <a:sym typeface="Arial"/>
            </a:endParaRPr>
          </a:p>
        </p:txBody>
      </p:sp>
      <p:sp>
        <p:nvSpPr>
          <p:cNvPr id="467" name="Google Shape;467;p29"/>
          <p:cNvSpPr txBox="1"/>
          <p:nvPr/>
        </p:nvSpPr>
        <p:spPr>
          <a:xfrm>
            <a:off x="152400" y="4819650"/>
            <a:ext cx="6400800" cy="15525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strike="noStrike" cap="none">
                <a:solidFill>
                  <a:srgbClr val="0033CC"/>
                </a:solidFill>
                <a:latin typeface="Times New Roman"/>
                <a:ea typeface="Times New Roman"/>
                <a:cs typeface="Times New Roman"/>
                <a:sym typeface="Times New Roman"/>
              </a:rPr>
              <a:t>Bit Rate</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Bit Length</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Digital Signal as a Composite Analog Signal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CC"/>
              </a:buClr>
              <a:buSzPts val="2400"/>
              <a:buFont typeface="Times New Roman"/>
              <a:buNone/>
            </a:pPr>
            <a:r>
              <a:rPr lang="en-US" sz="2400" b="1" i="0" u="none" strike="noStrike" cap="none">
                <a:solidFill>
                  <a:srgbClr val="0033CC"/>
                </a:solidFill>
                <a:latin typeface="Times New Roman"/>
                <a:ea typeface="Times New Roman"/>
                <a:cs typeface="Times New Roman"/>
                <a:sym typeface="Times New Roman"/>
              </a:rPr>
              <a:t>Application Layer</a:t>
            </a:r>
            <a:endParaRPr sz="1400" b="0" i="0" u="none" strike="noStrike" cap="none">
              <a:solidFill>
                <a:srgbClr val="000000"/>
              </a:solidFill>
              <a:latin typeface="Arial"/>
              <a:ea typeface="Arial"/>
              <a:cs typeface="Arial"/>
              <a:sym typeface="Arial"/>
            </a:endParaRPr>
          </a:p>
        </p:txBody>
      </p:sp>
      <p:sp>
        <p:nvSpPr>
          <p:cNvPr id="468" name="Google Shape;468;p29"/>
          <p:cNvSpPr txBox="1"/>
          <p:nvPr/>
        </p:nvSpPr>
        <p:spPr>
          <a:xfrm>
            <a:off x="165100" y="43434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strike="noStrike" cap="none">
                <a:solidFill>
                  <a:schemeClr val="hlink"/>
                </a:solidFill>
                <a:latin typeface="Times New Roman"/>
                <a:ea typeface="Times New Roman"/>
                <a:cs typeface="Times New Roman"/>
                <a:sym typeface="Times New Roman"/>
              </a:rPr>
              <a:t>Topics discussed in this section: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
        <p:nvSpPr>
          <p:cNvPr id="110" name="Google Shape;110;p3"/>
          <p:cNvSpPr txBox="1"/>
          <p:nvPr/>
        </p:nvSpPr>
        <p:spPr>
          <a:xfrm>
            <a:off x="0" y="0"/>
            <a:ext cx="9144000" cy="8382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11" name="Google Shape;111;p3"/>
          <p:cNvSpPr txBox="1"/>
          <p:nvPr/>
        </p:nvSpPr>
        <p:spPr>
          <a:xfrm>
            <a:off x="228600" y="76200"/>
            <a:ext cx="5662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strike="noStrike" cap="none">
                <a:solidFill>
                  <a:schemeClr val="dk1"/>
                </a:solidFill>
                <a:latin typeface="Times"/>
                <a:ea typeface="Times"/>
                <a:cs typeface="Times"/>
                <a:sym typeface="Times"/>
              </a:rPr>
              <a:t>3-1   ANALOG AND DIGITAL</a:t>
            </a:r>
            <a:endParaRPr sz="1400" b="0" i="0" u="none" strike="noStrike" cap="none">
              <a:solidFill>
                <a:srgbClr val="000000"/>
              </a:solidFill>
              <a:latin typeface="Arial"/>
              <a:ea typeface="Arial"/>
              <a:cs typeface="Arial"/>
              <a:sym typeface="Arial"/>
            </a:endParaRPr>
          </a:p>
        </p:txBody>
      </p:sp>
      <p:sp>
        <p:nvSpPr>
          <p:cNvPr id="112" name="Google Shape;112;p3"/>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13" name="Google Shape;113;p3"/>
          <p:cNvSpPr txBox="1"/>
          <p:nvPr/>
        </p:nvSpPr>
        <p:spPr>
          <a:xfrm>
            <a:off x="76200" y="990600"/>
            <a:ext cx="8915400" cy="180022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Data can be </a:t>
            </a:r>
            <a:r>
              <a:rPr lang="en-US" sz="2800" b="1" i="1" u="none" strike="noStrike" cap="none">
                <a:solidFill>
                  <a:schemeClr val="hlink"/>
                </a:solidFill>
                <a:latin typeface="Times New Roman"/>
                <a:ea typeface="Times New Roman"/>
                <a:cs typeface="Times New Roman"/>
                <a:sym typeface="Times New Roman"/>
              </a:rPr>
              <a:t>analog</a:t>
            </a:r>
            <a:r>
              <a:rPr lang="en-US" sz="2800" b="1" i="1" u="none" strike="noStrike" cap="none">
                <a:solidFill>
                  <a:schemeClr val="dk1"/>
                </a:solidFill>
                <a:latin typeface="Times New Roman"/>
                <a:ea typeface="Times New Roman"/>
                <a:cs typeface="Times New Roman"/>
                <a:sym typeface="Times New Roman"/>
              </a:rPr>
              <a:t> or </a:t>
            </a:r>
            <a:r>
              <a:rPr lang="en-US" sz="2800" b="1" i="1" u="none" strike="noStrike" cap="none">
                <a:solidFill>
                  <a:schemeClr val="hlink"/>
                </a:solidFill>
                <a:latin typeface="Times New Roman"/>
                <a:ea typeface="Times New Roman"/>
                <a:cs typeface="Times New Roman"/>
                <a:sym typeface="Times New Roman"/>
              </a:rPr>
              <a:t>digital</a:t>
            </a:r>
            <a:r>
              <a:rPr lang="en-US" sz="2800" b="1" i="1" u="none" strike="noStrike" cap="none">
                <a:solidFill>
                  <a:schemeClr val="dk1"/>
                </a:solidFill>
                <a:latin typeface="Times New Roman"/>
                <a:ea typeface="Times New Roman"/>
                <a:cs typeface="Times New Roman"/>
                <a:sym typeface="Times New Roman"/>
              </a:rPr>
              <a:t>. The term </a:t>
            </a:r>
            <a:r>
              <a:rPr lang="en-US" sz="2800" b="1" i="1" u="none" strike="noStrike" cap="none">
                <a:solidFill>
                  <a:schemeClr val="hlink"/>
                </a:solidFill>
                <a:latin typeface="Times New Roman"/>
                <a:ea typeface="Times New Roman"/>
                <a:cs typeface="Times New Roman"/>
                <a:sym typeface="Times New Roman"/>
              </a:rPr>
              <a:t>analog data</a:t>
            </a:r>
            <a:r>
              <a:rPr lang="en-US" sz="2800" b="1" i="1" u="none" strike="noStrike" cap="none">
                <a:solidFill>
                  <a:schemeClr val="dk1"/>
                </a:solidFill>
                <a:latin typeface="Times New Roman"/>
                <a:ea typeface="Times New Roman"/>
                <a:cs typeface="Times New Roman"/>
                <a:sym typeface="Times New Roman"/>
              </a:rPr>
              <a:t> refers to information that is continuous; </a:t>
            </a:r>
            <a:r>
              <a:rPr lang="en-US" sz="2800" b="1" i="1" u="none" strike="noStrike" cap="none">
                <a:solidFill>
                  <a:schemeClr val="hlink"/>
                </a:solidFill>
                <a:latin typeface="Times New Roman"/>
                <a:ea typeface="Times New Roman"/>
                <a:cs typeface="Times New Roman"/>
                <a:sym typeface="Times New Roman"/>
              </a:rPr>
              <a:t>digital data</a:t>
            </a:r>
            <a:r>
              <a:rPr lang="en-US" sz="2800" b="1" i="1" u="none" strike="noStrike" cap="none">
                <a:solidFill>
                  <a:schemeClr val="dk1"/>
                </a:solidFill>
                <a:latin typeface="Times New Roman"/>
                <a:ea typeface="Times New Roman"/>
                <a:cs typeface="Times New Roman"/>
                <a:sym typeface="Times New Roman"/>
              </a:rPr>
              <a:t> refers to information that has discrete states. Analog data take on continuous values. Digital data take on discrete values.</a:t>
            </a:r>
            <a:endParaRPr sz="1400" b="0" i="0" u="none" strike="noStrike" cap="none">
              <a:solidFill>
                <a:srgbClr val="000000"/>
              </a:solidFill>
              <a:latin typeface="Arial"/>
              <a:ea typeface="Arial"/>
              <a:cs typeface="Arial"/>
              <a:sym typeface="Arial"/>
            </a:endParaRPr>
          </a:p>
        </p:txBody>
      </p:sp>
      <p:sp>
        <p:nvSpPr>
          <p:cNvPr id="114" name="Google Shape;114;p3"/>
          <p:cNvSpPr txBox="1"/>
          <p:nvPr/>
        </p:nvSpPr>
        <p:spPr>
          <a:xfrm>
            <a:off x="152400" y="4679950"/>
            <a:ext cx="6705600"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strike="noStrike" cap="none">
                <a:solidFill>
                  <a:srgbClr val="0033CC"/>
                </a:solidFill>
                <a:latin typeface="Times New Roman"/>
                <a:ea typeface="Times New Roman"/>
                <a:cs typeface="Times New Roman"/>
                <a:sym typeface="Times New Roman"/>
              </a:rPr>
              <a:t>Analog and Digital Data</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Analog and Digital Signals</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Periodic and Nonperiodic Signals</a:t>
            </a:r>
            <a:endParaRPr sz="1400" b="0" i="0" u="none" strike="noStrike" cap="none">
              <a:solidFill>
                <a:srgbClr val="000000"/>
              </a:solidFill>
              <a:latin typeface="Arial"/>
              <a:ea typeface="Arial"/>
              <a:cs typeface="Arial"/>
              <a:sym typeface="Arial"/>
            </a:endParaRPr>
          </a:p>
        </p:txBody>
      </p:sp>
      <p:sp>
        <p:nvSpPr>
          <p:cNvPr id="115" name="Google Shape;115;p3"/>
          <p:cNvSpPr txBox="1"/>
          <p:nvPr/>
        </p:nvSpPr>
        <p:spPr>
          <a:xfrm>
            <a:off x="165100" y="42037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strike="noStrike" cap="none">
                <a:solidFill>
                  <a:schemeClr val="hlink"/>
                </a:solidFill>
                <a:latin typeface="Times New Roman"/>
                <a:ea typeface="Times New Roman"/>
                <a:cs typeface="Times New Roman"/>
                <a:sym typeface="Times New Roman"/>
              </a:rPr>
              <a:t>Topics discussed in this section:</a:t>
            </a:r>
            <a:endParaRPr sz="1400" b="0" i="0" u="none" strike="noStrike" cap="none">
              <a:solidFill>
                <a:srgbClr val="000000"/>
              </a:solidFill>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E03CF40-3738-F62B-9523-07EFE1922780}"/>
                  </a:ext>
                </a:extLst>
              </p14:cNvPr>
              <p14:cNvContentPartPr/>
              <p14:nvPr/>
            </p14:nvContentPartPr>
            <p14:xfrm>
              <a:off x="5654702" y="1810713"/>
              <a:ext cx="360" cy="360"/>
            </p14:xfrm>
          </p:contentPart>
        </mc:Choice>
        <mc:Fallback>
          <p:pic>
            <p:nvPicPr>
              <p:cNvPr id="2" name="Ink 1">
                <a:extLst>
                  <a:ext uri="{FF2B5EF4-FFF2-40B4-BE49-F238E27FC236}">
                    <a16:creationId xmlns:a16="http://schemas.microsoft.com/office/drawing/2014/main" id="{2E03CF40-3738-F62B-9523-07EFE1922780}"/>
                  </a:ext>
                </a:extLst>
              </p:cNvPr>
              <p:cNvPicPr/>
              <p:nvPr/>
            </p:nvPicPr>
            <p:blipFill>
              <a:blip r:embed="rId4"/>
              <a:stretch>
                <a:fillRect/>
              </a:stretch>
            </p:blipFill>
            <p:spPr>
              <a:xfrm>
                <a:off x="5600702" y="1702713"/>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50C60E8F-7992-51A1-B942-C5D773A8EFE6}"/>
                  </a:ext>
                </a:extLst>
              </p14:cNvPr>
              <p14:cNvContentPartPr/>
              <p14:nvPr/>
            </p14:nvContentPartPr>
            <p14:xfrm>
              <a:off x="5654702" y="1810713"/>
              <a:ext cx="2709360" cy="36360"/>
            </p14:xfrm>
          </p:contentPart>
        </mc:Choice>
        <mc:Fallback>
          <p:pic>
            <p:nvPicPr>
              <p:cNvPr id="3" name="Ink 2">
                <a:extLst>
                  <a:ext uri="{FF2B5EF4-FFF2-40B4-BE49-F238E27FC236}">
                    <a16:creationId xmlns:a16="http://schemas.microsoft.com/office/drawing/2014/main" id="{50C60E8F-7992-51A1-B942-C5D773A8EFE6}"/>
                  </a:ext>
                </a:extLst>
              </p:cNvPr>
              <p:cNvPicPr/>
              <p:nvPr/>
            </p:nvPicPr>
            <p:blipFill>
              <a:blip r:embed="rId6"/>
              <a:stretch>
                <a:fillRect/>
              </a:stretch>
            </p:blipFill>
            <p:spPr>
              <a:xfrm>
                <a:off x="5600702" y="1702713"/>
                <a:ext cx="281700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9ED587FA-B1A9-28F0-BBAD-E4D9251D42D5}"/>
                  </a:ext>
                </a:extLst>
              </p14:cNvPr>
              <p14:cNvContentPartPr/>
              <p14:nvPr/>
            </p14:nvContentPartPr>
            <p14:xfrm>
              <a:off x="3479582" y="2032833"/>
              <a:ext cx="2031840" cy="45000"/>
            </p14:xfrm>
          </p:contentPart>
        </mc:Choice>
        <mc:Fallback>
          <p:pic>
            <p:nvPicPr>
              <p:cNvPr id="4" name="Ink 3">
                <a:extLst>
                  <a:ext uri="{FF2B5EF4-FFF2-40B4-BE49-F238E27FC236}">
                    <a16:creationId xmlns:a16="http://schemas.microsoft.com/office/drawing/2014/main" id="{9ED587FA-B1A9-28F0-BBAD-E4D9251D42D5}"/>
                  </a:ext>
                </a:extLst>
              </p:cNvPr>
              <p:cNvPicPr/>
              <p:nvPr/>
            </p:nvPicPr>
            <p:blipFill>
              <a:blip r:embed="rId8"/>
              <a:stretch>
                <a:fillRect/>
              </a:stretch>
            </p:blipFill>
            <p:spPr>
              <a:xfrm>
                <a:off x="3425942" y="1924833"/>
                <a:ext cx="213948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E2551A0C-B7FE-CE64-21A1-95098EAC148C}"/>
                  </a:ext>
                </a:extLst>
              </p14:cNvPr>
              <p14:cNvContentPartPr/>
              <p14:nvPr/>
            </p14:nvContentPartPr>
            <p14:xfrm>
              <a:off x="5787902" y="2299103"/>
              <a:ext cx="2778480" cy="45360"/>
            </p14:xfrm>
          </p:contentPart>
        </mc:Choice>
        <mc:Fallback>
          <p:pic>
            <p:nvPicPr>
              <p:cNvPr id="5" name="Ink 4">
                <a:extLst>
                  <a:ext uri="{FF2B5EF4-FFF2-40B4-BE49-F238E27FC236}">
                    <a16:creationId xmlns:a16="http://schemas.microsoft.com/office/drawing/2014/main" id="{E2551A0C-B7FE-CE64-21A1-95098EAC148C}"/>
                  </a:ext>
                </a:extLst>
              </p:cNvPr>
              <p:cNvPicPr/>
              <p:nvPr/>
            </p:nvPicPr>
            <p:blipFill>
              <a:blip r:embed="rId10"/>
              <a:stretch>
                <a:fillRect/>
              </a:stretch>
            </p:blipFill>
            <p:spPr>
              <a:xfrm>
                <a:off x="5733902" y="2191103"/>
                <a:ext cx="288612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7E824FC5-9456-C40A-13D9-FC39BDCE8ABA}"/>
                  </a:ext>
                </a:extLst>
              </p14:cNvPr>
              <p14:cNvContentPartPr/>
              <p14:nvPr/>
            </p14:nvContentPartPr>
            <p14:xfrm>
              <a:off x="265862" y="2719583"/>
              <a:ext cx="3145320" cy="86400"/>
            </p14:xfrm>
          </p:contentPart>
        </mc:Choice>
        <mc:Fallback>
          <p:pic>
            <p:nvPicPr>
              <p:cNvPr id="6" name="Ink 5">
                <a:extLst>
                  <a:ext uri="{FF2B5EF4-FFF2-40B4-BE49-F238E27FC236}">
                    <a16:creationId xmlns:a16="http://schemas.microsoft.com/office/drawing/2014/main" id="{7E824FC5-9456-C40A-13D9-FC39BDCE8ABA}"/>
                  </a:ext>
                </a:extLst>
              </p:cNvPr>
              <p:cNvPicPr/>
              <p:nvPr/>
            </p:nvPicPr>
            <p:blipFill>
              <a:blip r:embed="rId12"/>
              <a:stretch>
                <a:fillRect/>
              </a:stretch>
            </p:blipFill>
            <p:spPr>
              <a:xfrm>
                <a:off x="212222" y="2611943"/>
                <a:ext cx="325296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A3F5770F-F7D8-2D0B-797A-2440CE7D607E}"/>
                  </a:ext>
                </a:extLst>
              </p14:cNvPr>
              <p14:cNvContentPartPr/>
              <p14:nvPr/>
            </p14:nvContentPartPr>
            <p14:xfrm>
              <a:off x="3772622" y="2741543"/>
              <a:ext cx="4390560" cy="127800"/>
            </p14:xfrm>
          </p:contentPart>
        </mc:Choice>
        <mc:Fallback>
          <p:pic>
            <p:nvPicPr>
              <p:cNvPr id="7" name="Ink 6">
                <a:extLst>
                  <a:ext uri="{FF2B5EF4-FFF2-40B4-BE49-F238E27FC236}">
                    <a16:creationId xmlns:a16="http://schemas.microsoft.com/office/drawing/2014/main" id="{A3F5770F-F7D8-2D0B-797A-2440CE7D607E}"/>
                  </a:ext>
                </a:extLst>
              </p:cNvPr>
              <p:cNvPicPr/>
              <p:nvPr/>
            </p:nvPicPr>
            <p:blipFill>
              <a:blip r:embed="rId14"/>
              <a:stretch>
                <a:fillRect/>
              </a:stretch>
            </p:blipFill>
            <p:spPr>
              <a:xfrm>
                <a:off x="3718622" y="2633543"/>
                <a:ext cx="4498200" cy="34344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cxnSp>
        <p:nvCxnSpPr>
          <p:cNvPr id="474" name="Google Shape;474;p30"/>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475" name="Google Shape;475;p30"/>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476" name="Google Shape;476;p30"/>
          <p:cNvSpPr txBox="1"/>
          <p:nvPr/>
        </p:nvSpPr>
        <p:spPr>
          <a:xfrm>
            <a:off x="304800" y="228600"/>
            <a:ext cx="8048625" cy="7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3.16  </a:t>
            </a:r>
            <a:r>
              <a:rPr lang="en-US" sz="2000" b="1" i="1" u="none" strike="noStrike" cap="none">
                <a:solidFill>
                  <a:schemeClr val="dk1"/>
                </a:solidFill>
                <a:latin typeface="Times New Roman"/>
                <a:ea typeface="Times New Roman"/>
                <a:cs typeface="Times New Roman"/>
                <a:sym typeface="Times New Roman"/>
              </a:rPr>
              <a:t>Two digital signals: one with two signal levels and the other</a:t>
            </a:r>
            <a:br>
              <a:rPr lang="en-US" sz="2000" b="1" i="1" u="none" strike="noStrike" cap="none">
                <a:solidFill>
                  <a:schemeClr val="dk1"/>
                </a:solidFill>
                <a:latin typeface="Times New Roman"/>
                <a:ea typeface="Times New Roman"/>
                <a:cs typeface="Times New Roman"/>
                <a:sym typeface="Times New Roman"/>
              </a:rPr>
            </a:br>
            <a:r>
              <a:rPr lang="en-US" sz="2000" b="1" i="1" u="none" strike="noStrike" cap="none">
                <a:solidFill>
                  <a:schemeClr val="dk1"/>
                </a:solidFill>
                <a:latin typeface="Times New Roman"/>
                <a:ea typeface="Times New Roman"/>
                <a:cs typeface="Times New Roman"/>
                <a:sym typeface="Times New Roman"/>
              </a:rPr>
              <a:t>                          with four signal levels</a:t>
            </a:r>
            <a:endParaRPr sz="1400" b="0" i="0" u="none" strike="noStrike" cap="none">
              <a:solidFill>
                <a:srgbClr val="000000"/>
              </a:solidFill>
              <a:latin typeface="Arial"/>
              <a:ea typeface="Arial"/>
              <a:cs typeface="Arial"/>
              <a:sym typeface="Arial"/>
            </a:endParaRPr>
          </a:p>
        </p:txBody>
      </p:sp>
      <p:cxnSp>
        <p:nvCxnSpPr>
          <p:cNvPr id="477" name="Google Shape;477;p30"/>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478" name="Google Shape;478;p30"/>
          <p:cNvPicPr preferRelativeResize="0"/>
          <p:nvPr/>
        </p:nvPicPr>
        <p:blipFill rotWithShape="1">
          <a:blip r:embed="rId3">
            <a:alphaModFix/>
          </a:blip>
          <a:srcRect/>
          <a:stretch/>
        </p:blipFill>
        <p:spPr>
          <a:xfrm>
            <a:off x="1600200" y="1184275"/>
            <a:ext cx="5703887" cy="5064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
        <p:nvSpPr>
          <p:cNvPr id="484" name="Google Shape;484;p31"/>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85" name="Google Shape;485;p31"/>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486" name="Google Shape;486;p31"/>
          <p:cNvGrpSpPr/>
          <p:nvPr/>
        </p:nvGrpSpPr>
        <p:grpSpPr>
          <a:xfrm>
            <a:off x="490537" y="773112"/>
            <a:ext cx="738187" cy="474662"/>
            <a:chOff x="309" y="487"/>
            <a:chExt cx="465" cy="299"/>
          </a:xfrm>
        </p:grpSpPr>
        <p:sp>
          <p:nvSpPr>
            <p:cNvPr id="487" name="Google Shape;487;p31"/>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88" name="Google Shape;488;p31"/>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489" name="Google Shape;489;p31"/>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90" name="Google Shape;490;p31"/>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91" name="Google Shape;491;p31"/>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92" name="Google Shape;492;p31"/>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493" name="Google Shape;493;p31"/>
          <p:cNvSpPr txBox="1"/>
          <p:nvPr/>
        </p:nvSpPr>
        <p:spPr>
          <a:xfrm>
            <a:off x="228600" y="1447800"/>
            <a:ext cx="8534400" cy="13731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 digital signal has eight levels. How many bits are needed per level? We calculate the number of bits from the formula</a:t>
            </a:r>
            <a:endParaRPr sz="1400" b="0" i="0" u="none" strike="noStrike" cap="none">
              <a:solidFill>
                <a:srgbClr val="000000"/>
              </a:solidFill>
              <a:latin typeface="Arial"/>
              <a:ea typeface="Arial"/>
              <a:cs typeface="Arial"/>
              <a:sym typeface="Arial"/>
            </a:endParaRPr>
          </a:p>
        </p:txBody>
      </p:sp>
      <p:sp>
        <p:nvSpPr>
          <p:cNvPr id="494" name="Google Shape;494;p31"/>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3.16</a:t>
            </a:r>
            <a:endParaRPr sz="1400" b="0" i="0" u="none" strike="noStrike" cap="none">
              <a:solidFill>
                <a:srgbClr val="000000"/>
              </a:solidFill>
              <a:latin typeface="Arial"/>
              <a:ea typeface="Arial"/>
              <a:cs typeface="Arial"/>
              <a:sym typeface="Arial"/>
            </a:endParaRPr>
          </a:p>
        </p:txBody>
      </p:sp>
      <p:pic>
        <p:nvPicPr>
          <p:cNvPr id="495" name="Google Shape;495;p31"/>
          <p:cNvPicPr preferRelativeResize="0"/>
          <p:nvPr/>
        </p:nvPicPr>
        <p:blipFill rotWithShape="1">
          <a:blip r:embed="rId3">
            <a:alphaModFix/>
          </a:blip>
          <a:srcRect/>
          <a:stretch/>
        </p:blipFill>
        <p:spPr>
          <a:xfrm>
            <a:off x="2398712" y="3213100"/>
            <a:ext cx="4346575" cy="431800"/>
          </a:xfrm>
          <a:prstGeom prst="rect">
            <a:avLst/>
          </a:prstGeom>
          <a:noFill/>
          <a:ln w="57150" cap="flat" cmpd="sng">
            <a:solidFill>
              <a:srgbClr val="3366FF"/>
            </a:solidFill>
            <a:prstDash val="solid"/>
            <a:miter lim="800000"/>
            <a:headEnd type="none" w="sm" len="sm"/>
            <a:tailEnd type="none" w="sm" len="sm"/>
          </a:ln>
        </p:spPr>
      </p:pic>
      <p:sp>
        <p:nvSpPr>
          <p:cNvPr id="496" name="Google Shape;496;p31"/>
          <p:cNvSpPr txBox="1"/>
          <p:nvPr/>
        </p:nvSpPr>
        <p:spPr>
          <a:xfrm>
            <a:off x="228600" y="4205287"/>
            <a:ext cx="8534400" cy="5191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Each signal level is represented by 3 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
        <p:nvSpPr>
          <p:cNvPr id="502" name="Google Shape;502;p32"/>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03" name="Google Shape;503;p3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504" name="Google Shape;504;p32"/>
          <p:cNvGrpSpPr/>
          <p:nvPr/>
        </p:nvGrpSpPr>
        <p:grpSpPr>
          <a:xfrm>
            <a:off x="490537" y="773112"/>
            <a:ext cx="738187" cy="474662"/>
            <a:chOff x="309" y="487"/>
            <a:chExt cx="465" cy="299"/>
          </a:xfrm>
        </p:grpSpPr>
        <p:sp>
          <p:nvSpPr>
            <p:cNvPr id="505" name="Google Shape;505;p32"/>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06" name="Google Shape;506;p3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507" name="Google Shape;507;p3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08" name="Google Shape;508;p32"/>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09" name="Google Shape;509;p3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10" name="Google Shape;510;p32"/>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11" name="Google Shape;511;p32"/>
          <p:cNvSpPr txBox="1"/>
          <p:nvPr/>
        </p:nvSpPr>
        <p:spPr>
          <a:xfrm>
            <a:off x="228600" y="1447800"/>
            <a:ext cx="8534400" cy="3081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 digital signal has nine levels. How many bits are needed per level? We calculate the number of bits by using the formula. Each signal level is represented by 3.17 bits. However, this answer is not realistic. The number of bits sent per level needs to be an integer as well as a power of 2. For this example, 4 bits can represent one level.</a:t>
            </a:r>
            <a:endParaRPr sz="1400" b="0" i="0" u="none" strike="noStrike" cap="none">
              <a:solidFill>
                <a:srgbClr val="000000"/>
              </a:solidFill>
              <a:latin typeface="Arial"/>
              <a:ea typeface="Arial"/>
              <a:cs typeface="Arial"/>
              <a:sym typeface="Arial"/>
            </a:endParaRPr>
          </a:p>
        </p:txBody>
      </p:sp>
      <p:sp>
        <p:nvSpPr>
          <p:cNvPr id="512" name="Google Shape;512;p32"/>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3.17</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
        <p:nvSpPr>
          <p:cNvPr id="518" name="Google Shape;518;p33"/>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19" name="Google Shape;519;p3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520" name="Google Shape;520;p33"/>
          <p:cNvGrpSpPr/>
          <p:nvPr/>
        </p:nvGrpSpPr>
        <p:grpSpPr>
          <a:xfrm>
            <a:off x="490537" y="773112"/>
            <a:ext cx="738187" cy="474662"/>
            <a:chOff x="309" y="487"/>
            <a:chExt cx="465" cy="299"/>
          </a:xfrm>
        </p:grpSpPr>
        <p:sp>
          <p:nvSpPr>
            <p:cNvPr id="521" name="Google Shape;521;p33"/>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22" name="Google Shape;522;p3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523" name="Google Shape;523;p3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24" name="Google Shape;524;p33"/>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25" name="Google Shape;525;p3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26" name="Google Shape;526;p33"/>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27" name="Google Shape;527;p33"/>
          <p:cNvSpPr txBox="1"/>
          <p:nvPr/>
        </p:nvSpPr>
        <p:spPr>
          <a:xfrm>
            <a:off x="228600" y="1447800"/>
            <a:ext cx="8534400" cy="3081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Assume we need to download text documents at the rate of 100 pages per second. What is the required bit rate of the channel?</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 page is an average of 24 lines with 80 characters in each line. If we assume that one character requires 8 bits, the bit rate is</a:t>
            </a:r>
            <a:endParaRPr sz="1400" b="0" i="0" u="none" strike="noStrike" cap="none">
              <a:solidFill>
                <a:srgbClr val="000000"/>
              </a:solidFill>
              <a:latin typeface="Arial"/>
              <a:ea typeface="Arial"/>
              <a:cs typeface="Arial"/>
              <a:sym typeface="Arial"/>
            </a:endParaRPr>
          </a:p>
        </p:txBody>
      </p:sp>
      <p:sp>
        <p:nvSpPr>
          <p:cNvPr id="528" name="Google Shape;528;p33"/>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3.18</a:t>
            </a:r>
            <a:endParaRPr sz="1400" b="0" i="0" u="none" strike="noStrike" cap="none">
              <a:solidFill>
                <a:srgbClr val="000000"/>
              </a:solidFill>
              <a:latin typeface="Arial"/>
              <a:ea typeface="Arial"/>
              <a:cs typeface="Arial"/>
              <a:sym typeface="Arial"/>
            </a:endParaRPr>
          </a:p>
        </p:txBody>
      </p:sp>
      <p:pic>
        <p:nvPicPr>
          <p:cNvPr id="529" name="Google Shape;529;p33"/>
          <p:cNvPicPr preferRelativeResize="0"/>
          <p:nvPr/>
        </p:nvPicPr>
        <p:blipFill rotWithShape="1">
          <a:blip r:embed="rId3">
            <a:alphaModFix/>
          </a:blip>
          <a:srcRect/>
          <a:stretch/>
        </p:blipFill>
        <p:spPr>
          <a:xfrm>
            <a:off x="1839912" y="4718050"/>
            <a:ext cx="5462587" cy="387350"/>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
        <p:nvSpPr>
          <p:cNvPr id="535" name="Google Shape;535;p34"/>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36" name="Google Shape;536;p3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537" name="Google Shape;537;p34"/>
          <p:cNvGrpSpPr/>
          <p:nvPr/>
        </p:nvGrpSpPr>
        <p:grpSpPr>
          <a:xfrm>
            <a:off x="490537" y="773112"/>
            <a:ext cx="738187" cy="474662"/>
            <a:chOff x="309" y="487"/>
            <a:chExt cx="465" cy="299"/>
          </a:xfrm>
        </p:grpSpPr>
        <p:sp>
          <p:nvSpPr>
            <p:cNvPr id="538" name="Google Shape;538;p34"/>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39" name="Google Shape;539;p3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540" name="Google Shape;540;p3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41" name="Google Shape;541;p34"/>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42" name="Google Shape;542;p3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43" name="Google Shape;543;p34"/>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44" name="Google Shape;544;p34"/>
          <p:cNvSpPr txBox="1"/>
          <p:nvPr/>
        </p:nvSpPr>
        <p:spPr>
          <a:xfrm>
            <a:off x="228600" y="1292225"/>
            <a:ext cx="8534400" cy="35083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 digitized voice channel, as we will see in Chapter 4, is made by digitizing a 4-kHz bandwidth analog voice signal. We need to sample the signal at twice the highest frequency (two samples per hertz). We assume that each sample requires 8 bits. What is the required bit rate?</a:t>
            </a:r>
            <a:br>
              <a:rPr lang="en-US" sz="2800" b="1" i="1" u="none" strike="noStrike" cap="none">
                <a:solidFill>
                  <a:schemeClr val="dk1"/>
                </a:solidFill>
                <a:latin typeface="Times New Roman"/>
                <a:ea typeface="Times New Roman"/>
                <a:cs typeface="Times New Roman"/>
                <a:sym typeface="Times New Roman"/>
              </a:rPr>
            </a:b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bit rate can be calculated as</a:t>
            </a:r>
            <a:endParaRPr sz="1400" b="0" i="0" u="none" strike="noStrike" cap="none">
              <a:solidFill>
                <a:srgbClr val="000000"/>
              </a:solidFill>
              <a:latin typeface="Arial"/>
              <a:ea typeface="Arial"/>
              <a:cs typeface="Arial"/>
              <a:sym typeface="Arial"/>
            </a:endParaRPr>
          </a:p>
        </p:txBody>
      </p:sp>
      <p:sp>
        <p:nvSpPr>
          <p:cNvPr id="545" name="Google Shape;545;p34"/>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3.19</a:t>
            </a:r>
            <a:endParaRPr sz="1400" b="0" i="0" u="none" strike="noStrike" cap="none">
              <a:solidFill>
                <a:srgbClr val="000000"/>
              </a:solidFill>
              <a:latin typeface="Arial"/>
              <a:ea typeface="Arial"/>
              <a:cs typeface="Arial"/>
              <a:sym typeface="Arial"/>
            </a:endParaRPr>
          </a:p>
        </p:txBody>
      </p:sp>
      <p:pic>
        <p:nvPicPr>
          <p:cNvPr id="546" name="Google Shape;546;p34"/>
          <p:cNvPicPr preferRelativeResize="0"/>
          <p:nvPr/>
        </p:nvPicPr>
        <p:blipFill rotWithShape="1">
          <a:blip r:embed="rId3">
            <a:alphaModFix/>
          </a:blip>
          <a:srcRect/>
          <a:stretch/>
        </p:blipFill>
        <p:spPr>
          <a:xfrm>
            <a:off x="2487612" y="5059362"/>
            <a:ext cx="4167187" cy="350837"/>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cxnSp>
        <p:nvCxnSpPr>
          <p:cNvPr id="552" name="Google Shape;552;p35"/>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553" name="Google Shape;553;p35"/>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554" name="Google Shape;554;p35"/>
          <p:cNvSpPr txBox="1"/>
          <p:nvPr/>
        </p:nvSpPr>
        <p:spPr>
          <a:xfrm>
            <a:off x="304800" y="152400"/>
            <a:ext cx="8205787" cy="7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3.17  </a:t>
            </a:r>
            <a:r>
              <a:rPr lang="en-US" sz="2000" b="1" i="1" u="none" strike="noStrike" cap="none">
                <a:solidFill>
                  <a:schemeClr val="dk1"/>
                </a:solidFill>
                <a:latin typeface="Times New Roman"/>
                <a:ea typeface="Times New Roman"/>
                <a:cs typeface="Times New Roman"/>
                <a:sym typeface="Times New Roman"/>
              </a:rPr>
              <a:t>The time and frequency domains of periodic and nonperiodic</a:t>
            </a:r>
            <a:br>
              <a:rPr lang="en-US" sz="2000" b="1" i="1" u="none" strike="noStrike" cap="none">
                <a:solidFill>
                  <a:schemeClr val="dk1"/>
                </a:solidFill>
                <a:latin typeface="Times New Roman"/>
                <a:ea typeface="Times New Roman"/>
                <a:cs typeface="Times New Roman"/>
                <a:sym typeface="Times New Roman"/>
              </a:rPr>
            </a:br>
            <a:r>
              <a:rPr lang="en-US" sz="2000" b="1" i="1" u="none" strike="noStrike" cap="none">
                <a:solidFill>
                  <a:schemeClr val="dk1"/>
                </a:solidFill>
                <a:latin typeface="Times New Roman"/>
                <a:ea typeface="Times New Roman"/>
                <a:cs typeface="Times New Roman"/>
                <a:sym typeface="Times New Roman"/>
              </a:rPr>
              <a:t>                         digital signals</a:t>
            </a:r>
            <a:endParaRPr sz="1400" b="0" i="0" u="none" strike="noStrike" cap="none">
              <a:solidFill>
                <a:srgbClr val="000000"/>
              </a:solidFill>
              <a:latin typeface="Arial"/>
              <a:ea typeface="Arial"/>
              <a:cs typeface="Arial"/>
              <a:sym typeface="Arial"/>
            </a:endParaRPr>
          </a:p>
        </p:txBody>
      </p:sp>
      <p:cxnSp>
        <p:nvCxnSpPr>
          <p:cNvPr id="555" name="Google Shape;555;p35"/>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556" name="Google Shape;556;p35"/>
          <p:cNvPicPr preferRelativeResize="0"/>
          <p:nvPr/>
        </p:nvPicPr>
        <p:blipFill rotWithShape="1">
          <a:blip r:embed="rId3">
            <a:alphaModFix/>
          </a:blip>
          <a:srcRect/>
          <a:stretch/>
        </p:blipFill>
        <p:spPr>
          <a:xfrm>
            <a:off x="271462" y="1385887"/>
            <a:ext cx="8720137" cy="47101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36</a:t>
            </a:fld>
            <a:endParaRPr sz="1400" b="0" i="0" u="none" strike="noStrike" cap="none">
              <a:solidFill>
                <a:srgbClr val="000000"/>
              </a:solidFill>
              <a:latin typeface="Arial"/>
              <a:ea typeface="Arial"/>
              <a:cs typeface="Arial"/>
              <a:sym typeface="Arial"/>
            </a:endParaRPr>
          </a:p>
        </p:txBody>
      </p:sp>
      <p:sp>
        <p:nvSpPr>
          <p:cNvPr id="562" name="Google Shape;562;p36"/>
          <p:cNvSpPr txBox="1"/>
          <p:nvPr/>
        </p:nvSpPr>
        <p:spPr>
          <a:xfrm>
            <a:off x="0" y="0"/>
            <a:ext cx="9144000" cy="8382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63" name="Google Shape;563;p36"/>
          <p:cNvSpPr txBox="1"/>
          <p:nvPr/>
        </p:nvSpPr>
        <p:spPr>
          <a:xfrm>
            <a:off x="228600" y="76200"/>
            <a:ext cx="7029450"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strike="noStrike" cap="none">
                <a:solidFill>
                  <a:schemeClr val="dk1"/>
                </a:solidFill>
                <a:latin typeface="Times"/>
                <a:ea typeface="Times"/>
                <a:cs typeface="Times"/>
                <a:sym typeface="Times"/>
              </a:rPr>
              <a:t>3-4   TRANSMISSION IMPAIRMENT</a:t>
            </a:r>
            <a:endParaRPr sz="1400" b="0" i="0" u="none" strike="noStrike" cap="none">
              <a:solidFill>
                <a:srgbClr val="000000"/>
              </a:solidFill>
              <a:latin typeface="Arial"/>
              <a:ea typeface="Arial"/>
              <a:cs typeface="Arial"/>
              <a:sym typeface="Arial"/>
            </a:endParaRPr>
          </a:p>
        </p:txBody>
      </p:sp>
      <p:sp>
        <p:nvSpPr>
          <p:cNvPr id="564" name="Google Shape;564;p36"/>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65" name="Google Shape;565;p36"/>
          <p:cNvSpPr txBox="1"/>
          <p:nvPr/>
        </p:nvSpPr>
        <p:spPr>
          <a:xfrm>
            <a:off x="76200" y="1203325"/>
            <a:ext cx="8610600" cy="26543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
            </a:r>
            <a:r>
              <a:rPr lang="en-US" sz="2800" b="1" i="1" u="none" strike="noStrike" cap="none">
                <a:solidFill>
                  <a:schemeClr val="hlink"/>
                </a:solidFill>
                <a:latin typeface="Times New Roman"/>
                <a:ea typeface="Times New Roman"/>
                <a:cs typeface="Times New Roman"/>
                <a:sym typeface="Times New Roman"/>
              </a:rPr>
              <a:t>attenuation</a:t>
            </a:r>
            <a:r>
              <a:rPr lang="en-US" sz="2800" b="1" i="1" u="none" strike="noStrike" cap="none">
                <a:solidFill>
                  <a:schemeClr val="dk1"/>
                </a:solidFill>
                <a:latin typeface="Times New Roman"/>
                <a:ea typeface="Times New Roman"/>
                <a:cs typeface="Times New Roman"/>
                <a:sym typeface="Times New Roman"/>
              </a:rPr>
              <a:t>, </a:t>
            </a:r>
            <a:r>
              <a:rPr lang="en-US" sz="2800" b="1" i="1" u="none" strike="noStrike" cap="none">
                <a:solidFill>
                  <a:schemeClr val="hlink"/>
                </a:solidFill>
                <a:latin typeface="Times New Roman"/>
                <a:ea typeface="Times New Roman"/>
                <a:cs typeface="Times New Roman"/>
                <a:sym typeface="Times New Roman"/>
              </a:rPr>
              <a:t>distortion</a:t>
            </a:r>
            <a:r>
              <a:rPr lang="en-US" sz="2800" b="1" i="1" u="none" strike="noStrike" cap="none">
                <a:solidFill>
                  <a:schemeClr val="dk1"/>
                </a:solidFill>
                <a:latin typeface="Times New Roman"/>
                <a:ea typeface="Times New Roman"/>
                <a:cs typeface="Times New Roman"/>
                <a:sym typeface="Times New Roman"/>
              </a:rPr>
              <a:t>, and </a:t>
            </a:r>
            <a:r>
              <a:rPr lang="en-US" sz="2800" b="1" i="1" u="none" strike="noStrike" cap="none">
                <a:solidFill>
                  <a:schemeClr val="hlink"/>
                </a:solidFill>
                <a:latin typeface="Times New Roman"/>
                <a:ea typeface="Times New Roman"/>
                <a:cs typeface="Times New Roman"/>
                <a:sym typeface="Times New Roman"/>
              </a:rPr>
              <a:t>noise</a:t>
            </a:r>
            <a:r>
              <a:rPr lang="en-US" sz="2800" b="1" i="1"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566" name="Google Shape;566;p36"/>
          <p:cNvSpPr txBox="1"/>
          <p:nvPr/>
        </p:nvSpPr>
        <p:spPr>
          <a:xfrm>
            <a:off x="152400" y="4819650"/>
            <a:ext cx="5715000"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strike="noStrike" cap="none">
                <a:solidFill>
                  <a:srgbClr val="0033CC"/>
                </a:solidFill>
                <a:latin typeface="Times New Roman"/>
                <a:ea typeface="Times New Roman"/>
                <a:cs typeface="Times New Roman"/>
                <a:sym typeface="Times New Roman"/>
              </a:rPr>
              <a:t>Attenuation</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Distortion</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Noise</a:t>
            </a:r>
            <a:endParaRPr sz="1400" b="0" i="0" u="none" strike="noStrike" cap="none">
              <a:solidFill>
                <a:srgbClr val="000000"/>
              </a:solidFill>
              <a:latin typeface="Arial"/>
              <a:ea typeface="Arial"/>
              <a:cs typeface="Arial"/>
              <a:sym typeface="Arial"/>
            </a:endParaRPr>
          </a:p>
        </p:txBody>
      </p:sp>
      <p:sp>
        <p:nvSpPr>
          <p:cNvPr id="567" name="Google Shape;567;p36"/>
          <p:cNvSpPr txBox="1"/>
          <p:nvPr/>
        </p:nvSpPr>
        <p:spPr>
          <a:xfrm>
            <a:off x="165100" y="43434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strike="noStrike" cap="none">
                <a:solidFill>
                  <a:schemeClr val="hlink"/>
                </a:solidFill>
                <a:latin typeface="Times New Roman"/>
                <a:ea typeface="Times New Roman"/>
                <a:cs typeface="Times New Roman"/>
                <a:sym typeface="Times New Roman"/>
              </a:rPr>
              <a:t>Topics discussed in this section: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cxnSp>
        <p:nvCxnSpPr>
          <p:cNvPr id="573" name="Google Shape;573;p37"/>
          <p:cNvCxnSpPr/>
          <p:nvPr/>
        </p:nvCxnSpPr>
        <p:spPr>
          <a:xfrm>
            <a:off x="152400" y="533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574" name="Google Shape;574;p37"/>
          <p:cNvCxnSpPr/>
          <p:nvPr/>
        </p:nvCxnSpPr>
        <p:spPr>
          <a:xfrm>
            <a:off x="152400" y="1371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575" name="Google Shape;575;p37"/>
          <p:cNvSpPr txBox="1"/>
          <p:nvPr/>
        </p:nvSpPr>
        <p:spPr>
          <a:xfrm>
            <a:off x="304800" y="762000"/>
            <a:ext cx="41036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3.25  </a:t>
            </a:r>
            <a:r>
              <a:rPr lang="en-US" sz="2000" b="1" i="1" u="none" strike="noStrike" cap="none">
                <a:solidFill>
                  <a:schemeClr val="dk1"/>
                </a:solidFill>
                <a:latin typeface="Times New Roman"/>
                <a:ea typeface="Times New Roman"/>
                <a:cs typeface="Times New Roman"/>
                <a:sym typeface="Times New Roman"/>
              </a:rPr>
              <a:t>Causes of impairment</a:t>
            </a:r>
            <a:endParaRPr sz="1400" b="0" i="0" u="none" strike="noStrike" cap="none">
              <a:solidFill>
                <a:srgbClr val="000000"/>
              </a:solidFill>
              <a:latin typeface="Arial"/>
              <a:ea typeface="Arial"/>
              <a:cs typeface="Arial"/>
              <a:sym typeface="Arial"/>
            </a:endParaRPr>
          </a:p>
        </p:txBody>
      </p:sp>
      <p:cxnSp>
        <p:nvCxnSpPr>
          <p:cNvPr id="576" name="Google Shape;576;p37"/>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577" name="Google Shape;577;p37"/>
          <p:cNvPicPr preferRelativeResize="0"/>
          <p:nvPr/>
        </p:nvPicPr>
        <p:blipFill rotWithShape="1">
          <a:blip r:embed="rId3">
            <a:alphaModFix/>
          </a:blip>
          <a:srcRect/>
          <a:stretch/>
        </p:blipFill>
        <p:spPr>
          <a:xfrm>
            <a:off x="676275" y="2286000"/>
            <a:ext cx="7019925" cy="221773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3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cxnSp>
        <p:nvCxnSpPr>
          <p:cNvPr id="583" name="Google Shape;583;p38"/>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584" name="Google Shape;584;p38"/>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585" name="Google Shape;585;p38"/>
          <p:cNvSpPr txBox="1"/>
          <p:nvPr/>
        </p:nvSpPr>
        <p:spPr>
          <a:xfrm>
            <a:off x="304800" y="381000"/>
            <a:ext cx="30480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3.26  </a:t>
            </a:r>
            <a:r>
              <a:rPr lang="en-US" sz="2000" b="1" i="1" u="none" strike="noStrike" cap="none">
                <a:solidFill>
                  <a:schemeClr val="dk1"/>
                </a:solidFill>
                <a:latin typeface="Times New Roman"/>
                <a:ea typeface="Times New Roman"/>
                <a:cs typeface="Times New Roman"/>
                <a:sym typeface="Times New Roman"/>
              </a:rPr>
              <a:t>Attenuation</a:t>
            </a:r>
            <a:endParaRPr sz="1400" b="0" i="0" u="none" strike="noStrike" cap="none">
              <a:solidFill>
                <a:srgbClr val="000000"/>
              </a:solidFill>
              <a:latin typeface="Arial"/>
              <a:ea typeface="Arial"/>
              <a:cs typeface="Arial"/>
              <a:sym typeface="Arial"/>
            </a:endParaRPr>
          </a:p>
        </p:txBody>
      </p:sp>
      <p:cxnSp>
        <p:nvCxnSpPr>
          <p:cNvPr id="586" name="Google Shape;586;p38"/>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587" name="Google Shape;587;p38"/>
          <p:cNvPicPr preferRelativeResize="0"/>
          <p:nvPr/>
        </p:nvPicPr>
        <p:blipFill rotWithShape="1">
          <a:blip r:embed="rId3">
            <a:alphaModFix/>
          </a:blip>
          <a:srcRect/>
          <a:stretch/>
        </p:blipFill>
        <p:spPr>
          <a:xfrm>
            <a:off x="584200" y="2068512"/>
            <a:ext cx="7797800" cy="296068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sp>
        <p:nvSpPr>
          <p:cNvPr id="593" name="Google Shape;593;p39"/>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94" name="Google Shape;594;p39"/>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595" name="Google Shape;595;p39"/>
          <p:cNvGrpSpPr/>
          <p:nvPr/>
        </p:nvGrpSpPr>
        <p:grpSpPr>
          <a:xfrm>
            <a:off x="490537" y="773112"/>
            <a:ext cx="738187" cy="474662"/>
            <a:chOff x="309" y="487"/>
            <a:chExt cx="465" cy="299"/>
          </a:xfrm>
        </p:grpSpPr>
        <p:sp>
          <p:nvSpPr>
            <p:cNvPr id="596" name="Google Shape;596;p39"/>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97" name="Google Shape;597;p39"/>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598" name="Google Shape;598;p39"/>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599" name="Google Shape;599;p39"/>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00" name="Google Shape;600;p39"/>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01" name="Google Shape;601;p39"/>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02" name="Google Shape;602;p39"/>
          <p:cNvSpPr txBox="1"/>
          <p:nvPr/>
        </p:nvSpPr>
        <p:spPr>
          <a:xfrm>
            <a:off x="228600" y="14478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Suppose a signal travels through a transmission medium and its power is reduced to one-half. This means that P</a:t>
            </a:r>
            <a:r>
              <a:rPr lang="en-US" sz="2800" b="1" i="1" u="none" strike="noStrike" cap="none" baseline="-25000">
                <a:solidFill>
                  <a:schemeClr val="dk1"/>
                </a:solidFill>
                <a:latin typeface="Times New Roman"/>
                <a:ea typeface="Times New Roman"/>
                <a:cs typeface="Times New Roman"/>
                <a:sym typeface="Times New Roman"/>
              </a:rPr>
              <a:t>2</a:t>
            </a:r>
            <a:r>
              <a:rPr lang="en-US" sz="2800" b="1" i="1" u="none" strike="noStrike" cap="none">
                <a:solidFill>
                  <a:schemeClr val="dk1"/>
                </a:solidFill>
                <a:latin typeface="Times New Roman"/>
                <a:ea typeface="Times New Roman"/>
                <a:cs typeface="Times New Roman"/>
                <a:sym typeface="Times New Roman"/>
              </a:rPr>
              <a:t> is (1/2)P</a:t>
            </a:r>
            <a:r>
              <a:rPr lang="en-US" sz="2800" b="1" i="1" u="none" strike="noStrike" cap="none" baseline="-25000">
                <a:solidFill>
                  <a:schemeClr val="dk1"/>
                </a:solidFill>
                <a:latin typeface="Times New Roman"/>
                <a:ea typeface="Times New Roman"/>
                <a:cs typeface="Times New Roman"/>
                <a:sym typeface="Times New Roman"/>
              </a:rPr>
              <a:t>1</a:t>
            </a:r>
            <a:r>
              <a:rPr lang="en-US" sz="2800" b="1" i="1" u="none" strike="noStrike" cap="none">
                <a:solidFill>
                  <a:schemeClr val="dk1"/>
                </a:solidFill>
                <a:latin typeface="Times New Roman"/>
                <a:ea typeface="Times New Roman"/>
                <a:cs typeface="Times New Roman"/>
                <a:sym typeface="Times New Roman"/>
              </a:rPr>
              <a:t>. In this case, the attenuation (loss of power) can be calculated as</a:t>
            </a:r>
            <a:endParaRPr sz="1400" b="0" i="0" u="none" strike="noStrike" cap="none">
              <a:solidFill>
                <a:srgbClr val="000000"/>
              </a:solidFill>
              <a:latin typeface="Arial"/>
              <a:ea typeface="Arial"/>
              <a:cs typeface="Arial"/>
              <a:sym typeface="Arial"/>
            </a:endParaRPr>
          </a:p>
        </p:txBody>
      </p:sp>
      <p:sp>
        <p:nvSpPr>
          <p:cNvPr id="603" name="Google Shape;603;p39"/>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3.26</a:t>
            </a:r>
            <a:endParaRPr sz="1400" b="0" i="0" u="none" strike="noStrike" cap="none">
              <a:solidFill>
                <a:srgbClr val="000000"/>
              </a:solidFill>
              <a:latin typeface="Arial"/>
              <a:ea typeface="Arial"/>
              <a:cs typeface="Arial"/>
              <a:sym typeface="Arial"/>
            </a:endParaRPr>
          </a:p>
        </p:txBody>
      </p:sp>
      <p:sp>
        <p:nvSpPr>
          <p:cNvPr id="604" name="Google Shape;604;p39"/>
          <p:cNvSpPr txBox="1"/>
          <p:nvPr/>
        </p:nvSpPr>
        <p:spPr>
          <a:xfrm>
            <a:off x="152400" y="5302250"/>
            <a:ext cx="8534400" cy="946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 loss of 3 dB (–3 dB) is equivalent to losing one-half the power.</a:t>
            </a:r>
            <a:endParaRPr sz="1400" b="0" i="0" u="none" strike="noStrike" cap="none">
              <a:solidFill>
                <a:srgbClr val="000000"/>
              </a:solidFill>
              <a:latin typeface="Arial"/>
              <a:ea typeface="Arial"/>
              <a:cs typeface="Arial"/>
              <a:sym typeface="Arial"/>
            </a:endParaRPr>
          </a:p>
        </p:txBody>
      </p:sp>
      <p:pic>
        <p:nvPicPr>
          <p:cNvPr id="605" name="Google Shape;605;p39"/>
          <p:cNvPicPr preferRelativeResize="0"/>
          <p:nvPr/>
        </p:nvPicPr>
        <p:blipFill rotWithShape="1">
          <a:blip r:embed="rId3">
            <a:alphaModFix/>
          </a:blip>
          <a:srcRect/>
          <a:stretch/>
        </p:blipFill>
        <p:spPr>
          <a:xfrm>
            <a:off x="958850" y="3919537"/>
            <a:ext cx="7226300" cy="728662"/>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
        <p:nvSpPr>
          <p:cNvPr id="121" name="Google Shape;121;p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22" name="Google Shape;122;p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23" name="Google Shape;123;p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24" name="Google Shape;124;p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25" name="Google Shape;125;p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26" name="Google Shape;126;p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27" name="Google Shape;127;p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128" name="Google Shape;128;p4"/>
          <p:cNvCxnSpPr/>
          <p:nvPr/>
        </p:nvCxnSpPr>
        <p:spPr>
          <a:xfrm>
            <a:off x="457200" y="2547937"/>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129" name="Google Shape;129;p4"/>
          <p:cNvCxnSpPr/>
          <p:nvPr/>
        </p:nvCxnSpPr>
        <p:spPr>
          <a:xfrm>
            <a:off x="457200" y="5257800"/>
            <a:ext cx="8153400" cy="0"/>
          </a:xfrm>
          <a:prstGeom prst="straightConnector1">
            <a:avLst/>
          </a:prstGeom>
          <a:noFill/>
          <a:ln w="76200" cap="flat" cmpd="sng">
            <a:solidFill>
              <a:srgbClr val="009900"/>
            </a:solidFill>
            <a:prstDash val="solid"/>
            <a:miter lim="800000"/>
            <a:headEnd type="none" w="sm" len="sm"/>
            <a:tailEnd type="none" w="sm" len="sm"/>
          </a:ln>
        </p:spPr>
      </p:cxnSp>
      <p:grpSp>
        <p:nvGrpSpPr>
          <p:cNvPr id="130" name="Google Shape;130;p4"/>
          <p:cNvGrpSpPr/>
          <p:nvPr/>
        </p:nvGrpSpPr>
        <p:grpSpPr>
          <a:xfrm>
            <a:off x="457200" y="1905000"/>
            <a:ext cx="1143000" cy="566737"/>
            <a:chOff x="1200" y="1248"/>
            <a:chExt cx="720" cy="357"/>
          </a:xfrm>
        </p:grpSpPr>
        <p:pic>
          <p:nvPicPr>
            <p:cNvPr id="131" name="Google Shape;131;p4"/>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132" name="Google Shape;132;p4"/>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sp>
        <p:nvSpPr>
          <p:cNvPr id="133" name="Google Shape;133;p4"/>
          <p:cNvSpPr txBox="1"/>
          <p:nvPr/>
        </p:nvSpPr>
        <p:spPr>
          <a:xfrm>
            <a:off x="495300" y="2624137"/>
            <a:ext cx="8077200" cy="2528887"/>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Data can be analog or digital. </a:t>
            </a:r>
            <a:br>
              <a:rPr lang="en-US" sz="3200" b="1" i="0" u="none" strike="noStrike" cap="none">
                <a:solidFill>
                  <a:schemeClr val="dk1"/>
                </a:solidFill>
                <a:latin typeface="Arial"/>
                <a:ea typeface="Arial"/>
                <a:cs typeface="Arial"/>
                <a:sym typeface="Arial"/>
              </a:rPr>
            </a:br>
            <a:r>
              <a:rPr lang="en-US" sz="3200" b="1" i="0" u="none" strike="noStrike" cap="none">
                <a:solidFill>
                  <a:schemeClr val="dk1"/>
                </a:solidFill>
                <a:latin typeface="Arial"/>
                <a:ea typeface="Arial"/>
                <a:cs typeface="Arial"/>
                <a:sym typeface="Arial"/>
              </a:rPr>
              <a:t>Analog data are continuous and take continuous values.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Digital data have discrete states and take discrete values.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4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
        <p:nvSpPr>
          <p:cNvPr id="611" name="Google Shape;611;p41"/>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12" name="Google Shape;612;p41"/>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613" name="Google Shape;613;p41"/>
          <p:cNvGrpSpPr/>
          <p:nvPr/>
        </p:nvGrpSpPr>
        <p:grpSpPr>
          <a:xfrm>
            <a:off x="490537" y="773112"/>
            <a:ext cx="738187" cy="474662"/>
            <a:chOff x="309" y="487"/>
            <a:chExt cx="465" cy="299"/>
          </a:xfrm>
        </p:grpSpPr>
        <p:sp>
          <p:nvSpPr>
            <p:cNvPr id="614" name="Google Shape;614;p41"/>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15" name="Google Shape;615;p41"/>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616" name="Google Shape;616;p41"/>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17" name="Google Shape;617;p41"/>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18" name="Google Shape;618;p41"/>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19" name="Google Shape;619;p41"/>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20" name="Google Shape;620;p41"/>
          <p:cNvSpPr txBox="1"/>
          <p:nvPr/>
        </p:nvSpPr>
        <p:spPr>
          <a:xfrm>
            <a:off x="228600" y="1295400"/>
            <a:ext cx="8534400" cy="2654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One reason that engineers use the decibel to measure the changes in the strength of a signal is that decibel numbers can be added (or subtracted) when we are measuring several points (cascading) instead of just two. In Figure 3.27 a signal travels from point 1 to point 4. In this case, the decibel value can be calculated as</a:t>
            </a:r>
            <a:endParaRPr sz="1400" b="0" i="0" u="none" strike="noStrike" cap="none">
              <a:solidFill>
                <a:srgbClr val="000000"/>
              </a:solidFill>
              <a:latin typeface="Arial"/>
              <a:ea typeface="Arial"/>
              <a:cs typeface="Arial"/>
              <a:sym typeface="Arial"/>
            </a:endParaRPr>
          </a:p>
        </p:txBody>
      </p:sp>
      <p:sp>
        <p:nvSpPr>
          <p:cNvPr id="621" name="Google Shape;621;p41"/>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3.28</a:t>
            </a:r>
            <a:endParaRPr sz="1400" b="0" i="0" u="none" strike="noStrike" cap="none">
              <a:solidFill>
                <a:srgbClr val="000000"/>
              </a:solidFill>
              <a:latin typeface="Arial"/>
              <a:ea typeface="Arial"/>
              <a:cs typeface="Arial"/>
              <a:sym typeface="Arial"/>
            </a:endParaRPr>
          </a:p>
        </p:txBody>
      </p:sp>
      <p:pic>
        <p:nvPicPr>
          <p:cNvPr id="622" name="Google Shape;622;p41"/>
          <p:cNvPicPr preferRelativeResize="0"/>
          <p:nvPr/>
        </p:nvPicPr>
        <p:blipFill rotWithShape="1">
          <a:blip r:embed="rId3">
            <a:alphaModFix/>
          </a:blip>
          <a:srcRect/>
          <a:stretch/>
        </p:blipFill>
        <p:spPr>
          <a:xfrm>
            <a:off x="2590800" y="4267200"/>
            <a:ext cx="3821112" cy="431800"/>
          </a:xfrm>
          <a:prstGeom prst="rect">
            <a:avLst/>
          </a:prstGeom>
          <a:noFill/>
          <a:ln w="57150" cap="flat" cmpd="thinThick">
            <a:solidFill>
              <a:srgbClr val="3366FF"/>
            </a:solidFill>
            <a:prstDash val="solid"/>
            <a:miter lim="800000"/>
            <a:headEnd type="none" w="sm" len="sm"/>
            <a:tailEnd type="none" w="sm" len="sm"/>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sp>
        <p:nvSpPr>
          <p:cNvPr id="628" name="Google Shape;628;p40"/>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29" name="Google Shape;629;p40"/>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630" name="Google Shape;630;p40"/>
          <p:cNvGrpSpPr/>
          <p:nvPr/>
        </p:nvGrpSpPr>
        <p:grpSpPr>
          <a:xfrm>
            <a:off x="490537" y="773112"/>
            <a:ext cx="738187" cy="474662"/>
            <a:chOff x="309" y="487"/>
            <a:chExt cx="465" cy="299"/>
          </a:xfrm>
        </p:grpSpPr>
        <p:sp>
          <p:nvSpPr>
            <p:cNvPr id="631" name="Google Shape;631;p40"/>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32" name="Google Shape;632;p40"/>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633" name="Google Shape;633;p40"/>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34" name="Google Shape;634;p40"/>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35" name="Google Shape;635;p40"/>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36" name="Google Shape;636;p40"/>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37" name="Google Shape;637;p40"/>
          <p:cNvSpPr txBox="1"/>
          <p:nvPr/>
        </p:nvSpPr>
        <p:spPr>
          <a:xfrm>
            <a:off x="228600" y="14478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 signal travels through an amplifier, and its power is increased 10 times. This means that P</a:t>
            </a:r>
            <a:r>
              <a:rPr lang="en-US" sz="2800" b="1" i="1" u="none" strike="noStrike" cap="none" baseline="-25000">
                <a:solidFill>
                  <a:schemeClr val="dk1"/>
                </a:solidFill>
                <a:latin typeface="Times New Roman"/>
                <a:ea typeface="Times New Roman"/>
                <a:cs typeface="Times New Roman"/>
                <a:sym typeface="Times New Roman"/>
              </a:rPr>
              <a:t>2</a:t>
            </a:r>
            <a:r>
              <a:rPr lang="en-US" sz="2800" b="1" i="1" u="none" strike="noStrike" cap="none">
                <a:solidFill>
                  <a:schemeClr val="dk1"/>
                </a:solidFill>
                <a:latin typeface="Times New Roman"/>
                <a:ea typeface="Times New Roman"/>
                <a:cs typeface="Times New Roman"/>
                <a:sym typeface="Times New Roman"/>
              </a:rPr>
              <a:t> = 10P</a:t>
            </a:r>
            <a:r>
              <a:rPr lang="en-US" sz="2800" b="1" i="1" u="none" strike="noStrike" cap="none" baseline="-25000">
                <a:solidFill>
                  <a:schemeClr val="dk1"/>
                </a:solidFill>
                <a:latin typeface="Times New Roman"/>
                <a:ea typeface="Times New Roman"/>
                <a:cs typeface="Times New Roman"/>
                <a:sym typeface="Times New Roman"/>
              </a:rPr>
              <a:t>1 </a:t>
            </a:r>
            <a:r>
              <a:rPr lang="en-US" sz="2800" b="1" i="1" u="none" strike="noStrike" cap="none">
                <a:solidFill>
                  <a:schemeClr val="dk1"/>
                </a:solidFill>
                <a:latin typeface="Times New Roman"/>
                <a:ea typeface="Times New Roman"/>
                <a:cs typeface="Times New Roman"/>
                <a:sym typeface="Times New Roman"/>
              </a:rPr>
              <a:t>. In this case, the amplification (gain of power) can be calculated as</a:t>
            </a:r>
            <a:endParaRPr sz="1400" b="0" i="0" u="none" strike="noStrike" cap="none">
              <a:solidFill>
                <a:srgbClr val="000000"/>
              </a:solidFill>
              <a:latin typeface="Arial"/>
              <a:ea typeface="Arial"/>
              <a:cs typeface="Arial"/>
              <a:sym typeface="Arial"/>
            </a:endParaRPr>
          </a:p>
        </p:txBody>
      </p:sp>
      <p:sp>
        <p:nvSpPr>
          <p:cNvPr id="638" name="Google Shape;638;p40"/>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3.27</a:t>
            </a:r>
            <a:endParaRPr sz="1400" b="0" i="0" u="none" strike="noStrike" cap="none">
              <a:solidFill>
                <a:srgbClr val="000000"/>
              </a:solidFill>
              <a:latin typeface="Arial"/>
              <a:ea typeface="Arial"/>
              <a:cs typeface="Arial"/>
              <a:sym typeface="Arial"/>
            </a:endParaRPr>
          </a:p>
        </p:txBody>
      </p:sp>
      <p:pic>
        <p:nvPicPr>
          <p:cNvPr id="639" name="Google Shape;639;p40"/>
          <p:cNvPicPr preferRelativeResize="0"/>
          <p:nvPr/>
        </p:nvPicPr>
        <p:blipFill rotWithShape="1">
          <a:blip r:embed="rId3">
            <a:alphaModFix/>
          </a:blip>
          <a:srcRect/>
          <a:stretch/>
        </p:blipFill>
        <p:spPr>
          <a:xfrm>
            <a:off x="2867025" y="3352800"/>
            <a:ext cx="3409950" cy="819150"/>
          </a:xfrm>
          <a:prstGeom prst="rect">
            <a:avLst/>
          </a:prstGeom>
          <a:noFill/>
          <a:ln w="57150" cap="flat" cmpd="thinThick">
            <a:solidFill>
              <a:srgbClr val="3366FF"/>
            </a:solidFill>
            <a:prstDash val="solid"/>
            <a:miter lim="800000"/>
            <a:headEnd type="none" w="sm" len="sm"/>
            <a:tailEnd type="none" w="sm" len="sm"/>
          </a:ln>
        </p:spPr>
      </p:pic>
      <p:pic>
        <p:nvPicPr>
          <p:cNvPr id="640" name="Google Shape;640;p40"/>
          <p:cNvPicPr preferRelativeResize="0"/>
          <p:nvPr/>
        </p:nvPicPr>
        <p:blipFill rotWithShape="1">
          <a:blip r:embed="rId4">
            <a:alphaModFix/>
          </a:blip>
          <a:srcRect/>
          <a:stretch/>
        </p:blipFill>
        <p:spPr>
          <a:xfrm>
            <a:off x="2847975" y="4398962"/>
            <a:ext cx="3446462" cy="630237"/>
          </a:xfrm>
          <a:prstGeom prst="rect">
            <a:avLst/>
          </a:prstGeom>
          <a:noFill/>
          <a:ln w="57150" cap="flat" cmpd="thinThick">
            <a:solidFill>
              <a:srgbClr val="3366FF"/>
            </a:solidFill>
            <a:prstDash val="solid"/>
            <a:miter lim="800000"/>
            <a:headEnd type="none" w="sm" len="sm"/>
            <a:tailEnd type="none" w="sm" len="sm"/>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4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42</a:t>
            </a:fld>
            <a:endParaRPr sz="1400" b="0" i="0" u="none" strike="noStrike" cap="none">
              <a:solidFill>
                <a:srgbClr val="000000"/>
              </a:solidFill>
              <a:latin typeface="Arial"/>
              <a:ea typeface="Arial"/>
              <a:cs typeface="Arial"/>
              <a:sym typeface="Arial"/>
            </a:endParaRPr>
          </a:p>
        </p:txBody>
      </p:sp>
      <p:cxnSp>
        <p:nvCxnSpPr>
          <p:cNvPr id="646" name="Google Shape;646;p42"/>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647" name="Google Shape;647;p42"/>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648" name="Google Shape;648;p42"/>
          <p:cNvSpPr txBox="1"/>
          <p:nvPr/>
        </p:nvSpPr>
        <p:spPr>
          <a:xfrm>
            <a:off x="304800" y="381000"/>
            <a:ext cx="45704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3.27  </a:t>
            </a:r>
            <a:r>
              <a:rPr lang="en-US" sz="2000" b="1" i="1" u="none" strike="noStrike" cap="none">
                <a:solidFill>
                  <a:schemeClr val="dk1"/>
                </a:solidFill>
                <a:latin typeface="Times New Roman"/>
                <a:ea typeface="Times New Roman"/>
                <a:cs typeface="Times New Roman"/>
                <a:sym typeface="Times New Roman"/>
              </a:rPr>
              <a:t>Decibels for Example 3.28</a:t>
            </a:r>
            <a:endParaRPr sz="1400" b="0" i="0" u="none" strike="noStrike" cap="none">
              <a:solidFill>
                <a:srgbClr val="000000"/>
              </a:solidFill>
              <a:latin typeface="Arial"/>
              <a:ea typeface="Arial"/>
              <a:cs typeface="Arial"/>
              <a:sym typeface="Arial"/>
            </a:endParaRPr>
          </a:p>
        </p:txBody>
      </p:sp>
      <p:cxnSp>
        <p:nvCxnSpPr>
          <p:cNvPr id="649" name="Google Shape;649;p42"/>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650" name="Google Shape;650;p42"/>
          <p:cNvPicPr preferRelativeResize="0"/>
          <p:nvPr/>
        </p:nvPicPr>
        <p:blipFill rotWithShape="1">
          <a:blip r:embed="rId3">
            <a:alphaModFix/>
          </a:blip>
          <a:srcRect/>
          <a:stretch/>
        </p:blipFill>
        <p:spPr>
          <a:xfrm>
            <a:off x="152400" y="2209800"/>
            <a:ext cx="8766175" cy="233838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43</a:t>
            </a:fld>
            <a:endParaRPr sz="1400" b="0" i="0" u="none" strike="noStrike" cap="none">
              <a:solidFill>
                <a:srgbClr val="000000"/>
              </a:solidFill>
              <a:latin typeface="Arial"/>
              <a:ea typeface="Arial"/>
              <a:cs typeface="Arial"/>
              <a:sym typeface="Arial"/>
            </a:endParaRPr>
          </a:p>
        </p:txBody>
      </p:sp>
      <p:cxnSp>
        <p:nvCxnSpPr>
          <p:cNvPr id="656" name="Google Shape;656;p43"/>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657" name="Google Shape;657;p43"/>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658" name="Google Shape;658;p43"/>
          <p:cNvSpPr txBox="1"/>
          <p:nvPr/>
        </p:nvSpPr>
        <p:spPr>
          <a:xfrm>
            <a:off x="304800" y="381000"/>
            <a:ext cx="28638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3.28  </a:t>
            </a:r>
            <a:r>
              <a:rPr lang="en-US" sz="2000" b="1" i="1" u="none" strike="noStrike" cap="none">
                <a:solidFill>
                  <a:schemeClr val="dk1"/>
                </a:solidFill>
                <a:latin typeface="Times New Roman"/>
                <a:ea typeface="Times New Roman"/>
                <a:cs typeface="Times New Roman"/>
                <a:sym typeface="Times New Roman"/>
              </a:rPr>
              <a:t>Distortion</a:t>
            </a:r>
            <a:endParaRPr sz="1400" b="0" i="0" u="none" strike="noStrike" cap="none">
              <a:solidFill>
                <a:srgbClr val="000000"/>
              </a:solidFill>
              <a:latin typeface="Arial"/>
              <a:ea typeface="Arial"/>
              <a:cs typeface="Arial"/>
              <a:sym typeface="Arial"/>
            </a:endParaRPr>
          </a:p>
        </p:txBody>
      </p:sp>
      <p:cxnSp>
        <p:nvCxnSpPr>
          <p:cNvPr id="659" name="Google Shape;659;p43"/>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660" name="Google Shape;660;p43"/>
          <p:cNvPicPr preferRelativeResize="0"/>
          <p:nvPr/>
        </p:nvPicPr>
        <p:blipFill rotWithShape="1">
          <a:blip r:embed="rId3">
            <a:alphaModFix/>
          </a:blip>
          <a:srcRect/>
          <a:stretch/>
        </p:blipFill>
        <p:spPr>
          <a:xfrm>
            <a:off x="350837" y="1887537"/>
            <a:ext cx="8335962" cy="321786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44</a:t>
            </a:fld>
            <a:endParaRPr sz="1400" b="0" i="0" u="none" strike="noStrike" cap="none">
              <a:solidFill>
                <a:srgbClr val="000000"/>
              </a:solidFill>
              <a:latin typeface="Arial"/>
              <a:ea typeface="Arial"/>
              <a:cs typeface="Arial"/>
              <a:sym typeface="Arial"/>
            </a:endParaRPr>
          </a:p>
        </p:txBody>
      </p:sp>
      <p:cxnSp>
        <p:nvCxnSpPr>
          <p:cNvPr id="666" name="Google Shape;666;p44"/>
          <p:cNvCxnSpPr/>
          <p:nvPr/>
        </p:nvCxnSpPr>
        <p:spPr>
          <a:xfrm>
            <a:off x="152400" y="152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667" name="Google Shape;667;p44"/>
          <p:cNvCxnSpPr/>
          <p:nvPr/>
        </p:nvCxnSpPr>
        <p:spPr>
          <a:xfrm>
            <a:off x="152400" y="990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668" name="Google Shape;668;p44"/>
          <p:cNvSpPr txBox="1"/>
          <p:nvPr/>
        </p:nvSpPr>
        <p:spPr>
          <a:xfrm>
            <a:off x="304800" y="381000"/>
            <a:ext cx="24003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3.29  </a:t>
            </a:r>
            <a:r>
              <a:rPr lang="en-US" sz="2000" b="1" i="1" u="none" strike="noStrike" cap="none">
                <a:solidFill>
                  <a:schemeClr val="dk1"/>
                </a:solidFill>
                <a:latin typeface="Times New Roman"/>
                <a:ea typeface="Times New Roman"/>
                <a:cs typeface="Times New Roman"/>
                <a:sym typeface="Times New Roman"/>
              </a:rPr>
              <a:t>Noise</a:t>
            </a:r>
            <a:endParaRPr sz="1400" b="0" i="0" u="none" strike="noStrike" cap="none">
              <a:solidFill>
                <a:srgbClr val="000000"/>
              </a:solidFill>
              <a:latin typeface="Arial"/>
              <a:ea typeface="Arial"/>
              <a:cs typeface="Arial"/>
              <a:sym typeface="Arial"/>
            </a:endParaRPr>
          </a:p>
        </p:txBody>
      </p:sp>
      <p:cxnSp>
        <p:nvCxnSpPr>
          <p:cNvPr id="669" name="Google Shape;669;p44"/>
          <p:cNvCxnSpPr/>
          <p:nvPr/>
        </p:nvCxnSpPr>
        <p:spPr>
          <a:xfrm>
            <a:off x="152400" y="63246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670" name="Google Shape;670;p44"/>
          <p:cNvPicPr preferRelativeResize="0"/>
          <p:nvPr/>
        </p:nvPicPr>
        <p:blipFill rotWithShape="1">
          <a:blip r:embed="rId3">
            <a:alphaModFix/>
          </a:blip>
          <a:srcRect/>
          <a:stretch/>
        </p:blipFill>
        <p:spPr>
          <a:xfrm>
            <a:off x="742950" y="2408237"/>
            <a:ext cx="7486650" cy="269716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45</a:t>
            </a:fld>
            <a:endParaRPr sz="1400" b="0" i="0" u="none" strike="noStrike" cap="none">
              <a:solidFill>
                <a:srgbClr val="000000"/>
              </a:solidFill>
              <a:latin typeface="Arial"/>
              <a:ea typeface="Arial"/>
              <a:cs typeface="Arial"/>
              <a:sym typeface="Arial"/>
            </a:endParaRPr>
          </a:p>
        </p:txBody>
      </p:sp>
      <p:sp>
        <p:nvSpPr>
          <p:cNvPr id="676" name="Google Shape;676;p45"/>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77" name="Google Shape;677;p45"/>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678" name="Google Shape;678;p45"/>
          <p:cNvGrpSpPr/>
          <p:nvPr/>
        </p:nvGrpSpPr>
        <p:grpSpPr>
          <a:xfrm>
            <a:off x="490537" y="773112"/>
            <a:ext cx="738187" cy="474662"/>
            <a:chOff x="309" y="487"/>
            <a:chExt cx="465" cy="299"/>
          </a:xfrm>
        </p:grpSpPr>
        <p:sp>
          <p:nvSpPr>
            <p:cNvPr id="679" name="Google Shape;679;p45"/>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80" name="Google Shape;680;p45"/>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681" name="Google Shape;681;p45"/>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82" name="Google Shape;682;p45"/>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83" name="Google Shape;683;p45"/>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84" name="Google Shape;684;p45"/>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85" name="Google Shape;685;p45"/>
          <p:cNvSpPr txBox="1"/>
          <p:nvPr/>
        </p:nvSpPr>
        <p:spPr>
          <a:xfrm>
            <a:off x="228600" y="1447800"/>
            <a:ext cx="8534400" cy="2654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power of a signal is 10 mW and the power of the noise is 1 μW; what are the values of SNR and SNR</a:t>
            </a:r>
            <a:r>
              <a:rPr lang="en-US" sz="2800" b="1" i="1" u="none" strike="noStrike" cap="none" baseline="-25000">
                <a:solidFill>
                  <a:schemeClr val="dk1"/>
                </a:solidFill>
                <a:latin typeface="Times New Roman"/>
                <a:ea typeface="Times New Roman"/>
                <a:cs typeface="Times New Roman"/>
                <a:sym typeface="Times New Roman"/>
              </a:rPr>
              <a:t>dB </a:t>
            </a:r>
            <a:r>
              <a:rPr lang="en-US" sz="2800" b="1" i="1"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endParaRPr sz="2800" b="1" i="1"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values of SNR and SNR</a:t>
            </a:r>
            <a:r>
              <a:rPr lang="en-US" sz="2800" b="1" i="1" u="none" strike="noStrike" cap="none" baseline="-25000">
                <a:solidFill>
                  <a:schemeClr val="dk1"/>
                </a:solidFill>
                <a:latin typeface="Times New Roman"/>
                <a:ea typeface="Times New Roman"/>
                <a:cs typeface="Times New Roman"/>
                <a:sym typeface="Times New Roman"/>
              </a:rPr>
              <a:t>dB</a:t>
            </a:r>
            <a:r>
              <a:rPr lang="en-US" sz="2800" b="1" i="1" u="none" strike="noStrike" cap="none">
                <a:solidFill>
                  <a:schemeClr val="dk1"/>
                </a:solidFill>
                <a:latin typeface="Times New Roman"/>
                <a:ea typeface="Times New Roman"/>
                <a:cs typeface="Times New Roman"/>
                <a:sym typeface="Times New Roman"/>
              </a:rPr>
              <a:t> can be calculated as follows:</a:t>
            </a:r>
            <a:endParaRPr sz="1400" b="0" i="0" u="none" strike="noStrike" cap="none">
              <a:solidFill>
                <a:srgbClr val="000000"/>
              </a:solidFill>
              <a:latin typeface="Arial"/>
              <a:ea typeface="Arial"/>
              <a:cs typeface="Arial"/>
              <a:sym typeface="Arial"/>
            </a:endParaRPr>
          </a:p>
        </p:txBody>
      </p:sp>
      <p:sp>
        <p:nvSpPr>
          <p:cNvPr id="686" name="Google Shape;686;p45"/>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3.31</a:t>
            </a:r>
            <a:endParaRPr sz="1400" b="0" i="0" u="none" strike="noStrike" cap="none">
              <a:solidFill>
                <a:srgbClr val="000000"/>
              </a:solidFill>
              <a:latin typeface="Arial"/>
              <a:ea typeface="Arial"/>
              <a:cs typeface="Arial"/>
              <a:sym typeface="Arial"/>
            </a:endParaRPr>
          </a:p>
        </p:txBody>
      </p:sp>
      <p:pic>
        <p:nvPicPr>
          <p:cNvPr id="687" name="Google Shape;687;p45"/>
          <p:cNvPicPr preferRelativeResize="0"/>
          <p:nvPr/>
        </p:nvPicPr>
        <p:blipFill rotWithShape="1">
          <a:blip r:embed="rId3">
            <a:alphaModFix/>
          </a:blip>
          <a:srcRect/>
          <a:stretch/>
        </p:blipFill>
        <p:spPr>
          <a:xfrm>
            <a:off x="1876425" y="4357687"/>
            <a:ext cx="5391150" cy="1052512"/>
          </a:xfrm>
          <a:prstGeom prst="rect">
            <a:avLst/>
          </a:prstGeom>
          <a:noFill/>
          <a:ln w="57150" cap="flat" cmpd="thinThick">
            <a:solidFill>
              <a:srgbClr val="3366FF"/>
            </a:solidFill>
            <a:prstDash val="solid"/>
            <a:miter lim="800000"/>
            <a:headEnd type="none" w="sm" len="sm"/>
            <a:tailEnd type="none" w="sm" len="sm"/>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sp>
        <p:nvSpPr>
          <p:cNvPr id="693" name="Google Shape;693;p46"/>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94" name="Google Shape;694;p46"/>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695" name="Google Shape;695;p46"/>
          <p:cNvGrpSpPr/>
          <p:nvPr/>
        </p:nvGrpSpPr>
        <p:grpSpPr>
          <a:xfrm>
            <a:off x="490537" y="773112"/>
            <a:ext cx="738187" cy="474662"/>
            <a:chOff x="309" y="487"/>
            <a:chExt cx="465" cy="299"/>
          </a:xfrm>
        </p:grpSpPr>
        <p:sp>
          <p:nvSpPr>
            <p:cNvPr id="696" name="Google Shape;696;p46"/>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97" name="Google Shape;697;p46"/>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698" name="Google Shape;698;p46"/>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699" name="Google Shape;699;p46"/>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00" name="Google Shape;700;p46"/>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01" name="Google Shape;701;p46"/>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02" name="Google Shape;702;p46"/>
          <p:cNvSpPr txBox="1"/>
          <p:nvPr/>
        </p:nvSpPr>
        <p:spPr>
          <a:xfrm>
            <a:off x="228600" y="1447800"/>
            <a:ext cx="8534400" cy="946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values of SNR and SNR</a:t>
            </a:r>
            <a:r>
              <a:rPr lang="en-US" sz="2800" b="1" i="1" u="none" strike="noStrike" cap="none" baseline="-25000">
                <a:solidFill>
                  <a:schemeClr val="dk1"/>
                </a:solidFill>
                <a:latin typeface="Times New Roman"/>
                <a:ea typeface="Times New Roman"/>
                <a:cs typeface="Times New Roman"/>
                <a:sym typeface="Times New Roman"/>
              </a:rPr>
              <a:t>dB</a:t>
            </a:r>
            <a:r>
              <a:rPr lang="en-US" sz="2800" b="1" i="1" u="none" strike="noStrike" cap="none">
                <a:solidFill>
                  <a:schemeClr val="dk1"/>
                </a:solidFill>
                <a:latin typeface="Times New Roman"/>
                <a:ea typeface="Times New Roman"/>
                <a:cs typeface="Times New Roman"/>
                <a:sym typeface="Times New Roman"/>
              </a:rPr>
              <a:t> for a noiseless channel are</a:t>
            </a:r>
            <a:endParaRPr sz="1400" b="0" i="0" u="none" strike="noStrike" cap="none">
              <a:solidFill>
                <a:srgbClr val="000000"/>
              </a:solidFill>
              <a:latin typeface="Arial"/>
              <a:ea typeface="Arial"/>
              <a:cs typeface="Arial"/>
              <a:sym typeface="Arial"/>
            </a:endParaRPr>
          </a:p>
        </p:txBody>
      </p:sp>
      <p:sp>
        <p:nvSpPr>
          <p:cNvPr id="703" name="Google Shape;703;p46"/>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3.32</a:t>
            </a:r>
            <a:endParaRPr sz="1400" b="0" i="0" u="none" strike="noStrike" cap="none">
              <a:solidFill>
                <a:srgbClr val="000000"/>
              </a:solidFill>
              <a:latin typeface="Arial"/>
              <a:ea typeface="Arial"/>
              <a:cs typeface="Arial"/>
              <a:sym typeface="Arial"/>
            </a:endParaRPr>
          </a:p>
        </p:txBody>
      </p:sp>
      <p:pic>
        <p:nvPicPr>
          <p:cNvPr id="704" name="Google Shape;704;p46"/>
          <p:cNvPicPr preferRelativeResize="0"/>
          <p:nvPr/>
        </p:nvPicPr>
        <p:blipFill rotWithShape="1">
          <a:blip r:embed="rId3">
            <a:alphaModFix/>
          </a:blip>
          <a:srcRect/>
          <a:stretch/>
        </p:blipFill>
        <p:spPr>
          <a:xfrm>
            <a:off x="2992437" y="2811462"/>
            <a:ext cx="3159125" cy="998537"/>
          </a:xfrm>
          <a:prstGeom prst="rect">
            <a:avLst/>
          </a:prstGeom>
          <a:noFill/>
          <a:ln w="57150" cap="flat" cmpd="thinThick">
            <a:solidFill>
              <a:srgbClr val="3366FF"/>
            </a:solidFill>
            <a:prstDash val="solid"/>
            <a:miter lim="800000"/>
            <a:headEnd type="none" w="sm" len="sm"/>
            <a:tailEnd type="none" w="sm" len="sm"/>
          </a:ln>
        </p:spPr>
      </p:pic>
      <p:sp>
        <p:nvSpPr>
          <p:cNvPr id="705" name="Google Shape;705;p46"/>
          <p:cNvSpPr txBox="1"/>
          <p:nvPr/>
        </p:nvSpPr>
        <p:spPr>
          <a:xfrm>
            <a:off x="228600" y="4205287"/>
            <a:ext cx="8534400" cy="5191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We can never achieve this ratio in real life; it is an ideal.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4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47</a:t>
            </a:fld>
            <a:endParaRPr sz="1400" b="0" i="0" u="none" strike="noStrike" cap="none">
              <a:solidFill>
                <a:srgbClr val="000000"/>
              </a:solidFill>
              <a:latin typeface="Arial"/>
              <a:ea typeface="Arial"/>
              <a:cs typeface="Arial"/>
              <a:sym typeface="Arial"/>
            </a:endParaRPr>
          </a:p>
        </p:txBody>
      </p:sp>
      <p:cxnSp>
        <p:nvCxnSpPr>
          <p:cNvPr id="711" name="Google Shape;711;p47"/>
          <p:cNvCxnSpPr/>
          <p:nvPr/>
        </p:nvCxnSpPr>
        <p:spPr>
          <a:xfrm>
            <a:off x="152400" y="2286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712" name="Google Shape;712;p47"/>
          <p:cNvCxnSpPr/>
          <p:nvPr/>
        </p:nvCxnSpPr>
        <p:spPr>
          <a:xfrm>
            <a:off x="152400" y="10668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713" name="Google Shape;713;p47"/>
          <p:cNvSpPr txBox="1"/>
          <p:nvPr/>
        </p:nvSpPr>
        <p:spPr>
          <a:xfrm>
            <a:off x="304800" y="457200"/>
            <a:ext cx="67214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3.30  </a:t>
            </a:r>
            <a:r>
              <a:rPr lang="en-US" sz="2000" b="1" i="1" u="none" strike="noStrike" cap="none">
                <a:solidFill>
                  <a:schemeClr val="dk1"/>
                </a:solidFill>
                <a:latin typeface="Times New Roman"/>
                <a:ea typeface="Times New Roman"/>
                <a:cs typeface="Times New Roman"/>
                <a:sym typeface="Times New Roman"/>
              </a:rPr>
              <a:t>Two cases of SNR: a high SNR and a low SNR</a:t>
            </a:r>
            <a:endParaRPr sz="1400" b="0" i="0" u="none" strike="noStrike" cap="none">
              <a:solidFill>
                <a:srgbClr val="000000"/>
              </a:solidFill>
              <a:latin typeface="Arial"/>
              <a:ea typeface="Arial"/>
              <a:cs typeface="Arial"/>
              <a:sym typeface="Arial"/>
            </a:endParaRPr>
          </a:p>
        </p:txBody>
      </p:sp>
      <p:cxnSp>
        <p:nvCxnSpPr>
          <p:cNvPr id="714" name="Google Shape;714;p47"/>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715" name="Google Shape;715;p47"/>
          <p:cNvPicPr preferRelativeResize="0"/>
          <p:nvPr/>
        </p:nvPicPr>
        <p:blipFill rotWithShape="1">
          <a:blip r:embed="rId3">
            <a:alphaModFix/>
          </a:blip>
          <a:srcRect/>
          <a:stretch/>
        </p:blipFill>
        <p:spPr>
          <a:xfrm>
            <a:off x="404812" y="1406525"/>
            <a:ext cx="8281987" cy="4765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4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48</a:t>
            </a:fld>
            <a:endParaRPr sz="1400" b="0" i="0" u="none" strike="noStrike" cap="none">
              <a:solidFill>
                <a:srgbClr val="000000"/>
              </a:solidFill>
              <a:latin typeface="Arial"/>
              <a:ea typeface="Arial"/>
              <a:cs typeface="Arial"/>
              <a:sym typeface="Arial"/>
            </a:endParaRPr>
          </a:p>
        </p:txBody>
      </p:sp>
      <p:sp>
        <p:nvSpPr>
          <p:cNvPr id="721" name="Google Shape;721;p48"/>
          <p:cNvSpPr txBox="1"/>
          <p:nvPr/>
        </p:nvSpPr>
        <p:spPr>
          <a:xfrm>
            <a:off x="0" y="0"/>
            <a:ext cx="9144000" cy="8382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22" name="Google Shape;722;p48"/>
          <p:cNvSpPr txBox="1"/>
          <p:nvPr/>
        </p:nvSpPr>
        <p:spPr>
          <a:xfrm>
            <a:off x="228600" y="76200"/>
            <a:ext cx="49863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strike="noStrike" cap="none">
                <a:solidFill>
                  <a:schemeClr val="dk1"/>
                </a:solidFill>
                <a:latin typeface="Times"/>
                <a:ea typeface="Times"/>
                <a:cs typeface="Times"/>
                <a:sym typeface="Times"/>
              </a:rPr>
              <a:t>3-5   DATA RATE LIMITS</a:t>
            </a:r>
            <a:endParaRPr sz="1400" b="0" i="0" u="none" strike="noStrike" cap="none">
              <a:solidFill>
                <a:srgbClr val="000000"/>
              </a:solidFill>
              <a:latin typeface="Arial"/>
              <a:ea typeface="Arial"/>
              <a:cs typeface="Arial"/>
              <a:sym typeface="Arial"/>
            </a:endParaRPr>
          </a:p>
        </p:txBody>
      </p:sp>
      <p:sp>
        <p:nvSpPr>
          <p:cNvPr id="723" name="Google Shape;723;p48"/>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24" name="Google Shape;724;p48"/>
          <p:cNvSpPr txBox="1"/>
          <p:nvPr/>
        </p:nvSpPr>
        <p:spPr>
          <a:xfrm>
            <a:off x="76200" y="1003300"/>
            <a:ext cx="8610600" cy="26543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 very important consideration in data communications is how fast we can send data, in bits per second, over a channel. Data rate depends on three factors: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   1.</a:t>
            </a:r>
            <a:r>
              <a:rPr lang="en-US" sz="2800" b="1" i="1" u="none" strike="noStrike" cap="none">
                <a:solidFill>
                  <a:schemeClr val="dk1"/>
                </a:solidFill>
                <a:latin typeface="Times New Roman"/>
                <a:ea typeface="Times New Roman"/>
                <a:cs typeface="Times New Roman"/>
                <a:sym typeface="Times New Roman"/>
              </a:rPr>
              <a:t> The bandwidth available</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   2.</a:t>
            </a:r>
            <a:r>
              <a:rPr lang="en-US" sz="2800" b="1" i="1" u="none" strike="noStrike" cap="none">
                <a:solidFill>
                  <a:schemeClr val="dk1"/>
                </a:solidFill>
                <a:latin typeface="Times New Roman"/>
                <a:ea typeface="Times New Roman"/>
                <a:cs typeface="Times New Roman"/>
                <a:sym typeface="Times New Roman"/>
              </a:rPr>
              <a:t> The level of the signals we use</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   3</a:t>
            </a:r>
            <a:r>
              <a:rPr lang="en-US" sz="2800" b="1" i="1" u="none" strike="noStrike" cap="none">
                <a:solidFill>
                  <a:schemeClr val="dk1"/>
                </a:solidFill>
                <a:latin typeface="Times New Roman"/>
                <a:ea typeface="Times New Roman"/>
                <a:cs typeface="Times New Roman"/>
                <a:sym typeface="Times New Roman"/>
              </a:rPr>
              <a:t>. The quality of the channel (the level of noise)</a:t>
            </a:r>
            <a:endParaRPr sz="1400" b="0" i="0" u="none" strike="noStrike" cap="none">
              <a:solidFill>
                <a:srgbClr val="000000"/>
              </a:solidFill>
              <a:latin typeface="Arial"/>
              <a:ea typeface="Arial"/>
              <a:cs typeface="Arial"/>
              <a:sym typeface="Arial"/>
            </a:endParaRPr>
          </a:p>
        </p:txBody>
      </p:sp>
      <p:sp>
        <p:nvSpPr>
          <p:cNvPr id="725" name="Google Shape;725;p48"/>
          <p:cNvSpPr txBox="1"/>
          <p:nvPr/>
        </p:nvSpPr>
        <p:spPr>
          <a:xfrm>
            <a:off x="152400" y="4819650"/>
            <a:ext cx="5715000"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strike="noStrike" cap="none">
                <a:solidFill>
                  <a:srgbClr val="0033CC"/>
                </a:solidFill>
                <a:latin typeface="Times New Roman"/>
                <a:ea typeface="Times New Roman"/>
                <a:cs typeface="Times New Roman"/>
                <a:sym typeface="Times New Roman"/>
              </a:rPr>
              <a:t>Noiseless Channel: Nyquist Bit Rate</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Noisy Channel: Shannon Capacity</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Using Both Limits</a:t>
            </a:r>
            <a:endParaRPr sz="1400" b="0" i="0" u="none" strike="noStrike" cap="none">
              <a:solidFill>
                <a:srgbClr val="000000"/>
              </a:solidFill>
              <a:latin typeface="Arial"/>
              <a:ea typeface="Arial"/>
              <a:cs typeface="Arial"/>
              <a:sym typeface="Arial"/>
            </a:endParaRPr>
          </a:p>
        </p:txBody>
      </p:sp>
      <p:sp>
        <p:nvSpPr>
          <p:cNvPr id="726" name="Google Shape;726;p48"/>
          <p:cNvSpPr txBox="1"/>
          <p:nvPr/>
        </p:nvSpPr>
        <p:spPr>
          <a:xfrm>
            <a:off x="165100" y="43434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strike="noStrike" cap="none">
                <a:solidFill>
                  <a:schemeClr val="hlink"/>
                </a:solidFill>
                <a:latin typeface="Times New Roman"/>
                <a:ea typeface="Times New Roman"/>
                <a:cs typeface="Times New Roman"/>
                <a:sym typeface="Times New Roman"/>
              </a:rPr>
              <a:t>Topics discussed in this section: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4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49</a:t>
            </a:fld>
            <a:endParaRPr sz="1400" b="0" i="0" u="none" strike="noStrike" cap="none">
              <a:solidFill>
                <a:srgbClr val="000000"/>
              </a:solidFill>
              <a:latin typeface="Arial"/>
              <a:ea typeface="Arial"/>
              <a:cs typeface="Arial"/>
              <a:sym typeface="Arial"/>
            </a:endParaRPr>
          </a:p>
        </p:txBody>
      </p:sp>
      <p:sp>
        <p:nvSpPr>
          <p:cNvPr id="732" name="Google Shape;732;p49"/>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33" name="Google Shape;733;p4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34" name="Google Shape;734;p49"/>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35" name="Google Shape;735;p4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36" name="Google Shape;736;p4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37" name="Google Shape;737;p49"/>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38" name="Google Shape;738;p4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739" name="Google Shape;739;p49"/>
          <p:cNvCxnSpPr/>
          <p:nvPr/>
        </p:nvCxnSpPr>
        <p:spPr>
          <a:xfrm>
            <a:off x="457200" y="2971800"/>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740" name="Google Shape;740;p49"/>
          <p:cNvCxnSpPr/>
          <p:nvPr/>
        </p:nvCxnSpPr>
        <p:spPr>
          <a:xfrm>
            <a:off x="458787" y="42672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741" name="Google Shape;741;p49"/>
          <p:cNvSpPr txBox="1"/>
          <p:nvPr/>
        </p:nvSpPr>
        <p:spPr>
          <a:xfrm>
            <a:off x="495300" y="3063875"/>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Increasing the levels of a signal may reduce the reliability of the system.</a:t>
            </a:r>
            <a:endParaRPr sz="1400" b="0" i="0" u="none" strike="noStrike" cap="none">
              <a:solidFill>
                <a:srgbClr val="000000"/>
              </a:solidFill>
              <a:latin typeface="Arial"/>
              <a:ea typeface="Arial"/>
              <a:cs typeface="Arial"/>
              <a:sym typeface="Arial"/>
            </a:endParaRPr>
          </a:p>
        </p:txBody>
      </p:sp>
      <p:grpSp>
        <p:nvGrpSpPr>
          <p:cNvPr id="742" name="Google Shape;742;p49"/>
          <p:cNvGrpSpPr/>
          <p:nvPr/>
        </p:nvGrpSpPr>
        <p:grpSpPr>
          <a:xfrm>
            <a:off x="457200" y="2286000"/>
            <a:ext cx="1143000" cy="566737"/>
            <a:chOff x="1200" y="1248"/>
            <a:chExt cx="720" cy="357"/>
          </a:xfrm>
        </p:grpSpPr>
        <p:pic>
          <p:nvPicPr>
            <p:cNvPr id="743" name="Google Shape;743;p49"/>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744" name="Google Shape;744;p49"/>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
        <p:nvSpPr>
          <p:cNvPr id="139" name="Google Shape;139;p5"/>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40" name="Google Shape;140;p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41" name="Google Shape;141;p5"/>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42" name="Google Shape;142;p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43" name="Google Shape;143;p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44" name="Google Shape;144;p5"/>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45" name="Google Shape;145;p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146" name="Google Shape;146;p5"/>
          <p:cNvCxnSpPr/>
          <p:nvPr/>
        </p:nvCxnSpPr>
        <p:spPr>
          <a:xfrm>
            <a:off x="457200" y="2547937"/>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147" name="Google Shape;147;p5"/>
          <p:cNvCxnSpPr/>
          <p:nvPr/>
        </p:nvCxnSpPr>
        <p:spPr>
          <a:xfrm>
            <a:off x="458787" y="52578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148" name="Google Shape;148;p5"/>
          <p:cNvSpPr txBox="1"/>
          <p:nvPr/>
        </p:nvSpPr>
        <p:spPr>
          <a:xfrm>
            <a:off x="495300" y="2624137"/>
            <a:ext cx="8077200" cy="2528887"/>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Signals can be analog or digital. </a:t>
            </a:r>
            <a:br>
              <a:rPr lang="en-US" sz="3200" b="1" i="0" u="none" strike="noStrike" cap="none">
                <a:solidFill>
                  <a:schemeClr val="dk1"/>
                </a:solidFill>
                <a:latin typeface="Arial"/>
                <a:ea typeface="Arial"/>
                <a:cs typeface="Arial"/>
                <a:sym typeface="Arial"/>
              </a:rPr>
            </a:br>
            <a:r>
              <a:rPr lang="en-US" sz="3200" b="1" i="0" u="none" strike="noStrike" cap="none">
                <a:solidFill>
                  <a:schemeClr val="dk1"/>
                </a:solidFill>
                <a:latin typeface="Arial"/>
                <a:ea typeface="Arial"/>
                <a:cs typeface="Arial"/>
                <a:sym typeface="Arial"/>
              </a:rPr>
              <a:t>Analog signals can have an infinite number of values in a range; digital signals can have only a limited </a:t>
            </a:r>
            <a:br>
              <a:rPr lang="en-US" sz="3200" b="1" i="0" u="none" strike="noStrike" cap="none">
                <a:solidFill>
                  <a:schemeClr val="dk1"/>
                </a:solidFill>
                <a:latin typeface="Arial"/>
                <a:ea typeface="Arial"/>
                <a:cs typeface="Arial"/>
                <a:sym typeface="Arial"/>
              </a:rPr>
            </a:br>
            <a:r>
              <a:rPr lang="en-US" sz="3200" b="1" i="0" u="none" strike="noStrike" cap="none">
                <a:solidFill>
                  <a:schemeClr val="dk1"/>
                </a:solidFill>
                <a:latin typeface="Arial"/>
                <a:ea typeface="Arial"/>
                <a:cs typeface="Arial"/>
                <a:sym typeface="Arial"/>
              </a:rPr>
              <a:t>number of values.</a:t>
            </a:r>
            <a:endParaRPr sz="1400" b="0" i="0" u="none" strike="noStrike" cap="none">
              <a:solidFill>
                <a:srgbClr val="000000"/>
              </a:solidFill>
              <a:latin typeface="Arial"/>
              <a:ea typeface="Arial"/>
              <a:cs typeface="Arial"/>
              <a:sym typeface="Arial"/>
            </a:endParaRPr>
          </a:p>
        </p:txBody>
      </p:sp>
      <p:grpSp>
        <p:nvGrpSpPr>
          <p:cNvPr id="149" name="Google Shape;149;p5"/>
          <p:cNvGrpSpPr/>
          <p:nvPr/>
        </p:nvGrpSpPr>
        <p:grpSpPr>
          <a:xfrm>
            <a:off x="457200" y="1905000"/>
            <a:ext cx="1143000" cy="566737"/>
            <a:chOff x="1200" y="1248"/>
            <a:chExt cx="720" cy="357"/>
          </a:xfrm>
        </p:grpSpPr>
        <p:pic>
          <p:nvPicPr>
            <p:cNvPr id="150" name="Google Shape;150;p5"/>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151" name="Google Shape;151;p5"/>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4E6DC65-CB29-5D94-89E9-FEF47E4FE7A9}"/>
                  </a:ext>
                </a:extLst>
              </p14:cNvPr>
              <p14:cNvContentPartPr/>
              <p14:nvPr/>
            </p14:nvContentPartPr>
            <p14:xfrm>
              <a:off x="1207262" y="3515543"/>
              <a:ext cx="2984760" cy="70920"/>
            </p14:xfrm>
          </p:contentPart>
        </mc:Choice>
        <mc:Fallback>
          <p:pic>
            <p:nvPicPr>
              <p:cNvPr id="2" name="Ink 1">
                <a:extLst>
                  <a:ext uri="{FF2B5EF4-FFF2-40B4-BE49-F238E27FC236}">
                    <a16:creationId xmlns:a16="http://schemas.microsoft.com/office/drawing/2014/main" id="{E4E6DC65-CB29-5D94-89E9-FEF47E4FE7A9}"/>
                  </a:ext>
                </a:extLst>
              </p:cNvPr>
              <p:cNvPicPr/>
              <p:nvPr/>
            </p:nvPicPr>
            <p:blipFill>
              <a:blip r:embed="rId5"/>
              <a:stretch>
                <a:fillRect/>
              </a:stretch>
            </p:blipFill>
            <p:spPr>
              <a:xfrm>
                <a:off x="1153262" y="3407543"/>
                <a:ext cx="309240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F034AD6D-2EDA-BCBE-1C63-0DCCBA238EFE}"/>
                  </a:ext>
                </a:extLst>
              </p14:cNvPr>
              <p14:cNvContentPartPr/>
              <p14:nvPr/>
            </p14:nvContentPartPr>
            <p14:xfrm>
              <a:off x="6143222" y="3524183"/>
              <a:ext cx="1996920" cy="360"/>
            </p14:xfrm>
          </p:contentPart>
        </mc:Choice>
        <mc:Fallback>
          <p:pic>
            <p:nvPicPr>
              <p:cNvPr id="3" name="Ink 2">
                <a:extLst>
                  <a:ext uri="{FF2B5EF4-FFF2-40B4-BE49-F238E27FC236}">
                    <a16:creationId xmlns:a16="http://schemas.microsoft.com/office/drawing/2014/main" id="{F034AD6D-2EDA-BCBE-1C63-0DCCBA238EFE}"/>
                  </a:ext>
                </a:extLst>
              </p:cNvPr>
              <p:cNvPicPr/>
              <p:nvPr/>
            </p:nvPicPr>
            <p:blipFill>
              <a:blip r:embed="rId7"/>
              <a:stretch>
                <a:fillRect/>
              </a:stretch>
            </p:blipFill>
            <p:spPr>
              <a:xfrm>
                <a:off x="6089222" y="3416183"/>
                <a:ext cx="21045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3D0FD086-5E0F-4D4E-0ED1-027FEDC36868}"/>
                  </a:ext>
                </a:extLst>
              </p14:cNvPr>
              <p14:cNvContentPartPr/>
              <p14:nvPr/>
            </p14:nvContentPartPr>
            <p14:xfrm>
              <a:off x="6808862" y="4077503"/>
              <a:ext cx="916920" cy="15120"/>
            </p14:xfrm>
          </p:contentPart>
        </mc:Choice>
        <mc:Fallback>
          <p:pic>
            <p:nvPicPr>
              <p:cNvPr id="4" name="Ink 3">
                <a:extLst>
                  <a:ext uri="{FF2B5EF4-FFF2-40B4-BE49-F238E27FC236}">
                    <a16:creationId xmlns:a16="http://schemas.microsoft.com/office/drawing/2014/main" id="{3D0FD086-5E0F-4D4E-0ED1-027FEDC36868}"/>
                  </a:ext>
                </a:extLst>
              </p:cNvPr>
              <p:cNvPicPr/>
              <p:nvPr/>
            </p:nvPicPr>
            <p:blipFill>
              <a:blip r:embed="rId9"/>
              <a:stretch>
                <a:fillRect/>
              </a:stretch>
            </p:blipFill>
            <p:spPr>
              <a:xfrm>
                <a:off x="6754862" y="3969863"/>
                <a:ext cx="10245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1465ECBE-A8AC-5363-05BB-668B971BF6E3}"/>
                  </a:ext>
                </a:extLst>
              </p14:cNvPr>
              <p14:cNvContentPartPr/>
              <p14:nvPr/>
            </p14:nvContentPartPr>
            <p14:xfrm>
              <a:off x="4598462" y="4562423"/>
              <a:ext cx="3075120" cy="46800"/>
            </p14:xfrm>
          </p:contentPart>
        </mc:Choice>
        <mc:Fallback>
          <p:pic>
            <p:nvPicPr>
              <p:cNvPr id="5" name="Ink 4">
                <a:extLst>
                  <a:ext uri="{FF2B5EF4-FFF2-40B4-BE49-F238E27FC236}">
                    <a16:creationId xmlns:a16="http://schemas.microsoft.com/office/drawing/2014/main" id="{1465ECBE-A8AC-5363-05BB-668B971BF6E3}"/>
                  </a:ext>
                </a:extLst>
              </p:cNvPr>
              <p:cNvPicPr/>
              <p:nvPr/>
            </p:nvPicPr>
            <p:blipFill>
              <a:blip r:embed="rId11"/>
              <a:stretch>
                <a:fillRect/>
              </a:stretch>
            </p:blipFill>
            <p:spPr>
              <a:xfrm>
                <a:off x="4544462" y="4454783"/>
                <a:ext cx="3182760" cy="26244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5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50</a:t>
            </a:fld>
            <a:endParaRPr sz="1400" b="0" i="0" u="none" strike="noStrike" cap="none">
              <a:solidFill>
                <a:srgbClr val="000000"/>
              </a:solidFill>
              <a:latin typeface="Arial"/>
              <a:ea typeface="Arial"/>
              <a:cs typeface="Arial"/>
              <a:sym typeface="Arial"/>
            </a:endParaRPr>
          </a:p>
        </p:txBody>
      </p:sp>
      <p:sp>
        <p:nvSpPr>
          <p:cNvPr id="750" name="Google Shape;750;p50"/>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51" name="Google Shape;751;p50"/>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752" name="Google Shape;752;p50"/>
          <p:cNvGrpSpPr/>
          <p:nvPr/>
        </p:nvGrpSpPr>
        <p:grpSpPr>
          <a:xfrm>
            <a:off x="490537" y="773112"/>
            <a:ext cx="738187" cy="474662"/>
            <a:chOff x="309" y="487"/>
            <a:chExt cx="465" cy="299"/>
          </a:xfrm>
        </p:grpSpPr>
        <p:sp>
          <p:nvSpPr>
            <p:cNvPr id="753" name="Google Shape;753;p50"/>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54" name="Google Shape;754;p50"/>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755" name="Google Shape;755;p50"/>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56" name="Google Shape;756;p50"/>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57" name="Google Shape;757;p50"/>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58" name="Google Shape;758;p50"/>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59" name="Google Shape;759;p50"/>
          <p:cNvSpPr txBox="1"/>
          <p:nvPr/>
        </p:nvSpPr>
        <p:spPr>
          <a:xfrm>
            <a:off x="228600" y="1447800"/>
            <a:ext cx="8534400" cy="13731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Consider a noiseless channel with a bandwidth of 3000 Hz transmitting a signal with two signal levels. The maximum bit rate can be calculated as</a:t>
            </a:r>
            <a:endParaRPr sz="1400" b="0" i="0" u="none" strike="noStrike" cap="none">
              <a:solidFill>
                <a:srgbClr val="000000"/>
              </a:solidFill>
              <a:latin typeface="Arial"/>
              <a:ea typeface="Arial"/>
              <a:cs typeface="Arial"/>
              <a:sym typeface="Arial"/>
            </a:endParaRPr>
          </a:p>
        </p:txBody>
      </p:sp>
      <p:sp>
        <p:nvSpPr>
          <p:cNvPr id="760" name="Google Shape;760;p50"/>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3.34</a:t>
            </a:r>
            <a:endParaRPr sz="1400" b="0" i="0" u="none" strike="noStrike" cap="none">
              <a:solidFill>
                <a:srgbClr val="000000"/>
              </a:solidFill>
              <a:latin typeface="Arial"/>
              <a:ea typeface="Arial"/>
              <a:cs typeface="Arial"/>
              <a:sym typeface="Arial"/>
            </a:endParaRPr>
          </a:p>
        </p:txBody>
      </p:sp>
      <p:pic>
        <p:nvPicPr>
          <p:cNvPr id="761" name="Google Shape;761;p50"/>
          <p:cNvPicPr preferRelativeResize="0"/>
          <p:nvPr/>
        </p:nvPicPr>
        <p:blipFill rotWithShape="1">
          <a:blip r:embed="rId3">
            <a:alphaModFix/>
          </a:blip>
          <a:srcRect/>
          <a:stretch/>
        </p:blipFill>
        <p:spPr>
          <a:xfrm>
            <a:off x="2398712" y="3252787"/>
            <a:ext cx="4346575" cy="350837"/>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5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51</a:t>
            </a:fld>
            <a:endParaRPr sz="1400" b="0" i="0" u="none" strike="noStrike" cap="none">
              <a:solidFill>
                <a:srgbClr val="000000"/>
              </a:solidFill>
              <a:latin typeface="Arial"/>
              <a:ea typeface="Arial"/>
              <a:cs typeface="Arial"/>
              <a:sym typeface="Arial"/>
            </a:endParaRPr>
          </a:p>
        </p:txBody>
      </p:sp>
      <p:sp>
        <p:nvSpPr>
          <p:cNvPr id="767" name="Google Shape;767;p51"/>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68" name="Google Shape;768;p51"/>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769" name="Google Shape;769;p51"/>
          <p:cNvGrpSpPr/>
          <p:nvPr/>
        </p:nvGrpSpPr>
        <p:grpSpPr>
          <a:xfrm>
            <a:off x="490537" y="773112"/>
            <a:ext cx="738187" cy="474662"/>
            <a:chOff x="309" y="487"/>
            <a:chExt cx="465" cy="299"/>
          </a:xfrm>
        </p:grpSpPr>
        <p:sp>
          <p:nvSpPr>
            <p:cNvPr id="770" name="Google Shape;770;p51"/>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71" name="Google Shape;771;p51"/>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772" name="Google Shape;772;p51"/>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73" name="Google Shape;773;p51"/>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74" name="Google Shape;774;p51"/>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75" name="Google Shape;775;p51"/>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76" name="Google Shape;776;p51"/>
          <p:cNvSpPr txBox="1"/>
          <p:nvPr/>
        </p:nvSpPr>
        <p:spPr>
          <a:xfrm>
            <a:off x="228600" y="1370012"/>
            <a:ext cx="8534400" cy="13731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Consider the same noiseless channel transmitting a signal with four signal levels (for each level, we send 2 bits). The maximum bit rate can be calculated as</a:t>
            </a:r>
            <a:endParaRPr sz="1400" b="0" i="0" u="none" strike="noStrike" cap="none">
              <a:solidFill>
                <a:srgbClr val="000000"/>
              </a:solidFill>
              <a:latin typeface="Arial"/>
              <a:ea typeface="Arial"/>
              <a:cs typeface="Arial"/>
              <a:sym typeface="Arial"/>
            </a:endParaRPr>
          </a:p>
        </p:txBody>
      </p:sp>
      <p:sp>
        <p:nvSpPr>
          <p:cNvPr id="777" name="Google Shape;777;p51"/>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3.35</a:t>
            </a:r>
            <a:endParaRPr sz="1400" b="0" i="0" u="none" strike="noStrike" cap="none">
              <a:solidFill>
                <a:srgbClr val="000000"/>
              </a:solidFill>
              <a:latin typeface="Arial"/>
              <a:ea typeface="Arial"/>
              <a:cs typeface="Arial"/>
              <a:sym typeface="Arial"/>
            </a:endParaRPr>
          </a:p>
        </p:txBody>
      </p:sp>
      <p:pic>
        <p:nvPicPr>
          <p:cNvPr id="778" name="Google Shape;778;p51"/>
          <p:cNvPicPr preferRelativeResize="0"/>
          <p:nvPr/>
        </p:nvPicPr>
        <p:blipFill rotWithShape="1">
          <a:blip r:embed="rId3">
            <a:alphaModFix/>
          </a:blip>
          <a:srcRect/>
          <a:stretch/>
        </p:blipFill>
        <p:spPr>
          <a:xfrm>
            <a:off x="1785937" y="3244850"/>
            <a:ext cx="5570537" cy="368300"/>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5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52</a:t>
            </a:fld>
            <a:endParaRPr sz="1400" b="0" i="0" u="none" strike="noStrike" cap="none">
              <a:solidFill>
                <a:srgbClr val="000000"/>
              </a:solidFill>
              <a:latin typeface="Arial"/>
              <a:ea typeface="Arial"/>
              <a:cs typeface="Arial"/>
              <a:sym typeface="Arial"/>
            </a:endParaRPr>
          </a:p>
        </p:txBody>
      </p:sp>
      <p:sp>
        <p:nvSpPr>
          <p:cNvPr id="784" name="Google Shape;784;p52"/>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85" name="Google Shape;785;p5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786" name="Google Shape;786;p52"/>
          <p:cNvGrpSpPr/>
          <p:nvPr/>
        </p:nvGrpSpPr>
        <p:grpSpPr>
          <a:xfrm>
            <a:off x="490537" y="773112"/>
            <a:ext cx="738187" cy="474662"/>
            <a:chOff x="309" y="487"/>
            <a:chExt cx="465" cy="299"/>
          </a:xfrm>
        </p:grpSpPr>
        <p:sp>
          <p:nvSpPr>
            <p:cNvPr id="787" name="Google Shape;787;p52"/>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88" name="Google Shape;788;p5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789" name="Google Shape;789;p5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90" name="Google Shape;790;p52"/>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91" name="Google Shape;791;p5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92" name="Google Shape;792;p52"/>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793" name="Google Shape;793;p52"/>
          <p:cNvSpPr txBox="1"/>
          <p:nvPr/>
        </p:nvSpPr>
        <p:spPr>
          <a:xfrm>
            <a:off x="228600" y="1447800"/>
            <a:ext cx="8534400" cy="2227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We need to send 265 kbps over a noiseless channel with a bandwidth of 20 kHz. How many signal levels do we need?</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We can use the Nyquist formula as shown:</a:t>
            </a:r>
            <a:endParaRPr sz="1400" b="0" i="0" u="none" strike="noStrike" cap="none">
              <a:solidFill>
                <a:srgbClr val="000000"/>
              </a:solidFill>
              <a:latin typeface="Arial"/>
              <a:ea typeface="Arial"/>
              <a:cs typeface="Arial"/>
              <a:sym typeface="Arial"/>
            </a:endParaRPr>
          </a:p>
        </p:txBody>
      </p:sp>
      <p:sp>
        <p:nvSpPr>
          <p:cNvPr id="794" name="Google Shape;794;p52"/>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3.36</a:t>
            </a:r>
            <a:endParaRPr sz="1400" b="0" i="0" u="none" strike="noStrike" cap="none">
              <a:solidFill>
                <a:srgbClr val="000000"/>
              </a:solidFill>
              <a:latin typeface="Arial"/>
              <a:ea typeface="Arial"/>
              <a:cs typeface="Arial"/>
              <a:sym typeface="Arial"/>
            </a:endParaRPr>
          </a:p>
        </p:txBody>
      </p:sp>
      <p:pic>
        <p:nvPicPr>
          <p:cNvPr id="795" name="Google Shape;795;p52"/>
          <p:cNvPicPr preferRelativeResize="0"/>
          <p:nvPr/>
        </p:nvPicPr>
        <p:blipFill rotWithShape="1">
          <a:blip r:embed="rId3">
            <a:alphaModFix/>
          </a:blip>
          <a:srcRect/>
          <a:stretch/>
        </p:blipFill>
        <p:spPr>
          <a:xfrm>
            <a:off x="1857375" y="3810000"/>
            <a:ext cx="5427662" cy="755650"/>
          </a:xfrm>
          <a:prstGeom prst="rect">
            <a:avLst/>
          </a:prstGeom>
          <a:noFill/>
          <a:ln w="57150" cap="flat" cmpd="thickThin">
            <a:solidFill>
              <a:schemeClr val="folHlink"/>
            </a:solidFill>
            <a:prstDash val="solid"/>
            <a:miter lim="800000"/>
            <a:headEnd type="none" w="sm" len="sm"/>
            <a:tailEnd type="none" w="sm" len="sm"/>
          </a:ln>
        </p:spPr>
      </p:pic>
      <p:sp>
        <p:nvSpPr>
          <p:cNvPr id="796" name="Google Shape;796;p52"/>
          <p:cNvSpPr txBox="1"/>
          <p:nvPr/>
        </p:nvSpPr>
        <p:spPr>
          <a:xfrm>
            <a:off x="152400" y="46482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Since this result is not a power of 2, we need to either increase the number of levels or reduce the bit rate. If we have 128 levels, the bit rate is 280 kbps. If we have 64 levels, the bit rate is 240 kbps.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5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53</a:t>
            </a:fld>
            <a:endParaRPr sz="1400" b="0" i="0" u="none" strike="noStrike" cap="none">
              <a:solidFill>
                <a:srgbClr val="000000"/>
              </a:solidFill>
              <a:latin typeface="Arial"/>
              <a:ea typeface="Arial"/>
              <a:cs typeface="Arial"/>
              <a:sym typeface="Arial"/>
            </a:endParaRPr>
          </a:p>
        </p:txBody>
      </p:sp>
      <p:sp>
        <p:nvSpPr>
          <p:cNvPr id="802" name="Google Shape;802;p53"/>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03" name="Google Shape;803;p5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804" name="Google Shape;804;p53"/>
          <p:cNvGrpSpPr/>
          <p:nvPr/>
        </p:nvGrpSpPr>
        <p:grpSpPr>
          <a:xfrm>
            <a:off x="490537" y="773112"/>
            <a:ext cx="738187" cy="474662"/>
            <a:chOff x="309" y="487"/>
            <a:chExt cx="465" cy="299"/>
          </a:xfrm>
        </p:grpSpPr>
        <p:sp>
          <p:nvSpPr>
            <p:cNvPr id="805" name="Google Shape;805;p53"/>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06" name="Google Shape;806;p5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807" name="Google Shape;807;p5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08" name="Google Shape;808;p53"/>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09" name="Google Shape;809;p5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10" name="Google Shape;810;p53"/>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11" name="Google Shape;811;p53"/>
          <p:cNvSpPr txBox="1"/>
          <p:nvPr/>
        </p:nvSpPr>
        <p:spPr>
          <a:xfrm>
            <a:off x="228600" y="13716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Consider an extremely noisy channel in which the value of the signal-to-noise ratio is almost zero. In other words, the noise is so strong that the signal is faint. For this channel the capacity C is calculated as</a:t>
            </a:r>
            <a:endParaRPr sz="1400" b="0" i="0" u="none" strike="noStrike" cap="none">
              <a:solidFill>
                <a:srgbClr val="000000"/>
              </a:solidFill>
              <a:latin typeface="Arial"/>
              <a:ea typeface="Arial"/>
              <a:cs typeface="Arial"/>
              <a:sym typeface="Arial"/>
            </a:endParaRPr>
          </a:p>
        </p:txBody>
      </p:sp>
      <p:sp>
        <p:nvSpPr>
          <p:cNvPr id="812" name="Google Shape;812;p53"/>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3.37</a:t>
            </a:r>
            <a:endParaRPr sz="1400" b="0" i="0" u="none" strike="noStrike" cap="none">
              <a:solidFill>
                <a:srgbClr val="000000"/>
              </a:solidFill>
              <a:latin typeface="Arial"/>
              <a:ea typeface="Arial"/>
              <a:cs typeface="Arial"/>
              <a:sym typeface="Arial"/>
            </a:endParaRPr>
          </a:p>
        </p:txBody>
      </p:sp>
      <p:pic>
        <p:nvPicPr>
          <p:cNvPr id="813" name="Google Shape;813;p53"/>
          <p:cNvPicPr preferRelativeResize="0"/>
          <p:nvPr/>
        </p:nvPicPr>
        <p:blipFill rotWithShape="1">
          <a:blip r:embed="rId3">
            <a:alphaModFix/>
          </a:blip>
          <a:srcRect/>
          <a:stretch/>
        </p:blipFill>
        <p:spPr>
          <a:xfrm>
            <a:off x="1209675" y="3476625"/>
            <a:ext cx="6723062" cy="333375"/>
          </a:xfrm>
          <a:prstGeom prst="rect">
            <a:avLst/>
          </a:prstGeom>
          <a:noFill/>
          <a:ln w="57150" cap="flat" cmpd="thickThin">
            <a:solidFill>
              <a:schemeClr val="folHlink"/>
            </a:solidFill>
            <a:prstDash val="solid"/>
            <a:miter lim="800000"/>
            <a:headEnd type="none" w="sm" len="sm"/>
            <a:tailEnd type="none" w="sm" len="sm"/>
          </a:ln>
        </p:spPr>
      </p:pic>
      <p:sp>
        <p:nvSpPr>
          <p:cNvPr id="814" name="Google Shape;814;p53"/>
          <p:cNvSpPr txBox="1"/>
          <p:nvPr/>
        </p:nvSpPr>
        <p:spPr>
          <a:xfrm>
            <a:off x="228600" y="4189412"/>
            <a:ext cx="8534400" cy="13731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This means that the capacity of this channel is zero regardless of the bandwidth. In other words, we cannot receive any data through this channel.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5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54</a:t>
            </a:fld>
            <a:endParaRPr sz="1400" b="0" i="0" u="none" strike="noStrike" cap="none">
              <a:solidFill>
                <a:srgbClr val="000000"/>
              </a:solidFill>
              <a:latin typeface="Arial"/>
              <a:ea typeface="Arial"/>
              <a:cs typeface="Arial"/>
              <a:sym typeface="Arial"/>
            </a:endParaRPr>
          </a:p>
        </p:txBody>
      </p:sp>
      <p:sp>
        <p:nvSpPr>
          <p:cNvPr id="820" name="Google Shape;820;p54"/>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21" name="Google Shape;821;p5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822" name="Google Shape;822;p54"/>
          <p:cNvGrpSpPr/>
          <p:nvPr/>
        </p:nvGrpSpPr>
        <p:grpSpPr>
          <a:xfrm>
            <a:off x="490537" y="773112"/>
            <a:ext cx="738187" cy="474662"/>
            <a:chOff x="309" y="487"/>
            <a:chExt cx="465" cy="299"/>
          </a:xfrm>
        </p:grpSpPr>
        <p:sp>
          <p:nvSpPr>
            <p:cNvPr id="823" name="Google Shape;823;p54"/>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24" name="Google Shape;824;p5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825" name="Google Shape;825;p5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26" name="Google Shape;826;p54"/>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27" name="Google Shape;827;p5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28" name="Google Shape;828;p54"/>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29" name="Google Shape;829;p54"/>
          <p:cNvSpPr txBox="1"/>
          <p:nvPr/>
        </p:nvSpPr>
        <p:spPr>
          <a:xfrm>
            <a:off x="228600" y="12319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We can calculate the theoretical highest bit rate of a regular telephone line. A telephone line normally has a bandwidth of 3000. The signal-to-noise ratio is usually 3162. For this channel the capacity is calculated as</a:t>
            </a:r>
            <a:endParaRPr sz="1400" b="0" i="0" u="none" strike="noStrike" cap="none">
              <a:solidFill>
                <a:srgbClr val="000000"/>
              </a:solidFill>
              <a:latin typeface="Arial"/>
              <a:ea typeface="Arial"/>
              <a:cs typeface="Arial"/>
              <a:sym typeface="Arial"/>
            </a:endParaRPr>
          </a:p>
        </p:txBody>
      </p:sp>
      <p:sp>
        <p:nvSpPr>
          <p:cNvPr id="830" name="Google Shape;830;p54"/>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3.38</a:t>
            </a:r>
            <a:endParaRPr sz="1400" b="0" i="0" u="none" strike="noStrike" cap="none">
              <a:solidFill>
                <a:srgbClr val="000000"/>
              </a:solidFill>
              <a:latin typeface="Arial"/>
              <a:ea typeface="Arial"/>
              <a:cs typeface="Arial"/>
              <a:sym typeface="Arial"/>
            </a:endParaRPr>
          </a:p>
        </p:txBody>
      </p:sp>
      <p:pic>
        <p:nvPicPr>
          <p:cNvPr id="831" name="Google Shape;831;p54"/>
          <p:cNvPicPr preferRelativeResize="0"/>
          <p:nvPr/>
        </p:nvPicPr>
        <p:blipFill rotWithShape="1">
          <a:blip r:embed="rId3">
            <a:alphaModFix/>
          </a:blip>
          <a:srcRect/>
          <a:stretch/>
        </p:blipFill>
        <p:spPr>
          <a:xfrm>
            <a:off x="1047750" y="3352800"/>
            <a:ext cx="7046912" cy="674687"/>
          </a:xfrm>
          <a:prstGeom prst="rect">
            <a:avLst/>
          </a:prstGeom>
          <a:noFill/>
          <a:ln w="57150" cap="flat" cmpd="thickThin">
            <a:solidFill>
              <a:schemeClr val="folHlink"/>
            </a:solidFill>
            <a:prstDash val="solid"/>
            <a:miter lim="800000"/>
            <a:headEnd type="none" w="sm" len="sm"/>
            <a:tailEnd type="none" w="sm" len="sm"/>
          </a:ln>
        </p:spPr>
      </p:pic>
      <p:sp>
        <p:nvSpPr>
          <p:cNvPr id="832" name="Google Shape;832;p54"/>
          <p:cNvSpPr txBox="1"/>
          <p:nvPr/>
        </p:nvSpPr>
        <p:spPr>
          <a:xfrm>
            <a:off x="228600" y="44196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This means that the highest bit rate for a telephone line is 34.860 kbps. If we want to send data faster than this, we can either increase the bandwidth of the line or improve the signal-to-noise ratio.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5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55</a:t>
            </a:fld>
            <a:endParaRPr sz="1400" b="0" i="0" u="none" strike="noStrike" cap="none">
              <a:solidFill>
                <a:srgbClr val="000000"/>
              </a:solidFill>
              <a:latin typeface="Arial"/>
              <a:ea typeface="Arial"/>
              <a:cs typeface="Arial"/>
              <a:sym typeface="Arial"/>
            </a:endParaRPr>
          </a:p>
        </p:txBody>
      </p:sp>
      <p:sp>
        <p:nvSpPr>
          <p:cNvPr id="838" name="Google Shape;838;p55"/>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39" name="Google Shape;839;p55"/>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840" name="Google Shape;840;p55"/>
          <p:cNvGrpSpPr/>
          <p:nvPr/>
        </p:nvGrpSpPr>
        <p:grpSpPr>
          <a:xfrm>
            <a:off x="490537" y="773112"/>
            <a:ext cx="738187" cy="474662"/>
            <a:chOff x="309" y="487"/>
            <a:chExt cx="465" cy="299"/>
          </a:xfrm>
        </p:grpSpPr>
        <p:sp>
          <p:nvSpPr>
            <p:cNvPr id="841" name="Google Shape;841;p55"/>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42" name="Google Shape;842;p55"/>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843" name="Google Shape;843;p55"/>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44" name="Google Shape;844;p55"/>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45" name="Google Shape;845;p55"/>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46" name="Google Shape;846;p55"/>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47" name="Google Shape;847;p55"/>
          <p:cNvSpPr txBox="1"/>
          <p:nvPr/>
        </p:nvSpPr>
        <p:spPr>
          <a:xfrm>
            <a:off x="228600" y="12192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signal-to-noise ratio is often given in decibels. Assume that SNR</a:t>
            </a:r>
            <a:r>
              <a:rPr lang="en-US" sz="2800" b="1" i="1" u="none" strike="noStrike" cap="none" baseline="-25000">
                <a:solidFill>
                  <a:schemeClr val="dk1"/>
                </a:solidFill>
                <a:latin typeface="Times New Roman"/>
                <a:ea typeface="Times New Roman"/>
                <a:cs typeface="Times New Roman"/>
                <a:sym typeface="Times New Roman"/>
              </a:rPr>
              <a:t>dB</a:t>
            </a:r>
            <a:r>
              <a:rPr lang="en-US" sz="2800" b="1" i="1" u="none" strike="noStrike" cap="none">
                <a:solidFill>
                  <a:schemeClr val="dk1"/>
                </a:solidFill>
                <a:latin typeface="Times New Roman"/>
                <a:ea typeface="Times New Roman"/>
                <a:cs typeface="Times New Roman"/>
                <a:sym typeface="Times New Roman"/>
              </a:rPr>
              <a:t> = 36 and the channel bandwidth is 2 MHz. The theoretical channel capacity can be calculated as</a:t>
            </a:r>
            <a:endParaRPr sz="1400" b="0" i="0" u="none" strike="noStrike" cap="none">
              <a:solidFill>
                <a:srgbClr val="000000"/>
              </a:solidFill>
              <a:latin typeface="Arial"/>
              <a:ea typeface="Arial"/>
              <a:cs typeface="Arial"/>
              <a:sym typeface="Arial"/>
            </a:endParaRPr>
          </a:p>
        </p:txBody>
      </p:sp>
      <p:sp>
        <p:nvSpPr>
          <p:cNvPr id="848" name="Google Shape;848;p55"/>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3.39</a:t>
            </a:r>
            <a:endParaRPr sz="1400" b="0" i="0" u="none" strike="noStrike" cap="none">
              <a:solidFill>
                <a:srgbClr val="000000"/>
              </a:solidFill>
              <a:latin typeface="Arial"/>
              <a:ea typeface="Arial"/>
              <a:cs typeface="Arial"/>
              <a:sym typeface="Arial"/>
            </a:endParaRPr>
          </a:p>
        </p:txBody>
      </p:sp>
      <p:pic>
        <p:nvPicPr>
          <p:cNvPr id="849" name="Google Shape;849;p55"/>
          <p:cNvPicPr preferRelativeResize="0"/>
          <p:nvPr/>
        </p:nvPicPr>
        <p:blipFill rotWithShape="1">
          <a:blip r:embed="rId3">
            <a:alphaModFix/>
          </a:blip>
          <a:srcRect/>
          <a:stretch/>
        </p:blipFill>
        <p:spPr>
          <a:xfrm>
            <a:off x="398462" y="3457575"/>
            <a:ext cx="8364537" cy="809625"/>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5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56</a:t>
            </a:fld>
            <a:endParaRPr sz="1400" b="0" i="0" u="none" strike="noStrike" cap="none">
              <a:solidFill>
                <a:srgbClr val="000000"/>
              </a:solidFill>
              <a:latin typeface="Arial"/>
              <a:ea typeface="Arial"/>
              <a:cs typeface="Arial"/>
              <a:sym typeface="Arial"/>
            </a:endParaRPr>
          </a:p>
        </p:txBody>
      </p:sp>
      <p:sp>
        <p:nvSpPr>
          <p:cNvPr id="855" name="Google Shape;855;p56"/>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56" name="Google Shape;856;p56"/>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857" name="Google Shape;857;p56"/>
          <p:cNvGrpSpPr/>
          <p:nvPr/>
        </p:nvGrpSpPr>
        <p:grpSpPr>
          <a:xfrm>
            <a:off x="490537" y="773112"/>
            <a:ext cx="738187" cy="474662"/>
            <a:chOff x="309" y="487"/>
            <a:chExt cx="465" cy="299"/>
          </a:xfrm>
        </p:grpSpPr>
        <p:sp>
          <p:nvSpPr>
            <p:cNvPr id="858" name="Google Shape;858;p56"/>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59" name="Google Shape;859;p56"/>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860" name="Google Shape;860;p56"/>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61" name="Google Shape;861;p56"/>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62" name="Google Shape;862;p56"/>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63" name="Google Shape;863;p56"/>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64" name="Google Shape;864;p56"/>
          <p:cNvSpPr txBox="1"/>
          <p:nvPr/>
        </p:nvSpPr>
        <p:spPr>
          <a:xfrm>
            <a:off x="228600" y="1323975"/>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For practical purposes, when the SNR is very high, we can assume that SNR + 1 is almost the same as SNR. In these cases, the theoretical channel capacity can be simplified to</a:t>
            </a:r>
            <a:endParaRPr sz="1400" b="0" i="0" u="none" strike="noStrike" cap="none">
              <a:solidFill>
                <a:srgbClr val="000000"/>
              </a:solidFill>
              <a:latin typeface="Arial"/>
              <a:ea typeface="Arial"/>
              <a:cs typeface="Arial"/>
              <a:sym typeface="Arial"/>
            </a:endParaRPr>
          </a:p>
        </p:txBody>
      </p:sp>
      <p:sp>
        <p:nvSpPr>
          <p:cNvPr id="865" name="Google Shape;865;p56"/>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3.40</a:t>
            </a:r>
            <a:endParaRPr sz="1400" b="0" i="0" u="none" strike="noStrike" cap="none">
              <a:solidFill>
                <a:srgbClr val="000000"/>
              </a:solidFill>
              <a:latin typeface="Arial"/>
              <a:ea typeface="Arial"/>
              <a:cs typeface="Arial"/>
              <a:sym typeface="Arial"/>
            </a:endParaRPr>
          </a:p>
        </p:txBody>
      </p:sp>
      <p:pic>
        <p:nvPicPr>
          <p:cNvPr id="866" name="Google Shape;866;p56"/>
          <p:cNvPicPr preferRelativeResize="0"/>
          <p:nvPr/>
        </p:nvPicPr>
        <p:blipFill rotWithShape="1">
          <a:blip r:embed="rId3">
            <a:alphaModFix/>
          </a:blip>
          <a:srcRect/>
          <a:stretch/>
        </p:blipFill>
        <p:spPr>
          <a:xfrm>
            <a:off x="3187700" y="3200400"/>
            <a:ext cx="2222500" cy="639762"/>
          </a:xfrm>
          <a:prstGeom prst="rect">
            <a:avLst/>
          </a:prstGeom>
          <a:noFill/>
          <a:ln w="57150" cap="flat" cmpd="thickThin">
            <a:solidFill>
              <a:schemeClr val="folHlink"/>
            </a:solidFill>
            <a:prstDash val="solid"/>
            <a:miter lim="800000"/>
            <a:headEnd type="none" w="sm" len="sm"/>
            <a:tailEnd type="none" w="sm" len="sm"/>
          </a:ln>
        </p:spPr>
      </p:pic>
      <p:sp>
        <p:nvSpPr>
          <p:cNvPr id="867" name="Google Shape;867;p56"/>
          <p:cNvSpPr txBox="1"/>
          <p:nvPr/>
        </p:nvSpPr>
        <p:spPr>
          <a:xfrm>
            <a:off x="228600" y="4114800"/>
            <a:ext cx="8534400" cy="946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For example, we can calculate the theoretical capacity of the previous example as</a:t>
            </a:r>
            <a:endParaRPr sz="1400" b="0" i="0" u="none" strike="noStrike" cap="none">
              <a:solidFill>
                <a:srgbClr val="000000"/>
              </a:solidFill>
              <a:latin typeface="Arial"/>
              <a:ea typeface="Arial"/>
              <a:cs typeface="Arial"/>
              <a:sym typeface="Arial"/>
            </a:endParaRPr>
          </a:p>
        </p:txBody>
      </p:sp>
      <p:pic>
        <p:nvPicPr>
          <p:cNvPr id="868" name="Google Shape;868;p56"/>
          <p:cNvPicPr preferRelativeResize="0"/>
          <p:nvPr/>
        </p:nvPicPr>
        <p:blipFill rotWithShape="1">
          <a:blip r:embed="rId4">
            <a:alphaModFix/>
          </a:blip>
          <a:srcRect/>
          <a:stretch/>
        </p:blipFill>
        <p:spPr>
          <a:xfrm>
            <a:off x="2919412" y="5327650"/>
            <a:ext cx="3303587" cy="539750"/>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5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57</a:t>
            </a:fld>
            <a:endParaRPr sz="1400" b="0" i="0" u="none" strike="noStrike" cap="none">
              <a:solidFill>
                <a:srgbClr val="000000"/>
              </a:solidFill>
              <a:latin typeface="Arial"/>
              <a:ea typeface="Arial"/>
              <a:cs typeface="Arial"/>
              <a:sym typeface="Arial"/>
            </a:endParaRPr>
          </a:p>
        </p:txBody>
      </p:sp>
      <p:sp>
        <p:nvSpPr>
          <p:cNvPr id="874" name="Google Shape;874;p57"/>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75" name="Google Shape;875;p57"/>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876" name="Google Shape;876;p57"/>
          <p:cNvGrpSpPr/>
          <p:nvPr/>
        </p:nvGrpSpPr>
        <p:grpSpPr>
          <a:xfrm>
            <a:off x="490537" y="773112"/>
            <a:ext cx="738187" cy="474662"/>
            <a:chOff x="309" y="487"/>
            <a:chExt cx="465" cy="299"/>
          </a:xfrm>
        </p:grpSpPr>
        <p:sp>
          <p:nvSpPr>
            <p:cNvPr id="877" name="Google Shape;877;p57"/>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78" name="Google Shape;878;p57"/>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879" name="Google Shape;879;p57"/>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80" name="Google Shape;880;p57"/>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81" name="Google Shape;881;p57"/>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82" name="Google Shape;882;p57"/>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83" name="Google Shape;883;p57"/>
          <p:cNvSpPr txBox="1"/>
          <p:nvPr/>
        </p:nvSpPr>
        <p:spPr>
          <a:xfrm>
            <a:off x="228600" y="1600200"/>
            <a:ext cx="8534400" cy="3081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We have a channel with a 1-MHz bandwidth. The SNR for this channel is 63. What are the appropriate bit rate and signal level?</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endParaRPr sz="2800" b="1" i="1" u="none" strike="noStrike" cap="none">
              <a:solidFill>
                <a:schemeClr val="hlink"/>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First, we use the Shannon formula to find the upper limit.</a:t>
            </a:r>
            <a:endParaRPr sz="1400" b="0" i="0" u="none" strike="noStrike" cap="none">
              <a:solidFill>
                <a:srgbClr val="000000"/>
              </a:solidFill>
              <a:latin typeface="Arial"/>
              <a:ea typeface="Arial"/>
              <a:cs typeface="Arial"/>
              <a:sym typeface="Arial"/>
            </a:endParaRPr>
          </a:p>
        </p:txBody>
      </p:sp>
      <p:sp>
        <p:nvSpPr>
          <p:cNvPr id="884" name="Google Shape;884;p57"/>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3.41</a:t>
            </a:r>
            <a:endParaRPr sz="1400" b="0" i="0" u="none" strike="noStrike" cap="none">
              <a:solidFill>
                <a:srgbClr val="000000"/>
              </a:solidFill>
              <a:latin typeface="Arial"/>
              <a:ea typeface="Arial"/>
              <a:cs typeface="Arial"/>
              <a:sym typeface="Arial"/>
            </a:endParaRPr>
          </a:p>
        </p:txBody>
      </p:sp>
      <p:pic>
        <p:nvPicPr>
          <p:cNvPr id="885" name="Google Shape;885;p57"/>
          <p:cNvPicPr preferRelativeResize="0"/>
          <p:nvPr/>
        </p:nvPicPr>
        <p:blipFill rotWithShape="1">
          <a:blip r:embed="rId3">
            <a:alphaModFix/>
          </a:blip>
          <a:srcRect/>
          <a:stretch/>
        </p:blipFill>
        <p:spPr>
          <a:xfrm>
            <a:off x="885825" y="5121275"/>
            <a:ext cx="7370762" cy="441325"/>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5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58</a:t>
            </a:fld>
            <a:endParaRPr sz="1400" b="0" i="0" u="none" strike="noStrike" cap="none">
              <a:solidFill>
                <a:srgbClr val="000000"/>
              </a:solidFill>
              <a:latin typeface="Arial"/>
              <a:ea typeface="Arial"/>
              <a:cs typeface="Arial"/>
              <a:sym typeface="Arial"/>
            </a:endParaRPr>
          </a:p>
        </p:txBody>
      </p:sp>
      <p:sp>
        <p:nvSpPr>
          <p:cNvPr id="891" name="Google Shape;891;p58"/>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92" name="Google Shape;892;p58"/>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893" name="Google Shape;893;p58"/>
          <p:cNvGrpSpPr/>
          <p:nvPr/>
        </p:nvGrpSpPr>
        <p:grpSpPr>
          <a:xfrm>
            <a:off x="490537" y="773112"/>
            <a:ext cx="738187" cy="474662"/>
            <a:chOff x="309" y="487"/>
            <a:chExt cx="465" cy="299"/>
          </a:xfrm>
        </p:grpSpPr>
        <p:sp>
          <p:nvSpPr>
            <p:cNvPr id="894" name="Google Shape;894;p58"/>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95" name="Google Shape;895;p58"/>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896" name="Google Shape;896;p58"/>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97" name="Google Shape;897;p58"/>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98" name="Google Shape;898;p58"/>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899" name="Google Shape;899;p58"/>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00" name="Google Shape;900;p58"/>
          <p:cNvSpPr txBox="1"/>
          <p:nvPr/>
        </p:nvSpPr>
        <p:spPr>
          <a:xfrm>
            <a:off x="228600" y="16002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Shannon formula gives us 6 Mbps, the upper limit. For better performance we choose something lower, 4 Mbps, for example. Then we use the Nyquist formula to find the number of signal levels.</a:t>
            </a:r>
            <a:endParaRPr sz="1400" b="0" i="0" u="none" strike="noStrike" cap="none">
              <a:solidFill>
                <a:srgbClr val="000000"/>
              </a:solidFill>
              <a:latin typeface="Arial"/>
              <a:ea typeface="Arial"/>
              <a:cs typeface="Arial"/>
              <a:sym typeface="Arial"/>
            </a:endParaRPr>
          </a:p>
        </p:txBody>
      </p:sp>
      <p:sp>
        <p:nvSpPr>
          <p:cNvPr id="901" name="Google Shape;901;p58"/>
          <p:cNvSpPr txBox="1"/>
          <p:nvPr/>
        </p:nvSpPr>
        <p:spPr>
          <a:xfrm>
            <a:off x="1143000" y="182562"/>
            <a:ext cx="45291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3.41 (continued)</a:t>
            </a:r>
            <a:endParaRPr sz="1400" b="0" i="0" u="none" strike="noStrike" cap="none">
              <a:solidFill>
                <a:srgbClr val="000000"/>
              </a:solidFill>
              <a:latin typeface="Arial"/>
              <a:ea typeface="Arial"/>
              <a:cs typeface="Arial"/>
              <a:sym typeface="Arial"/>
            </a:endParaRPr>
          </a:p>
        </p:txBody>
      </p:sp>
      <p:pic>
        <p:nvPicPr>
          <p:cNvPr id="902" name="Google Shape;902;p58"/>
          <p:cNvPicPr preferRelativeResize="0"/>
          <p:nvPr/>
        </p:nvPicPr>
        <p:blipFill rotWithShape="1">
          <a:blip r:embed="rId3">
            <a:alphaModFix/>
          </a:blip>
          <a:srcRect/>
          <a:stretch/>
        </p:blipFill>
        <p:spPr>
          <a:xfrm>
            <a:off x="2055812" y="3840162"/>
            <a:ext cx="5030787" cy="350837"/>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5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59</a:t>
            </a:fld>
            <a:endParaRPr sz="1400" b="0" i="0" u="none" strike="noStrike" cap="none">
              <a:solidFill>
                <a:srgbClr val="000000"/>
              </a:solidFill>
              <a:latin typeface="Arial"/>
              <a:ea typeface="Arial"/>
              <a:cs typeface="Arial"/>
              <a:sym typeface="Arial"/>
            </a:endParaRPr>
          </a:p>
        </p:txBody>
      </p:sp>
      <p:sp>
        <p:nvSpPr>
          <p:cNvPr id="908" name="Google Shape;908;p59"/>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09" name="Google Shape;909;p5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10" name="Google Shape;910;p59"/>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11" name="Google Shape;911;p5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12" name="Google Shape;912;p5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13" name="Google Shape;913;p59"/>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14" name="Google Shape;914;p5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915" name="Google Shape;915;p59"/>
          <p:cNvCxnSpPr/>
          <p:nvPr/>
        </p:nvCxnSpPr>
        <p:spPr>
          <a:xfrm>
            <a:off x="457200" y="2514600"/>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916" name="Google Shape;916;p59"/>
          <p:cNvCxnSpPr/>
          <p:nvPr/>
        </p:nvCxnSpPr>
        <p:spPr>
          <a:xfrm>
            <a:off x="458787" y="42672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917" name="Google Shape;917;p59"/>
          <p:cNvSpPr txBox="1"/>
          <p:nvPr/>
        </p:nvSpPr>
        <p:spPr>
          <a:xfrm>
            <a:off x="495300" y="2606675"/>
            <a:ext cx="8077200" cy="155416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The Shannon capacity gives us the upper limit; the Nyquist formula tells us how many signal levels we need.</a:t>
            </a:r>
            <a:endParaRPr sz="1400" b="0" i="0" u="none" strike="noStrike" cap="none">
              <a:solidFill>
                <a:srgbClr val="000000"/>
              </a:solidFill>
              <a:latin typeface="Arial"/>
              <a:ea typeface="Arial"/>
              <a:cs typeface="Arial"/>
              <a:sym typeface="Arial"/>
            </a:endParaRPr>
          </a:p>
        </p:txBody>
      </p:sp>
      <p:grpSp>
        <p:nvGrpSpPr>
          <p:cNvPr id="918" name="Google Shape;918;p59"/>
          <p:cNvGrpSpPr/>
          <p:nvPr/>
        </p:nvGrpSpPr>
        <p:grpSpPr>
          <a:xfrm>
            <a:off x="457200" y="1871662"/>
            <a:ext cx="1143000" cy="566737"/>
            <a:chOff x="1200" y="1248"/>
            <a:chExt cx="720" cy="357"/>
          </a:xfrm>
        </p:grpSpPr>
        <p:pic>
          <p:nvPicPr>
            <p:cNvPr id="919" name="Google Shape;919;p59"/>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920" name="Google Shape;920;p59"/>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cxnSp>
        <p:nvCxnSpPr>
          <p:cNvPr id="157" name="Google Shape;157;p6"/>
          <p:cNvCxnSpPr/>
          <p:nvPr/>
        </p:nvCxnSpPr>
        <p:spPr>
          <a:xfrm>
            <a:off x="152400" y="533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158" name="Google Shape;158;p6"/>
          <p:cNvCxnSpPr/>
          <p:nvPr/>
        </p:nvCxnSpPr>
        <p:spPr>
          <a:xfrm>
            <a:off x="152400" y="1371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159" name="Google Shape;159;p6"/>
          <p:cNvSpPr txBox="1"/>
          <p:nvPr/>
        </p:nvSpPr>
        <p:spPr>
          <a:xfrm>
            <a:off x="304800" y="762000"/>
            <a:ext cx="59737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3.1  </a:t>
            </a:r>
            <a:r>
              <a:rPr lang="en-US" sz="2000" b="1" i="1" u="none" strike="noStrike" cap="none">
                <a:solidFill>
                  <a:schemeClr val="dk1"/>
                </a:solidFill>
                <a:latin typeface="Times New Roman"/>
                <a:ea typeface="Times New Roman"/>
                <a:cs typeface="Times New Roman"/>
                <a:sym typeface="Times New Roman"/>
              </a:rPr>
              <a:t>Comparison of analog and digital signals</a:t>
            </a:r>
            <a:endParaRPr sz="1400" b="0" i="0" u="none" strike="noStrike" cap="none">
              <a:solidFill>
                <a:srgbClr val="000000"/>
              </a:solidFill>
              <a:latin typeface="Arial"/>
              <a:ea typeface="Arial"/>
              <a:cs typeface="Arial"/>
              <a:sym typeface="Arial"/>
            </a:endParaRPr>
          </a:p>
        </p:txBody>
      </p:sp>
      <p:cxnSp>
        <p:nvCxnSpPr>
          <p:cNvPr id="160" name="Google Shape;160;p6"/>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161" name="Google Shape;161;p6"/>
          <p:cNvPicPr preferRelativeResize="0"/>
          <p:nvPr/>
        </p:nvPicPr>
        <p:blipFill rotWithShape="1">
          <a:blip r:embed="rId3">
            <a:alphaModFix/>
          </a:blip>
          <a:srcRect/>
          <a:stretch/>
        </p:blipFill>
        <p:spPr>
          <a:xfrm>
            <a:off x="234950" y="2389187"/>
            <a:ext cx="8528050" cy="286861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6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60</a:t>
            </a:fld>
            <a:endParaRPr sz="1400" b="0" i="0" u="none" strike="noStrike" cap="none">
              <a:solidFill>
                <a:srgbClr val="000000"/>
              </a:solidFill>
              <a:latin typeface="Arial"/>
              <a:ea typeface="Arial"/>
              <a:cs typeface="Arial"/>
              <a:sym typeface="Arial"/>
            </a:endParaRPr>
          </a:p>
        </p:txBody>
      </p:sp>
      <p:sp>
        <p:nvSpPr>
          <p:cNvPr id="926" name="Google Shape;926;p60"/>
          <p:cNvSpPr txBox="1"/>
          <p:nvPr/>
        </p:nvSpPr>
        <p:spPr>
          <a:xfrm>
            <a:off x="0" y="0"/>
            <a:ext cx="9144000" cy="8382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27" name="Google Shape;927;p60"/>
          <p:cNvSpPr txBox="1"/>
          <p:nvPr/>
        </p:nvSpPr>
        <p:spPr>
          <a:xfrm>
            <a:off x="228600" y="76200"/>
            <a:ext cx="42370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strike="noStrike" cap="none">
                <a:solidFill>
                  <a:schemeClr val="dk1"/>
                </a:solidFill>
                <a:latin typeface="Times"/>
                <a:ea typeface="Times"/>
                <a:cs typeface="Times"/>
                <a:sym typeface="Times"/>
              </a:rPr>
              <a:t>3-6   PERFORMANCE</a:t>
            </a:r>
            <a:endParaRPr sz="1400" b="0" i="0" u="none" strike="noStrike" cap="none">
              <a:solidFill>
                <a:srgbClr val="000000"/>
              </a:solidFill>
              <a:latin typeface="Arial"/>
              <a:ea typeface="Arial"/>
              <a:cs typeface="Arial"/>
              <a:sym typeface="Arial"/>
            </a:endParaRPr>
          </a:p>
        </p:txBody>
      </p:sp>
      <p:sp>
        <p:nvSpPr>
          <p:cNvPr id="928" name="Google Shape;928;p60"/>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29" name="Google Shape;929;p60"/>
          <p:cNvSpPr txBox="1"/>
          <p:nvPr/>
        </p:nvSpPr>
        <p:spPr>
          <a:xfrm>
            <a:off x="76200" y="1066800"/>
            <a:ext cx="8610600" cy="222726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One important issue in networking is the </a:t>
            </a:r>
            <a:r>
              <a:rPr lang="en-US" sz="2800" b="1" i="1" u="none" strike="noStrike" cap="none">
                <a:solidFill>
                  <a:schemeClr val="hlink"/>
                </a:solidFill>
                <a:latin typeface="Times New Roman"/>
                <a:ea typeface="Times New Roman"/>
                <a:cs typeface="Times New Roman"/>
                <a:sym typeface="Times New Roman"/>
              </a:rPr>
              <a:t>performance</a:t>
            </a:r>
            <a:r>
              <a:rPr lang="en-US" sz="2800" b="1" i="1" u="none" strike="noStrike" cap="none">
                <a:solidFill>
                  <a:schemeClr val="dk1"/>
                </a:solidFill>
                <a:latin typeface="Times New Roman"/>
                <a:ea typeface="Times New Roman"/>
                <a:cs typeface="Times New Roman"/>
                <a:sym typeface="Times New Roman"/>
              </a:rPr>
              <a:t> of the network—how good is it? We discuss quality of service, an overall measurement of network performance, in greater detail in Chapter 24. In this section, we introduce terms that we need for future chapters.</a:t>
            </a:r>
            <a:endParaRPr sz="1400" b="0" i="0" u="none" strike="noStrike" cap="none">
              <a:solidFill>
                <a:srgbClr val="000000"/>
              </a:solidFill>
              <a:latin typeface="Arial"/>
              <a:ea typeface="Arial"/>
              <a:cs typeface="Arial"/>
              <a:sym typeface="Arial"/>
            </a:endParaRPr>
          </a:p>
        </p:txBody>
      </p:sp>
      <p:sp>
        <p:nvSpPr>
          <p:cNvPr id="930" name="Google Shape;930;p60"/>
          <p:cNvSpPr txBox="1"/>
          <p:nvPr/>
        </p:nvSpPr>
        <p:spPr>
          <a:xfrm>
            <a:off x="152400" y="4819650"/>
            <a:ext cx="5715000"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strike="noStrike" cap="none">
                <a:solidFill>
                  <a:srgbClr val="0033CC"/>
                </a:solidFill>
                <a:latin typeface="Times New Roman"/>
                <a:ea typeface="Times New Roman"/>
                <a:cs typeface="Times New Roman"/>
                <a:sym typeface="Times New Roman"/>
              </a:rPr>
              <a:t>Bandwidth</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Throughput</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Latency (Delay)</a:t>
            </a:r>
            <a:endParaRPr sz="1400" b="0" i="0" u="none" strike="noStrike" cap="none">
              <a:solidFill>
                <a:srgbClr val="000000"/>
              </a:solidFill>
              <a:latin typeface="Arial"/>
              <a:ea typeface="Arial"/>
              <a:cs typeface="Arial"/>
              <a:sym typeface="Arial"/>
            </a:endParaRPr>
          </a:p>
        </p:txBody>
      </p:sp>
      <p:sp>
        <p:nvSpPr>
          <p:cNvPr id="931" name="Google Shape;931;p60"/>
          <p:cNvSpPr txBox="1"/>
          <p:nvPr/>
        </p:nvSpPr>
        <p:spPr>
          <a:xfrm>
            <a:off x="165100" y="43434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strike="noStrike" cap="none">
                <a:solidFill>
                  <a:schemeClr val="hlink"/>
                </a:solidFill>
                <a:latin typeface="Times New Roman"/>
                <a:ea typeface="Times New Roman"/>
                <a:cs typeface="Times New Roman"/>
                <a:sym typeface="Times New Roman"/>
              </a:rPr>
              <a:t>Topics discussed in this section: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6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61</a:t>
            </a:fld>
            <a:endParaRPr sz="1400" b="0" i="0" u="none" strike="noStrike" cap="none">
              <a:solidFill>
                <a:srgbClr val="000000"/>
              </a:solidFill>
              <a:latin typeface="Arial"/>
              <a:ea typeface="Arial"/>
              <a:cs typeface="Arial"/>
              <a:sym typeface="Arial"/>
            </a:endParaRPr>
          </a:p>
        </p:txBody>
      </p:sp>
      <p:sp>
        <p:nvSpPr>
          <p:cNvPr id="937" name="Google Shape;937;p61"/>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38" name="Google Shape;938;p6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39" name="Google Shape;939;p61"/>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40" name="Google Shape;940;p6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41" name="Google Shape;941;p6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42" name="Google Shape;942;p61"/>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43" name="Google Shape;943;p6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944" name="Google Shape;944;p61"/>
          <p:cNvCxnSpPr/>
          <p:nvPr/>
        </p:nvCxnSpPr>
        <p:spPr>
          <a:xfrm>
            <a:off x="457200" y="1676400"/>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945" name="Google Shape;945;p61"/>
          <p:cNvCxnSpPr/>
          <p:nvPr/>
        </p:nvCxnSpPr>
        <p:spPr>
          <a:xfrm>
            <a:off x="458787" y="62484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946" name="Google Shape;946;p61"/>
          <p:cNvSpPr txBox="1"/>
          <p:nvPr/>
        </p:nvSpPr>
        <p:spPr>
          <a:xfrm>
            <a:off x="495300" y="1692275"/>
            <a:ext cx="7734300" cy="44831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3200"/>
              <a:buFont typeface="Arial"/>
              <a:buNone/>
            </a:pPr>
            <a:r>
              <a:rPr lang="en-US" sz="3200" b="1" i="1" u="none" strike="noStrike" cap="none">
                <a:solidFill>
                  <a:schemeClr val="folHlink"/>
                </a:solidFill>
                <a:latin typeface="Arial"/>
                <a:ea typeface="Arial"/>
                <a:cs typeface="Arial"/>
                <a:sym typeface="Arial"/>
              </a:rPr>
              <a:t>In networking, we use the term bandwidth in two contexts.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folHlink"/>
              </a:buClr>
              <a:buSzPts val="2800"/>
              <a:buFont typeface="Arial"/>
              <a:buNone/>
            </a:pPr>
            <a:r>
              <a:rPr lang="en-US" sz="2800" b="1" i="0" u="none" strike="noStrike" cap="none">
                <a:solidFill>
                  <a:schemeClr val="folHlink"/>
                </a:solidFill>
                <a:latin typeface="Arial"/>
                <a:ea typeface="Arial"/>
                <a:cs typeface="Arial"/>
                <a:sym typeface="Arial"/>
              </a:rPr>
              <a:t>❏</a:t>
            </a:r>
            <a:r>
              <a:rPr lang="en-US" sz="2800" b="1" i="0" u="none" strike="noStrike" cap="none">
                <a:solidFill>
                  <a:schemeClr val="dk1"/>
                </a:solidFill>
                <a:latin typeface="Arial"/>
                <a:ea typeface="Arial"/>
                <a:cs typeface="Arial"/>
                <a:sym typeface="Arial"/>
              </a:rPr>
              <a:t> The first, bandwidth in hertz, refers to</a:t>
            </a:r>
            <a:br>
              <a:rPr lang="en-US" sz="2800" b="1" i="0" u="none" strike="noStrike" cap="none">
                <a:solidFill>
                  <a:schemeClr val="dk1"/>
                </a:solidFill>
                <a:latin typeface="Arial"/>
                <a:ea typeface="Arial"/>
                <a:cs typeface="Arial"/>
                <a:sym typeface="Arial"/>
              </a:rPr>
            </a:br>
            <a:r>
              <a:rPr lang="en-US" sz="2800" b="1" i="0" u="none" strike="noStrike" cap="none">
                <a:solidFill>
                  <a:schemeClr val="dk1"/>
                </a:solidFill>
                <a:latin typeface="Arial"/>
                <a:ea typeface="Arial"/>
                <a:cs typeface="Arial"/>
                <a:sym typeface="Arial"/>
              </a:rPr>
              <a:t>      the range of frequencies in a</a:t>
            </a:r>
            <a:br>
              <a:rPr lang="en-US" sz="2800" b="1" i="0" u="none" strike="noStrike" cap="none">
                <a:solidFill>
                  <a:schemeClr val="dk1"/>
                </a:solidFill>
                <a:latin typeface="Arial"/>
                <a:ea typeface="Arial"/>
                <a:cs typeface="Arial"/>
                <a:sym typeface="Arial"/>
              </a:rPr>
            </a:br>
            <a:r>
              <a:rPr lang="en-US" sz="2800" b="1" i="0" u="none" strike="noStrike" cap="none">
                <a:solidFill>
                  <a:schemeClr val="dk1"/>
                </a:solidFill>
                <a:latin typeface="Arial"/>
                <a:ea typeface="Arial"/>
                <a:cs typeface="Arial"/>
                <a:sym typeface="Arial"/>
              </a:rPr>
              <a:t>      composite signal or the range of</a:t>
            </a:r>
            <a:br>
              <a:rPr lang="en-US" sz="2800" b="1" i="0" u="none" strike="noStrike" cap="none">
                <a:solidFill>
                  <a:schemeClr val="dk1"/>
                </a:solidFill>
                <a:latin typeface="Arial"/>
                <a:ea typeface="Arial"/>
                <a:cs typeface="Arial"/>
                <a:sym typeface="Arial"/>
              </a:rPr>
            </a:br>
            <a:r>
              <a:rPr lang="en-US" sz="2800" b="1" i="0" u="none" strike="noStrike" cap="none">
                <a:solidFill>
                  <a:schemeClr val="dk1"/>
                </a:solidFill>
                <a:latin typeface="Arial"/>
                <a:ea typeface="Arial"/>
                <a:cs typeface="Arial"/>
                <a:sym typeface="Arial"/>
              </a:rPr>
              <a:t>      frequencies that a channel can pass.</a:t>
            </a:r>
            <a:br>
              <a:rPr lang="en-US" sz="2800" b="1" i="0" u="none" strike="noStrike" cap="none">
                <a:solidFill>
                  <a:schemeClr val="dk1"/>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folHlink"/>
              </a:buClr>
              <a:buSzPts val="2800"/>
              <a:buFont typeface="Arial"/>
              <a:buNone/>
            </a:pPr>
            <a:r>
              <a:rPr lang="en-US" sz="2800" b="1" i="0" u="none" strike="noStrike" cap="none">
                <a:solidFill>
                  <a:schemeClr val="folHlink"/>
                </a:solidFill>
                <a:latin typeface="Arial"/>
                <a:ea typeface="Arial"/>
                <a:cs typeface="Arial"/>
                <a:sym typeface="Arial"/>
              </a:rPr>
              <a:t>❏</a:t>
            </a:r>
            <a:r>
              <a:rPr lang="en-US" sz="2800" b="1" i="0" u="none" strike="noStrike" cap="none">
                <a:solidFill>
                  <a:schemeClr val="dk1"/>
                </a:solidFill>
                <a:latin typeface="Arial"/>
                <a:ea typeface="Arial"/>
                <a:cs typeface="Arial"/>
                <a:sym typeface="Arial"/>
              </a:rPr>
              <a:t> The second, bandwidth in bits per</a:t>
            </a:r>
            <a:br>
              <a:rPr lang="en-US" sz="2800" b="1" i="0" u="none" strike="noStrike" cap="none">
                <a:solidFill>
                  <a:schemeClr val="dk1"/>
                </a:solidFill>
                <a:latin typeface="Arial"/>
                <a:ea typeface="Arial"/>
                <a:cs typeface="Arial"/>
                <a:sym typeface="Arial"/>
              </a:rPr>
            </a:br>
            <a:r>
              <a:rPr lang="en-US" sz="2800" b="1" i="0" u="none" strike="noStrike" cap="none">
                <a:solidFill>
                  <a:schemeClr val="dk1"/>
                </a:solidFill>
                <a:latin typeface="Arial"/>
                <a:ea typeface="Arial"/>
                <a:cs typeface="Arial"/>
                <a:sym typeface="Arial"/>
              </a:rPr>
              <a:t>       second, refers to the speed of bit</a:t>
            </a:r>
            <a:br>
              <a:rPr lang="en-US" sz="2800" b="1" i="0" u="none" strike="noStrike" cap="none">
                <a:solidFill>
                  <a:schemeClr val="dk1"/>
                </a:solidFill>
                <a:latin typeface="Arial"/>
                <a:ea typeface="Arial"/>
                <a:cs typeface="Arial"/>
                <a:sym typeface="Arial"/>
              </a:rPr>
            </a:br>
            <a:r>
              <a:rPr lang="en-US" sz="2800" b="1" i="0" u="none" strike="noStrike" cap="none">
                <a:solidFill>
                  <a:schemeClr val="dk1"/>
                </a:solidFill>
                <a:latin typeface="Arial"/>
                <a:ea typeface="Arial"/>
                <a:cs typeface="Arial"/>
                <a:sym typeface="Arial"/>
              </a:rPr>
              <a:t>       transmission in a channel or link.</a:t>
            </a:r>
            <a:endParaRPr sz="1400" b="0" i="0" u="none" strike="noStrike" cap="none">
              <a:solidFill>
                <a:srgbClr val="000000"/>
              </a:solidFill>
              <a:latin typeface="Arial"/>
              <a:ea typeface="Arial"/>
              <a:cs typeface="Arial"/>
              <a:sym typeface="Arial"/>
            </a:endParaRPr>
          </a:p>
        </p:txBody>
      </p:sp>
      <p:grpSp>
        <p:nvGrpSpPr>
          <p:cNvPr id="947" name="Google Shape;947;p61"/>
          <p:cNvGrpSpPr/>
          <p:nvPr/>
        </p:nvGrpSpPr>
        <p:grpSpPr>
          <a:xfrm>
            <a:off x="457200" y="1033462"/>
            <a:ext cx="1143000" cy="566737"/>
            <a:chOff x="1200" y="1248"/>
            <a:chExt cx="720" cy="357"/>
          </a:xfrm>
        </p:grpSpPr>
        <p:pic>
          <p:nvPicPr>
            <p:cNvPr id="948" name="Google Shape;948;p61"/>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949" name="Google Shape;949;p61"/>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6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62</a:t>
            </a:fld>
            <a:endParaRPr sz="1400" b="0" i="0" u="none" strike="noStrike" cap="none">
              <a:solidFill>
                <a:srgbClr val="000000"/>
              </a:solidFill>
              <a:latin typeface="Arial"/>
              <a:ea typeface="Arial"/>
              <a:cs typeface="Arial"/>
              <a:sym typeface="Arial"/>
            </a:endParaRPr>
          </a:p>
        </p:txBody>
      </p:sp>
      <p:sp>
        <p:nvSpPr>
          <p:cNvPr id="955" name="Google Shape;955;p62"/>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56" name="Google Shape;956;p6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957" name="Google Shape;957;p62"/>
          <p:cNvGrpSpPr/>
          <p:nvPr/>
        </p:nvGrpSpPr>
        <p:grpSpPr>
          <a:xfrm>
            <a:off x="490537" y="773112"/>
            <a:ext cx="738187" cy="474662"/>
            <a:chOff x="309" y="487"/>
            <a:chExt cx="465" cy="299"/>
          </a:xfrm>
        </p:grpSpPr>
        <p:sp>
          <p:nvSpPr>
            <p:cNvPr id="958" name="Google Shape;958;p62"/>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59" name="Google Shape;959;p6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960" name="Google Shape;960;p6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61" name="Google Shape;961;p62"/>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62" name="Google Shape;962;p6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63" name="Google Shape;963;p62"/>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64" name="Google Shape;964;p62"/>
          <p:cNvSpPr txBox="1"/>
          <p:nvPr/>
        </p:nvSpPr>
        <p:spPr>
          <a:xfrm>
            <a:off x="228600" y="1447800"/>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bandwidth of a subscriber line is 4 kHz for voice or data. The bandwidth of this line for data transmission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can be up to 56,000 bps using a sophisticated modem to change the digital signal to analog.</a:t>
            </a:r>
            <a:endParaRPr sz="1400" b="0" i="0" u="none" strike="noStrike" cap="none">
              <a:solidFill>
                <a:srgbClr val="000000"/>
              </a:solidFill>
              <a:latin typeface="Arial"/>
              <a:ea typeface="Arial"/>
              <a:cs typeface="Arial"/>
              <a:sym typeface="Arial"/>
            </a:endParaRPr>
          </a:p>
        </p:txBody>
      </p:sp>
      <p:sp>
        <p:nvSpPr>
          <p:cNvPr id="965" name="Google Shape;965;p62"/>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3.42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6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63</a:t>
            </a:fld>
            <a:endParaRPr sz="1400" b="0" i="0" u="none" strike="noStrike" cap="none">
              <a:solidFill>
                <a:srgbClr val="000000"/>
              </a:solidFill>
              <a:latin typeface="Arial"/>
              <a:ea typeface="Arial"/>
              <a:cs typeface="Arial"/>
              <a:sym typeface="Arial"/>
            </a:endParaRPr>
          </a:p>
        </p:txBody>
      </p:sp>
      <p:sp>
        <p:nvSpPr>
          <p:cNvPr id="971" name="Google Shape;971;p63"/>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72" name="Google Shape;972;p6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973" name="Google Shape;973;p63"/>
          <p:cNvGrpSpPr/>
          <p:nvPr/>
        </p:nvGrpSpPr>
        <p:grpSpPr>
          <a:xfrm>
            <a:off x="490537" y="773112"/>
            <a:ext cx="738187" cy="474662"/>
            <a:chOff x="309" y="487"/>
            <a:chExt cx="465" cy="299"/>
          </a:xfrm>
        </p:grpSpPr>
        <p:sp>
          <p:nvSpPr>
            <p:cNvPr id="974" name="Google Shape;974;p63"/>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75" name="Google Shape;975;p6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976" name="Google Shape;976;p6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77" name="Google Shape;977;p63"/>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78" name="Google Shape;978;p6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79" name="Google Shape;979;p63"/>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80" name="Google Shape;980;p63"/>
          <p:cNvSpPr txBox="1"/>
          <p:nvPr/>
        </p:nvSpPr>
        <p:spPr>
          <a:xfrm>
            <a:off x="228600" y="1295400"/>
            <a:ext cx="8534400" cy="3081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A network with bandwidth of 10 Mbps can pass only an average of 12,000 frames per minute with each frame carrying an average of 10,000 bits. What is the throughput of this network?</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endParaRPr sz="2800" b="1" i="1"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We can calculate the throughput as</a:t>
            </a:r>
            <a:endParaRPr sz="1400" b="0" i="0" u="none" strike="noStrike" cap="none">
              <a:solidFill>
                <a:srgbClr val="000000"/>
              </a:solidFill>
              <a:latin typeface="Arial"/>
              <a:ea typeface="Arial"/>
              <a:cs typeface="Arial"/>
              <a:sym typeface="Arial"/>
            </a:endParaRPr>
          </a:p>
        </p:txBody>
      </p:sp>
      <p:sp>
        <p:nvSpPr>
          <p:cNvPr id="981" name="Google Shape;981;p63"/>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3.44</a:t>
            </a:r>
            <a:endParaRPr sz="1400" b="0" i="0" u="none" strike="noStrike" cap="none">
              <a:solidFill>
                <a:srgbClr val="000000"/>
              </a:solidFill>
              <a:latin typeface="Arial"/>
              <a:ea typeface="Arial"/>
              <a:cs typeface="Arial"/>
              <a:sym typeface="Arial"/>
            </a:endParaRPr>
          </a:p>
        </p:txBody>
      </p:sp>
      <p:pic>
        <p:nvPicPr>
          <p:cNvPr id="982" name="Google Shape;982;p63"/>
          <p:cNvPicPr preferRelativeResize="0"/>
          <p:nvPr/>
        </p:nvPicPr>
        <p:blipFill rotWithShape="1">
          <a:blip r:embed="rId3">
            <a:alphaModFix/>
          </a:blip>
          <a:srcRect/>
          <a:stretch/>
        </p:blipFill>
        <p:spPr>
          <a:xfrm>
            <a:off x="2057400" y="4495800"/>
            <a:ext cx="4778375" cy="620712"/>
          </a:xfrm>
          <a:prstGeom prst="rect">
            <a:avLst/>
          </a:prstGeom>
          <a:noFill/>
          <a:ln w="57150" cap="flat" cmpd="thickThin">
            <a:solidFill>
              <a:schemeClr val="folHlink"/>
            </a:solidFill>
            <a:prstDash val="solid"/>
            <a:miter lim="800000"/>
            <a:headEnd type="none" w="sm" len="sm"/>
            <a:tailEnd type="none" w="sm" len="sm"/>
          </a:ln>
        </p:spPr>
      </p:pic>
      <p:sp>
        <p:nvSpPr>
          <p:cNvPr id="983" name="Google Shape;983;p63"/>
          <p:cNvSpPr txBox="1"/>
          <p:nvPr/>
        </p:nvSpPr>
        <p:spPr>
          <a:xfrm>
            <a:off x="228600" y="5334000"/>
            <a:ext cx="8534400" cy="946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The throughput is almost one-fifth of the bandwidth in this case.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6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64</a:t>
            </a:fld>
            <a:endParaRPr sz="1400" b="0" i="0" u="none" strike="noStrike" cap="none">
              <a:solidFill>
                <a:srgbClr val="000000"/>
              </a:solidFill>
              <a:latin typeface="Arial"/>
              <a:ea typeface="Arial"/>
              <a:cs typeface="Arial"/>
              <a:sym typeface="Arial"/>
            </a:endParaRPr>
          </a:p>
        </p:txBody>
      </p:sp>
      <p:sp>
        <p:nvSpPr>
          <p:cNvPr id="989" name="Google Shape;989;p64"/>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90" name="Google Shape;990;p6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991" name="Google Shape;991;p64"/>
          <p:cNvGrpSpPr/>
          <p:nvPr/>
        </p:nvGrpSpPr>
        <p:grpSpPr>
          <a:xfrm>
            <a:off x="490537" y="773112"/>
            <a:ext cx="738187" cy="474662"/>
            <a:chOff x="309" y="487"/>
            <a:chExt cx="465" cy="299"/>
          </a:xfrm>
        </p:grpSpPr>
        <p:sp>
          <p:nvSpPr>
            <p:cNvPr id="992" name="Google Shape;992;p64"/>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93" name="Google Shape;993;p6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994" name="Google Shape;994;p6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95" name="Google Shape;995;p64"/>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96" name="Google Shape;996;p6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97" name="Google Shape;997;p64"/>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998" name="Google Shape;998;p64"/>
          <p:cNvSpPr txBox="1"/>
          <p:nvPr/>
        </p:nvSpPr>
        <p:spPr>
          <a:xfrm>
            <a:off x="228600" y="1295400"/>
            <a:ext cx="8534400" cy="39354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What are the propagation time and the transmission time for a 2.5-kbyte message (an e-mail) if the bandwidth of the network is 1 Gbps? Assume that the distance between the sender and the receiver is 12,000 km and that light travels at 2.4 × 108 m/s.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endParaRPr sz="2800" b="1" i="1"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We can calculate the propagation and transmission time as shown on the next slide:</a:t>
            </a:r>
            <a:endParaRPr sz="1400" b="0" i="0" u="none" strike="noStrike" cap="none">
              <a:solidFill>
                <a:srgbClr val="000000"/>
              </a:solidFill>
              <a:latin typeface="Arial"/>
              <a:ea typeface="Arial"/>
              <a:cs typeface="Arial"/>
              <a:sym typeface="Arial"/>
            </a:endParaRPr>
          </a:p>
        </p:txBody>
      </p:sp>
      <p:sp>
        <p:nvSpPr>
          <p:cNvPr id="999" name="Google Shape;999;p64"/>
          <p:cNvSpPr txBox="1"/>
          <p:nvPr/>
        </p:nvSpPr>
        <p:spPr>
          <a:xfrm>
            <a:off x="1143000" y="182562"/>
            <a:ext cx="24876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3.46</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6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65</a:t>
            </a:fld>
            <a:endParaRPr sz="1400" b="0" i="0" u="none" strike="noStrike" cap="none">
              <a:solidFill>
                <a:srgbClr val="000000"/>
              </a:solidFill>
              <a:latin typeface="Arial"/>
              <a:ea typeface="Arial"/>
              <a:cs typeface="Arial"/>
              <a:sym typeface="Arial"/>
            </a:endParaRPr>
          </a:p>
        </p:txBody>
      </p:sp>
      <p:sp>
        <p:nvSpPr>
          <p:cNvPr id="1005" name="Google Shape;1005;p65"/>
          <p:cNvSpPr txBox="1"/>
          <p:nvPr/>
        </p:nvSpPr>
        <p:spPr>
          <a:xfrm>
            <a:off x="366712" y="350837"/>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006" name="Google Shape;1006;p65"/>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nvGrpSpPr>
          <p:cNvPr id="1007" name="Google Shape;1007;p65"/>
          <p:cNvGrpSpPr/>
          <p:nvPr/>
        </p:nvGrpSpPr>
        <p:grpSpPr>
          <a:xfrm>
            <a:off x="490537" y="773112"/>
            <a:ext cx="738187" cy="474662"/>
            <a:chOff x="309" y="487"/>
            <a:chExt cx="465" cy="299"/>
          </a:xfrm>
        </p:grpSpPr>
        <p:sp>
          <p:nvSpPr>
            <p:cNvPr id="1008" name="Google Shape;1008;p65"/>
            <p:cNvSpPr txBox="1"/>
            <p:nvPr/>
          </p:nvSpPr>
          <p:spPr>
            <a:xfrm>
              <a:off x="309" y="487"/>
              <a:ext cx="266" cy="299"/>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009" name="Google Shape;1009;p65"/>
            <p:cNvSpPr txBox="1"/>
            <p:nvPr/>
          </p:nvSpPr>
          <p:spPr>
            <a:xfrm>
              <a:off x="542" y="487"/>
              <a:ext cx="232" cy="299"/>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grpSp>
      <p:sp>
        <p:nvSpPr>
          <p:cNvPr id="1010" name="Google Shape;1010;p65"/>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011" name="Google Shape;1011;p65"/>
          <p:cNvSpPr txBox="1"/>
          <p:nvPr/>
        </p:nvSpPr>
        <p:spPr>
          <a:xfrm>
            <a:off x="711200" y="242887"/>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012" name="Google Shape;1012;p65"/>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013" name="Google Shape;1013;p65"/>
          <p:cNvSpPr txBox="1"/>
          <p:nvPr/>
        </p:nvSpPr>
        <p:spPr>
          <a:xfrm>
            <a:off x="152400" y="1447800"/>
            <a:ext cx="8839200" cy="381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014" name="Google Shape;1014;p65"/>
          <p:cNvSpPr txBox="1"/>
          <p:nvPr/>
        </p:nvSpPr>
        <p:spPr>
          <a:xfrm>
            <a:off x="228600" y="3838575"/>
            <a:ext cx="85344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Note that in this case, because the message is short and the bandwidth is high, the dominant factor is the propagation time, not the transmission time. The transmission time can be ignored.</a:t>
            </a:r>
            <a:endParaRPr sz="1400" b="0" i="0" u="none" strike="noStrike" cap="none">
              <a:solidFill>
                <a:srgbClr val="000000"/>
              </a:solidFill>
              <a:latin typeface="Arial"/>
              <a:ea typeface="Arial"/>
              <a:cs typeface="Arial"/>
              <a:sym typeface="Arial"/>
            </a:endParaRPr>
          </a:p>
        </p:txBody>
      </p:sp>
      <p:sp>
        <p:nvSpPr>
          <p:cNvPr id="1015" name="Google Shape;1015;p65"/>
          <p:cNvSpPr txBox="1"/>
          <p:nvPr/>
        </p:nvSpPr>
        <p:spPr>
          <a:xfrm>
            <a:off x="1143000" y="182562"/>
            <a:ext cx="45291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1" u="none" strike="noStrike" cap="none">
                <a:solidFill>
                  <a:schemeClr val="hlink"/>
                </a:solidFill>
                <a:latin typeface="Times New Roman"/>
                <a:ea typeface="Times New Roman"/>
                <a:cs typeface="Times New Roman"/>
                <a:sym typeface="Times New Roman"/>
              </a:rPr>
              <a:t>Example 3.46 (continued)</a:t>
            </a:r>
            <a:endParaRPr sz="1400" b="0" i="0" u="none" strike="noStrike" cap="none">
              <a:solidFill>
                <a:srgbClr val="000000"/>
              </a:solidFill>
              <a:latin typeface="Arial"/>
              <a:ea typeface="Arial"/>
              <a:cs typeface="Arial"/>
              <a:sym typeface="Arial"/>
            </a:endParaRPr>
          </a:p>
        </p:txBody>
      </p:sp>
      <p:pic>
        <p:nvPicPr>
          <p:cNvPr id="1016" name="Google Shape;1016;p65"/>
          <p:cNvPicPr preferRelativeResize="0"/>
          <p:nvPr/>
        </p:nvPicPr>
        <p:blipFill rotWithShape="1">
          <a:blip r:embed="rId3">
            <a:alphaModFix/>
          </a:blip>
          <a:srcRect/>
          <a:stretch/>
        </p:blipFill>
        <p:spPr>
          <a:xfrm>
            <a:off x="1839912" y="1249362"/>
            <a:ext cx="5462587" cy="1646237"/>
          </a:xfrm>
          <a:prstGeom prst="rect">
            <a:avLst/>
          </a:prstGeom>
          <a:noFill/>
          <a:ln w="57150" cap="flat" cmpd="thickThin">
            <a:solidFill>
              <a:schemeClr val="folHlink"/>
            </a:solidFill>
            <a:prstDash val="solid"/>
            <a:miter lim="800000"/>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
        <p:nvSpPr>
          <p:cNvPr id="167" name="Google Shape;167;p7"/>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68" name="Google Shape;168;p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69" name="Google Shape;169;p7"/>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70" name="Google Shape;170;p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71" name="Google Shape;171;p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72" name="Google Shape;172;p7"/>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73" name="Google Shape;173;p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cxnSp>
        <p:nvCxnSpPr>
          <p:cNvPr id="174" name="Google Shape;174;p7"/>
          <p:cNvCxnSpPr/>
          <p:nvPr/>
        </p:nvCxnSpPr>
        <p:spPr>
          <a:xfrm>
            <a:off x="457200" y="2438400"/>
            <a:ext cx="8153400" cy="0"/>
          </a:xfrm>
          <a:prstGeom prst="straightConnector1">
            <a:avLst/>
          </a:prstGeom>
          <a:noFill/>
          <a:ln w="76200" cap="flat" cmpd="sng">
            <a:solidFill>
              <a:srgbClr val="009900"/>
            </a:solidFill>
            <a:prstDash val="solid"/>
            <a:miter lim="800000"/>
            <a:headEnd type="none" w="sm" len="sm"/>
            <a:tailEnd type="none" w="sm" len="sm"/>
          </a:ln>
        </p:spPr>
      </p:cxnSp>
      <p:cxnSp>
        <p:nvCxnSpPr>
          <p:cNvPr id="175" name="Google Shape;175;p7"/>
          <p:cNvCxnSpPr/>
          <p:nvPr/>
        </p:nvCxnSpPr>
        <p:spPr>
          <a:xfrm>
            <a:off x="458787" y="4191000"/>
            <a:ext cx="8153400" cy="0"/>
          </a:xfrm>
          <a:prstGeom prst="straightConnector1">
            <a:avLst/>
          </a:prstGeom>
          <a:noFill/>
          <a:ln w="76200" cap="flat" cmpd="sng">
            <a:solidFill>
              <a:srgbClr val="009900"/>
            </a:solidFill>
            <a:prstDash val="solid"/>
            <a:miter lim="800000"/>
            <a:headEnd type="none" w="sm" len="sm"/>
            <a:tailEnd type="none" w="sm" len="sm"/>
          </a:ln>
        </p:spPr>
      </p:cxnSp>
      <p:sp>
        <p:nvSpPr>
          <p:cNvPr id="176" name="Google Shape;176;p7"/>
          <p:cNvSpPr txBox="1"/>
          <p:nvPr/>
        </p:nvSpPr>
        <p:spPr>
          <a:xfrm>
            <a:off x="495300" y="2530475"/>
            <a:ext cx="8077200" cy="155416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In data communications, we commonly use periodic analog signals and nonperiodic digital signals.</a:t>
            </a:r>
            <a:endParaRPr sz="1400" b="0" i="0" u="none" strike="noStrike" cap="none">
              <a:solidFill>
                <a:srgbClr val="000000"/>
              </a:solidFill>
              <a:latin typeface="Arial"/>
              <a:ea typeface="Arial"/>
              <a:cs typeface="Arial"/>
              <a:sym typeface="Arial"/>
            </a:endParaRPr>
          </a:p>
        </p:txBody>
      </p:sp>
      <p:grpSp>
        <p:nvGrpSpPr>
          <p:cNvPr id="177" name="Google Shape;177;p7"/>
          <p:cNvGrpSpPr/>
          <p:nvPr/>
        </p:nvGrpSpPr>
        <p:grpSpPr>
          <a:xfrm>
            <a:off x="457200" y="1828800"/>
            <a:ext cx="1143000" cy="566737"/>
            <a:chOff x="1200" y="1248"/>
            <a:chExt cx="720" cy="357"/>
          </a:xfrm>
        </p:grpSpPr>
        <p:pic>
          <p:nvPicPr>
            <p:cNvPr id="178" name="Google Shape;178;p7"/>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179" name="Google Shape;179;p7"/>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strike="noStrike" cap="none">
                  <a:solidFill>
                    <a:schemeClr val="hlink"/>
                  </a:solidFill>
                  <a:latin typeface="Times New Roman"/>
                  <a:ea typeface="Times New Roman"/>
                  <a:cs typeface="Times New Roman"/>
                  <a:sym typeface="Times New Roman"/>
                </a:rPr>
                <a:t>Note</a:t>
              </a:r>
              <a:endParaRPr sz="1400" b="0" i="0" u="none" strike="noStrike" cap="none">
                <a:solidFill>
                  <a:srgbClr val="000000"/>
                </a:solidFill>
                <a:latin typeface="Arial"/>
                <a:ea typeface="Arial"/>
                <a:cs typeface="Arial"/>
                <a:sym typeface="Arial"/>
              </a:endParaRPr>
            </a:p>
          </p:txBody>
        </p:sp>
      </p:gr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E5C2F7F-98C7-4999-59BD-BFF308AEE12D}"/>
                  </a:ext>
                </a:extLst>
              </p14:cNvPr>
              <p14:cNvContentPartPr/>
              <p14:nvPr/>
            </p14:nvContentPartPr>
            <p14:xfrm>
              <a:off x="2529902" y="3417630"/>
              <a:ext cx="3748680" cy="123120"/>
            </p14:xfrm>
          </p:contentPart>
        </mc:Choice>
        <mc:Fallback>
          <p:pic>
            <p:nvPicPr>
              <p:cNvPr id="2" name="Ink 1">
                <a:extLst>
                  <a:ext uri="{FF2B5EF4-FFF2-40B4-BE49-F238E27FC236}">
                    <a16:creationId xmlns:a16="http://schemas.microsoft.com/office/drawing/2014/main" id="{FE5C2F7F-98C7-4999-59BD-BFF308AEE12D}"/>
                  </a:ext>
                </a:extLst>
              </p:cNvPr>
              <p:cNvPicPr/>
              <p:nvPr/>
            </p:nvPicPr>
            <p:blipFill>
              <a:blip r:embed="rId5"/>
              <a:stretch>
                <a:fillRect/>
              </a:stretch>
            </p:blipFill>
            <p:spPr>
              <a:xfrm>
                <a:off x="2475902" y="3309630"/>
                <a:ext cx="385632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B65423EA-5A58-8C38-CDAD-DB393D0EC156}"/>
                  </a:ext>
                </a:extLst>
              </p14:cNvPr>
              <p14:cNvContentPartPr/>
              <p14:nvPr/>
            </p14:nvContentPartPr>
            <p14:xfrm>
              <a:off x="1810622" y="3914790"/>
              <a:ext cx="4619880" cy="24840"/>
            </p14:xfrm>
          </p:contentPart>
        </mc:Choice>
        <mc:Fallback>
          <p:pic>
            <p:nvPicPr>
              <p:cNvPr id="3" name="Ink 2">
                <a:extLst>
                  <a:ext uri="{FF2B5EF4-FFF2-40B4-BE49-F238E27FC236}">
                    <a16:creationId xmlns:a16="http://schemas.microsoft.com/office/drawing/2014/main" id="{B65423EA-5A58-8C38-CDAD-DB393D0EC156}"/>
                  </a:ext>
                </a:extLst>
              </p:cNvPr>
              <p:cNvPicPr/>
              <p:nvPr/>
            </p:nvPicPr>
            <p:blipFill>
              <a:blip r:embed="rId7"/>
              <a:stretch>
                <a:fillRect/>
              </a:stretch>
            </p:blipFill>
            <p:spPr>
              <a:xfrm>
                <a:off x="1756982" y="3807150"/>
                <a:ext cx="4727520" cy="2404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
        <p:nvSpPr>
          <p:cNvPr id="185" name="Google Shape;185;p8"/>
          <p:cNvSpPr txBox="1"/>
          <p:nvPr/>
        </p:nvSpPr>
        <p:spPr>
          <a:xfrm>
            <a:off x="0" y="0"/>
            <a:ext cx="9144000" cy="8382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86" name="Google Shape;186;p8"/>
          <p:cNvSpPr txBox="1"/>
          <p:nvPr/>
        </p:nvSpPr>
        <p:spPr>
          <a:xfrm>
            <a:off x="228600" y="76200"/>
            <a:ext cx="683577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strike="noStrike" cap="none">
                <a:solidFill>
                  <a:schemeClr val="dk1"/>
                </a:solidFill>
                <a:latin typeface="Times"/>
                <a:ea typeface="Times"/>
                <a:cs typeface="Times"/>
                <a:sym typeface="Times"/>
              </a:rPr>
              <a:t>3-2   PERIODIC ANALOG SIGNALS</a:t>
            </a:r>
            <a:endParaRPr sz="1400" b="0" i="0" u="none" strike="noStrike" cap="none">
              <a:solidFill>
                <a:srgbClr val="000000"/>
              </a:solidFill>
              <a:latin typeface="Arial"/>
              <a:ea typeface="Arial"/>
              <a:cs typeface="Arial"/>
              <a:sym typeface="Arial"/>
            </a:endParaRPr>
          </a:p>
        </p:txBody>
      </p:sp>
      <p:sp>
        <p:nvSpPr>
          <p:cNvPr id="187" name="Google Shape;187;p8"/>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1" i="1" u="none" strike="noStrike" cap="none" baseline="-25000">
              <a:solidFill>
                <a:schemeClr val="dk1"/>
              </a:solidFill>
              <a:latin typeface="Times New Roman"/>
              <a:ea typeface="Times New Roman"/>
              <a:cs typeface="Times New Roman"/>
              <a:sym typeface="Times New Roman"/>
            </a:endParaRPr>
          </a:p>
        </p:txBody>
      </p:sp>
      <p:sp>
        <p:nvSpPr>
          <p:cNvPr id="188" name="Google Shape;188;p8"/>
          <p:cNvSpPr txBox="1"/>
          <p:nvPr/>
        </p:nvSpPr>
        <p:spPr>
          <a:xfrm>
            <a:off x="76200" y="990600"/>
            <a:ext cx="8610600" cy="222726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Periodic analog signals can be classified as </a:t>
            </a:r>
            <a:r>
              <a:rPr lang="en-US" sz="2800" b="1" i="1" u="none" strike="noStrike" cap="none">
                <a:solidFill>
                  <a:schemeClr val="hlink"/>
                </a:solidFill>
                <a:latin typeface="Times New Roman"/>
                <a:ea typeface="Times New Roman"/>
                <a:cs typeface="Times New Roman"/>
                <a:sym typeface="Times New Roman"/>
              </a:rPr>
              <a:t>simple</a:t>
            </a:r>
            <a:r>
              <a:rPr lang="en-US" sz="2800" b="1" i="1" u="none" strike="noStrike" cap="none">
                <a:solidFill>
                  <a:schemeClr val="dk1"/>
                </a:solidFill>
                <a:latin typeface="Times New Roman"/>
                <a:ea typeface="Times New Roman"/>
                <a:cs typeface="Times New Roman"/>
                <a:sym typeface="Times New Roman"/>
              </a:rPr>
              <a:t> or </a:t>
            </a:r>
            <a:r>
              <a:rPr lang="en-US" sz="2800" b="1" i="1" u="none" strike="noStrike" cap="none">
                <a:solidFill>
                  <a:schemeClr val="hlink"/>
                </a:solidFill>
                <a:latin typeface="Times New Roman"/>
                <a:ea typeface="Times New Roman"/>
                <a:cs typeface="Times New Roman"/>
                <a:sym typeface="Times New Roman"/>
              </a:rPr>
              <a:t>composite</a:t>
            </a:r>
            <a:r>
              <a:rPr lang="en-US" sz="2800" b="1" i="1" u="none" strike="noStrike" cap="none">
                <a:solidFill>
                  <a:schemeClr val="dk1"/>
                </a:solidFill>
                <a:latin typeface="Times New Roman"/>
                <a:ea typeface="Times New Roman"/>
                <a:cs typeface="Times New Roman"/>
                <a:sym typeface="Times New Roman"/>
              </a:rPr>
              <a:t>. A simple periodic analog signal, a </a:t>
            </a:r>
            <a:r>
              <a:rPr lang="en-US" sz="2800" b="1" i="1" u="none" strike="noStrike" cap="none">
                <a:solidFill>
                  <a:schemeClr val="hlink"/>
                </a:solidFill>
                <a:latin typeface="Times New Roman"/>
                <a:ea typeface="Times New Roman"/>
                <a:cs typeface="Times New Roman"/>
                <a:sym typeface="Times New Roman"/>
              </a:rPr>
              <a:t>sine wave</a:t>
            </a:r>
            <a:r>
              <a:rPr lang="en-US" sz="2800" b="1" i="1" u="none" strike="noStrike" cap="none">
                <a:solidFill>
                  <a:schemeClr val="dk1"/>
                </a:solidFill>
                <a:latin typeface="Times New Roman"/>
                <a:ea typeface="Times New Roman"/>
                <a:cs typeface="Times New Roman"/>
                <a:sym typeface="Times New Roman"/>
              </a:rPr>
              <a:t>, cannot be decomposed into simpler signals. A composite</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strike="noStrike" cap="none">
                <a:solidFill>
                  <a:schemeClr val="dk1"/>
                </a:solidFill>
                <a:latin typeface="Times New Roman"/>
                <a:ea typeface="Times New Roman"/>
                <a:cs typeface="Times New Roman"/>
                <a:sym typeface="Times New Roman"/>
              </a:rPr>
              <a:t>periodic analog signal is composed of multiple sine waves.</a:t>
            </a:r>
            <a:endParaRPr sz="1400" b="0" i="0" u="none" strike="noStrike" cap="none">
              <a:solidFill>
                <a:srgbClr val="000000"/>
              </a:solidFill>
              <a:latin typeface="Arial"/>
              <a:ea typeface="Arial"/>
              <a:cs typeface="Arial"/>
              <a:sym typeface="Arial"/>
            </a:endParaRPr>
          </a:p>
        </p:txBody>
      </p:sp>
      <p:sp>
        <p:nvSpPr>
          <p:cNvPr id="189" name="Google Shape;189;p8"/>
          <p:cNvSpPr txBox="1"/>
          <p:nvPr/>
        </p:nvSpPr>
        <p:spPr>
          <a:xfrm>
            <a:off x="152400" y="4286250"/>
            <a:ext cx="5715000" cy="191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strike="noStrike" cap="none">
                <a:solidFill>
                  <a:srgbClr val="0033CC"/>
                </a:solidFill>
                <a:latin typeface="Times New Roman"/>
                <a:ea typeface="Times New Roman"/>
                <a:cs typeface="Times New Roman"/>
                <a:sym typeface="Times New Roman"/>
              </a:rPr>
              <a:t>Sine Wave</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Wavelength</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Time and Frequency Domain</a:t>
            </a:r>
            <a:br>
              <a:rPr lang="en-US" sz="2400" b="1" i="0" u="none" strike="noStrike" cap="none">
                <a:solidFill>
                  <a:srgbClr val="0033CC"/>
                </a:solidFill>
                <a:latin typeface="Times New Roman"/>
                <a:ea typeface="Times New Roman"/>
                <a:cs typeface="Times New Roman"/>
                <a:sym typeface="Times New Roman"/>
              </a:rPr>
            </a:br>
            <a:r>
              <a:rPr lang="en-US" sz="2400" b="1" i="0" u="none" strike="noStrike" cap="none">
                <a:solidFill>
                  <a:srgbClr val="0033CC"/>
                </a:solidFill>
                <a:latin typeface="Times New Roman"/>
                <a:ea typeface="Times New Roman"/>
                <a:cs typeface="Times New Roman"/>
                <a:sym typeface="Times New Roman"/>
              </a:rPr>
              <a:t>Composite Signals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CC"/>
              </a:buClr>
              <a:buSzPts val="2400"/>
              <a:buFont typeface="Times New Roman"/>
              <a:buNone/>
            </a:pPr>
            <a:r>
              <a:rPr lang="en-US" sz="2400" b="1" i="0" u="none" strike="noStrike" cap="none">
                <a:solidFill>
                  <a:srgbClr val="0033CC"/>
                </a:solidFill>
                <a:latin typeface="Times New Roman"/>
                <a:ea typeface="Times New Roman"/>
                <a:cs typeface="Times New Roman"/>
                <a:sym typeface="Times New Roman"/>
              </a:rPr>
              <a:t>Bandwidth</a:t>
            </a:r>
            <a:endParaRPr sz="1400" b="0" i="0" u="none" strike="noStrike" cap="none">
              <a:solidFill>
                <a:srgbClr val="000000"/>
              </a:solidFill>
              <a:latin typeface="Arial"/>
              <a:ea typeface="Arial"/>
              <a:cs typeface="Arial"/>
              <a:sym typeface="Arial"/>
            </a:endParaRPr>
          </a:p>
        </p:txBody>
      </p:sp>
      <p:sp>
        <p:nvSpPr>
          <p:cNvPr id="190" name="Google Shape;190;p8"/>
          <p:cNvSpPr txBox="1"/>
          <p:nvPr/>
        </p:nvSpPr>
        <p:spPr>
          <a:xfrm>
            <a:off x="165100" y="3810000"/>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strike="noStrike" cap="none">
                <a:solidFill>
                  <a:schemeClr val="hlink"/>
                </a:solidFill>
                <a:latin typeface="Times New Roman"/>
                <a:ea typeface="Times New Roman"/>
                <a:cs typeface="Times New Roman"/>
                <a:sym typeface="Times New Roman"/>
              </a:rPr>
              <a:t>Topics discussed in this section:</a:t>
            </a:r>
            <a:endParaRPr sz="1400" b="0" i="0" u="none" strike="noStrike" cap="none">
              <a:solidFill>
                <a:srgbClr val="000000"/>
              </a:solidFill>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A73D698-F6A8-3941-689F-AFD13B619778}"/>
                  </a:ext>
                </a:extLst>
              </p14:cNvPr>
              <p14:cNvContentPartPr/>
              <p14:nvPr/>
            </p14:nvContentPartPr>
            <p14:xfrm>
              <a:off x="106022" y="1402113"/>
              <a:ext cx="2658240" cy="169560"/>
            </p14:xfrm>
          </p:contentPart>
        </mc:Choice>
        <mc:Fallback>
          <p:pic>
            <p:nvPicPr>
              <p:cNvPr id="2" name="Ink 1">
                <a:extLst>
                  <a:ext uri="{FF2B5EF4-FFF2-40B4-BE49-F238E27FC236}">
                    <a16:creationId xmlns:a16="http://schemas.microsoft.com/office/drawing/2014/main" id="{DA73D698-F6A8-3941-689F-AFD13B619778}"/>
                  </a:ext>
                </a:extLst>
              </p:cNvPr>
              <p:cNvPicPr/>
              <p:nvPr/>
            </p:nvPicPr>
            <p:blipFill>
              <a:blip r:embed="rId4"/>
              <a:stretch>
                <a:fillRect/>
              </a:stretch>
            </p:blipFill>
            <p:spPr>
              <a:xfrm>
                <a:off x="52382" y="1294473"/>
                <a:ext cx="276588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58629AC2-9523-E811-FF25-2FE266FE77A9}"/>
                  </a:ext>
                </a:extLst>
              </p14:cNvPr>
              <p14:cNvContentPartPr/>
              <p14:nvPr/>
            </p14:nvContentPartPr>
            <p14:xfrm>
              <a:off x="7013342" y="1365753"/>
              <a:ext cx="2118240" cy="90000"/>
            </p14:xfrm>
          </p:contentPart>
        </mc:Choice>
        <mc:Fallback>
          <p:pic>
            <p:nvPicPr>
              <p:cNvPr id="3" name="Ink 2">
                <a:extLst>
                  <a:ext uri="{FF2B5EF4-FFF2-40B4-BE49-F238E27FC236}">
                    <a16:creationId xmlns:a16="http://schemas.microsoft.com/office/drawing/2014/main" id="{58629AC2-9523-E811-FF25-2FE266FE77A9}"/>
                  </a:ext>
                </a:extLst>
              </p:cNvPr>
              <p:cNvPicPr/>
              <p:nvPr/>
            </p:nvPicPr>
            <p:blipFill>
              <a:blip r:embed="rId6"/>
              <a:stretch>
                <a:fillRect/>
              </a:stretch>
            </p:blipFill>
            <p:spPr>
              <a:xfrm>
                <a:off x="6959342" y="1257753"/>
                <a:ext cx="222588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70758B63-EF77-2372-995F-306A842DE408}"/>
                  </a:ext>
                </a:extLst>
              </p14:cNvPr>
              <p14:cNvContentPartPr/>
              <p14:nvPr/>
            </p14:nvContentPartPr>
            <p14:xfrm>
              <a:off x="230222" y="1926633"/>
              <a:ext cx="1095840" cy="36360"/>
            </p14:xfrm>
          </p:contentPart>
        </mc:Choice>
        <mc:Fallback>
          <p:pic>
            <p:nvPicPr>
              <p:cNvPr id="4" name="Ink 3">
                <a:extLst>
                  <a:ext uri="{FF2B5EF4-FFF2-40B4-BE49-F238E27FC236}">
                    <a16:creationId xmlns:a16="http://schemas.microsoft.com/office/drawing/2014/main" id="{70758B63-EF77-2372-995F-306A842DE408}"/>
                  </a:ext>
                </a:extLst>
              </p:cNvPr>
              <p:cNvPicPr/>
              <p:nvPr/>
            </p:nvPicPr>
            <p:blipFill>
              <a:blip r:embed="rId8"/>
              <a:stretch>
                <a:fillRect/>
              </a:stretch>
            </p:blipFill>
            <p:spPr>
              <a:xfrm>
                <a:off x="176582" y="1818993"/>
                <a:ext cx="120348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2BC39C22-DA3C-A1C7-78DC-0832061D1077}"/>
                  </a:ext>
                </a:extLst>
              </p14:cNvPr>
              <p14:cNvContentPartPr/>
              <p14:nvPr/>
            </p14:nvContentPartPr>
            <p14:xfrm>
              <a:off x="6560102" y="1806393"/>
              <a:ext cx="2503440" cy="129960"/>
            </p14:xfrm>
          </p:contentPart>
        </mc:Choice>
        <mc:Fallback>
          <p:pic>
            <p:nvPicPr>
              <p:cNvPr id="5" name="Ink 4">
                <a:extLst>
                  <a:ext uri="{FF2B5EF4-FFF2-40B4-BE49-F238E27FC236}">
                    <a16:creationId xmlns:a16="http://schemas.microsoft.com/office/drawing/2014/main" id="{2BC39C22-DA3C-A1C7-78DC-0832061D1077}"/>
                  </a:ext>
                </a:extLst>
              </p:cNvPr>
              <p:cNvPicPr/>
              <p:nvPr/>
            </p:nvPicPr>
            <p:blipFill>
              <a:blip r:embed="rId10"/>
              <a:stretch>
                <a:fillRect/>
              </a:stretch>
            </p:blipFill>
            <p:spPr>
              <a:xfrm>
                <a:off x="6506462" y="1698753"/>
                <a:ext cx="261108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87B7DEE3-3EEC-4AC8-C983-D28687F9CB97}"/>
                  </a:ext>
                </a:extLst>
              </p14:cNvPr>
              <p14:cNvContentPartPr/>
              <p14:nvPr/>
            </p14:nvContentPartPr>
            <p14:xfrm>
              <a:off x="1792982" y="2245593"/>
              <a:ext cx="4578840" cy="161280"/>
            </p14:xfrm>
          </p:contentPart>
        </mc:Choice>
        <mc:Fallback>
          <p:pic>
            <p:nvPicPr>
              <p:cNvPr id="6" name="Ink 5">
                <a:extLst>
                  <a:ext uri="{FF2B5EF4-FFF2-40B4-BE49-F238E27FC236}">
                    <a16:creationId xmlns:a16="http://schemas.microsoft.com/office/drawing/2014/main" id="{87B7DEE3-3EEC-4AC8-C983-D28687F9CB97}"/>
                  </a:ext>
                </a:extLst>
              </p:cNvPr>
              <p:cNvPicPr/>
              <p:nvPr/>
            </p:nvPicPr>
            <p:blipFill>
              <a:blip r:embed="rId12"/>
              <a:stretch>
                <a:fillRect/>
              </a:stretch>
            </p:blipFill>
            <p:spPr>
              <a:xfrm>
                <a:off x="1738982" y="2137953"/>
                <a:ext cx="4686480" cy="3769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3.</a:t>
            </a:r>
            <a:fld id="{00000000-1234-1234-1234-123412341234}" type="slidenum">
              <a:rPr lang="en-US" sz="2000" b="1" i="0" u="none" strike="noStrike" cap="none">
                <a:solidFill>
                  <a:schemeClr val="dk1"/>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cxnSp>
        <p:nvCxnSpPr>
          <p:cNvPr id="196" name="Google Shape;196;p9"/>
          <p:cNvCxnSpPr/>
          <p:nvPr/>
        </p:nvCxnSpPr>
        <p:spPr>
          <a:xfrm>
            <a:off x="152400" y="533400"/>
            <a:ext cx="8763000" cy="0"/>
          </a:xfrm>
          <a:prstGeom prst="straightConnector1">
            <a:avLst/>
          </a:prstGeom>
          <a:noFill/>
          <a:ln w="76200" cap="flat" cmpd="sng">
            <a:solidFill>
              <a:schemeClr val="hlink"/>
            </a:solidFill>
            <a:prstDash val="solid"/>
            <a:miter lim="800000"/>
            <a:headEnd type="none" w="sm" len="sm"/>
            <a:tailEnd type="none" w="sm" len="sm"/>
          </a:ln>
        </p:spPr>
      </p:cxnSp>
      <p:cxnSp>
        <p:nvCxnSpPr>
          <p:cNvPr id="197" name="Google Shape;197;p9"/>
          <p:cNvCxnSpPr/>
          <p:nvPr/>
        </p:nvCxnSpPr>
        <p:spPr>
          <a:xfrm>
            <a:off x="152400" y="1371600"/>
            <a:ext cx="8763000" cy="0"/>
          </a:xfrm>
          <a:prstGeom prst="straightConnector1">
            <a:avLst/>
          </a:prstGeom>
          <a:noFill/>
          <a:ln w="19050" cap="flat" cmpd="sng">
            <a:solidFill>
              <a:schemeClr val="hlink"/>
            </a:solidFill>
            <a:prstDash val="solid"/>
            <a:miter lim="800000"/>
            <a:headEnd type="none" w="sm" len="sm"/>
            <a:tailEnd type="none" w="sm" len="sm"/>
          </a:ln>
        </p:spPr>
      </p:cxnSp>
      <p:sp>
        <p:nvSpPr>
          <p:cNvPr id="198" name="Google Shape;198;p9"/>
          <p:cNvSpPr txBox="1"/>
          <p:nvPr/>
        </p:nvSpPr>
        <p:spPr>
          <a:xfrm>
            <a:off x="304800" y="762000"/>
            <a:ext cx="28971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Figure 3.2  </a:t>
            </a:r>
            <a:r>
              <a:rPr lang="en-US" sz="2000" b="1" i="1" u="none" strike="noStrike" cap="none">
                <a:solidFill>
                  <a:schemeClr val="dk1"/>
                </a:solidFill>
                <a:latin typeface="Times New Roman"/>
                <a:ea typeface="Times New Roman"/>
                <a:cs typeface="Times New Roman"/>
                <a:sym typeface="Times New Roman"/>
              </a:rPr>
              <a:t>A sine wave</a:t>
            </a:r>
            <a:endParaRPr sz="1400" b="0" i="0" u="none" strike="noStrike" cap="none">
              <a:solidFill>
                <a:srgbClr val="000000"/>
              </a:solidFill>
              <a:latin typeface="Arial"/>
              <a:ea typeface="Arial"/>
              <a:cs typeface="Arial"/>
              <a:sym typeface="Arial"/>
            </a:endParaRPr>
          </a:p>
        </p:txBody>
      </p:sp>
      <p:cxnSp>
        <p:nvCxnSpPr>
          <p:cNvPr id="199" name="Google Shape;199;p9"/>
          <p:cNvCxnSpPr/>
          <p:nvPr/>
        </p:nvCxnSpPr>
        <p:spPr>
          <a:xfrm>
            <a:off x="152400" y="6248400"/>
            <a:ext cx="8763000" cy="0"/>
          </a:xfrm>
          <a:prstGeom prst="straightConnector1">
            <a:avLst/>
          </a:prstGeom>
          <a:noFill/>
          <a:ln w="76200" cap="flat" cmpd="sng">
            <a:solidFill>
              <a:schemeClr val="hlink"/>
            </a:solidFill>
            <a:prstDash val="solid"/>
            <a:miter lim="800000"/>
            <a:headEnd type="none" w="sm" len="sm"/>
            <a:tailEnd type="none" w="sm" len="sm"/>
          </a:ln>
        </p:spPr>
      </p:cxnSp>
      <p:pic>
        <p:nvPicPr>
          <p:cNvPr id="200" name="Google Shape;200;p9"/>
          <p:cNvPicPr preferRelativeResize="0"/>
          <p:nvPr/>
        </p:nvPicPr>
        <p:blipFill rotWithShape="1">
          <a:blip r:embed="rId3">
            <a:alphaModFix/>
          </a:blip>
          <a:srcRect/>
          <a:stretch/>
        </p:blipFill>
        <p:spPr>
          <a:xfrm>
            <a:off x="1101725" y="2786062"/>
            <a:ext cx="7075487" cy="2084387"/>
          </a:xfrm>
          <a:prstGeom prst="rect">
            <a:avLst/>
          </a:prstGeom>
          <a:noFill/>
          <a:ln>
            <a:noFill/>
          </a:ln>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2412</Words>
  <Application>Microsoft Office PowerPoint</Application>
  <PresentationFormat>On-screen Show (4:3)</PresentationFormat>
  <Paragraphs>233</Paragraphs>
  <Slides>65</Slides>
  <Notes>65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65</vt:i4>
      </vt:variant>
    </vt:vector>
  </HeadingPairs>
  <TitlesOfParts>
    <vt:vector size="72" baseType="lpstr">
      <vt:lpstr>Times</vt:lpstr>
      <vt:lpstr>Times New Roman</vt:lpstr>
      <vt:lpstr>Noto Sans Symbols</vt:lpstr>
      <vt:lpstr>Arial</vt:lpstr>
      <vt:lpstr>Tahoma</vt:lpstr>
      <vt:lpstr>Blends</vt:lpstr>
      <vt:lpstr>1_Blends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domain and frequency domain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Shihab Muhtasim</cp:lastModifiedBy>
  <cp:revision>1</cp:revision>
  <dcterms:created xsi:type="dcterms:W3CDTF">2000-01-15T04:50:39Z</dcterms:created>
  <dcterms:modified xsi:type="dcterms:W3CDTF">2023-02-27T15:16:19Z</dcterms:modified>
</cp:coreProperties>
</file>