
<file path=[Content_Types].xml><?xml version="1.0" encoding="utf-8"?>
<Types xmlns="http://schemas.openxmlformats.org/package/2006/content-types">
  <Default ContentType="application/vnd.openxmlformats-officedocument.vmlDrawing" Extension="vml"/>
  <Default ContentType="application/x-fontdata" Extension="fntdata"/>
  <Default ContentType="application/vnd.openxmlformats-officedocument.oleObject" Extension="bin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oleObject" PartName="/ppt/embeddings/oleObject2.bin"/>
  <Override ContentType="application/vnd.openxmlformats-officedocument.oleObject" PartName="/ppt/embeddings/oleObject1.bin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</p:sldIdLst>
  <p:sldSz cy="6858000" cx="9144000"/>
  <p:notesSz cx="7010400" cy="9296400"/>
  <p:embeddedFontLst>
    <p:embeddedFont>
      <p:font typeface="Tahoma"/>
      <p:regular r:id="rId53"/>
      <p:bold r:id="rId5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245">
          <p15:clr>
            <a:srgbClr val="A4A3A4"/>
          </p15:clr>
        </p15:guide>
        <p15:guide id="2" orient="horz" pos="2209">
          <p15:clr>
            <a:srgbClr val="A4A3A4"/>
          </p15:clr>
        </p15:guide>
        <p15:guide id="3" orient="horz" pos="3288">
          <p15:clr>
            <a:srgbClr val="A4A3A4"/>
          </p15:clr>
        </p15:guide>
        <p15:guide id="4" orient="horz" pos="2746">
          <p15:clr>
            <a:srgbClr val="A4A3A4"/>
          </p15:clr>
        </p15:guide>
        <p15:guide id="5" orient="horz" pos="3823">
          <p15:clr>
            <a:srgbClr val="A4A3A4"/>
          </p15:clr>
        </p15:guide>
        <p15:guide id="6" pos="732">
          <p15:clr>
            <a:srgbClr val="A4A3A4"/>
          </p15:clr>
        </p15:guide>
      </p15:sldGuideLst>
    </p:ext>
    <p:ext uri="{2D200454-40CA-4A62-9FC3-DE9A4176ACB9}">
      <p15:notesGuideLst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55" roundtripDataSignature="AMtx7miysupvBGtO0+WqUpDPMi3x0DJkE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245" orient="horz"/>
        <p:guide pos="2209" orient="horz"/>
        <p:guide pos="3288" orient="horz"/>
        <p:guide pos="2746" orient="horz"/>
        <p:guide pos="3823" orient="horz"/>
        <p:guide pos="732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928" orient="horz"/>
        <p:guide pos="2208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font" Target="fonts/Tahoma-regular.fntdata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customschemas.google.com/relationships/presentationmetadata" Target="metadata"/><Relationship Id="rId10" Type="http://schemas.openxmlformats.org/officeDocument/2006/relationships/slide" Target="slides/slide5.xml"/><Relationship Id="rId54" Type="http://schemas.openxmlformats.org/officeDocument/2006/relationships/font" Target="fonts/Tahoma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drawings/_rels/vmlDrawing1.vml.rels><?xml version="1.0" encoding="UTF-8" standalone="yes"?><Relationships xmlns="http://schemas.openxmlformats.org/package/2006/relationships"><Relationship Id="rId1" Type="http://schemas.openxmlformats.org/officeDocument/2006/relationships/image" Target="../media/image18.png"/></Relationships>
</file>

<file path=ppt/drawings/_rels/vmlDrawing2.vml.rels><?xml version="1.0" encoding="UTF-8" standalone="yes"?><Relationships xmlns="http://schemas.openxmlformats.org/package/2006/relationships"><Relationship Id="rId1" Type="http://schemas.openxmlformats.org/officeDocument/2006/relationships/image" Target="../media/image21.png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71925" y="0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35038" y="4416425"/>
            <a:ext cx="5140325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831263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:notes"/>
          <p:cNvSpPr txBox="1"/>
          <p:nvPr>
            <p:ph idx="12" type="sldNum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7" name="Google Shape;107;p1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8" name="Google Shape;108;p1:notes"/>
          <p:cNvSpPr txBox="1"/>
          <p:nvPr>
            <p:ph idx="1" type="body"/>
          </p:nvPr>
        </p:nvSpPr>
        <p:spPr>
          <a:xfrm>
            <a:off x="935038" y="4416425"/>
            <a:ext cx="5140325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0:notes"/>
          <p:cNvSpPr txBox="1"/>
          <p:nvPr>
            <p:ph idx="1" type="body"/>
          </p:nvPr>
        </p:nvSpPr>
        <p:spPr>
          <a:xfrm>
            <a:off x="935038" y="4416425"/>
            <a:ext cx="5140325" cy="41830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0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1:notes"/>
          <p:cNvSpPr txBox="1"/>
          <p:nvPr>
            <p:ph idx="1" type="body"/>
          </p:nvPr>
        </p:nvSpPr>
        <p:spPr>
          <a:xfrm>
            <a:off x="935038" y="4416425"/>
            <a:ext cx="5140325" cy="41830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1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2:notes"/>
          <p:cNvSpPr txBox="1"/>
          <p:nvPr>
            <p:ph idx="12" type="sldNum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5" name="Google Shape;205;p12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6" name="Google Shape;206;p12:notes"/>
          <p:cNvSpPr txBox="1"/>
          <p:nvPr>
            <p:ph idx="1" type="body"/>
          </p:nvPr>
        </p:nvSpPr>
        <p:spPr>
          <a:xfrm>
            <a:off x="935038" y="4416425"/>
            <a:ext cx="5140325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3:notes"/>
          <p:cNvSpPr txBox="1"/>
          <p:nvPr>
            <p:ph idx="12" type="sldNum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3" name="Google Shape;213;p13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4" name="Google Shape;214;p13:notes"/>
          <p:cNvSpPr txBox="1"/>
          <p:nvPr>
            <p:ph idx="1" type="body"/>
          </p:nvPr>
        </p:nvSpPr>
        <p:spPr>
          <a:xfrm>
            <a:off x="935038" y="4416425"/>
            <a:ext cx="5140325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4:notes"/>
          <p:cNvSpPr txBox="1"/>
          <p:nvPr>
            <p:ph idx="12" type="sldNum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4" name="Google Shape;224;p14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Google Shape;225;p14:notes"/>
          <p:cNvSpPr txBox="1"/>
          <p:nvPr>
            <p:ph idx="1" type="body"/>
          </p:nvPr>
        </p:nvSpPr>
        <p:spPr>
          <a:xfrm>
            <a:off x="935038" y="4416425"/>
            <a:ext cx="5140325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5:notes"/>
          <p:cNvSpPr txBox="1"/>
          <p:nvPr>
            <p:ph idx="12" type="sldNum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2" name="Google Shape;232;p15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3" name="Google Shape;233;p15:notes"/>
          <p:cNvSpPr txBox="1"/>
          <p:nvPr>
            <p:ph idx="1" type="body"/>
          </p:nvPr>
        </p:nvSpPr>
        <p:spPr>
          <a:xfrm>
            <a:off x="935038" y="4416425"/>
            <a:ext cx="5140325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6:notes"/>
          <p:cNvSpPr txBox="1"/>
          <p:nvPr>
            <p:ph idx="12" type="sldNum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0" name="Google Shape;240;p16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1" name="Google Shape;241;p16:notes"/>
          <p:cNvSpPr txBox="1"/>
          <p:nvPr>
            <p:ph idx="1" type="body"/>
          </p:nvPr>
        </p:nvSpPr>
        <p:spPr>
          <a:xfrm>
            <a:off x="935038" y="4416425"/>
            <a:ext cx="5140325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7:notes"/>
          <p:cNvSpPr txBox="1"/>
          <p:nvPr>
            <p:ph idx="12" type="sldNum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0" name="Google Shape;250;p17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1" name="Google Shape;251;p17:notes"/>
          <p:cNvSpPr txBox="1"/>
          <p:nvPr>
            <p:ph idx="1" type="body"/>
          </p:nvPr>
        </p:nvSpPr>
        <p:spPr>
          <a:xfrm>
            <a:off x="935038" y="4416425"/>
            <a:ext cx="5140325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8:notes"/>
          <p:cNvSpPr txBox="1"/>
          <p:nvPr>
            <p:ph idx="12" type="sldNum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8" name="Google Shape;258;p18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9" name="Google Shape;259;p18:notes"/>
          <p:cNvSpPr txBox="1"/>
          <p:nvPr>
            <p:ph idx="1" type="body"/>
          </p:nvPr>
        </p:nvSpPr>
        <p:spPr>
          <a:xfrm>
            <a:off x="935038" y="4416425"/>
            <a:ext cx="5140325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9:notes"/>
          <p:cNvSpPr txBox="1"/>
          <p:nvPr>
            <p:ph idx="12" type="sldNum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6" name="Google Shape;266;p19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7" name="Google Shape;267;p19:notes"/>
          <p:cNvSpPr txBox="1"/>
          <p:nvPr>
            <p:ph idx="1" type="body"/>
          </p:nvPr>
        </p:nvSpPr>
        <p:spPr>
          <a:xfrm>
            <a:off x="935038" y="4416425"/>
            <a:ext cx="5140325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/>
              <a:t>NRZ</a:t>
            </a:r>
            <a:endParaRPr/>
          </a:p>
          <a:p>
            <a:pPr indent="-7620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US"/>
              <a:t> Two different voltages for 0 and 1 bits</a:t>
            </a:r>
            <a:endParaRPr/>
          </a:p>
          <a:p>
            <a:pPr indent="-7620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US"/>
              <a:t> Voltage constant during bit interval</a:t>
            </a:r>
            <a:endParaRPr/>
          </a:p>
          <a:p>
            <a:pPr indent="-7620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US"/>
              <a:t> No transition (i.e. no return to zero voltage)</a:t>
            </a:r>
            <a:endParaRPr/>
          </a:p>
          <a:p>
            <a:pPr indent="-7620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US"/>
              <a:t> Options: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1. Absence of voltage for zero, constant positive voltage for one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2. More often, negative voltage for one value and positive for the other</a:t>
            </a:r>
            <a:endParaRPr/>
          </a:p>
          <a:p>
            <a:pPr indent="0" lvl="0" marL="0" rtl="0" algn="l">
              <a:spcBef>
                <a:spcPts val="420"/>
              </a:spcBef>
              <a:spcAft>
                <a:spcPts val="0"/>
              </a:spcAft>
              <a:buNone/>
            </a:pPr>
            <a:r>
              <a:rPr b="1" lang="en-US" sz="1400"/>
              <a:t>NRZI</a:t>
            </a:r>
            <a:endParaRPr/>
          </a:p>
          <a:p>
            <a:pPr indent="-7620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US"/>
              <a:t> Inverted on ones</a:t>
            </a:r>
            <a:endParaRPr/>
          </a:p>
          <a:p>
            <a:pPr indent="-7620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US"/>
              <a:t> Constant voltage pulse for duration of bit</a:t>
            </a:r>
            <a:endParaRPr/>
          </a:p>
          <a:p>
            <a:pPr indent="-7620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US"/>
              <a:t> Data encoded as presence or absence of signal transition at beginning of bit time</a:t>
            </a:r>
            <a:endParaRPr/>
          </a:p>
          <a:p>
            <a:pPr indent="-7620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US"/>
              <a:t> Transition (low to high or high to low) denotes a binary 1</a:t>
            </a:r>
            <a:endParaRPr/>
          </a:p>
          <a:p>
            <a:pPr indent="-7620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US"/>
              <a:t> No transition denotes binary 0</a:t>
            </a:r>
            <a:endParaRPr/>
          </a:p>
          <a:p>
            <a:pPr indent="-7620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US"/>
              <a:t> An example of differential encoding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:notes"/>
          <p:cNvSpPr txBox="1"/>
          <p:nvPr>
            <p:ph idx="12" type="sldNum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4" name="Google Shape;114;p2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5" name="Google Shape;115;p2:notes"/>
          <p:cNvSpPr txBox="1"/>
          <p:nvPr>
            <p:ph idx="1" type="body"/>
          </p:nvPr>
        </p:nvSpPr>
        <p:spPr>
          <a:xfrm>
            <a:off x="935038" y="4416425"/>
            <a:ext cx="5140325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0:notes"/>
          <p:cNvSpPr txBox="1"/>
          <p:nvPr>
            <p:ph idx="12" type="sldNum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4" name="Google Shape;294;p20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5" name="Google Shape;295;p20:notes"/>
          <p:cNvSpPr txBox="1"/>
          <p:nvPr>
            <p:ph idx="1" type="body"/>
          </p:nvPr>
        </p:nvSpPr>
        <p:spPr>
          <a:xfrm>
            <a:off x="935038" y="4416425"/>
            <a:ext cx="5140325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1:notes"/>
          <p:cNvSpPr txBox="1"/>
          <p:nvPr>
            <p:ph idx="12" type="sldNum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2" name="Google Shape;302;p21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3" name="Google Shape;303;p21:notes"/>
          <p:cNvSpPr txBox="1"/>
          <p:nvPr>
            <p:ph idx="1" type="body"/>
          </p:nvPr>
        </p:nvSpPr>
        <p:spPr>
          <a:xfrm>
            <a:off x="935038" y="4416425"/>
            <a:ext cx="5140325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2:notes"/>
          <p:cNvSpPr txBox="1"/>
          <p:nvPr>
            <p:ph idx="12" type="sldNum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0" name="Google Shape;310;p22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1" name="Google Shape;311;p22:notes"/>
          <p:cNvSpPr txBox="1"/>
          <p:nvPr>
            <p:ph idx="1" type="body"/>
          </p:nvPr>
        </p:nvSpPr>
        <p:spPr>
          <a:xfrm>
            <a:off x="935038" y="4416425"/>
            <a:ext cx="5140325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3:notes"/>
          <p:cNvSpPr txBox="1"/>
          <p:nvPr>
            <p:ph idx="12" type="sldNum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8" name="Google Shape;318;p23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9" name="Google Shape;319;p23:notes"/>
          <p:cNvSpPr txBox="1"/>
          <p:nvPr>
            <p:ph idx="1" type="body"/>
          </p:nvPr>
        </p:nvSpPr>
        <p:spPr>
          <a:xfrm>
            <a:off x="935038" y="4416425"/>
            <a:ext cx="5140325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4:notes"/>
          <p:cNvSpPr txBox="1"/>
          <p:nvPr>
            <p:ph idx="12" type="sldNum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6" name="Google Shape;326;p24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7" name="Google Shape;327;p24:notes"/>
          <p:cNvSpPr txBox="1"/>
          <p:nvPr>
            <p:ph idx="1" type="body"/>
          </p:nvPr>
        </p:nvSpPr>
        <p:spPr>
          <a:xfrm>
            <a:off x="935038" y="4416425"/>
            <a:ext cx="5140325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/>
              <a:t>Manchester</a:t>
            </a:r>
            <a:endParaRPr/>
          </a:p>
          <a:p>
            <a:pPr indent="-7620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US"/>
              <a:t> Transition in middle of each bit period</a:t>
            </a:r>
            <a:endParaRPr/>
          </a:p>
          <a:p>
            <a:pPr indent="-7620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US"/>
              <a:t> Transition serves as clock and data</a:t>
            </a:r>
            <a:endParaRPr/>
          </a:p>
          <a:p>
            <a:pPr indent="-7620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US"/>
              <a:t> Low to high represents 1</a:t>
            </a:r>
            <a:endParaRPr/>
          </a:p>
          <a:p>
            <a:pPr indent="-7620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US"/>
              <a:t> High to low represents 0</a:t>
            </a:r>
            <a:endParaRPr/>
          </a:p>
          <a:p>
            <a:pPr indent="-7620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US"/>
              <a:t> Used by IEEE 802.3 (Ethernet LAN)</a:t>
            </a:r>
            <a:endParaRPr/>
          </a:p>
          <a:p>
            <a:pPr indent="0" lvl="0" marL="0" rtl="0" algn="l">
              <a:spcBef>
                <a:spcPts val="420"/>
              </a:spcBef>
              <a:spcAft>
                <a:spcPts val="0"/>
              </a:spcAft>
              <a:buNone/>
            </a:pPr>
            <a:r>
              <a:rPr b="1" lang="en-US" sz="1400"/>
              <a:t>Differential Manchester</a:t>
            </a:r>
            <a:endParaRPr/>
          </a:p>
          <a:p>
            <a:pPr indent="-7620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US"/>
              <a:t> Mid-bit transition is clocking only</a:t>
            </a:r>
            <a:endParaRPr/>
          </a:p>
          <a:p>
            <a:pPr indent="-7620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US"/>
              <a:t> Transition at start of a bit period represents 0</a:t>
            </a:r>
            <a:endParaRPr/>
          </a:p>
          <a:p>
            <a:pPr indent="-7620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US"/>
              <a:t> No transition at start of a bit period represents 1</a:t>
            </a:r>
            <a:endParaRPr/>
          </a:p>
          <a:p>
            <a:pPr indent="-7620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US"/>
              <a:t> This is a differential encoding scheme</a:t>
            </a:r>
            <a:endParaRPr/>
          </a:p>
          <a:p>
            <a:pPr indent="-7620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US"/>
              <a:t> Used by IEEE 802.5 (Token Ring LAN)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5:notes"/>
          <p:cNvSpPr txBox="1"/>
          <p:nvPr>
            <p:ph idx="12" type="sldNum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4" name="Google Shape;354;p25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5" name="Google Shape;355;p25:notes"/>
          <p:cNvSpPr txBox="1"/>
          <p:nvPr>
            <p:ph idx="1" type="body"/>
          </p:nvPr>
        </p:nvSpPr>
        <p:spPr>
          <a:xfrm>
            <a:off x="935038" y="4416425"/>
            <a:ext cx="5140325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6:notes"/>
          <p:cNvSpPr txBox="1"/>
          <p:nvPr>
            <p:ph idx="12" type="sldNum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2" name="Google Shape;362;p26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3" name="Google Shape;363;p26:notes"/>
          <p:cNvSpPr txBox="1"/>
          <p:nvPr>
            <p:ph idx="1" type="body"/>
          </p:nvPr>
        </p:nvSpPr>
        <p:spPr>
          <a:xfrm>
            <a:off x="935038" y="4416425"/>
            <a:ext cx="5140325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7:notes"/>
          <p:cNvSpPr txBox="1"/>
          <p:nvPr>
            <p:ph idx="12" type="sldNum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0" name="Google Shape;370;p27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1" name="Google Shape;371;p27:notes"/>
          <p:cNvSpPr txBox="1"/>
          <p:nvPr>
            <p:ph idx="1" type="body"/>
          </p:nvPr>
        </p:nvSpPr>
        <p:spPr>
          <a:xfrm>
            <a:off x="935038" y="4416425"/>
            <a:ext cx="5140325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8:notes"/>
          <p:cNvSpPr txBox="1"/>
          <p:nvPr>
            <p:ph idx="12" type="sldNum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8" name="Google Shape;378;p28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9" name="Google Shape;379;p28:notes"/>
          <p:cNvSpPr txBox="1"/>
          <p:nvPr>
            <p:ph idx="1" type="body"/>
          </p:nvPr>
        </p:nvSpPr>
        <p:spPr>
          <a:xfrm>
            <a:off x="935038" y="4416425"/>
            <a:ext cx="5140325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9:notes"/>
          <p:cNvSpPr txBox="1"/>
          <p:nvPr>
            <p:ph idx="12" type="sldNum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6" name="Google Shape;386;p29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7" name="Google Shape;387;p29:notes"/>
          <p:cNvSpPr txBox="1"/>
          <p:nvPr>
            <p:ph idx="1" type="body"/>
          </p:nvPr>
        </p:nvSpPr>
        <p:spPr>
          <a:xfrm>
            <a:off x="935038" y="4416425"/>
            <a:ext cx="5140325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:notes"/>
          <p:cNvSpPr txBox="1"/>
          <p:nvPr>
            <p:ph idx="12" type="sldNum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8" name="Google Shape;128;p3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9" name="Google Shape;129;p3:notes"/>
          <p:cNvSpPr txBox="1"/>
          <p:nvPr>
            <p:ph idx="1" type="body"/>
          </p:nvPr>
        </p:nvSpPr>
        <p:spPr>
          <a:xfrm>
            <a:off x="935038" y="4416425"/>
            <a:ext cx="5140325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0:notes"/>
          <p:cNvSpPr txBox="1"/>
          <p:nvPr>
            <p:ph idx="1" type="body"/>
          </p:nvPr>
        </p:nvSpPr>
        <p:spPr>
          <a:xfrm>
            <a:off x="935038" y="4416425"/>
            <a:ext cx="5140325" cy="41830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30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1:notes"/>
          <p:cNvSpPr txBox="1"/>
          <p:nvPr>
            <p:ph idx="12" type="sldNum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1" name="Google Shape;401;p31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2" name="Google Shape;402;p31:notes"/>
          <p:cNvSpPr txBox="1"/>
          <p:nvPr>
            <p:ph idx="1" type="body"/>
          </p:nvPr>
        </p:nvSpPr>
        <p:spPr>
          <a:xfrm>
            <a:off x="935038" y="4416425"/>
            <a:ext cx="5140325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/>
              <a:t>Manchester</a:t>
            </a:r>
            <a:endParaRPr/>
          </a:p>
          <a:p>
            <a:pPr indent="-7620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US"/>
              <a:t> Transition in middle of each bit period</a:t>
            </a:r>
            <a:endParaRPr/>
          </a:p>
          <a:p>
            <a:pPr indent="-7620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US"/>
              <a:t> Transition serves as clock and data</a:t>
            </a:r>
            <a:endParaRPr/>
          </a:p>
          <a:p>
            <a:pPr indent="-7620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US"/>
              <a:t> Low to high represents 1</a:t>
            </a:r>
            <a:endParaRPr/>
          </a:p>
          <a:p>
            <a:pPr indent="-7620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US"/>
              <a:t> High to low represents 0</a:t>
            </a:r>
            <a:endParaRPr/>
          </a:p>
          <a:p>
            <a:pPr indent="-7620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US"/>
              <a:t> Used by IEEE 802.3 (Ethernet LAN)</a:t>
            </a:r>
            <a:endParaRPr/>
          </a:p>
          <a:p>
            <a:pPr indent="0" lvl="0" marL="0" rtl="0" algn="l">
              <a:spcBef>
                <a:spcPts val="420"/>
              </a:spcBef>
              <a:spcAft>
                <a:spcPts val="0"/>
              </a:spcAft>
              <a:buNone/>
            </a:pPr>
            <a:r>
              <a:rPr b="1" lang="en-US" sz="1400"/>
              <a:t>Differential Manchester</a:t>
            </a:r>
            <a:endParaRPr/>
          </a:p>
          <a:p>
            <a:pPr indent="-7620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US"/>
              <a:t> Mid-bit transition is clocking only</a:t>
            </a:r>
            <a:endParaRPr/>
          </a:p>
          <a:p>
            <a:pPr indent="-7620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US"/>
              <a:t> Transition at start of a bit period represents 0</a:t>
            </a:r>
            <a:endParaRPr/>
          </a:p>
          <a:p>
            <a:pPr indent="-7620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US"/>
              <a:t> No transition at start of a bit period represents 1</a:t>
            </a:r>
            <a:endParaRPr/>
          </a:p>
          <a:p>
            <a:pPr indent="-7620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US"/>
              <a:t> This is a differential encoding scheme</a:t>
            </a:r>
            <a:endParaRPr/>
          </a:p>
          <a:p>
            <a:pPr indent="-7620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US"/>
              <a:t> Used by IEEE 802.5 (Token Ring LAN)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2:notes"/>
          <p:cNvSpPr txBox="1"/>
          <p:nvPr>
            <p:ph idx="1" type="body"/>
          </p:nvPr>
        </p:nvSpPr>
        <p:spPr>
          <a:xfrm>
            <a:off x="935038" y="4416425"/>
            <a:ext cx="5140325" cy="41830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32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3:notes"/>
          <p:cNvSpPr txBox="1"/>
          <p:nvPr>
            <p:ph idx="1" type="body"/>
          </p:nvPr>
        </p:nvSpPr>
        <p:spPr>
          <a:xfrm>
            <a:off x="935038" y="4416425"/>
            <a:ext cx="5140325" cy="41830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33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34:notes"/>
          <p:cNvSpPr txBox="1"/>
          <p:nvPr>
            <p:ph idx="1" type="body"/>
          </p:nvPr>
        </p:nvSpPr>
        <p:spPr>
          <a:xfrm>
            <a:off x="935038" y="4416425"/>
            <a:ext cx="5140325" cy="41830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34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5:notes"/>
          <p:cNvSpPr txBox="1"/>
          <p:nvPr>
            <p:ph idx="1" type="body"/>
          </p:nvPr>
        </p:nvSpPr>
        <p:spPr>
          <a:xfrm>
            <a:off x="935038" y="4416425"/>
            <a:ext cx="5140325" cy="41830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35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6:notes"/>
          <p:cNvSpPr txBox="1"/>
          <p:nvPr>
            <p:ph idx="1" type="body"/>
          </p:nvPr>
        </p:nvSpPr>
        <p:spPr>
          <a:xfrm>
            <a:off x="935038" y="4416425"/>
            <a:ext cx="5140325" cy="41830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36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37:notes"/>
          <p:cNvSpPr txBox="1"/>
          <p:nvPr>
            <p:ph idx="12" type="sldNum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65" name="Google Shape;465;p37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6" name="Google Shape;466;p37:notes"/>
          <p:cNvSpPr txBox="1"/>
          <p:nvPr>
            <p:ph idx="1" type="body"/>
          </p:nvPr>
        </p:nvSpPr>
        <p:spPr>
          <a:xfrm>
            <a:off x="935038" y="4416425"/>
            <a:ext cx="5140325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8:notes"/>
          <p:cNvSpPr txBox="1"/>
          <p:nvPr>
            <p:ph idx="1" type="body"/>
          </p:nvPr>
        </p:nvSpPr>
        <p:spPr>
          <a:xfrm>
            <a:off x="935038" y="4416425"/>
            <a:ext cx="5140325" cy="41830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38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39:notes"/>
          <p:cNvSpPr txBox="1"/>
          <p:nvPr>
            <p:ph idx="12" type="sldNum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1" name="Google Shape;481;p39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2" name="Google Shape;482;p39:notes"/>
          <p:cNvSpPr txBox="1"/>
          <p:nvPr>
            <p:ph idx="1" type="body"/>
          </p:nvPr>
        </p:nvSpPr>
        <p:spPr>
          <a:xfrm>
            <a:off x="935038" y="4416425"/>
            <a:ext cx="5140325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 txBox="1"/>
          <p:nvPr>
            <p:ph idx="12" type="sldNum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6" name="Google Shape;136;p4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7" name="Google Shape;137;p4:notes"/>
          <p:cNvSpPr txBox="1"/>
          <p:nvPr>
            <p:ph idx="1" type="body"/>
          </p:nvPr>
        </p:nvSpPr>
        <p:spPr>
          <a:xfrm>
            <a:off x="935038" y="4416425"/>
            <a:ext cx="5140325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40:notes"/>
          <p:cNvSpPr txBox="1"/>
          <p:nvPr>
            <p:ph idx="12" type="sldNum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1" name="Google Shape;491;p40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2" name="Google Shape;492;p40:notes"/>
          <p:cNvSpPr txBox="1"/>
          <p:nvPr>
            <p:ph idx="1" type="body"/>
          </p:nvPr>
        </p:nvSpPr>
        <p:spPr>
          <a:xfrm>
            <a:off x="935038" y="4416425"/>
            <a:ext cx="5140325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41:notes"/>
          <p:cNvSpPr txBox="1"/>
          <p:nvPr>
            <p:ph idx="12" type="sldNum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9" name="Google Shape;499;p41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0" name="Google Shape;500;p41:notes"/>
          <p:cNvSpPr txBox="1"/>
          <p:nvPr>
            <p:ph idx="1" type="body"/>
          </p:nvPr>
        </p:nvSpPr>
        <p:spPr>
          <a:xfrm>
            <a:off x="935038" y="4416425"/>
            <a:ext cx="5140325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42:notes"/>
          <p:cNvSpPr txBox="1"/>
          <p:nvPr>
            <p:ph idx="12" type="sldNum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7" name="Google Shape;507;p42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8" name="Google Shape;508;p42:notes"/>
          <p:cNvSpPr txBox="1"/>
          <p:nvPr>
            <p:ph idx="1" type="body"/>
          </p:nvPr>
        </p:nvSpPr>
        <p:spPr>
          <a:xfrm>
            <a:off x="935038" y="4416425"/>
            <a:ext cx="5140325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43:notes"/>
          <p:cNvSpPr txBox="1"/>
          <p:nvPr>
            <p:ph idx="1" type="body"/>
          </p:nvPr>
        </p:nvSpPr>
        <p:spPr>
          <a:xfrm>
            <a:off x="935038" y="4416425"/>
            <a:ext cx="5140325" cy="41830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43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44:notes"/>
          <p:cNvSpPr txBox="1"/>
          <p:nvPr>
            <p:ph idx="12" type="sldNum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2" name="Google Shape;522;p44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3" name="Google Shape;523;p44:notes"/>
          <p:cNvSpPr txBox="1"/>
          <p:nvPr>
            <p:ph idx="1" type="body"/>
          </p:nvPr>
        </p:nvSpPr>
        <p:spPr>
          <a:xfrm>
            <a:off x="935038" y="4416425"/>
            <a:ext cx="5140325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45:notes"/>
          <p:cNvSpPr txBox="1"/>
          <p:nvPr>
            <p:ph idx="12" type="sldNum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30" name="Google Shape;530;p45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1" name="Google Shape;531;p45:notes"/>
          <p:cNvSpPr txBox="1"/>
          <p:nvPr>
            <p:ph idx="1" type="body"/>
          </p:nvPr>
        </p:nvSpPr>
        <p:spPr>
          <a:xfrm>
            <a:off x="935038" y="4416425"/>
            <a:ext cx="5140325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46:notes"/>
          <p:cNvSpPr txBox="1"/>
          <p:nvPr>
            <p:ph idx="12" type="sldNum"/>
          </p:nvPr>
        </p:nvSpPr>
        <p:spPr>
          <a:xfrm>
            <a:off x="3971925" y="8831263"/>
            <a:ext cx="30384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38" name="Google Shape;538;p46:notes"/>
          <p:cNvSpPr/>
          <p:nvPr>
            <p:ph idx="2" type="sldImg"/>
          </p:nvPr>
        </p:nvSpPr>
        <p:spPr>
          <a:xfrm>
            <a:off x="1181100" y="696913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9" name="Google Shape;539;p46:notes"/>
          <p:cNvSpPr txBox="1"/>
          <p:nvPr>
            <p:ph idx="1" type="body"/>
          </p:nvPr>
        </p:nvSpPr>
        <p:spPr>
          <a:xfrm>
            <a:off x="935038" y="4416425"/>
            <a:ext cx="5140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47:notes"/>
          <p:cNvSpPr txBox="1"/>
          <p:nvPr>
            <p:ph idx="12" type="sldNum"/>
          </p:nvPr>
        </p:nvSpPr>
        <p:spPr>
          <a:xfrm>
            <a:off x="3971925" y="8831263"/>
            <a:ext cx="30384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46" name="Google Shape;546;p47:notes"/>
          <p:cNvSpPr/>
          <p:nvPr>
            <p:ph idx="2" type="sldImg"/>
          </p:nvPr>
        </p:nvSpPr>
        <p:spPr>
          <a:xfrm>
            <a:off x="1181100" y="696913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7" name="Google Shape;547;p47:notes"/>
          <p:cNvSpPr txBox="1"/>
          <p:nvPr>
            <p:ph idx="1" type="body"/>
          </p:nvPr>
        </p:nvSpPr>
        <p:spPr>
          <a:xfrm>
            <a:off x="935038" y="4416425"/>
            <a:ext cx="5140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:notes"/>
          <p:cNvSpPr txBox="1"/>
          <p:nvPr>
            <p:ph idx="12" type="sldNum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5" name="Google Shape;145;p5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6" name="Google Shape;146;p5:notes"/>
          <p:cNvSpPr txBox="1"/>
          <p:nvPr>
            <p:ph idx="1" type="body"/>
          </p:nvPr>
        </p:nvSpPr>
        <p:spPr>
          <a:xfrm>
            <a:off x="935038" y="4416425"/>
            <a:ext cx="5140325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:notes"/>
          <p:cNvSpPr txBox="1"/>
          <p:nvPr>
            <p:ph idx="12" type="sldNum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4" name="Google Shape;154;p6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5" name="Google Shape;155;p6:notes"/>
          <p:cNvSpPr txBox="1"/>
          <p:nvPr>
            <p:ph idx="1" type="body"/>
          </p:nvPr>
        </p:nvSpPr>
        <p:spPr>
          <a:xfrm>
            <a:off x="935038" y="4416425"/>
            <a:ext cx="5140325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7:notes"/>
          <p:cNvSpPr txBox="1"/>
          <p:nvPr>
            <p:ph idx="12" type="sldNum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4" name="Google Shape;164;p7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5" name="Google Shape;165;p7:notes"/>
          <p:cNvSpPr txBox="1"/>
          <p:nvPr>
            <p:ph idx="1" type="body"/>
          </p:nvPr>
        </p:nvSpPr>
        <p:spPr>
          <a:xfrm>
            <a:off x="935038" y="4416425"/>
            <a:ext cx="5140325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8:notes"/>
          <p:cNvSpPr txBox="1"/>
          <p:nvPr>
            <p:ph idx="12" type="sldNum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4" name="Google Shape;174;p8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5" name="Google Shape;175;p8:notes"/>
          <p:cNvSpPr txBox="1"/>
          <p:nvPr>
            <p:ph idx="1" type="body"/>
          </p:nvPr>
        </p:nvSpPr>
        <p:spPr>
          <a:xfrm>
            <a:off x="935038" y="4416425"/>
            <a:ext cx="5140325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9:notes"/>
          <p:cNvSpPr txBox="1"/>
          <p:nvPr>
            <p:ph idx="12" type="sldNum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3" name="Google Shape;183;p9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4" name="Google Shape;184;p9:notes"/>
          <p:cNvSpPr txBox="1"/>
          <p:nvPr>
            <p:ph idx="1" type="body"/>
          </p:nvPr>
        </p:nvSpPr>
        <p:spPr>
          <a:xfrm>
            <a:off x="935038" y="4416425"/>
            <a:ext cx="5140325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oogle Shape;25;p77"/>
          <p:cNvGrpSpPr/>
          <p:nvPr/>
        </p:nvGrpSpPr>
        <p:grpSpPr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26" name="Google Shape;26;p77"/>
            <p:cNvGrpSpPr/>
            <p:nvPr/>
          </p:nvGrpSpPr>
          <p:grpSpPr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27" name="Google Shape;27;p77"/>
              <p:cNvSpPr/>
              <p:nvPr/>
            </p:nvSpPr>
            <p:spPr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" name="Google Shape;28;p77"/>
              <p:cNvSpPr/>
              <p:nvPr/>
            </p:nvSpPr>
            <p:spPr>
              <a:xfrm>
                <a:off x="1056" y="336"/>
                <a:ext cx="288" cy="432"/>
              </a:xfrm>
              <a:prstGeom prst="rect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29" name="Google Shape;29;p77"/>
            <p:cNvGrpSpPr/>
            <p:nvPr/>
          </p:nvGrpSpPr>
          <p:grpSpPr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30" name="Google Shape;30;p77"/>
              <p:cNvSpPr/>
              <p:nvPr/>
            </p:nvSpPr>
            <p:spPr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" name="Google Shape;31;p77"/>
              <p:cNvSpPr/>
              <p:nvPr/>
            </p:nvSpPr>
            <p:spPr>
              <a:xfrm>
                <a:off x="1248" y="2640"/>
                <a:ext cx="336" cy="432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32" name="Google Shape;32;p77"/>
            <p:cNvSpPr/>
            <p:nvPr/>
          </p:nvSpPr>
          <p:spPr>
            <a:xfrm>
              <a:off x="0" y="1824"/>
              <a:ext cx="353" cy="266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100000">
                  <a:schemeClr val="hlink"/>
                </a:gs>
              </a:gsLst>
              <a:lin ang="189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3" name="Google Shape;33;p77"/>
            <p:cNvSpPr/>
            <p:nvPr/>
          </p:nvSpPr>
          <p:spPr>
            <a:xfrm>
              <a:off x="400" y="1536"/>
              <a:ext cx="20" cy="66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4" name="Google Shape;34;p77"/>
            <p:cNvSpPr/>
            <p:nvPr/>
          </p:nvSpPr>
          <p:spPr>
            <a:xfrm flipH="1" rot="10800000">
              <a:off x="199" y="2054"/>
              <a:ext cx="5476" cy="3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35" name="Google Shape;35;p77"/>
          <p:cNvSpPr txBox="1"/>
          <p:nvPr>
            <p:ph type="ctrTitle"/>
          </p:nvPr>
        </p:nvSpPr>
        <p:spPr>
          <a:xfrm>
            <a:off x="990600" y="1676400"/>
            <a:ext cx="7772400" cy="14620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7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SzPts val="1920"/>
              <a:buFont typeface="Noto Sans Symbols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37" name="Google Shape;37;p77"/>
          <p:cNvSpPr txBox="1"/>
          <p:nvPr>
            <p:ph idx="10" type="dt"/>
          </p:nvPr>
        </p:nvSpPr>
        <p:spPr>
          <a:xfrm>
            <a:off x="990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7"/>
          <p:cNvSpPr txBox="1"/>
          <p:nvPr>
            <p:ph idx="11" type="ftr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77"/>
          <p:cNvSpPr txBox="1"/>
          <p:nvPr>
            <p:ph idx="12" type="sldNum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" name="Google Shape;40;p77"/>
          <p:cNvSpPr/>
          <p:nvPr/>
        </p:nvSpPr>
        <p:spPr>
          <a:xfrm>
            <a:off x="0" y="0"/>
            <a:ext cx="9144000" cy="1524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D4D4D4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1" name="Google Shape;41;p77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gradFill>
            <a:gsLst>
              <a:gs pos="0">
                <a:srgbClr val="FFDAD4"/>
              </a:gs>
              <a:gs pos="100000">
                <a:srgbClr val="FF660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91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91"/>
          <p:cNvSpPr txBox="1"/>
          <p:nvPr>
            <p:ph idx="1" type="body"/>
          </p:nvPr>
        </p:nvSpPr>
        <p:spPr>
          <a:xfrm rot="5400000">
            <a:off x="3011488" y="188913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96" name="Google Shape;96;p91"/>
          <p:cNvSpPr txBox="1"/>
          <p:nvPr>
            <p:ph idx="10" type="dt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91"/>
          <p:cNvSpPr txBox="1"/>
          <p:nvPr>
            <p:ph idx="11" type="ftr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91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92"/>
          <p:cNvSpPr txBox="1"/>
          <p:nvPr>
            <p:ph type="title"/>
          </p:nvPr>
        </p:nvSpPr>
        <p:spPr>
          <a:xfrm rot="5400000">
            <a:off x="5020469" y="2197894"/>
            <a:ext cx="5918200" cy="19510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92"/>
          <p:cNvSpPr txBox="1"/>
          <p:nvPr>
            <p:ph idx="1" type="body"/>
          </p:nvPr>
        </p:nvSpPr>
        <p:spPr>
          <a:xfrm rot="5400000">
            <a:off x="1042194" y="323057"/>
            <a:ext cx="5918200" cy="5700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02" name="Google Shape;102;p92"/>
          <p:cNvSpPr txBox="1"/>
          <p:nvPr>
            <p:ph idx="10" type="dt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92"/>
          <p:cNvSpPr txBox="1"/>
          <p:nvPr>
            <p:ph idx="11" type="ftr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92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8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8"/>
          <p:cNvSpPr txBox="1"/>
          <p:nvPr>
            <p:ph idx="1" type="body"/>
          </p:nvPr>
        </p:nvSpPr>
        <p:spPr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45" name="Google Shape;45;p78"/>
          <p:cNvSpPr txBox="1"/>
          <p:nvPr>
            <p:ph idx="10" type="dt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8"/>
          <p:cNvSpPr txBox="1"/>
          <p:nvPr>
            <p:ph idx="11" type="ftr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8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9"/>
          <p:cNvSpPr txBox="1"/>
          <p:nvPr>
            <p:ph idx="10" type="dt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9"/>
          <p:cNvSpPr txBox="1"/>
          <p:nvPr>
            <p:ph idx="11" type="ftr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9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200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99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800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77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9pPr>
          </a:lstStyle>
          <a:p/>
        </p:txBody>
      </p:sp>
      <p:sp>
        <p:nvSpPr>
          <p:cNvPr id="55" name="Google Shape;55;p85"/>
          <p:cNvSpPr txBox="1"/>
          <p:nvPr>
            <p:ph idx="10" type="dt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5"/>
          <p:cNvSpPr txBox="1"/>
          <p:nvPr>
            <p:ph idx="11" type="ftr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5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6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6"/>
          <p:cNvSpPr txBox="1"/>
          <p:nvPr>
            <p:ph idx="1" type="body"/>
          </p:nvPr>
        </p:nvSpPr>
        <p:spPr>
          <a:xfrm>
            <a:off x="1182688" y="2017713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spcBef>
                <a:spcPts val="560"/>
              </a:spcBef>
              <a:spcAft>
                <a:spcPts val="0"/>
              </a:spcAft>
              <a:buSzPts val="1680"/>
              <a:buChar char="■"/>
              <a:defRPr sz="2800"/>
            </a:lvl1pPr>
            <a:lvl2pPr indent="-312419" lvl="1" marL="914400" algn="l">
              <a:spcBef>
                <a:spcPts val="480"/>
              </a:spcBef>
              <a:spcAft>
                <a:spcPts val="0"/>
              </a:spcAft>
              <a:buSzPts val="1320"/>
              <a:buChar char="■"/>
              <a:defRPr sz="2400"/>
            </a:lvl2pPr>
            <a:lvl3pPr indent="-292100" lvl="2" marL="13716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 sz="1800"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9pPr>
          </a:lstStyle>
          <a:p/>
        </p:txBody>
      </p:sp>
      <p:sp>
        <p:nvSpPr>
          <p:cNvPr id="61" name="Google Shape;61;p86"/>
          <p:cNvSpPr txBox="1"/>
          <p:nvPr>
            <p:ph idx="2" type="body"/>
          </p:nvPr>
        </p:nvSpPr>
        <p:spPr>
          <a:xfrm>
            <a:off x="5145088" y="2017713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spcBef>
                <a:spcPts val="560"/>
              </a:spcBef>
              <a:spcAft>
                <a:spcPts val="0"/>
              </a:spcAft>
              <a:buSzPts val="1680"/>
              <a:buChar char="■"/>
              <a:defRPr sz="2800"/>
            </a:lvl1pPr>
            <a:lvl2pPr indent="-312419" lvl="1" marL="914400" algn="l">
              <a:spcBef>
                <a:spcPts val="480"/>
              </a:spcBef>
              <a:spcAft>
                <a:spcPts val="0"/>
              </a:spcAft>
              <a:buSzPts val="1320"/>
              <a:buChar char="■"/>
              <a:defRPr sz="2400"/>
            </a:lvl2pPr>
            <a:lvl3pPr indent="-292100" lvl="2" marL="13716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 sz="1800"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9pPr>
          </a:lstStyle>
          <a:p/>
        </p:txBody>
      </p:sp>
      <p:sp>
        <p:nvSpPr>
          <p:cNvPr id="62" name="Google Shape;62;p86"/>
          <p:cNvSpPr txBox="1"/>
          <p:nvPr>
            <p:ph idx="10" type="dt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86"/>
          <p:cNvSpPr txBox="1"/>
          <p:nvPr>
            <p:ph idx="11" type="ftr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86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8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44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1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9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88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9pPr>
          </a:lstStyle>
          <a:p/>
        </p:txBody>
      </p:sp>
      <p:sp>
        <p:nvSpPr>
          <p:cNvPr id="68" name="Google Shape;68;p8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1pPr>
            <a:lvl2pPr indent="-298450" lvl="1" marL="914400" algn="l"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3pPr>
            <a:lvl4pPr indent="-284480" lvl="3" marL="1828800" algn="l">
              <a:spcBef>
                <a:spcPts val="320"/>
              </a:spcBef>
              <a:spcAft>
                <a:spcPts val="0"/>
              </a:spcAft>
              <a:buSzPts val="880"/>
              <a:buChar char="■"/>
              <a:defRPr sz="1600"/>
            </a:lvl4pPr>
            <a:lvl5pPr indent="-279400" lvl="4" marL="22860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5pPr>
            <a:lvl6pPr indent="-279400" lvl="5" marL="27432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6pPr>
            <a:lvl7pPr indent="-279400" lvl="6" marL="32004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7pPr>
            <a:lvl8pPr indent="-279400" lvl="7" marL="36576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8pPr>
            <a:lvl9pPr indent="-279400" lvl="8" marL="41148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9pPr>
          </a:lstStyle>
          <a:p/>
        </p:txBody>
      </p:sp>
      <p:sp>
        <p:nvSpPr>
          <p:cNvPr id="69" name="Google Shape;69;p8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44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1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9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88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9pPr>
          </a:lstStyle>
          <a:p/>
        </p:txBody>
      </p:sp>
      <p:sp>
        <p:nvSpPr>
          <p:cNvPr id="70" name="Google Shape;70;p8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1pPr>
            <a:lvl2pPr indent="-298450" lvl="1" marL="914400" algn="l"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3pPr>
            <a:lvl4pPr indent="-284480" lvl="3" marL="1828800" algn="l">
              <a:spcBef>
                <a:spcPts val="320"/>
              </a:spcBef>
              <a:spcAft>
                <a:spcPts val="0"/>
              </a:spcAft>
              <a:buSzPts val="880"/>
              <a:buChar char="■"/>
              <a:defRPr sz="1600"/>
            </a:lvl4pPr>
            <a:lvl5pPr indent="-279400" lvl="4" marL="22860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5pPr>
            <a:lvl6pPr indent="-279400" lvl="5" marL="27432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6pPr>
            <a:lvl7pPr indent="-279400" lvl="6" marL="32004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7pPr>
            <a:lvl8pPr indent="-279400" lvl="7" marL="36576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8pPr>
            <a:lvl9pPr indent="-279400" lvl="8" marL="41148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9pPr>
          </a:lstStyle>
          <a:p/>
        </p:txBody>
      </p:sp>
      <p:sp>
        <p:nvSpPr>
          <p:cNvPr id="71" name="Google Shape;71;p87"/>
          <p:cNvSpPr txBox="1"/>
          <p:nvPr>
            <p:ph idx="10" type="dt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87"/>
          <p:cNvSpPr txBox="1"/>
          <p:nvPr>
            <p:ph idx="11" type="ftr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87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88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88"/>
          <p:cNvSpPr txBox="1"/>
          <p:nvPr>
            <p:ph idx="10" type="dt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88"/>
          <p:cNvSpPr txBox="1"/>
          <p:nvPr>
            <p:ph idx="11" type="ftr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88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8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8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algn="l">
              <a:spcBef>
                <a:spcPts val="640"/>
              </a:spcBef>
              <a:spcAft>
                <a:spcPts val="0"/>
              </a:spcAft>
              <a:buSzPts val="1920"/>
              <a:buChar char="■"/>
              <a:defRPr sz="3200"/>
            </a:lvl1pPr>
            <a:lvl2pPr indent="-326390" lvl="1" marL="914400" algn="l">
              <a:spcBef>
                <a:spcPts val="560"/>
              </a:spcBef>
              <a:spcAft>
                <a:spcPts val="0"/>
              </a:spcAft>
              <a:buSzPts val="1540"/>
              <a:buChar char="■"/>
              <a:defRPr sz="2800"/>
            </a:lvl2pPr>
            <a:lvl3pPr indent="-304800" lvl="2" marL="1371600" algn="l">
              <a:spcBef>
                <a:spcPts val="480"/>
              </a:spcBef>
              <a:spcAft>
                <a:spcPts val="0"/>
              </a:spcAft>
              <a:buSzPts val="1200"/>
              <a:buChar char="■"/>
              <a:defRPr sz="2400"/>
            </a:lvl3pPr>
            <a:lvl4pPr indent="-298450" lvl="3" marL="1828800" algn="l"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4pPr>
            <a:lvl5pPr indent="-292100" lvl="4" marL="22860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5pPr>
            <a:lvl6pPr indent="-292100" lvl="5" marL="27432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6pPr>
            <a:lvl7pPr indent="-292100" lvl="6" marL="32004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7pPr>
            <a:lvl8pPr indent="-292100" lvl="7" marL="36576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8pPr>
            <a:lvl9pPr indent="-292100" lvl="8" marL="41148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9pPr>
          </a:lstStyle>
          <a:p/>
        </p:txBody>
      </p:sp>
      <p:sp>
        <p:nvSpPr>
          <p:cNvPr id="82" name="Google Shape;82;p8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66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5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495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9pPr>
          </a:lstStyle>
          <a:p/>
        </p:txBody>
      </p:sp>
      <p:sp>
        <p:nvSpPr>
          <p:cNvPr id="83" name="Google Shape;83;p89"/>
          <p:cNvSpPr txBox="1"/>
          <p:nvPr>
            <p:ph idx="10" type="dt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89"/>
          <p:cNvSpPr txBox="1"/>
          <p:nvPr>
            <p:ph idx="11" type="ftr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89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9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9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9" name="Google Shape;89;p9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66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5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495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9pPr>
          </a:lstStyle>
          <a:p/>
        </p:txBody>
      </p:sp>
      <p:sp>
        <p:nvSpPr>
          <p:cNvPr id="90" name="Google Shape;90;p90"/>
          <p:cNvSpPr txBox="1"/>
          <p:nvPr>
            <p:ph idx="10" type="dt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90"/>
          <p:cNvSpPr txBox="1"/>
          <p:nvPr>
            <p:ph idx="11" type="ftr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90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6"/>
          <p:cNvSpPr/>
          <p:nvPr/>
        </p:nvSpPr>
        <p:spPr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" name="Google Shape;11;p76"/>
          <p:cNvSpPr/>
          <p:nvPr/>
        </p:nvSpPr>
        <p:spPr>
          <a:xfrm>
            <a:off x="800100" y="1098550"/>
            <a:ext cx="328613" cy="474663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" name="Google Shape;12;p76"/>
          <p:cNvSpPr/>
          <p:nvPr/>
        </p:nvSpPr>
        <p:spPr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" name="Google Shape;13;p76"/>
          <p:cNvSpPr/>
          <p:nvPr/>
        </p:nvSpPr>
        <p:spPr>
          <a:xfrm>
            <a:off x="911225" y="1520825"/>
            <a:ext cx="368300" cy="474663"/>
          </a:xfrm>
          <a:prstGeom prst="rect">
            <a:avLst/>
          </a:prstGeom>
          <a:gradFill>
            <a:gsLst>
              <a:gs pos="0">
                <a:schemeClr val="folHlink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" name="Google Shape;14;p76"/>
          <p:cNvSpPr/>
          <p:nvPr/>
        </p:nvSpPr>
        <p:spPr>
          <a:xfrm>
            <a:off x="127000" y="1447800"/>
            <a:ext cx="560388" cy="422275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hlink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" name="Google Shape;15;p76"/>
          <p:cNvSpPr/>
          <p:nvPr/>
        </p:nvSpPr>
        <p:spPr>
          <a:xfrm>
            <a:off x="762000" y="990600"/>
            <a:ext cx="31750" cy="1052513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" name="Google Shape;16;p76"/>
          <p:cNvSpPr/>
          <p:nvPr/>
        </p:nvSpPr>
        <p:spPr>
          <a:xfrm>
            <a:off x="442913" y="1781175"/>
            <a:ext cx="8226425" cy="3175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" name="Google Shape;17;p76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8" name="Google Shape;18;p76"/>
          <p:cNvSpPr txBox="1"/>
          <p:nvPr>
            <p:ph idx="1" type="body"/>
          </p:nvPr>
        </p:nvSpPr>
        <p:spPr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2639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048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84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921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921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921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921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921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9" name="Google Shape;19;p76"/>
          <p:cNvSpPr txBox="1"/>
          <p:nvPr>
            <p:ph idx="10" type="dt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0" name="Google Shape;20;p76"/>
          <p:cNvSpPr txBox="1"/>
          <p:nvPr>
            <p:ph idx="11" type="ftr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1" name="Google Shape;21;p76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" name="Google Shape;22;p76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gradFill>
            <a:gsLst>
              <a:gs pos="0">
                <a:srgbClr val="FFDAD4"/>
              </a:gs>
              <a:gs pos="100000">
                <a:srgbClr val="FF660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" name="Google Shape;23;p76"/>
          <p:cNvSpPr/>
          <p:nvPr/>
        </p:nvSpPr>
        <p:spPr>
          <a:xfrm>
            <a:off x="0" y="0"/>
            <a:ext cx="9144000" cy="1524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D4D4D4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vmlDrawing" Target="../drawings/vmlDrawing1.vml"/><Relationship Id="rId4" Type="http://schemas.openxmlformats.org/officeDocument/2006/relationships/oleObject" Target="../embeddings/oleObject1.bin"/><Relationship Id="rId5" Type="http://schemas.openxmlformats.org/officeDocument/2006/relationships/oleObject" Target="../embeddings/oleObject1.bin"/><Relationship Id="rId6" Type="http://schemas.openxmlformats.org/officeDocument/2006/relationships/image" Target="../media/image1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vmlDrawing" Target="../drawings/vmlDrawing2.vml"/><Relationship Id="rId4" Type="http://schemas.openxmlformats.org/officeDocument/2006/relationships/oleObject" Target="../embeddings/oleObject2.bin"/><Relationship Id="rId5" Type="http://schemas.openxmlformats.org/officeDocument/2006/relationships/oleObject" Target="../embeddings/oleObject2.bin"/><Relationship Id="rId6" Type="http://schemas.openxmlformats.org/officeDocument/2006/relationships/image" Target="../media/image2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6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5.png"/><Relationship Id="rId4" Type="http://schemas.openxmlformats.org/officeDocument/2006/relationships/image" Target="../media/image1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7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"/>
          <p:cNvSpPr txBox="1"/>
          <p:nvPr>
            <p:ph type="ctrTitle"/>
          </p:nvPr>
        </p:nvSpPr>
        <p:spPr>
          <a:xfrm>
            <a:off x="990600" y="1676400"/>
            <a:ext cx="7772400" cy="14620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/>
              <a:t>CSE 320/EEE361</a:t>
            </a:r>
            <a:br>
              <a:rPr b="1" lang="en-US" sz="4000"/>
            </a:br>
            <a:r>
              <a:rPr b="1" lang="en-US" sz="4000"/>
              <a:t>Data Communications</a:t>
            </a:r>
            <a:r>
              <a:rPr b="1" lang="en-US" sz="4000">
                <a:solidFill>
                  <a:schemeClr val="dk1"/>
                </a:solidFill>
              </a:rPr>
              <a:t> </a:t>
            </a:r>
            <a:endParaRPr/>
          </a:p>
        </p:txBody>
      </p:sp>
      <p:sp>
        <p:nvSpPr>
          <p:cNvPr id="111" name="Google Shape;111;p1"/>
          <p:cNvSpPr txBox="1"/>
          <p:nvPr>
            <p:ph idx="1" type="subTitle"/>
          </p:nvPr>
        </p:nvSpPr>
        <p:spPr>
          <a:xfrm>
            <a:off x="1443038" y="408305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920"/>
              <a:buFont typeface="Noto Sans Symbols"/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Digital Transmission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SzPts val="1920"/>
              <a:buFont typeface="Noto Sans Symbols"/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Chapter 4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0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4" name="Google Shape;194;p10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BaseLine Wandering</a:t>
            </a:r>
            <a:endParaRPr/>
          </a:p>
        </p:txBody>
      </p:sp>
      <p:sp>
        <p:nvSpPr>
          <p:cNvPr id="195" name="Google Shape;195;p10"/>
          <p:cNvSpPr txBox="1"/>
          <p:nvPr>
            <p:ph idx="1" type="body"/>
          </p:nvPr>
        </p:nvSpPr>
        <p:spPr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20"/>
              <a:buChar char="■"/>
            </a:pPr>
            <a:r>
              <a:rPr lang="en-US"/>
              <a:t>Receiver calculates the running average of received signal power.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1920"/>
              <a:buChar char="■"/>
            </a:pPr>
            <a:r>
              <a:rPr lang="en-US"/>
              <a:t>Average = baseline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1920"/>
              <a:buChar char="■"/>
            </a:pPr>
            <a:r>
              <a:rPr lang="en-US"/>
              <a:t>A log strings of 0’s and 1’s can cause a drift in the baseline making it difficult for the receiver to decode properly.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1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1" name="Google Shape;201;p11"/>
          <p:cNvSpPr txBox="1"/>
          <p:nvPr>
            <p:ph type="title"/>
          </p:nvPr>
        </p:nvSpPr>
        <p:spPr>
          <a:xfrm>
            <a:off x="1350963" y="436729"/>
            <a:ext cx="7793037" cy="9803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DC Components</a:t>
            </a:r>
            <a:endParaRPr/>
          </a:p>
        </p:txBody>
      </p:sp>
      <p:sp>
        <p:nvSpPr>
          <p:cNvPr id="202" name="Google Shape;202;p11"/>
          <p:cNvSpPr txBox="1"/>
          <p:nvPr>
            <p:ph idx="1" type="body"/>
          </p:nvPr>
        </p:nvSpPr>
        <p:spPr>
          <a:xfrm>
            <a:off x="1174750" y="1789113"/>
            <a:ext cx="7772400" cy="4683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80"/>
              <a:buChar char="■"/>
            </a:pPr>
            <a:r>
              <a:rPr lang="en-US" sz="2800"/>
              <a:t>When the voltage level in a digital signal is constant for a while, the spectrum creates very low frequencies (results of Fourier analysis). </a:t>
            </a:r>
            <a:endParaRPr sz="2800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1680"/>
              <a:buChar char="■"/>
            </a:pPr>
            <a:r>
              <a:rPr lang="en-US" sz="2800"/>
              <a:t>If the signal is to pass through a system (such as a transformer) that does not allow the passage of a dc component, the signal is distorted and may create errors in the output.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1680"/>
              <a:buChar char="■"/>
            </a:pPr>
            <a:r>
              <a:rPr lang="en-US" sz="2800"/>
              <a:t>This component is extra energy residing on the line and is useless. </a:t>
            </a:r>
            <a:endParaRPr sz="2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2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9" name="Google Shape;209;p12"/>
          <p:cNvSpPr/>
          <p:nvPr/>
        </p:nvSpPr>
        <p:spPr>
          <a:xfrm>
            <a:off x="798513" y="946150"/>
            <a:ext cx="4724400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Self-Synchronization</a:t>
            </a:r>
            <a:endParaRPr/>
          </a:p>
        </p:txBody>
      </p:sp>
      <p:sp>
        <p:nvSpPr>
          <p:cNvPr id="210" name="Google Shape;210;p12"/>
          <p:cNvSpPr txBox="1"/>
          <p:nvPr/>
        </p:nvSpPr>
        <p:spPr>
          <a:xfrm>
            <a:off x="948720" y="1789113"/>
            <a:ext cx="7772400" cy="4683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receiver’s bit intervals must correspond exactly to the senders bit intervals.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If the receiver clock is faster or slower, the bit intervals are not matched and the receiver might misinterpret the signals.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"/>
          <p:cNvSpPr txBox="1"/>
          <p:nvPr>
            <p:ph idx="12" type="sldNum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4.</a:t>
            </a:r>
            <a:fld id="{00000000-1234-1234-1234-123412341234}" type="slidenum">
              <a:rPr lang="en-US" sz="2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20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7" name="Google Shape;217;p13"/>
          <p:cNvCxnSpPr/>
          <p:nvPr/>
        </p:nvCxnSpPr>
        <p:spPr>
          <a:xfrm>
            <a:off x="152400" y="533400"/>
            <a:ext cx="8763000" cy="0"/>
          </a:xfrm>
          <a:prstGeom prst="straightConnector1">
            <a:avLst/>
          </a:prstGeom>
          <a:noFill/>
          <a:ln cap="flat" cmpd="sng" w="76200">
            <a:solidFill>
              <a:schemeClr val="hlink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8" name="Google Shape;218;p13"/>
          <p:cNvCxnSpPr/>
          <p:nvPr/>
        </p:nvCxnSpPr>
        <p:spPr>
          <a:xfrm>
            <a:off x="152400" y="1371600"/>
            <a:ext cx="8763000" cy="0"/>
          </a:xfrm>
          <a:prstGeom prst="straightConnector1">
            <a:avLst/>
          </a:prstGeom>
          <a:noFill/>
          <a:ln cap="flat" cmpd="sng" w="19050">
            <a:solidFill>
              <a:schemeClr val="hlink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9" name="Google Shape;219;p13"/>
          <p:cNvSpPr txBox="1"/>
          <p:nvPr/>
        </p:nvSpPr>
        <p:spPr>
          <a:xfrm>
            <a:off x="304800" y="762000"/>
            <a:ext cx="5078413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4.3  </a:t>
            </a:r>
            <a:r>
              <a:rPr b="1"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Effect of lack of synchronization</a:t>
            </a:r>
            <a:endParaRPr/>
          </a:p>
        </p:txBody>
      </p:sp>
      <p:cxnSp>
        <p:nvCxnSpPr>
          <p:cNvPr id="220" name="Google Shape;220;p13"/>
          <p:cNvCxnSpPr/>
          <p:nvPr/>
        </p:nvCxnSpPr>
        <p:spPr>
          <a:xfrm>
            <a:off x="152400" y="6248400"/>
            <a:ext cx="8763000" cy="0"/>
          </a:xfrm>
          <a:prstGeom prst="straightConnector1">
            <a:avLst/>
          </a:prstGeom>
          <a:noFill/>
          <a:ln cap="flat" cmpd="sng" w="76200">
            <a:solidFill>
              <a:schemeClr val="hlink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21" name="Google Shape;22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8388" y="1600200"/>
            <a:ext cx="6627812" cy="4271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4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8" name="Google Shape;228;p14"/>
          <p:cNvSpPr/>
          <p:nvPr/>
        </p:nvSpPr>
        <p:spPr>
          <a:xfrm>
            <a:off x="784225" y="630238"/>
            <a:ext cx="427672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Self-Synchronization</a:t>
            </a:r>
            <a:endParaRPr/>
          </a:p>
        </p:txBody>
      </p:sp>
      <p:sp>
        <p:nvSpPr>
          <p:cNvPr id="229" name="Google Shape;229;p14"/>
          <p:cNvSpPr/>
          <p:nvPr/>
        </p:nvSpPr>
        <p:spPr>
          <a:xfrm>
            <a:off x="696913" y="2011362"/>
            <a:ext cx="7983537" cy="4232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20"/>
              <a:buFont typeface="Noto Sans Symbols"/>
              <a:buChar char="▪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self-synchronizing digital signal includes timing information in the data being transmitted. 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457200" lvl="0" marL="457200" marR="0" rtl="0" algn="just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3220"/>
              <a:buFont typeface="Noto Sans Symbols"/>
              <a:buChar char="▪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This can be achieved if there are transitions in the signal that alert the receiver to the beginning, middle, or end of the pulse. 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457200" lvl="0" marL="457200" marR="0" rtl="0" algn="just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3220"/>
              <a:buFont typeface="Noto Sans Symbols"/>
              <a:buChar char="▪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If the receiver’s clock is out of synchronization, these points can reset the clock.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5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36" name="Google Shape;23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8513" y="2244725"/>
            <a:ext cx="7642225" cy="3375025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15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Different Line Encoding Schemes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6"/>
          <p:cNvSpPr txBox="1"/>
          <p:nvPr>
            <p:ph idx="12" type="sldNum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4.</a:t>
            </a:r>
            <a:fld id="{00000000-1234-1234-1234-123412341234}" type="slidenum">
              <a:rPr lang="en-US" sz="2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20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16"/>
          <p:cNvSpPr txBox="1"/>
          <p:nvPr/>
        </p:nvSpPr>
        <p:spPr>
          <a:xfrm>
            <a:off x="304800" y="1066800"/>
            <a:ext cx="4989513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Table 4.1  </a:t>
            </a:r>
            <a:r>
              <a:rPr b="1"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Summary of line coding schemes</a:t>
            </a:r>
            <a:endParaRPr/>
          </a:p>
        </p:txBody>
      </p:sp>
      <p:grpSp>
        <p:nvGrpSpPr>
          <p:cNvPr id="245" name="Google Shape;245;p16"/>
          <p:cNvGrpSpPr/>
          <p:nvPr/>
        </p:nvGrpSpPr>
        <p:grpSpPr>
          <a:xfrm>
            <a:off x="142875" y="1539875"/>
            <a:ext cx="8848725" cy="4175125"/>
            <a:chOff x="90" y="538"/>
            <a:chExt cx="5574" cy="2630"/>
          </a:xfrm>
        </p:grpSpPr>
        <p:pic>
          <p:nvPicPr>
            <p:cNvPr id="246" name="Google Shape;246;p1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44" y="538"/>
              <a:ext cx="5482" cy="149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7" name="Google Shape;247;p1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90" y="1882"/>
              <a:ext cx="5574" cy="128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7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4" name="Google Shape;254;p17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Unipolar</a:t>
            </a:r>
            <a:endParaRPr/>
          </a:p>
        </p:txBody>
      </p:sp>
      <p:pic>
        <p:nvPicPr>
          <p:cNvPr id="255" name="Google Shape;25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5850" y="2057833"/>
            <a:ext cx="6973888" cy="271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8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2" name="Google Shape;262;p18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NRZ-L &amp; NRZ-I (Bipolar)</a:t>
            </a:r>
            <a:endParaRPr/>
          </a:p>
        </p:txBody>
      </p:sp>
      <p:pic>
        <p:nvPicPr>
          <p:cNvPr id="263" name="Google Shape;26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288" y="2195513"/>
            <a:ext cx="7112000" cy="368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9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0" name="Google Shape;270;p19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Nonreturn to Zero (NRZ)</a:t>
            </a:r>
            <a:endParaRPr/>
          </a:p>
        </p:txBody>
      </p:sp>
      <p:cxnSp>
        <p:nvCxnSpPr>
          <p:cNvPr id="271" name="Google Shape;271;p19"/>
          <p:cNvCxnSpPr/>
          <p:nvPr/>
        </p:nvCxnSpPr>
        <p:spPr>
          <a:xfrm>
            <a:off x="1271588" y="2205038"/>
            <a:ext cx="0" cy="405923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72" name="Google Shape;272;p19"/>
          <p:cNvCxnSpPr/>
          <p:nvPr/>
        </p:nvCxnSpPr>
        <p:spPr>
          <a:xfrm>
            <a:off x="2662238" y="2205038"/>
            <a:ext cx="0" cy="405923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73" name="Google Shape;273;p19"/>
          <p:cNvCxnSpPr/>
          <p:nvPr/>
        </p:nvCxnSpPr>
        <p:spPr>
          <a:xfrm>
            <a:off x="3355975" y="2205038"/>
            <a:ext cx="0" cy="405923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74" name="Google Shape;274;p19"/>
          <p:cNvCxnSpPr/>
          <p:nvPr/>
        </p:nvCxnSpPr>
        <p:spPr>
          <a:xfrm>
            <a:off x="4049713" y="2205038"/>
            <a:ext cx="0" cy="405923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75" name="Google Shape;275;p19"/>
          <p:cNvCxnSpPr/>
          <p:nvPr/>
        </p:nvCxnSpPr>
        <p:spPr>
          <a:xfrm>
            <a:off x="4756150" y="2205038"/>
            <a:ext cx="0" cy="405923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76" name="Google Shape;276;p19"/>
          <p:cNvCxnSpPr/>
          <p:nvPr/>
        </p:nvCxnSpPr>
        <p:spPr>
          <a:xfrm>
            <a:off x="5434013" y="2205038"/>
            <a:ext cx="0" cy="405923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77" name="Google Shape;277;p19"/>
          <p:cNvCxnSpPr/>
          <p:nvPr/>
        </p:nvCxnSpPr>
        <p:spPr>
          <a:xfrm>
            <a:off x="6142038" y="2205038"/>
            <a:ext cx="0" cy="405923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78" name="Google Shape;278;p19"/>
          <p:cNvCxnSpPr/>
          <p:nvPr/>
        </p:nvCxnSpPr>
        <p:spPr>
          <a:xfrm>
            <a:off x="6821488" y="2205038"/>
            <a:ext cx="0" cy="405923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79" name="Google Shape;279;p19"/>
          <p:cNvCxnSpPr/>
          <p:nvPr/>
        </p:nvCxnSpPr>
        <p:spPr>
          <a:xfrm>
            <a:off x="7531100" y="2205038"/>
            <a:ext cx="0" cy="405923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80" name="Google Shape;280;p19"/>
          <p:cNvCxnSpPr/>
          <p:nvPr/>
        </p:nvCxnSpPr>
        <p:spPr>
          <a:xfrm>
            <a:off x="8237538" y="2205038"/>
            <a:ext cx="0" cy="405923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81" name="Google Shape;281;p19"/>
          <p:cNvCxnSpPr/>
          <p:nvPr/>
        </p:nvCxnSpPr>
        <p:spPr>
          <a:xfrm>
            <a:off x="8916988" y="2205038"/>
            <a:ext cx="0" cy="405923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82" name="Google Shape;282;p19"/>
          <p:cNvCxnSpPr/>
          <p:nvPr/>
        </p:nvCxnSpPr>
        <p:spPr>
          <a:xfrm>
            <a:off x="1970088" y="2205038"/>
            <a:ext cx="0" cy="405923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83" name="Google Shape;283;p19"/>
          <p:cNvCxnSpPr/>
          <p:nvPr/>
        </p:nvCxnSpPr>
        <p:spPr>
          <a:xfrm>
            <a:off x="1271588" y="3006725"/>
            <a:ext cx="7669212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84" name="Google Shape;284;p19"/>
          <p:cNvCxnSpPr/>
          <p:nvPr/>
        </p:nvCxnSpPr>
        <p:spPr>
          <a:xfrm>
            <a:off x="1271588" y="3403600"/>
            <a:ext cx="7669212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85" name="Google Shape;285;p19"/>
          <p:cNvCxnSpPr/>
          <p:nvPr/>
        </p:nvCxnSpPr>
        <p:spPr>
          <a:xfrm>
            <a:off x="1271588" y="3814763"/>
            <a:ext cx="7669212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86" name="Google Shape;286;p19"/>
          <p:cNvCxnSpPr/>
          <p:nvPr/>
        </p:nvCxnSpPr>
        <p:spPr>
          <a:xfrm>
            <a:off x="1271588" y="4762500"/>
            <a:ext cx="7669212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87" name="Google Shape;287;p19"/>
          <p:cNvCxnSpPr/>
          <p:nvPr/>
        </p:nvCxnSpPr>
        <p:spPr>
          <a:xfrm>
            <a:off x="1271588" y="5146675"/>
            <a:ext cx="7669212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88" name="Google Shape;288;p19"/>
          <p:cNvCxnSpPr/>
          <p:nvPr/>
        </p:nvCxnSpPr>
        <p:spPr>
          <a:xfrm>
            <a:off x="1271588" y="5559425"/>
            <a:ext cx="7669212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89" name="Google Shape;289;p19"/>
          <p:cNvSpPr txBox="1"/>
          <p:nvPr/>
        </p:nvSpPr>
        <p:spPr>
          <a:xfrm>
            <a:off x="1384300" y="2224088"/>
            <a:ext cx="7396163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0     1     0    0    1     1     0    0    0     1    1</a:t>
            </a:r>
            <a:endParaRPr/>
          </a:p>
        </p:txBody>
      </p:sp>
      <p:sp>
        <p:nvSpPr>
          <p:cNvPr id="290" name="Google Shape;290;p19"/>
          <p:cNvSpPr txBox="1"/>
          <p:nvPr/>
        </p:nvSpPr>
        <p:spPr>
          <a:xfrm>
            <a:off x="73025" y="3149600"/>
            <a:ext cx="1146175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NRZ-L</a:t>
            </a:r>
            <a:endParaRPr/>
          </a:p>
        </p:txBody>
      </p:sp>
      <p:sp>
        <p:nvSpPr>
          <p:cNvPr id="291" name="Google Shape;291;p19"/>
          <p:cNvSpPr txBox="1"/>
          <p:nvPr/>
        </p:nvSpPr>
        <p:spPr>
          <a:xfrm>
            <a:off x="73025" y="4906963"/>
            <a:ext cx="9747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NRZI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Google Shape;118;p2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Recap Previous Lecture</a:t>
            </a:r>
            <a:endParaRPr/>
          </a:p>
        </p:txBody>
      </p:sp>
      <p:sp>
        <p:nvSpPr>
          <p:cNvPr id="119" name="Google Shape;119;p2"/>
          <p:cNvSpPr txBox="1"/>
          <p:nvPr>
            <p:ph idx="1" type="body"/>
          </p:nvPr>
        </p:nvSpPr>
        <p:spPr>
          <a:xfrm>
            <a:off x="898620" y="2128838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0980" lvl="0" marL="342900" rtl="0" algn="l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"/>
              </a:lnSpc>
              <a:spcBef>
                <a:spcPts val="640"/>
              </a:spcBef>
              <a:spcAft>
                <a:spcPts val="0"/>
              </a:spcAft>
              <a:buSzPts val="1920"/>
              <a:buChar char="■"/>
            </a:pPr>
            <a:r>
              <a:rPr lang="en-US"/>
              <a:t>Digital data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1920"/>
              <a:buFont typeface="Noto Sans Symbols"/>
              <a:buNone/>
            </a:pPr>
            <a:r>
              <a:t/>
            </a:r>
            <a:endParaRPr/>
          </a:p>
          <a:p>
            <a:pPr indent="-220980" lvl="0" marL="342900" rtl="0" algn="l">
              <a:spcBef>
                <a:spcPts val="64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50000"/>
              </a:lnSpc>
              <a:spcBef>
                <a:spcPts val="640"/>
              </a:spcBef>
              <a:spcAft>
                <a:spcPts val="0"/>
              </a:spcAft>
              <a:buSzPts val="1920"/>
              <a:buChar char="■"/>
            </a:pPr>
            <a:r>
              <a:rPr lang="en-US"/>
              <a:t>Analog data</a:t>
            </a:r>
            <a:endParaRPr/>
          </a:p>
          <a:p>
            <a:pPr indent="-220980" lvl="0" marL="342900" rtl="0" algn="l">
              <a:lnSpc>
                <a:spcPct val="50000"/>
              </a:lnSpc>
              <a:spcBef>
                <a:spcPts val="64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/>
          </a:p>
          <a:p>
            <a:pPr indent="-220980" lvl="0" marL="342900" rtl="0" algn="l">
              <a:lnSpc>
                <a:spcPct val="50000"/>
              </a:lnSpc>
              <a:spcBef>
                <a:spcPts val="64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/>
          </a:p>
          <a:p>
            <a:pPr indent="-220980" lvl="0" marL="342900" rtl="0" algn="l">
              <a:lnSpc>
                <a:spcPct val="50000"/>
              </a:lnSpc>
              <a:spcBef>
                <a:spcPts val="64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/>
          </a:p>
          <a:p>
            <a:pPr indent="-220980" lvl="0" marL="342900" rtl="0" algn="l">
              <a:lnSpc>
                <a:spcPct val="50000"/>
              </a:lnSpc>
              <a:spcBef>
                <a:spcPts val="64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/>
          </a:p>
        </p:txBody>
      </p:sp>
      <p:grpSp>
        <p:nvGrpSpPr>
          <p:cNvPr id="120" name="Google Shape;120;p2"/>
          <p:cNvGrpSpPr/>
          <p:nvPr/>
        </p:nvGrpSpPr>
        <p:grpSpPr>
          <a:xfrm>
            <a:off x="3873500" y="2045494"/>
            <a:ext cx="3057525" cy="1238250"/>
            <a:chOff x="2554" y="1206"/>
            <a:chExt cx="1926" cy="780"/>
          </a:xfrm>
        </p:grpSpPr>
        <p:sp>
          <p:nvSpPr>
            <p:cNvPr id="121" name="Google Shape;121;p2"/>
            <p:cNvSpPr/>
            <p:nvPr/>
          </p:nvSpPr>
          <p:spPr>
            <a:xfrm>
              <a:off x="2554" y="1206"/>
              <a:ext cx="159" cy="780"/>
            </a:xfrm>
            <a:prstGeom prst="leftBrace">
              <a:avLst>
                <a:gd fmla="val 40881" name="adj1"/>
                <a:gd fmla="val 50000" name="adj2"/>
              </a:avLst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22" name="Google Shape;122;p2"/>
            <p:cNvSpPr txBox="1"/>
            <p:nvPr/>
          </p:nvSpPr>
          <p:spPr>
            <a:xfrm>
              <a:off x="2637" y="1270"/>
              <a:ext cx="1843" cy="7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20320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Tahoma"/>
                <a:buChar char="•"/>
              </a:pPr>
              <a:r>
                <a:rPr lang="en-US" sz="32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 Digital Signal</a:t>
              </a:r>
              <a:endParaRPr/>
            </a:p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  <a:p>
              <a:pPr indent="-20320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Tahoma"/>
                <a:buChar char="•"/>
              </a:pPr>
              <a:r>
                <a:rPr lang="en-US" sz="32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 Analog Signal</a:t>
              </a:r>
              <a:endParaRPr/>
            </a:p>
          </p:txBody>
        </p:sp>
      </p:grpSp>
      <p:grpSp>
        <p:nvGrpSpPr>
          <p:cNvPr id="123" name="Google Shape;123;p2"/>
          <p:cNvGrpSpPr/>
          <p:nvPr/>
        </p:nvGrpSpPr>
        <p:grpSpPr>
          <a:xfrm>
            <a:off x="3873500" y="3652838"/>
            <a:ext cx="3057525" cy="1238250"/>
            <a:chOff x="2557" y="2147"/>
            <a:chExt cx="1926" cy="780"/>
          </a:xfrm>
        </p:grpSpPr>
        <p:sp>
          <p:nvSpPr>
            <p:cNvPr id="124" name="Google Shape;124;p2"/>
            <p:cNvSpPr/>
            <p:nvPr/>
          </p:nvSpPr>
          <p:spPr>
            <a:xfrm>
              <a:off x="2557" y="2147"/>
              <a:ext cx="159" cy="780"/>
            </a:xfrm>
            <a:prstGeom prst="leftBrace">
              <a:avLst>
                <a:gd fmla="val 40881" name="adj1"/>
                <a:gd fmla="val 50000" name="adj2"/>
              </a:avLst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25" name="Google Shape;125;p2"/>
            <p:cNvSpPr txBox="1"/>
            <p:nvPr/>
          </p:nvSpPr>
          <p:spPr>
            <a:xfrm>
              <a:off x="2640" y="2211"/>
              <a:ext cx="1843" cy="7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20320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Tahoma"/>
                <a:buChar char="•"/>
              </a:pPr>
              <a:r>
                <a:rPr lang="en-US" sz="32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 Digital Signal</a:t>
              </a:r>
              <a:endParaRPr/>
            </a:p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  <a:p>
              <a:pPr indent="-20320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Tahoma"/>
                <a:buChar char="•"/>
              </a:pPr>
              <a:r>
                <a:rPr lang="en-US" sz="32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 Analog Signal</a:t>
              </a: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0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8" name="Google Shape;298;p20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NRZ</a:t>
            </a:r>
            <a:endParaRPr/>
          </a:p>
        </p:txBody>
      </p:sp>
      <p:pic>
        <p:nvPicPr>
          <p:cNvPr id="299" name="Google Shape;299;p20"/>
          <p:cNvPicPr preferRelativeResize="0"/>
          <p:nvPr/>
        </p:nvPicPr>
        <p:blipFill rotWithShape="1">
          <a:blip r:embed="rId3">
            <a:alphaModFix/>
          </a:blip>
          <a:srcRect b="69867" l="3047" r="0" t="0"/>
          <a:stretch/>
        </p:blipFill>
        <p:spPr>
          <a:xfrm>
            <a:off x="685800" y="1752600"/>
            <a:ext cx="7772400" cy="27797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1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6" name="Google Shape;306;p21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NRZ – Pros and Cons</a:t>
            </a:r>
            <a:endParaRPr/>
          </a:p>
        </p:txBody>
      </p:sp>
      <p:sp>
        <p:nvSpPr>
          <p:cNvPr id="307" name="Google Shape;307;p21"/>
          <p:cNvSpPr txBox="1"/>
          <p:nvPr>
            <p:ph idx="1" type="body"/>
          </p:nvPr>
        </p:nvSpPr>
        <p:spPr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Char char="■"/>
            </a:pPr>
            <a:r>
              <a:rPr lang="en-US"/>
              <a:t>Pros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540"/>
              <a:buChar char="■"/>
            </a:pPr>
            <a:r>
              <a:rPr lang="en-US"/>
              <a:t>Easy to engineer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540"/>
              <a:buChar char="■"/>
            </a:pPr>
            <a:r>
              <a:rPr lang="en-US"/>
              <a:t>Make good use of bandwidth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1920"/>
              <a:buChar char="■"/>
            </a:pPr>
            <a:r>
              <a:rPr lang="en-US"/>
              <a:t>Cons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540"/>
              <a:buChar char="■"/>
            </a:pPr>
            <a:r>
              <a:rPr lang="en-US"/>
              <a:t>DC component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540"/>
              <a:buChar char="■"/>
            </a:pPr>
            <a:r>
              <a:rPr lang="en-US"/>
              <a:t>Lack of synchronization capability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1920"/>
              <a:buChar char="■"/>
            </a:pPr>
            <a:r>
              <a:rPr lang="en-US"/>
              <a:t>Used for magnetic recording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1920"/>
              <a:buChar char="■"/>
            </a:pPr>
            <a:r>
              <a:rPr lang="en-US"/>
              <a:t>Not often used for signal transmission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2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4" name="Google Shape;314;p22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Differential Encoding</a:t>
            </a:r>
            <a:endParaRPr/>
          </a:p>
        </p:txBody>
      </p:sp>
      <p:sp>
        <p:nvSpPr>
          <p:cNvPr id="315" name="Google Shape;315;p22"/>
          <p:cNvSpPr txBox="1"/>
          <p:nvPr>
            <p:ph idx="1" type="body"/>
          </p:nvPr>
        </p:nvSpPr>
        <p:spPr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20"/>
              <a:buChar char="■"/>
            </a:pPr>
            <a:r>
              <a:rPr lang="en-US"/>
              <a:t>In complex transmission layouts, it is easy to lose sense of polarity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1920"/>
              <a:buChar char="■"/>
            </a:pPr>
            <a:r>
              <a:rPr lang="en-US"/>
              <a:t>Therefore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1540"/>
              <a:buChar char="■"/>
            </a:pPr>
            <a:r>
              <a:rPr lang="en-US"/>
              <a:t>Data represented by changes (i.e., transitions) rather than levels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1540"/>
              <a:buChar char="■"/>
            </a:pPr>
            <a:r>
              <a:rPr lang="en-US"/>
              <a:t>More reliable detection of transition rather than level</a:t>
            </a:r>
            <a:endParaRPr/>
          </a:p>
          <a:p>
            <a:pPr indent="-220980" lvl="0" marL="342900" rtl="0" algn="l">
              <a:spcBef>
                <a:spcPts val="64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3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2" name="Google Shape;322;p23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Manchester Encoding &amp; Differential Manchester Encoding</a:t>
            </a:r>
            <a:endParaRPr sz="4000"/>
          </a:p>
        </p:txBody>
      </p:sp>
      <p:pic>
        <p:nvPicPr>
          <p:cNvPr id="323" name="Google Shape;32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7775" y="1901825"/>
            <a:ext cx="7896225" cy="453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4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0" name="Google Shape;330;p24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Biphase (Manchester and D-Manchester)</a:t>
            </a:r>
            <a:endParaRPr/>
          </a:p>
        </p:txBody>
      </p:sp>
      <p:cxnSp>
        <p:nvCxnSpPr>
          <p:cNvPr id="331" name="Google Shape;331;p24"/>
          <p:cNvCxnSpPr/>
          <p:nvPr/>
        </p:nvCxnSpPr>
        <p:spPr>
          <a:xfrm>
            <a:off x="1271588" y="2205038"/>
            <a:ext cx="0" cy="405923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332" name="Google Shape;332;p24"/>
          <p:cNvCxnSpPr/>
          <p:nvPr/>
        </p:nvCxnSpPr>
        <p:spPr>
          <a:xfrm>
            <a:off x="2662238" y="2205038"/>
            <a:ext cx="0" cy="405923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333" name="Google Shape;333;p24"/>
          <p:cNvCxnSpPr/>
          <p:nvPr/>
        </p:nvCxnSpPr>
        <p:spPr>
          <a:xfrm>
            <a:off x="3355975" y="2205038"/>
            <a:ext cx="0" cy="405923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334" name="Google Shape;334;p24"/>
          <p:cNvCxnSpPr/>
          <p:nvPr/>
        </p:nvCxnSpPr>
        <p:spPr>
          <a:xfrm>
            <a:off x="4049713" y="2205038"/>
            <a:ext cx="0" cy="405923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335" name="Google Shape;335;p24"/>
          <p:cNvCxnSpPr/>
          <p:nvPr/>
        </p:nvCxnSpPr>
        <p:spPr>
          <a:xfrm>
            <a:off x="4756150" y="2205038"/>
            <a:ext cx="0" cy="405923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336" name="Google Shape;336;p24"/>
          <p:cNvCxnSpPr/>
          <p:nvPr/>
        </p:nvCxnSpPr>
        <p:spPr>
          <a:xfrm>
            <a:off x="5434013" y="2205038"/>
            <a:ext cx="0" cy="405923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337" name="Google Shape;337;p24"/>
          <p:cNvCxnSpPr/>
          <p:nvPr/>
        </p:nvCxnSpPr>
        <p:spPr>
          <a:xfrm>
            <a:off x="6142038" y="2205038"/>
            <a:ext cx="0" cy="405923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338" name="Google Shape;338;p24"/>
          <p:cNvCxnSpPr/>
          <p:nvPr/>
        </p:nvCxnSpPr>
        <p:spPr>
          <a:xfrm>
            <a:off x="6821488" y="2205038"/>
            <a:ext cx="0" cy="405923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339" name="Google Shape;339;p24"/>
          <p:cNvCxnSpPr/>
          <p:nvPr/>
        </p:nvCxnSpPr>
        <p:spPr>
          <a:xfrm>
            <a:off x="7531100" y="2205038"/>
            <a:ext cx="0" cy="405923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340" name="Google Shape;340;p24"/>
          <p:cNvCxnSpPr/>
          <p:nvPr/>
        </p:nvCxnSpPr>
        <p:spPr>
          <a:xfrm>
            <a:off x="8237538" y="2205038"/>
            <a:ext cx="0" cy="405923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341" name="Google Shape;341;p24"/>
          <p:cNvCxnSpPr/>
          <p:nvPr/>
        </p:nvCxnSpPr>
        <p:spPr>
          <a:xfrm>
            <a:off x="8916988" y="2205038"/>
            <a:ext cx="0" cy="405923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342" name="Google Shape;342;p24"/>
          <p:cNvCxnSpPr/>
          <p:nvPr/>
        </p:nvCxnSpPr>
        <p:spPr>
          <a:xfrm>
            <a:off x="1970088" y="2205038"/>
            <a:ext cx="0" cy="405923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343" name="Google Shape;343;p24"/>
          <p:cNvCxnSpPr/>
          <p:nvPr/>
        </p:nvCxnSpPr>
        <p:spPr>
          <a:xfrm>
            <a:off x="1271588" y="3006725"/>
            <a:ext cx="7669212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344" name="Google Shape;344;p24"/>
          <p:cNvCxnSpPr/>
          <p:nvPr/>
        </p:nvCxnSpPr>
        <p:spPr>
          <a:xfrm>
            <a:off x="1271588" y="3403600"/>
            <a:ext cx="7669212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345" name="Google Shape;345;p24"/>
          <p:cNvCxnSpPr/>
          <p:nvPr/>
        </p:nvCxnSpPr>
        <p:spPr>
          <a:xfrm>
            <a:off x="1271588" y="3814763"/>
            <a:ext cx="7669212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346" name="Google Shape;346;p24"/>
          <p:cNvCxnSpPr/>
          <p:nvPr/>
        </p:nvCxnSpPr>
        <p:spPr>
          <a:xfrm>
            <a:off x="1271588" y="4762500"/>
            <a:ext cx="7669212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347" name="Google Shape;347;p24"/>
          <p:cNvCxnSpPr/>
          <p:nvPr/>
        </p:nvCxnSpPr>
        <p:spPr>
          <a:xfrm>
            <a:off x="1271588" y="5146675"/>
            <a:ext cx="7669212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348" name="Google Shape;348;p24"/>
          <p:cNvCxnSpPr/>
          <p:nvPr/>
        </p:nvCxnSpPr>
        <p:spPr>
          <a:xfrm>
            <a:off x="1271588" y="5559425"/>
            <a:ext cx="7669212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349" name="Google Shape;349;p24"/>
          <p:cNvSpPr txBox="1"/>
          <p:nvPr/>
        </p:nvSpPr>
        <p:spPr>
          <a:xfrm>
            <a:off x="1384300" y="2224088"/>
            <a:ext cx="7396163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0     1     0    0    1     1     0    0    0     1    1</a:t>
            </a:r>
            <a:endParaRPr/>
          </a:p>
        </p:txBody>
      </p:sp>
      <p:sp>
        <p:nvSpPr>
          <p:cNvPr id="350" name="Google Shape;350;p24"/>
          <p:cNvSpPr txBox="1"/>
          <p:nvPr/>
        </p:nvSpPr>
        <p:spPr>
          <a:xfrm>
            <a:off x="187325" y="3149600"/>
            <a:ext cx="844550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Man</a:t>
            </a:r>
            <a:endParaRPr/>
          </a:p>
        </p:txBody>
      </p:sp>
      <p:sp>
        <p:nvSpPr>
          <p:cNvPr id="351" name="Google Shape;351;p24"/>
          <p:cNvSpPr txBox="1"/>
          <p:nvPr/>
        </p:nvSpPr>
        <p:spPr>
          <a:xfrm>
            <a:off x="58738" y="4906963"/>
            <a:ext cx="1214437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D-Man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5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8" name="Google Shape;358;p25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Biphase -- Pros and Cons</a:t>
            </a:r>
            <a:endParaRPr/>
          </a:p>
        </p:txBody>
      </p:sp>
      <p:sp>
        <p:nvSpPr>
          <p:cNvPr id="359" name="Google Shape;359;p25"/>
          <p:cNvSpPr txBox="1"/>
          <p:nvPr>
            <p:ph idx="1" type="body"/>
          </p:nvPr>
        </p:nvSpPr>
        <p:spPr>
          <a:xfrm>
            <a:off x="1182688" y="2017713"/>
            <a:ext cx="7772400" cy="4440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80"/>
              <a:buChar char="■"/>
            </a:pPr>
            <a:r>
              <a:rPr lang="en-US" sz="2800"/>
              <a:t>Pros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320"/>
              <a:buChar char="■"/>
            </a:pPr>
            <a:r>
              <a:rPr lang="en-US" sz="2400"/>
              <a:t>Synchronization on mid bit transition (self clocking)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320"/>
              <a:buChar char="■"/>
            </a:pPr>
            <a:r>
              <a:rPr lang="en-US" sz="2400"/>
              <a:t>No dc component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320"/>
              <a:buChar char="■"/>
            </a:pPr>
            <a:r>
              <a:rPr lang="en-US" sz="2400"/>
              <a:t>Error detection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</a:pPr>
            <a:r>
              <a:rPr lang="en-US" sz="2000"/>
              <a:t>Absence of expected transition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680"/>
              <a:buChar char="■"/>
            </a:pPr>
            <a:r>
              <a:rPr lang="en-US" sz="2800"/>
              <a:t>Cons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320"/>
              <a:buChar char="■"/>
            </a:pPr>
            <a:r>
              <a:rPr lang="en-US" sz="2400"/>
              <a:t>At least one transition per bit time and possibly two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320"/>
              <a:buChar char="■"/>
            </a:pPr>
            <a:r>
              <a:rPr lang="en-US" sz="2400"/>
              <a:t>Maximum modulation rate is twice NRZ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320"/>
              <a:buChar char="■"/>
            </a:pPr>
            <a:r>
              <a:rPr lang="en-US" sz="2400"/>
              <a:t>Requires more bandwidth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6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6" name="Google Shape;366;p26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Modulation Rate</a:t>
            </a:r>
            <a:endParaRPr/>
          </a:p>
        </p:txBody>
      </p:sp>
      <p:pic>
        <p:nvPicPr>
          <p:cNvPr id="367" name="Google Shape;367;p26"/>
          <p:cNvPicPr preferRelativeResize="0"/>
          <p:nvPr/>
        </p:nvPicPr>
        <p:blipFill rotWithShape="1">
          <a:blip r:embed="rId3">
            <a:alphaModFix/>
          </a:blip>
          <a:srcRect b="22546" l="0" r="0" t="0"/>
          <a:stretch/>
        </p:blipFill>
        <p:spPr>
          <a:xfrm>
            <a:off x="1119188" y="1871663"/>
            <a:ext cx="5414962" cy="47418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7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4" name="Google Shape;374;p27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Multilevel Binary</a:t>
            </a:r>
            <a:endParaRPr/>
          </a:p>
        </p:txBody>
      </p:sp>
      <p:sp>
        <p:nvSpPr>
          <p:cNvPr id="375" name="Google Shape;375;p27"/>
          <p:cNvSpPr txBox="1"/>
          <p:nvPr>
            <p:ph idx="1" type="body"/>
          </p:nvPr>
        </p:nvSpPr>
        <p:spPr>
          <a:xfrm>
            <a:off x="687388" y="2017713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20"/>
              <a:buChar char="■"/>
            </a:pPr>
            <a:r>
              <a:rPr lang="en-US"/>
              <a:t>Use more than two levels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1920"/>
              <a:buChar char="■"/>
            </a:pPr>
            <a:r>
              <a:rPr lang="en-US"/>
              <a:t>Bipolar-AMI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1540"/>
              <a:buChar char="■"/>
            </a:pPr>
            <a:r>
              <a:rPr lang="en-US"/>
              <a:t>zero represented by no line signal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1540"/>
              <a:buChar char="■"/>
            </a:pPr>
            <a:r>
              <a:rPr lang="en-US"/>
              <a:t>one represented by positive or negative pulse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1540"/>
              <a:buChar char="■"/>
            </a:pPr>
            <a:r>
              <a:rPr lang="en-US"/>
              <a:t>No loss of sync if a long string of ones (zeros still a problem)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1540"/>
              <a:buChar char="■"/>
            </a:pPr>
            <a:r>
              <a:rPr lang="en-US"/>
              <a:t>Lower bandwidth</a:t>
            </a:r>
            <a:endParaRPr/>
          </a:p>
          <a:p>
            <a:pPr indent="-187959" lvl="1" marL="742950" rtl="0" algn="l">
              <a:spcBef>
                <a:spcPts val="560"/>
              </a:spcBef>
              <a:spcAft>
                <a:spcPts val="0"/>
              </a:spcAft>
              <a:buSzPts val="15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8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2" name="Google Shape;382;p28"/>
          <p:cNvSpPr txBox="1"/>
          <p:nvPr>
            <p:ph type="title"/>
          </p:nvPr>
        </p:nvSpPr>
        <p:spPr>
          <a:xfrm>
            <a:off x="1150938" y="641350"/>
            <a:ext cx="7793037" cy="1035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Bipolar-AMI</a:t>
            </a:r>
            <a:endParaRPr/>
          </a:p>
        </p:txBody>
      </p:sp>
      <p:graphicFrame>
        <p:nvGraphicFramePr>
          <p:cNvPr id="383" name="Google Shape;383;p28"/>
          <p:cNvGraphicFramePr/>
          <p:nvPr/>
        </p:nvGraphicFramePr>
        <p:xfrm>
          <a:off x="828675" y="2243138"/>
          <a:ext cx="7645400" cy="3162300"/>
        </p:xfrm>
        <a:graphic>
          <a:graphicData uri="http://schemas.openxmlformats.org/presentationml/2006/ole">
            <mc:AlternateContent>
              <mc:Choice Requires="v">
                <p:oleObj r:id="rId4" imgH="3162300" imgW="7645400" progId="PBrush" spid="_x0000_s1">
                  <p:embed/>
                </p:oleObj>
              </mc:Choice>
              <mc:Fallback>
                <p:oleObj r:id="rId5" imgH="3162300" imgW="7645400" progId="PBrush">
                  <p:embed/>
                  <p:pic>
                    <p:nvPicPr>
                      <p:cNvPr id="383" name="Google Shape;383;p28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828675" y="2243138"/>
                        <a:ext cx="7645400" cy="316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9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0" name="Google Shape;390;p29"/>
          <p:cNvSpPr/>
          <p:nvPr/>
        </p:nvSpPr>
        <p:spPr>
          <a:xfrm>
            <a:off x="419100" y="381000"/>
            <a:ext cx="8378825" cy="1209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Multilevel Transition, three level- MLT-3, </a:t>
            </a:r>
            <a:endParaRPr/>
          </a:p>
        </p:txBody>
      </p:sp>
      <p:sp>
        <p:nvSpPr>
          <p:cNvPr id="391" name="Google Shape;391;p29"/>
          <p:cNvSpPr/>
          <p:nvPr/>
        </p:nvSpPr>
        <p:spPr>
          <a:xfrm>
            <a:off x="877888" y="2144713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There is no transition at the beginning of a 0 bit.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signal transitions from one level to the next at the beginning of a 1 bit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Transition occurs using three levels of signals (+1, 0, -1).</a:t>
            </a:r>
            <a:endParaRPr/>
          </a:p>
          <a:p>
            <a:pPr indent="-22098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None/>
            </a:pPr>
            <a:r>
              <a:t/>
            </a:r>
            <a:endParaRPr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2" name="Google Shape;132;p3"/>
          <p:cNvSpPr txBox="1"/>
          <p:nvPr>
            <p:ph idx="1" type="body"/>
          </p:nvPr>
        </p:nvSpPr>
        <p:spPr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20"/>
              <a:buChar char="■"/>
            </a:pPr>
            <a:r>
              <a:rPr lang="en-US">
                <a:solidFill>
                  <a:schemeClr val="hlink"/>
                </a:solidFill>
              </a:rPr>
              <a:t>Digital Data, Digital Signal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1540"/>
              <a:buChar char="■"/>
            </a:pPr>
            <a:r>
              <a:rPr lang="en-US"/>
              <a:t>Less expensive and less complex than digital to analog modulation.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1920"/>
              <a:buChar char="■"/>
            </a:pPr>
            <a:r>
              <a:rPr lang="en-US">
                <a:solidFill>
                  <a:schemeClr val="hlink"/>
                </a:solidFill>
              </a:rPr>
              <a:t>Digital Data, Analog Signals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1540"/>
              <a:buChar char="■"/>
            </a:pPr>
            <a:r>
              <a:rPr lang="en-US"/>
              <a:t>Some transmission media, such as optical fiber and unguided media , will only propagate analog signals.</a:t>
            </a:r>
            <a:endParaRPr/>
          </a:p>
          <a:p>
            <a:pPr indent="-187959" lvl="1" marL="742950" rtl="0" algn="l">
              <a:spcBef>
                <a:spcPts val="560"/>
              </a:spcBef>
              <a:spcAft>
                <a:spcPts val="0"/>
              </a:spcAft>
              <a:buSzPts val="1540"/>
              <a:buNone/>
            </a:pPr>
            <a:r>
              <a:t/>
            </a:r>
            <a:endParaRPr/>
          </a:p>
        </p:txBody>
      </p:sp>
      <p:sp>
        <p:nvSpPr>
          <p:cNvPr id="133" name="Google Shape;133;p3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Encoding Techniques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0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7" name="Google Shape;397;p30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MLT-3</a:t>
            </a:r>
            <a:endParaRPr/>
          </a:p>
        </p:txBody>
      </p:sp>
      <p:pic>
        <p:nvPicPr>
          <p:cNvPr id="398" name="Google Shape;398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30450" y="2097088"/>
            <a:ext cx="4457700" cy="431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1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5" name="Google Shape;405;p31"/>
          <p:cNvSpPr txBox="1"/>
          <p:nvPr>
            <p:ph type="title"/>
          </p:nvPr>
        </p:nvSpPr>
        <p:spPr>
          <a:xfrm>
            <a:off x="1150938" y="688975"/>
            <a:ext cx="7793037" cy="8985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Biploar AMI and MLT-3 Example</a:t>
            </a:r>
            <a:endParaRPr/>
          </a:p>
        </p:txBody>
      </p:sp>
      <p:cxnSp>
        <p:nvCxnSpPr>
          <p:cNvPr id="406" name="Google Shape;406;p31"/>
          <p:cNvCxnSpPr/>
          <p:nvPr/>
        </p:nvCxnSpPr>
        <p:spPr>
          <a:xfrm>
            <a:off x="1271588" y="2205038"/>
            <a:ext cx="0" cy="405923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07" name="Google Shape;407;p31"/>
          <p:cNvCxnSpPr/>
          <p:nvPr/>
        </p:nvCxnSpPr>
        <p:spPr>
          <a:xfrm>
            <a:off x="2662238" y="2205038"/>
            <a:ext cx="0" cy="405923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08" name="Google Shape;408;p31"/>
          <p:cNvCxnSpPr/>
          <p:nvPr/>
        </p:nvCxnSpPr>
        <p:spPr>
          <a:xfrm>
            <a:off x="3355975" y="2205038"/>
            <a:ext cx="0" cy="405923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09" name="Google Shape;409;p31"/>
          <p:cNvCxnSpPr/>
          <p:nvPr/>
        </p:nvCxnSpPr>
        <p:spPr>
          <a:xfrm>
            <a:off x="4049713" y="2205038"/>
            <a:ext cx="0" cy="405923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10" name="Google Shape;410;p31"/>
          <p:cNvCxnSpPr/>
          <p:nvPr/>
        </p:nvCxnSpPr>
        <p:spPr>
          <a:xfrm>
            <a:off x="4756150" y="2205038"/>
            <a:ext cx="0" cy="405923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11" name="Google Shape;411;p31"/>
          <p:cNvCxnSpPr/>
          <p:nvPr/>
        </p:nvCxnSpPr>
        <p:spPr>
          <a:xfrm>
            <a:off x="5434013" y="2205038"/>
            <a:ext cx="0" cy="405923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12" name="Google Shape;412;p31"/>
          <p:cNvCxnSpPr/>
          <p:nvPr/>
        </p:nvCxnSpPr>
        <p:spPr>
          <a:xfrm>
            <a:off x="6142038" y="2205038"/>
            <a:ext cx="0" cy="405923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13" name="Google Shape;413;p31"/>
          <p:cNvCxnSpPr/>
          <p:nvPr/>
        </p:nvCxnSpPr>
        <p:spPr>
          <a:xfrm>
            <a:off x="6821488" y="2205038"/>
            <a:ext cx="0" cy="405923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14" name="Google Shape;414;p31"/>
          <p:cNvCxnSpPr/>
          <p:nvPr/>
        </p:nvCxnSpPr>
        <p:spPr>
          <a:xfrm>
            <a:off x="7531100" y="2205038"/>
            <a:ext cx="0" cy="405923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15" name="Google Shape;415;p31"/>
          <p:cNvCxnSpPr/>
          <p:nvPr/>
        </p:nvCxnSpPr>
        <p:spPr>
          <a:xfrm>
            <a:off x="8237538" y="2205038"/>
            <a:ext cx="0" cy="405923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16" name="Google Shape;416;p31"/>
          <p:cNvCxnSpPr/>
          <p:nvPr/>
        </p:nvCxnSpPr>
        <p:spPr>
          <a:xfrm>
            <a:off x="8916988" y="2205038"/>
            <a:ext cx="0" cy="405923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17" name="Google Shape;417;p31"/>
          <p:cNvCxnSpPr/>
          <p:nvPr/>
        </p:nvCxnSpPr>
        <p:spPr>
          <a:xfrm>
            <a:off x="1970088" y="2205038"/>
            <a:ext cx="0" cy="405923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18" name="Google Shape;418;p31"/>
          <p:cNvCxnSpPr/>
          <p:nvPr/>
        </p:nvCxnSpPr>
        <p:spPr>
          <a:xfrm>
            <a:off x="1271588" y="3006725"/>
            <a:ext cx="7669212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19" name="Google Shape;419;p31"/>
          <p:cNvCxnSpPr/>
          <p:nvPr/>
        </p:nvCxnSpPr>
        <p:spPr>
          <a:xfrm>
            <a:off x="1271588" y="3403600"/>
            <a:ext cx="7669212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20" name="Google Shape;420;p31"/>
          <p:cNvCxnSpPr/>
          <p:nvPr/>
        </p:nvCxnSpPr>
        <p:spPr>
          <a:xfrm>
            <a:off x="1271588" y="3814763"/>
            <a:ext cx="7669212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21" name="Google Shape;421;p31"/>
          <p:cNvCxnSpPr/>
          <p:nvPr/>
        </p:nvCxnSpPr>
        <p:spPr>
          <a:xfrm>
            <a:off x="1271588" y="4762500"/>
            <a:ext cx="7669212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22" name="Google Shape;422;p31"/>
          <p:cNvCxnSpPr/>
          <p:nvPr/>
        </p:nvCxnSpPr>
        <p:spPr>
          <a:xfrm>
            <a:off x="1271588" y="5146675"/>
            <a:ext cx="7669212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23" name="Google Shape;423;p31"/>
          <p:cNvCxnSpPr/>
          <p:nvPr/>
        </p:nvCxnSpPr>
        <p:spPr>
          <a:xfrm>
            <a:off x="1271588" y="5559425"/>
            <a:ext cx="7669212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424" name="Google Shape;424;p31"/>
          <p:cNvSpPr txBox="1"/>
          <p:nvPr/>
        </p:nvSpPr>
        <p:spPr>
          <a:xfrm>
            <a:off x="1384300" y="2224088"/>
            <a:ext cx="7396163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0     1     0    0    1     1     1    0    0     1    1</a:t>
            </a:r>
            <a:endParaRPr/>
          </a:p>
        </p:txBody>
      </p:sp>
      <p:sp>
        <p:nvSpPr>
          <p:cNvPr id="425" name="Google Shape;425;p31"/>
          <p:cNvSpPr txBox="1"/>
          <p:nvPr/>
        </p:nvSpPr>
        <p:spPr>
          <a:xfrm>
            <a:off x="187325" y="3149600"/>
            <a:ext cx="1262063" cy="946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Biploar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AMI</a:t>
            </a:r>
            <a:endParaRPr/>
          </a:p>
        </p:txBody>
      </p:sp>
      <p:sp>
        <p:nvSpPr>
          <p:cNvPr id="426" name="Google Shape;426;p31"/>
          <p:cNvSpPr txBox="1"/>
          <p:nvPr/>
        </p:nvSpPr>
        <p:spPr>
          <a:xfrm>
            <a:off x="58738" y="4906963"/>
            <a:ext cx="11652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MLT-3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2"/>
          <p:cNvSpPr txBox="1"/>
          <p:nvPr>
            <p:ph type="ctrTitle"/>
          </p:nvPr>
        </p:nvSpPr>
        <p:spPr>
          <a:xfrm>
            <a:off x="990600" y="1676400"/>
            <a:ext cx="7772400" cy="14620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/>
              <a:t>Block Coding</a:t>
            </a:r>
            <a:endParaRPr/>
          </a:p>
        </p:txBody>
      </p:sp>
      <p:sp>
        <p:nvSpPr>
          <p:cNvPr id="432" name="Google Shape;432;p3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92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33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8" name="Google Shape;438;p33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Block Coding/Scrambling </a:t>
            </a:r>
            <a:endParaRPr/>
          </a:p>
        </p:txBody>
      </p:sp>
      <p:sp>
        <p:nvSpPr>
          <p:cNvPr id="439" name="Google Shape;439;p33"/>
          <p:cNvSpPr txBox="1"/>
          <p:nvPr>
            <p:ph idx="1" type="body"/>
          </p:nvPr>
        </p:nvSpPr>
        <p:spPr>
          <a:xfrm>
            <a:off x="544513" y="2017713"/>
            <a:ext cx="841057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20"/>
              <a:buChar char="■"/>
            </a:pPr>
            <a:r>
              <a:rPr lang="en-US"/>
              <a:t>NRZ, Bipolar AMI, MLT-3 all has a common problem.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1920"/>
              <a:buChar char="■"/>
            </a:pPr>
            <a:r>
              <a:rPr lang="en-US"/>
              <a:t>Long sequence of 0 can make the receiver lose synchronization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1920"/>
              <a:buChar char="■"/>
            </a:pPr>
            <a:r>
              <a:rPr lang="en-US">
                <a:solidFill>
                  <a:srgbClr val="FF0000"/>
                </a:solidFill>
              </a:rPr>
              <a:t>Solutions: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1540"/>
              <a:buChar char="■"/>
            </a:pPr>
            <a:r>
              <a:rPr lang="en-US"/>
              <a:t>Change the bit stream before encoding with NRZ-I  so that there is no long streams of 0s.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34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5" name="Google Shape;445;p34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Solutions:</a:t>
            </a:r>
            <a:endParaRPr/>
          </a:p>
        </p:txBody>
      </p:sp>
      <p:sp>
        <p:nvSpPr>
          <p:cNvPr id="446" name="Google Shape;446;p34"/>
          <p:cNvSpPr txBox="1"/>
          <p:nvPr>
            <p:ph idx="1" type="body"/>
          </p:nvPr>
        </p:nvSpPr>
        <p:spPr>
          <a:xfrm>
            <a:off x="661988" y="2017713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60"/>
              <a:buChar char="■"/>
            </a:pPr>
            <a:r>
              <a:rPr lang="en-US" sz="3600"/>
              <a:t>Block Coding </a:t>
            </a:r>
            <a:endParaRPr/>
          </a:p>
          <a:p>
            <a:pPr indent="-342900" lvl="0" marL="342900" rtl="0" algn="l">
              <a:spcBef>
                <a:spcPts val="720"/>
              </a:spcBef>
              <a:spcAft>
                <a:spcPts val="0"/>
              </a:spcAft>
              <a:buSzPts val="2160"/>
              <a:buChar char="■"/>
            </a:pPr>
            <a:r>
              <a:rPr lang="en-US" sz="3600"/>
              <a:t>Scrambling</a:t>
            </a:r>
            <a:endParaRPr/>
          </a:p>
          <a:p>
            <a:pPr indent="-342900" lvl="0" marL="342900" rtl="0" algn="l">
              <a:spcBef>
                <a:spcPts val="720"/>
              </a:spcBef>
              <a:spcAft>
                <a:spcPts val="0"/>
              </a:spcAft>
              <a:buSzPts val="2160"/>
              <a:buChar char="■"/>
            </a:pPr>
            <a:r>
              <a:rPr lang="en-US" sz="3600">
                <a:solidFill>
                  <a:schemeClr val="dk2"/>
                </a:solidFill>
              </a:rPr>
              <a:t>Block Coding</a:t>
            </a:r>
            <a:endParaRPr/>
          </a:p>
          <a:p>
            <a:pPr indent="-285750" lvl="1" marL="742950" rtl="0" algn="l">
              <a:spcBef>
                <a:spcPts val="640"/>
              </a:spcBef>
              <a:spcAft>
                <a:spcPts val="0"/>
              </a:spcAft>
              <a:buSzPts val="1760"/>
              <a:buChar char="■"/>
            </a:pPr>
            <a:r>
              <a:rPr lang="en-US" sz="3200"/>
              <a:t>Changes a block of m bits to a block of n bits.</a:t>
            </a:r>
            <a:endParaRPr/>
          </a:p>
          <a:p>
            <a:pPr indent="-285750" lvl="1" marL="742950" rtl="0" algn="l">
              <a:spcBef>
                <a:spcPts val="640"/>
              </a:spcBef>
              <a:spcAft>
                <a:spcPts val="0"/>
              </a:spcAft>
              <a:buSzPts val="1760"/>
              <a:buChar char="■"/>
            </a:pPr>
            <a:r>
              <a:rPr lang="en-US" sz="3200"/>
              <a:t>Referred to as mB/nB encoding.</a:t>
            </a:r>
            <a:endParaRPr/>
          </a:p>
          <a:p>
            <a:pPr indent="-173990" lvl="1" marL="742950" rtl="0" algn="l">
              <a:spcBef>
                <a:spcPts val="640"/>
              </a:spcBef>
              <a:spcAft>
                <a:spcPts val="0"/>
              </a:spcAft>
              <a:buSzPts val="1760"/>
              <a:buNone/>
            </a:pPr>
            <a:r>
              <a:t/>
            </a:r>
            <a:endParaRPr sz="32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5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2" name="Google Shape;452;p35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Block Coding</a:t>
            </a:r>
            <a:endParaRPr/>
          </a:p>
        </p:txBody>
      </p:sp>
      <p:sp>
        <p:nvSpPr>
          <p:cNvPr id="453" name="Google Shape;453;p35"/>
          <p:cNvSpPr txBox="1"/>
          <p:nvPr>
            <p:ph idx="1" type="body"/>
          </p:nvPr>
        </p:nvSpPr>
        <p:spPr>
          <a:xfrm>
            <a:off x="141288" y="1979613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20"/>
              <a:buChar char="■"/>
            </a:pPr>
            <a:r>
              <a:rPr lang="en-US"/>
              <a:t>Three Steps Process: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1540"/>
              <a:buChar char="■"/>
            </a:pPr>
            <a:r>
              <a:rPr lang="en-US"/>
              <a:t>Division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1540"/>
              <a:buChar char="■"/>
            </a:pPr>
            <a:r>
              <a:rPr lang="en-US"/>
              <a:t>Substitution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1540"/>
              <a:buChar char="■"/>
            </a:pPr>
            <a:r>
              <a:rPr lang="en-US"/>
              <a:t>Line Coding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1540"/>
              <a:buFont typeface="Noto Sans Symbols"/>
              <a:buNone/>
            </a:pPr>
            <a:r>
              <a:rPr lang="en-US"/>
              <a:t>	/Combination</a:t>
            </a:r>
            <a:endParaRPr/>
          </a:p>
        </p:txBody>
      </p:sp>
      <p:pic>
        <p:nvPicPr>
          <p:cNvPr id="454" name="Google Shape;454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13100" y="2605088"/>
            <a:ext cx="5715000" cy="36337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36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60" name="Google Shape;460;p36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Step 1-Division</a:t>
            </a:r>
            <a:endParaRPr/>
          </a:p>
        </p:txBody>
      </p:sp>
      <p:sp>
        <p:nvSpPr>
          <p:cNvPr id="461" name="Google Shape;461;p36"/>
          <p:cNvSpPr txBox="1"/>
          <p:nvPr>
            <p:ph idx="1" type="body"/>
          </p:nvPr>
        </p:nvSpPr>
        <p:spPr>
          <a:xfrm>
            <a:off x="649288" y="2017713"/>
            <a:ext cx="7772400" cy="2049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80"/>
              <a:buChar char="■"/>
            </a:pPr>
            <a:r>
              <a:rPr lang="en-US" sz="2800"/>
              <a:t>The sequence of bits in data in divided into m Bits.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1680"/>
              <a:buChar char="■"/>
            </a:pPr>
            <a:r>
              <a:rPr lang="en-US" sz="2800"/>
              <a:t>For example in </a:t>
            </a:r>
            <a:r>
              <a:rPr lang="en-US" sz="2800">
                <a:solidFill>
                  <a:schemeClr val="dk2"/>
                </a:solidFill>
              </a:rPr>
              <a:t>4B/5B</a:t>
            </a:r>
            <a:r>
              <a:rPr lang="en-US" sz="2800"/>
              <a:t> encoding, the original bit sequence is divided into </a:t>
            </a:r>
            <a:r>
              <a:rPr lang="en-US" sz="2800">
                <a:solidFill>
                  <a:schemeClr val="dk2"/>
                </a:solidFill>
              </a:rPr>
              <a:t>4-bit codes/sequence.</a:t>
            </a:r>
            <a:endParaRPr/>
          </a:p>
          <a:p>
            <a:pPr indent="-23622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 sz="2800"/>
          </a:p>
        </p:txBody>
      </p:sp>
      <p:graphicFrame>
        <p:nvGraphicFramePr>
          <p:cNvPr id="462" name="Google Shape;462;p36"/>
          <p:cNvGraphicFramePr/>
          <p:nvPr/>
        </p:nvGraphicFramePr>
        <p:xfrm>
          <a:off x="1941513" y="4097338"/>
          <a:ext cx="5372100" cy="2257425"/>
        </p:xfrm>
        <a:graphic>
          <a:graphicData uri="http://schemas.openxmlformats.org/presentationml/2006/ole">
            <mc:AlternateContent>
              <mc:Choice Requires="v">
                <p:oleObj r:id="rId4" imgH="2257425" imgW="5372100" progId="PBrush" spid="_x0000_s1">
                  <p:embed/>
                </p:oleObj>
              </mc:Choice>
              <mc:Fallback>
                <p:oleObj r:id="rId5" imgH="2257425" imgW="5372100" progId="PBrush">
                  <p:embed/>
                  <p:pic>
                    <p:nvPicPr>
                      <p:cNvPr id="462" name="Google Shape;462;p36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1941513" y="4097338"/>
                        <a:ext cx="5372100" cy="225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37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69" name="Google Shape;469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8713" y="3138488"/>
            <a:ext cx="6096000" cy="3719512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37"/>
          <p:cNvSpPr/>
          <p:nvPr/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Step 2-Substitution</a:t>
            </a:r>
            <a:endParaRPr/>
          </a:p>
        </p:txBody>
      </p:sp>
      <p:sp>
        <p:nvSpPr>
          <p:cNvPr id="471" name="Google Shape;471;p37"/>
          <p:cNvSpPr/>
          <p:nvPr/>
        </p:nvSpPr>
        <p:spPr>
          <a:xfrm>
            <a:off x="585788" y="2081213"/>
            <a:ext cx="7772400" cy="2049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Each m bits sequence is substituted for a n bit code. </a:t>
            </a:r>
            <a:endParaRPr/>
          </a:p>
          <a:p>
            <a:pPr indent="-236220" lvl="0" marL="3429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None/>
            </a:pPr>
            <a:r>
              <a:t/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38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7" name="Google Shape;477;p38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4B/5B Block Coding</a:t>
            </a:r>
            <a:endParaRPr/>
          </a:p>
        </p:txBody>
      </p:sp>
      <p:sp>
        <p:nvSpPr>
          <p:cNvPr id="478" name="Google Shape;478;p38"/>
          <p:cNvSpPr txBox="1"/>
          <p:nvPr>
            <p:ph idx="1" type="body"/>
          </p:nvPr>
        </p:nvSpPr>
        <p:spPr>
          <a:xfrm>
            <a:off x="458788" y="2017713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20"/>
              <a:buChar char="■"/>
            </a:pPr>
            <a:r>
              <a:rPr lang="en-US">
                <a:solidFill>
                  <a:srgbClr val="FF0000"/>
                </a:solidFill>
              </a:rPr>
              <a:t>4-bit </a:t>
            </a:r>
            <a:r>
              <a:rPr lang="en-US"/>
              <a:t>code ==</a:t>
            </a:r>
            <a:r>
              <a:rPr lang="en-US">
                <a:solidFill>
                  <a:srgbClr val="FF0000"/>
                </a:solidFill>
              </a:rPr>
              <a:t>16</a:t>
            </a:r>
            <a:r>
              <a:rPr lang="en-US"/>
              <a:t> different combinations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1920"/>
              <a:buChar char="■"/>
            </a:pPr>
            <a:r>
              <a:rPr lang="en-US">
                <a:solidFill>
                  <a:srgbClr val="FF0000"/>
                </a:solidFill>
              </a:rPr>
              <a:t>5-bit </a:t>
            </a:r>
            <a:r>
              <a:rPr lang="en-US"/>
              <a:t>code== </a:t>
            </a:r>
            <a:r>
              <a:rPr lang="en-US">
                <a:solidFill>
                  <a:srgbClr val="FF0000"/>
                </a:solidFill>
              </a:rPr>
              <a:t>32 </a:t>
            </a:r>
            <a:r>
              <a:rPr lang="en-US"/>
              <a:t>possible combinations.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1920"/>
              <a:buChar char="■"/>
            </a:pPr>
            <a:r>
              <a:rPr lang="en-US"/>
              <a:t>So not all of 5-bit codes are required.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1920"/>
              <a:buChar char="■"/>
            </a:pPr>
            <a:r>
              <a:rPr lang="en-US"/>
              <a:t>Selection of  the 5-bit code is such that each code contains no more than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1540"/>
              <a:buChar char="■"/>
            </a:pPr>
            <a:r>
              <a:rPr lang="en-US"/>
              <a:t>“one leading 0 and no more than two trailing 0s.” (</a:t>
            </a:r>
            <a:r>
              <a:rPr lang="en-US">
                <a:solidFill>
                  <a:srgbClr val="FF0000"/>
                </a:solidFill>
              </a:rPr>
              <a:t>3 consecutive 0s</a:t>
            </a:r>
            <a:r>
              <a:rPr lang="en-US"/>
              <a:t>)</a:t>
            </a:r>
            <a:endParaRPr sz="2400"/>
          </a:p>
          <a:p>
            <a:pPr indent="-236220" lvl="0" marL="342900" rtl="0" algn="l">
              <a:spcBef>
                <a:spcPts val="56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 sz="2800"/>
          </a:p>
          <a:p>
            <a:pPr indent="-220980" lvl="0" marL="342900" rtl="0" algn="l">
              <a:spcBef>
                <a:spcPts val="64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39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5" name="Google Shape;485;p39"/>
          <p:cNvSpPr txBox="1"/>
          <p:nvPr/>
        </p:nvSpPr>
        <p:spPr>
          <a:xfrm>
            <a:off x="1050925" y="554038"/>
            <a:ext cx="5595938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Table :  4B/5B encoding</a:t>
            </a:r>
            <a:endParaRPr/>
          </a:p>
        </p:txBody>
      </p:sp>
      <p:grpSp>
        <p:nvGrpSpPr>
          <p:cNvPr id="486" name="Google Shape;486;p39"/>
          <p:cNvGrpSpPr/>
          <p:nvPr/>
        </p:nvGrpSpPr>
        <p:grpSpPr>
          <a:xfrm>
            <a:off x="992188" y="1792288"/>
            <a:ext cx="7381875" cy="4125912"/>
            <a:chOff x="134" y="559"/>
            <a:chExt cx="5482" cy="4058"/>
          </a:xfrm>
        </p:grpSpPr>
        <p:pic>
          <p:nvPicPr>
            <p:cNvPr id="487" name="Google Shape;487;p3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34" y="559"/>
              <a:ext cx="5482" cy="174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8" name="Google Shape;488;p3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34" y="2208"/>
              <a:ext cx="5465" cy="240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"/>
          <p:cNvSpPr txBox="1"/>
          <p:nvPr>
            <p:ph type="ctrTitle"/>
          </p:nvPr>
        </p:nvSpPr>
        <p:spPr>
          <a:xfrm>
            <a:off x="742950" y="516341"/>
            <a:ext cx="7772400" cy="14620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Digital Data 🡪 Digital Signal</a:t>
            </a:r>
            <a:endParaRPr/>
          </a:p>
        </p:txBody>
      </p:sp>
      <p:sp>
        <p:nvSpPr>
          <p:cNvPr id="140" name="Google Shape;140;p4"/>
          <p:cNvSpPr/>
          <p:nvPr/>
        </p:nvSpPr>
        <p:spPr>
          <a:xfrm>
            <a:off x="1214508" y="3493330"/>
            <a:ext cx="7096125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08025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76"/>
              <a:buFont typeface="Noto Sans Symbols"/>
              <a:buChar char="▪"/>
            </a:pPr>
            <a:r>
              <a:rPr b="1" lang="en-US" sz="2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Line Coding</a:t>
            </a:r>
            <a:endParaRPr b="1" sz="2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- </a:t>
            </a:r>
            <a:r>
              <a:rPr b="1" i="1" lang="en-US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Diffrent Line Coding Schemes</a:t>
            </a:r>
            <a:endParaRPr b="1" i="1" sz="2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08025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76"/>
              <a:buFont typeface="Noto Sans Symbols"/>
              <a:buChar char="▪"/>
            </a:pPr>
            <a:r>
              <a:rPr b="1" lang="en-US" sz="2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 Coding</a:t>
            </a:r>
            <a:endParaRPr b="1" sz="2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08025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76"/>
              <a:buFont typeface="Noto Sans Symbols"/>
              <a:buChar char="▪"/>
            </a:pPr>
            <a:r>
              <a:rPr b="1" lang="en-US" sz="2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Scrambling</a:t>
            </a:r>
            <a:endParaRPr b="1" sz="2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" name="Google Shape;141;p4"/>
          <p:cNvSpPr txBox="1"/>
          <p:nvPr/>
        </p:nvSpPr>
        <p:spPr>
          <a:xfrm>
            <a:off x="1419225" y="2138496"/>
            <a:ext cx="524509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Signal Encoding Techniques:</a:t>
            </a:r>
            <a:endParaRPr b="1" sz="3200" u="sng">
              <a:solidFill>
                <a:schemeClr val="hlink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Google Shape;142;p4"/>
          <p:cNvSpPr/>
          <p:nvPr/>
        </p:nvSpPr>
        <p:spPr>
          <a:xfrm>
            <a:off x="1214508" y="5587706"/>
            <a:ext cx="7777333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Line coding is always needed; block coding and scrambling may or may not be needed.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40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5" name="Google Shape;495;p40"/>
          <p:cNvSpPr/>
          <p:nvPr/>
        </p:nvSpPr>
        <p:spPr>
          <a:xfrm>
            <a:off x="922338" y="831850"/>
            <a:ext cx="526415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Step 3: Line Coding</a:t>
            </a:r>
            <a:endParaRPr/>
          </a:p>
        </p:txBody>
      </p:sp>
      <p:sp>
        <p:nvSpPr>
          <p:cNvPr descr="Weave" id="496" name="Google Shape;496;p40"/>
          <p:cNvSpPr/>
          <p:nvPr/>
        </p:nvSpPr>
        <p:spPr>
          <a:xfrm>
            <a:off x="0" y="2141538"/>
            <a:ext cx="8567738" cy="3919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3920"/>
              <a:buFont typeface="Noto Sans Symbols"/>
              <a:buChar char="▪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After substitution, a line coding scheme, exp NRZ-I is chosen to create a signal.</a:t>
            </a:r>
            <a:endParaRPr/>
          </a:p>
          <a:p>
            <a:pPr indent="-457200" lvl="0" marL="457200" marR="0" rtl="0" algn="just">
              <a:spcBef>
                <a:spcPts val="2200"/>
              </a:spcBef>
              <a:spcAft>
                <a:spcPts val="0"/>
              </a:spcAft>
              <a:buClr>
                <a:srgbClr val="0000CC"/>
              </a:buClr>
              <a:buSzPts val="3920"/>
              <a:buFont typeface="Noto Sans Symbols"/>
              <a:buChar char="▪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very simple line coding scheme is chosen, because the block coding procedure provides </a:t>
            </a:r>
            <a:endParaRPr/>
          </a:p>
          <a:p>
            <a:pPr indent="-457200" lvl="1" marL="914400" marR="0" rtl="0" algn="just">
              <a:spcBef>
                <a:spcPts val="220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two desirable features (</a:t>
            </a:r>
            <a:r>
              <a:rPr b="0" i="0" lang="en-US" sz="28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??</a:t>
            </a: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 of complex line coding schemes.</a:t>
            </a:r>
            <a:endParaRPr/>
          </a:p>
          <a:p>
            <a:pPr indent="-279400" lvl="0" marL="457200" marR="0" rtl="0" algn="just">
              <a:spcBef>
                <a:spcPts val="220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Tahoma"/>
              <a:buNone/>
            </a:pPr>
            <a:r>
              <a:t/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41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3" name="Google Shape;503;p41"/>
          <p:cNvSpPr/>
          <p:nvPr/>
        </p:nvSpPr>
        <p:spPr>
          <a:xfrm>
            <a:off x="1044575" y="609600"/>
            <a:ext cx="7467600" cy="733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Block Coding-Pros/Cons</a:t>
            </a:r>
            <a:endParaRPr/>
          </a:p>
        </p:txBody>
      </p:sp>
      <p:sp>
        <p:nvSpPr>
          <p:cNvPr id="504" name="Google Shape;504;p41"/>
          <p:cNvSpPr/>
          <p:nvPr/>
        </p:nvSpPr>
        <p:spPr>
          <a:xfrm>
            <a:off x="585788" y="2144713"/>
            <a:ext cx="7859712" cy="374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Solves the synchronization problem but not the DC component problem.</a:t>
            </a:r>
            <a:endParaRPr/>
          </a:p>
          <a:p>
            <a:pPr indent="-220980" lvl="0" marL="342900" marR="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None/>
            </a:pPr>
            <a:r>
              <a:t/>
            </a:r>
            <a:endParaRPr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If DC is unacceptable, use bipolar or biphase encoding.</a:t>
            </a:r>
            <a:endParaRPr/>
          </a:p>
          <a:p>
            <a:pPr indent="-220980" lvl="0" marL="342900" marR="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None/>
            </a:pPr>
            <a:r>
              <a:t/>
            </a:r>
            <a:endParaRPr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Increases the baud rate </a:t>
            </a:r>
            <a:r>
              <a:rPr lang="en-US" sz="32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by 20%</a:t>
            </a:r>
            <a:r>
              <a:rPr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still better than Manchester schemes. </a:t>
            </a:r>
            <a:endParaRPr/>
          </a:p>
          <a:p>
            <a:pPr indent="-220980" lvl="0" marL="342900" marR="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None/>
            </a:pPr>
            <a:r>
              <a:t/>
            </a:r>
            <a:endParaRPr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42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11" name="Google Shape;511;p42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Scrambling</a:t>
            </a:r>
            <a:endParaRPr/>
          </a:p>
        </p:txBody>
      </p:sp>
      <p:sp>
        <p:nvSpPr>
          <p:cNvPr id="512" name="Google Shape;512;p42"/>
          <p:cNvSpPr txBox="1"/>
          <p:nvPr>
            <p:ph idx="1" type="body"/>
          </p:nvPr>
        </p:nvSpPr>
        <p:spPr>
          <a:xfrm>
            <a:off x="1182688" y="2017713"/>
            <a:ext cx="7772400" cy="4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40"/>
              <a:buChar char="■"/>
            </a:pPr>
            <a:r>
              <a:rPr lang="en-US" sz="2400"/>
              <a:t>Use scrambling to replace sequences that would produce constant voltage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SzPts val="1440"/>
              <a:buChar char="■"/>
            </a:pPr>
            <a:r>
              <a:rPr lang="en-US" sz="2400"/>
              <a:t>Filling sequence 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1320"/>
              <a:buChar char="■"/>
            </a:pPr>
            <a:r>
              <a:rPr lang="en-US" sz="2400"/>
              <a:t>Must be recognized by receiver and replace with original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1320"/>
              <a:buChar char="■"/>
            </a:pPr>
            <a:r>
              <a:rPr lang="en-US" sz="2400"/>
              <a:t>Same length as original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SzPts val="1440"/>
              <a:buChar char="■"/>
            </a:pPr>
            <a:r>
              <a:rPr lang="en-US" sz="2400"/>
              <a:t>Design Goals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100"/>
              <a:buChar char="■"/>
            </a:pPr>
            <a:r>
              <a:rPr lang="en-US" sz="2000"/>
              <a:t>No dc component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100"/>
              <a:buChar char="■"/>
            </a:pPr>
            <a:r>
              <a:rPr lang="en-US" sz="2000"/>
              <a:t>No long sequences of zero level line signal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100"/>
              <a:buChar char="■"/>
            </a:pPr>
            <a:r>
              <a:rPr lang="en-US" sz="2000"/>
              <a:t>No reduction in data rate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100"/>
              <a:buChar char="■"/>
            </a:pPr>
            <a:r>
              <a:rPr lang="en-US" sz="2000"/>
              <a:t>Error detection capability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43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Types of Scarmbling:</a:t>
            </a:r>
            <a:endParaRPr/>
          </a:p>
        </p:txBody>
      </p:sp>
      <p:sp>
        <p:nvSpPr>
          <p:cNvPr id="518" name="Google Shape;518;p43"/>
          <p:cNvSpPr txBox="1"/>
          <p:nvPr>
            <p:ph idx="1" type="body"/>
          </p:nvPr>
        </p:nvSpPr>
        <p:spPr>
          <a:xfrm>
            <a:off x="748348" y="1903412"/>
            <a:ext cx="7772400" cy="4623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4000"/>
              <a:t>B8ZS</a:t>
            </a:r>
            <a:endParaRPr/>
          </a:p>
          <a:p>
            <a:pPr indent="-285750" lvl="1" marL="742950" rtl="0" algn="l">
              <a:spcBef>
                <a:spcPts val="640"/>
              </a:spcBef>
              <a:spcAft>
                <a:spcPts val="0"/>
              </a:spcAft>
              <a:buSzPts val="1760"/>
              <a:buChar char="■"/>
            </a:pPr>
            <a:r>
              <a:rPr lang="en-US" sz="3200"/>
              <a:t>Bipolar With 8 Zeros Substitution</a:t>
            </a:r>
            <a:endParaRPr/>
          </a:p>
          <a:p>
            <a:pPr indent="-285750" lvl="1" marL="742950" rtl="0" algn="l">
              <a:spcBef>
                <a:spcPts val="640"/>
              </a:spcBef>
              <a:spcAft>
                <a:spcPts val="0"/>
              </a:spcAft>
              <a:buSzPts val="1760"/>
              <a:buChar char="■"/>
            </a:pPr>
            <a:r>
              <a:rPr lang="en-US" sz="3200"/>
              <a:t>Commonly used US.</a:t>
            </a:r>
            <a:endParaRPr/>
          </a:p>
          <a:p>
            <a:pPr indent="-342900" lvl="0" marL="342900" rtl="0" algn="l">
              <a:spcBef>
                <a:spcPts val="800"/>
              </a:spcBef>
              <a:spcAft>
                <a:spcPts val="0"/>
              </a:spcAft>
              <a:buSzPts val="2400"/>
              <a:buChar char="■"/>
            </a:pPr>
            <a:r>
              <a:rPr lang="en-US" sz="4000"/>
              <a:t>HDB3</a:t>
            </a:r>
            <a:endParaRPr/>
          </a:p>
          <a:p>
            <a:pPr indent="-285750" lvl="1" marL="742950" rtl="0" algn="l">
              <a:spcBef>
                <a:spcPts val="640"/>
              </a:spcBef>
              <a:spcAft>
                <a:spcPts val="0"/>
              </a:spcAft>
              <a:buSzPts val="1760"/>
              <a:buChar char="■"/>
            </a:pPr>
            <a:r>
              <a:rPr lang="en-US" sz="3200"/>
              <a:t>High Density Bipolar 3 Zeros</a:t>
            </a:r>
            <a:endParaRPr/>
          </a:p>
          <a:p>
            <a:pPr indent="-285750" lvl="1" marL="742950" rtl="0" algn="l">
              <a:spcBef>
                <a:spcPts val="640"/>
              </a:spcBef>
              <a:spcAft>
                <a:spcPts val="0"/>
              </a:spcAft>
              <a:buSzPts val="1760"/>
              <a:buChar char="■"/>
            </a:pPr>
            <a:r>
              <a:rPr lang="en-US" sz="3200"/>
              <a:t>Based on Bipolar AMI</a:t>
            </a:r>
            <a:endParaRPr/>
          </a:p>
          <a:p>
            <a:pPr indent="-285750" lvl="1" marL="742950" rtl="0" algn="l">
              <a:spcBef>
                <a:spcPts val="640"/>
              </a:spcBef>
              <a:spcAft>
                <a:spcPts val="0"/>
              </a:spcAft>
              <a:buSzPts val="1760"/>
              <a:buChar char="■"/>
            </a:pPr>
            <a:r>
              <a:rPr lang="en-US" sz="3200"/>
              <a:t>Commonly used Europe and Japan.</a:t>
            </a:r>
            <a:endParaRPr/>
          </a:p>
          <a:p>
            <a:pPr indent="-190500" lvl="0" marL="342900" rtl="0" algn="l">
              <a:spcBef>
                <a:spcPts val="8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4000"/>
          </a:p>
        </p:txBody>
      </p:sp>
      <p:sp>
        <p:nvSpPr>
          <p:cNvPr id="519" name="Google Shape;519;p43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44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6" name="Google Shape;526;p44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B8ZS</a:t>
            </a:r>
            <a:endParaRPr/>
          </a:p>
        </p:txBody>
      </p:sp>
      <p:sp>
        <p:nvSpPr>
          <p:cNvPr id="527" name="Google Shape;527;p44"/>
          <p:cNvSpPr txBox="1"/>
          <p:nvPr>
            <p:ph idx="1" type="body"/>
          </p:nvPr>
        </p:nvSpPr>
        <p:spPr>
          <a:xfrm>
            <a:off x="805498" y="1971993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Char char="■"/>
            </a:pPr>
            <a:r>
              <a:rPr lang="en-US"/>
              <a:t>Based on bipolar-AMI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540"/>
              <a:buChar char="■"/>
            </a:pPr>
            <a:r>
              <a:rPr lang="en-US"/>
              <a:t>If octet of all zeros and last voltage pulse preceding was positive encode as 000+-0-+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540"/>
              <a:buChar char="■"/>
            </a:pPr>
            <a:r>
              <a:rPr lang="en-US"/>
              <a:t>If octet of all zeros and last voltage pulse preceding was negative encode as 000-+0+-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1920"/>
              <a:buChar char="■"/>
            </a:pPr>
            <a:r>
              <a:rPr lang="en-US"/>
              <a:t>Causes two violations of AMI code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540"/>
              <a:buChar char="■"/>
            </a:pPr>
            <a:r>
              <a:rPr lang="en-US"/>
              <a:t>Unlikely to occur as a result of noise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45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34" name="Google Shape;534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2557463"/>
            <a:ext cx="8829675" cy="2616200"/>
          </a:xfrm>
          <a:prstGeom prst="rect">
            <a:avLst/>
          </a:prstGeom>
          <a:noFill/>
          <a:ln>
            <a:noFill/>
          </a:ln>
        </p:spPr>
      </p:pic>
      <p:sp>
        <p:nvSpPr>
          <p:cNvPr id="535" name="Google Shape;535;p45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B8ZS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46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42" name="Google Shape;542;p46"/>
          <p:cNvSpPr txBox="1"/>
          <p:nvPr>
            <p:ph type="title"/>
          </p:nvPr>
        </p:nvSpPr>
        <p:spPr>
          <a:xfrm>
            <a:off x="1150938" y="214313"/>
            <a:ext cx="7793100" cy="14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HDB3</a:t>
            </a:r>
            <a:endParaRPr/>
          </a:p>
        </p:txBody>
      </p:sp>
      <p:sp>
        <p:nvSpPr>
          <p:cNvPr id="543" name="Google Shape;543;p46"/>
          <p:cNvSpPr txBox="1"/>
          <p:nvPr>
            <p:ph idx="1" type="body"/>
          </p:nvPr>
        </p:nvSpPr>
        <p:spPr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20"/>
              <a:buChar char="■"/>
            </a:pPr>
            <a:r>
              <a:rPr lang="en-US"/>
              <a:t>High Density Bipolar 3 Zeros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1920"/>
              <a:buChar char="■"/>
            </a:pPr>
            <a:r>
              <a:rPr lang="en-US"/>
              <a:t>Based on Bipolar AMI, Commonly used Europe and Japan.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1920"/>
              <a:buChar char="■"/>
            </a:pPr>
            <a:r>
              <a:rPr lang="en-US"/>
              <a:t>Based on bipolar-AMI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1920"/>
              <a:buChar char="■"/>
            </a:pPr>
            <a:r>
              <a:rPr lang="en-US"/>
              <a:t>String of four zeros replaced with one or two pulses</a:t>
            </a:r>
            <a:endParaRPr/>
          </a:p>
          <a:p>
            <a:pPr indent="-220980" lvl="0" marL="342900" rtl="0" algn="l">
              <a:spcBef>
                <a:spcPts val="64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/>
          </a:p>
          <a:p>
            <a:pPr indent="-220980" lvl="0" marL="342900" rtl="0" algn="l">
              <a:spcBef>
                <a:spcPts val="64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47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0" name="Google Shape;550;p47"/>
          <p:cNvSpPr txBox="1"/>
          <p:nvPr>
            <p:ph type="title"/>
          </p:nvPr>
        </p:nvSpPr>
        <p:spPr>
          <a:xfrm>
            <a:off x="1150938" y="214313"/>
            <a:ext cx="7793100" cy="14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HDB3</a:t>
            </a:r>
            <a:endParaRPr/>
          </a:p>
        </p:txBody>
      </p:sp>
      <p:pic>
        <p:nvPicPr>
          <p:cNvPr id="551" name="Google Shape;551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1922463"/>
            <a:ext cx="6462713" cy="35639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9" name="Google Shape;149;p5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Digital Data, Digital Signal</a:t>
            </a:r>
            <a:endParaRPr/>
          </a:p>
        </p:txBody>
      </p:sp>
      <p:sp>
        <p:nvSpPr>
          <p:cNvPr id="150" name="Google Shape;150;p5"/>
          <p:cNvSpPr txBox="1"/>
          <p:nvPr>
            <p:ph idx="1" type="body"/>
          </p:nvPr>
        </p:nvSpPr>
        <p:spPr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20"/>
              <a:buChar char="■"/>
            </a:pPr>
            <a:r>
              <a:rPr lang="en-US"/>
              <a:t>Digital signal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1540"/>
              <a:buChar char="■"/>
            </a:pPr>
            <a:r>
              <a:rPr lang="en-US"/>
              <a:t>Discrete, discontinuous voltage pulses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1540"/>
              <a:buChar char="■"/>
            </a:pPr>
            <a:r>
              <a:rPr lang="en-US"/>
              <a:t>Each pulse is a signal element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1540"/>
              <a:buChar char="■"/>
            </a:pPr>
            <a:r>
              <a:rPr lang="en-US"/>
              <a:t>Binary data encoded into signal elements</a:t>
            </a:r>
            <a:endParaRPr/>
          </a:p>
          <a:p>
            <a:pPr indent="-220980" lvl="0" marL="342900" rtl="0" algn="l">
              <a:spcBef>
                <a:spcPts val="64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/>
          </a:p>
        </p:txBody>
      </p:sp>
      <p:pic>
        <p:nvPicPr>
          <p:cNvPr descr="Noise" id="151" name="Google Shape;151;p5"/>
          <p:cNvPicPr preferRelativeResize="0"/>
          <p:nvPr/>
        </p:nvPicPr>
        <p:blipFill rotWithShape="1">
          <a:blip r:embed="rId3">
            <a:alphaModFix/>
          </a:blip>
          <a:srcRect b="72360" l="-1364" r="-5797" t="-31"/>
          <a:stretch/>
        </p:blipFill>
        <p:spPr>
          <a:xfrm>
            <a:off x="493713" y="4429125"/>
            <a:ext cx="8001000" cy="18462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8" name="Google Shape;158;p6"/>
          <p:cNvSpPr/>
          <p:nvPr/>
        </p:nvSpPr>
        <p:spPr>
          <a:xfrm>
            <a:off x="1320800" y="798513"/>
            <a:ext cx="2667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Line Coding</a:t>
            </a:r>
            <a:endParaRPr/>
          </a:p>
        </p:txBody>
      </p:sp>
      <p:sp>
        <p:nvSpPr>
          <p:cNvPr id="159" name="Google Shape;159;p6"/>
          <p:cNvSpPr/>
          <p:nvPr/>
        </p:nvSpPr>
        <p:spPr>
          <a:xfrm>
            <a:off x="522288" y="1908175"/>
            <a:ext cx="8621712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Line coding is the process of converting binary data, a sequence of bits, to a digital signal.</a:t>
            </a:r>
            <a:endParaRPr/>
          </a:p>
          <a:p>
            <a:pPr indent="-457200" lvl="0" marL="457200" marR="0" rtl="0" algn="just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0" name="Google Shape;160;p6"/>
          <p:cNvSpPr/>
          <p:nvPr/>
        </p:nvSpPr>
        <p:spPr>
          <a:xfrm>
            <a:off x="0" y="3124200"/>
            <a:ext cx="8915400" cy="3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3200"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1" name="Google Shape;16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6888" y="3248025"/>
            <a:ext cx="8148637" cy="24971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7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8" name="Google Shape;168;p7"/>
          <p:cNvSpPr txBox="1"/>
          <p:nvPr/>
        </p:nvSpPr>
        <p:spPr>
          <a:xfrm>
            <a:off x="0" y="3657600"/>
            <a:ext cx="3810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" name="Google Shape;169;p7"/>
          <p:cNvSpPr/>
          <p:nvPr/>
        </p:nvSpPr>
        <p:spPr>
          <a:xfrm>
            <a:off x="0" y="2797175"/>
            <a:ext cx="9144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0" name="Google Shape;170;p7"/>
          <p:cNvSpPr/>
          <p:nvPr/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Signal Vs Data Element</a:t>
            </a:r>
            <a:endParaRPr/>
          </a:p>
        </p:txBody>
      </p:sp>
      <p:pic>
        <p:nvPicPr>
          <p:cNvPr id="171" name="Google Shape;17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62075" y="1922463"/>
            <a:ext cx="6199188" cy="45037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8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8" name="Google Shape;178;p8"/>
          <p:cNvSpPr/>
          <p:nvPr/>
        </p:nvSpPr>
        <p:spPr>
          <a:xfrm>
            <a:off x="793750" y="387350"/>
            <a:ext cx="7867650" cy="1489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Pulse /Modulation /Signal/ Baud Rate  versus Bit Rate</a:t>
            </a:r>
            <a:endParaRPr/>
          </a:p>
        </p:txBody>
      </p:sp>
      <p:sp>
        <p:nvSpPr>
          <p:cNvPr id="179" name="Google Shape;179;p8"/>
          <p:cNvSpPr/>
          <p:nvPr/>
        </p:nvSpPr>
        <p:spPr>
          <a:xfrm>
            <a:off x="166688" y="1949450"/>
            <a:ext cx="8458200" cy="2014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780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Tahoma"/>
              <a:buChar char="•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pulse rate defines the number of pulses/signals sent in one second. Also known as </a:t>
            </a:r>
            <a:r>
              <a:rPr lang="en-US" sz="2800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Baud Rate</a:t>
            </a: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/>
          </a:p>
          <a:p>
            <a:pPr indent="-177800" lvl="0" marL="0" marR="0" rtl="0" algn="just">
              <a:spcBef>
                <a:spcPts val="140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Tahoma"/>
              <a:buChar char="•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bit rate defines the number of bits per second.</a:t>
            </a:r>
            <a:endParaRPr/>
          </a:p>
        </p:txBody>
      </p:sp>
      <p:pic>
        <p:nvPicPr>
          <p:cNvPr id="180" name="Google Shape;18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55863" y="4614863"/>
            <a:ext cx="4267200" cy="11128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9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7" name="Google Shape;187;p9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Digital Data 🡪 Digital Signal</a:t>
            </a:r>
            <a:endParaRPr/>
          </a:p>
        </p:txBody>
      </p:sp>
      <p:sp>
        <p:nvSpPr>
          <p:cNvPr id="188" name="Google Shape;188;p9"/>
          <p:cNvSpPr txBox="1"/>
          <p:nvPr>
            <p:ph idx="1" type="body"/>
          </p:nvPr>
        </p:nvSpPr>
        <p:spPr>
          <a:xfrm>
            <a:off x="1150938" y="1690048"/>
            <a:ext cx="7772400" cy="5024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80"/>
              <a:buChar char="■"/>
            </a:pPr>
            <a:r>
              <a:rPr lang="en-US" sz="2800"/>
              <a:t>Receiver needs to know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320"/>
              <a:buChar char="■"/>
            </a:pPr>
            <a:r>
              <a:rPr lang="en-US" sz="2400"/>
              <a:t>Timing of bits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320"/>
              <a:buChar char="■"/>
            </a:pPr>
            <a:r>
              <a:rPr lang="en-US" sz="2400"/>
              <a:t>Signal levels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1680"/>
              <a:buChar char="■"/>
            </a:pPr>
            <a:r>
              <a:rPr lang="en-US" sz="2800"/>
              <a:t>Factors affecting successful interpretation of signals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320"/>
              <a:buChar char="■"/>
            </a:pPr>
            <a:r>
              <a:rPr lang="en-US" sz="2400"/>
              <a:t>Baseline Wandering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320"/>
              <a:buChar char="■"/>
            </a:pPr>
            <a:r>
              <a:rPr lang="en-US" sz="2400"/>
              <a:t>DC Components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320"/>
              <a:buChar char="■"/>
            </a:pPr>
            <a:r>
              <a:rPr lang="en-US" sz="2400"/>
              <a:t>Self-synchronization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320"/>
              <a:buChar char="■"/>
            </a:pPr>
            <a:r>
              <a:rPr lang="en-US" sz="2400"/>
              <a:t>Built in Error Detection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320"/>
              <a:buChar char="■"/>
            </a:pPr>
            <a:r>
              <a:rPr lang="en-US" sz="2400"/>
              <a:t>Immunity to Noise and Interference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320"/>
              <a:buChar char="■"/>
            </a:pPr>
            <a:r>
              <a:rPr lang="en-US" sz="2400"/>
              <a:t>Complexity</a:t>
            </a:r>
            <a:endParaRPr sz="2400"/>
          </a:p>
          <a:p>
            <a:pPr indent="-236220" lvl="0" marL="342900" rtl="0" algn="l">
              <a:spcBef>
                <a:spcPts val="56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2001-03-29T16:51:24Z</dcterms:created>
  <dc:creator>David Porter</dc:creator>
</cp:coreProperties>
</file>