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4" r:id="rId1"/>
    <p:sldMasterId id="2147483666" r:id="rId2"/>
  </p:sldMasterIdLst>
  <p:notesMasterIdLst>
    <p:notesMasterId r:id="rId14"/>
  </p:notesMasterIdLst>
  <p:handoutMasterIdLst>
    <p:handoutMasterId r:id="rId15"/>
  </p:handoutMasterIdLst>
  <p:sldIdLst>
    <p:sldId id="256" r:id="rId3"/>
    <p:sldId id="455" r:id="rId4"/>
    <p:sldId id="465" r:id="rId5"/>
    <p:sldId id="474" r:id="rId6"/>
    <p:sldId id="470" r:id="rId7"/>
    <p:sldId id="827" r:id="rId8"/>
    <p:sldId id="471" r:id="rId9"/>
    <p:sldId id="472" r:id="rId10"/>
    <p:sldId id="440" r:id="rId11"/>
    <p:sldId id="441" r:id="rId12"/>
    <p:sldId id="473" r:id="rId13"/>
  </p:sldIdLst>
  <p:sldSz cx="9144000" cy="6858000" type="screen4x3"/>
  <p:notesSz cx="7010400" cy="9296400"/>
  <p:custDataLst>
    <p:tags r:id="rId1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45">
          <p15:clr>
            <a:srgbClr val="A4A3A4"/>
          </p15:clr>
        </p15:guide>
        <p15:guide id="2" orient="horz" pos="2209">
          <p15:clr>
            <a:srgbClr val="A4A3A4"/>
          </p15:clr>
        </p15:guide>
        <p15:guide id="3" orient="horz" pos="3288">
          <p15:clr>
            <a:srgbClr val="A4A3A4"/>
          </p15:clr>
        </p15:guide>
        <p15:guide id="4" orient="horz" pos="2746">
          <p15:clr>
            <a:srgbClr val="A4A3A4"/>
          </p15:clr>
        </p15:guide>
        <p15:guide id="5" orient="horz" pos="3823">
          <p15:clr>
            <a:srgbClr val="A4A3A4"/>
          </p15:clr>
        </p15:guide>
        <p15:guide id="6" pos="7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95" autoAdjust="0"/>
  </p:normalViewPr>
  <p:slideViewPr>
    <p:cSldViewPr snapToGrid="0">
      <p:cViewPr varScale="1">
        <p:scale>
          <a:sx n="80" d="100"/>
          <a:sy n="80" d="100"/>
        </p:scale>
        <p:origin x="1522" y="67"/>
      </p:cViewPr>
      <p:guideLst>
        <p:guide orient="horz" pos="1245"/>
        <p:guide orient="horz" pos="2209"/>
        <p:guide orient="horz" pos="3288"/>
        <p:guide orient="horz" pos="2746"/>
        <p:guide orient="horz" pos="3823"/>
        <p:guide pos="7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522"/>
    </p:cViewPr>
  </p:sorterViewPr>
  <p:notesViewPr>
    <p:cSldViewPr snapToGrid="0">
      <p:cViewPr varScale="1">
        <p:scale>
          <a:sx n="67" d="100"/>
          <a:sy n="67" d="100"/>
        </p:scale>
        <p:origin x="-2232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92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92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6971468-300B-42BE-B4CC-3E379A9201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5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96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62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962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fld id="{034F74C1-F4BA-468B-93CA-A62133EE46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700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9B55FD-350C-4F6A-9634-B053A121FF38}" type="slidenum">
              <a:rPr lang="en-US"/>
              <a:pPr/>
              <a:t>1</a:t>
            </a:fld>
            <a:endParaRPr lang="en-US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26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893181-C4F0-4CEF-BFB1-83CE920C88C7}" type="slidenum">
              <a:rPr lang="en-US"/>
              <a:pPr/>
              <a:t>2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730" tIns="44865" rIns="89730" bIns="44865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22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893181-C4F0-4CEF-BFB1-83CE920C88C7}" type="slidenum">
              <a:rPr lang="en-US"/>
              <a:pPr/>
              <a:t>3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730" tIns="44865" rIns="89730" bIns="44865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51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446A29-0FCE-4CF9-A247-7A4CABA74BCD}" type="slidenum">
              <a:rPr lang="en-US"/>
              <a:pPr/>
              <a:t>5</a:t>
            </a:fld>
            <a:endParaRPr lang="en-US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45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87055A-EC60-4F82-902F-A5F88E4C4CB5}" type="slidenum">
              <a:rPr lang="en-US"/>
              <a:pPr/>
              <a:t>7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29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1CC432-F23D-4D33-84E0-61D12DA31955}" type="slidenum">
              <a:rPr lang="en-US"/>
              <a:pPr/>
              <a:t>8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01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35680A-0758-4E40-A486-FFB39F36F646}" type="slidenum">
              <a:rPr lang="en-US" sz="1200" baseline="0">
                <a:solidFill>
                  <a:srgbClr val="000000"/>
                </a:solidFill>
              </a:rPr>
              <a:pPr/>
              <a:t>9</a:t>
            </a:fld>
            <a:endParaRPr lang="en-US" sz="1200" baseline="0">
              <a:solidFill>
                <a:srgbClr val="000000"/>
              </a:solidFill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20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CE7A8ED-95B5-4F03-86D4-297DB8612AAD}" type="slidenum">
              <a:rPr lang="en-US" sz="1200" baseline="0">
                <a:solidFill>
                  <a:srgbClr val="000000"/>
                </a:solidFill>
              </a:rPr>
              <a:pPr/>
              <a:t>10</a:t>
            </a:fld>
            <a:endParaRPr lang="en-US" sz="1200" baseline="0">
              <a:solidFill>
                <a:srgbClr val="000000"/>
              </a:solidFill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37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EAA97C-AF4A-4E89-BEA7-4EAC7AAB8466}" type="slidenum">
              <a:rPr lang="en-US"/>
              <a:pPr/>
              <a:t>11</a:t>
            </a:fld>
            <a:endParaRPr lang="en-US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7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866" name="Group 2050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64867" name="Group 2051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64868" name="Rectangle 2052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869" name="Rectangle 2053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4870" name="Group 2054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64871" name="Rectangle 2055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872" name="Rectangle 2056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4873" name="Rectangle 2057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874" name="Rectangle 2058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875" name="Rectangle 2059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4876" name="Rectangle 2060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4877" name="Rectangle 206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64878" name="Rectangle 2062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64879" name="Rectangle 2063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64880" name="Rectangle 206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4F8C562-A324-4B97-958B-60CFD3BD453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64881" name="Rectangle 2065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882" name="Rectangle 2066"/>
          <p:cNvSpPr>
            <a:spLocks noChangeArrowheads="1"/>
          </p:cNvSpPr>
          <p:nvPr/>
        </p:nvSpPr>
        <p:spPr bwMode="auto">
          <a:xfrm>
            <a:off x="0" y="6705600"/>
            <a:ext cx="9144000" cy="152400"/>
          </a:xfrm>
          <a:prstGeom prst="rect">
            <a:avLst/>
          </a:prstGeom>
          <a:gradFill rotWithShape="0">
            <a:gsLst>
              <a:gs pos="0">
                <a:srgbClr val="FF6600">
                  <a:gamma/>
                  <a:tint val="33333"/>
                  <a:invGamma/>
                </a:srgbClr>
              </a:gs>
              <a:gs pos="100000">
                <a:srgbClr val="FF66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EB1E04-4309-4B67-BBA5-A775F4A319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E0DCE2-372A-4033-8322-F1D056DB20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aseline="-1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aseline="-1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1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1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1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1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1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1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1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1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aseline="-1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1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1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1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1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1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1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1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1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aseline="-1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aseline="-1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aseline="-1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aseline="-1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aseline="-1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1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1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1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-1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9427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4.</a:t>
            </a:r>
            <a:fld id="{EFA5E83C-EF64-433A-9F43-CE98A2A05BF7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915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4.</a:t>
            </a:r>
            <a:fld id="{40B9DFBB-DAF2-40CD-A14F-E5B32D443F90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527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4.</a:t>
            </a:r>
            <a:fld id="{A708B5D6-7DB0-43BC-8703-03860086297B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7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4.</a:t>
            </a:r>
            <a:fld id="{EEEA6696-F236-4643-B16F-7F0C005B5526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2592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4.</a:t>
            </a:r>
            <a:fld id="{281EC64C-5078-4BDF-94D6-3E4EBFF3633E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2579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4.</a:t>
            </a:r>
            <a:fld id="{6F8A3108-0FBA-4E22-858E-80AAED520B61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8991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4.</a:t>
            </a:r>
            <a:fld id="{CECE7832-7A44-4662-A0FA-E11A6C55B7F4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6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8A3E74-7CAC-47F0-9479-2BB14BC22E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4.</a:t>
            </a:r>
            <a:fld id="{73F416DA-C372-4DD4-B46A-F4C082C90272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2080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4.</a:t>
            </a:r>
            <a:fld id="{C6D9A2B7-FF0C-4C90-9BC9-78AEC5E04C81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50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4.</a:t>
            </a:r>
            <a:fld id="{9056B295-F749-4AC1-918A-4D65B5D1AF37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9397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1C1C1C"/>
                </a:solidFill>
              </a:rPr>
              <a:t>4.</a:t>
            </a:r>
            <a:fld id="{C42A0E6E-AFBB-49DF-9B5C-B4ECCFA65D35}" type="slidenum">
              <a:rPr lang="en-US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8925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0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7680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7680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0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680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7680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0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680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681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7681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7681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7681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7681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9FD0E9E-1129-44BE-8A91-E968F73CED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3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76B7B4-26D0-485E-A09E-C037D6AC43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5B4FD2-4F2E-4B95-89D2-D14FC233F8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DD4312-8117-4AD7-BE73-AC8EAA3642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AD9E0D-45E4-4A58-BCC6-7DB2EEE0EB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74EBF2-5204-4C79-B40F-8372A495D9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CC8339-3758-4A6A-A73E-C0C5073636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8F20B8-97B2-4868-B6B7-6AA841BF11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63843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63844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63845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63846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63847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63848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6384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6385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385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/>
          </a:p>
        </p:txBody>
      </p:sp>
      <p:sp>
        <p:nvSpPr>
          <p:cNvPr id="16385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16385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FDC94D1F-516F-4B55-9D1B-5771E7BA60E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63854" name="Rectangle 14"/>
          <p:cNvSpPr>
            <a:spLocks noChangeArrowheads="1"/>
          </p:cNvSpPr>
          <p:nvPr/>
        </p:nvSpPr>
        <p:spPr bwMode="auto">
          <a:xfrm>
            <a:off x="0" y="6705600"/>
            <a:ext cx="9144000" cy="152400"/>
          </a:xfrm>
          <a:prstGeom prst="rect">
            <a:avLst/>
          </a:prstGeom>
          <a:gradFill rotWithShape="0">
            <a:gsLst>
              <a:gs pos="0">
                <a:srgbClr val="FF6600">
                  <a:gamma/>
                  <a:tint val="33333"/>
                  <a:invGamma/>
                </a:srgbClr>
              </a:gs>
              <a:gs pos="100000">
                <a:srgbClr val="FF66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55" name="Rectangle 15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tint val="33333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b="1" baseline="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z="2000">
                <a:solidFill>
                  <a:srgbClr val="1C1C1C"/>
                </a:solidFill>
              </a:rPr>
              <a:t>4.</a:t>
            </a:r>
            <a:fld id="{790F00C8-ADDA-450A-B536-23EA295864A1}" type="slidenum">
              <a:rPr lang="en-US" sz="2000" smtClean="0">
                <a:solidFill>
                  <a:srgbClr val="1C1C1C"/>
                </a:solidFill>
              </a:rPr>
              <a:pPr/>
              <a:t>‹#›</a:t>
            </a:fld>
            <a:endParaRPr lang="en-US" sz="2000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21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sz="4000" b="1" dirty="0"/>
              <a:t>CSE 320/EEE361</a:t>
            </a:r>
            <a:br>
              <a:rPr lang="en-US" sz="4000" b="1" dirty="0"/>
            </a:br>
            <a:r>
              <a:rPr lang="en-US" sz="4000" b="1" dirty="0"/>
              <a:t>Data Communications</a:t>
            </a:r>
            <a:r>
              <a:rPr lang="en-US" sz="4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443038" y="4083050"/>
            <a:ext cx="6400800" cy="1752600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</a:rPr>
              <a:t>Digital Transmission</a:t>
            </a:r>
          </a:p>
          <a:p>
            <a:r>
              <a:rPr lang="en-US" b="1" dirty="0">
                <a:latin typeface="Arial" panose="020B0604020202020204" pitchFamily="34" charset="0"/>
              </a:rPr>
              <a:t>Chapter 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baseline="0">
                <a:solidFill>
                  <a:srgbClr val="1C1C1C"/>
                </a:solidFill>
                <a:latin typeface="Arial" panose="020B0604020202020204" pitchFamily="34" charset="0"/>
              </a:rPr>
              <a:t>4.</a:t>
            </a:r>
            <a:fld id="{26D06F3F-A388-4709-B384-089273810B21}" type="slidenum">
              <a:rPr lang="en-US" baseline="0">
                <a:solidFill>
                  <a:srgbClr val="1C1C1C"/>
                </a:solidFill>
                <a:latin typeface="Arial" panose="020B0604020202020204" pitchFamily="34" charset="0"/>
              </a:rPr>
              <a:pPr/>
              <a:t>10</a:t>
            </a:fld>
            <a:endParaRPr lang="en-US" baseline="0">
              <a:solidFill>
                <a:srgbClr val="1C1C1C"/>
              </a:solidFill>
              <a:latin typeface="Arial" panose="020B0604020202020204" pitchFamily="34" charset="0"/>
            </a:endParaRPr>
          </a:p>
        </p:txBody>
      </p:sp>
      <p:sp>
        <p:nvSpPr>
          <p:cNvPr id="65539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 baseline="-14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40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 baseline="-14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41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5189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b="1" baseline="0">
                <a:solidFill>
                  <a:srgbClr val="3333CC"/>
                </a:solidFill>
              </a:rPr>
              <a:t>Figure 4.30  </a:t>
            </a:r>
            <a:r>
              <a:rPr lang="en-US" b="1" i="1" baseline="0">
                <a:solidFill>
                  <a:srgbClr val="000000"/>
                </a:solidFill>
              </a:rPr>
              <a:t>Delta demodulation components</a:t>
            </a:r>
          </a:p>
        </p:txBody>
      </p:sp>
      <p:sp>
        <p:nvSpPr>
          <p:cNvPr id="65542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 baseline="-14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554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2436813"/>
            <a:ext cx="7669212" cy="2516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0460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Delta Modulation</a:t>
            </a:r>
            <a:endParaRPr lang="en-US" dirty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2 important parameters are </a:t>
            </a:r>
          </a:p>
          <a:p>
            <a:pPr lvl="1"/>
            <a:r>
              <a:rPr lang="en-US"/>
              <a:t>size of the step </a:t>
            </a:r>
            <a:r>
              <a:rPr lang="en-US" altLang="en-US">
                <a:sym typeface="Symbol" panose="05050102010706020507" pitchFamily="18" charset="2"/>
              </a:rPr>
              <a:t></a:t>
            </a:r>
            <a:endParaRPr lang="en-US"/>
          </a:p>
          <a:p>
            <a:pPr lvl="1"/>
            <a:r>
              <a:rPr lang="en-US"/>
              <a:t>the sampling rate.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48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609600" y="1981200"/>
            <a:ext cx="7772400" cy="1143000"/>
          </a:xfrm>
        </p:spPr>
        <p:txBody>
          <a:bodyPr/>
          <a:lstStyle/>
          <a:p>
            <a:pPr algn="ctr"/>
            <a:r>
              <a:rPr lang="en-US" dirty="0"/>
              <a:t>4-2 Analog Data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Digital Signal</a:t>
            </a:r>
          </a:p>
        </p:txBody>
      </p:sp>
    </p:spTree>
    <p:extLst>
      <p:ext uri="{BB962C8B-B14F-4D97-AF65-F5344CB8AC3E}">
        <p14:creationId xmlns:p14="http://schemas.microsoft.com/office/powerpoint/2010/main" val="1967436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609600" y="1981200"/>
            <a:ext cx="7772400" cy="1143000"/>
          </a:xfrm>
        </p:spPr>
        <p:txBody>
          <a:bodyPr/>
          <a:lstStyle/>
          <a:p>
            <a:pPr algn="ctr"/>
            <a:r>
              <a:rPr lang="en-US"/>
              <a:t>Analog Data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/>
              <a:t>Digital Signal</a:t>
            </a: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609600" y="3747685"/>
            <a:ext cx="4862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Topics discussed in this section: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609600" y="4479120"/>
            <a:ext cx="6705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117000"/>
              <a:buFont typeface="Wingdings" panose="05000000000000000000" pitchFamily="2" charset="2"/>
              <a:buNone/>
            </a:pPr>
            <a:r>
              <a:rPr lang="en-US" sz="2400" b="1" baseline="0" dirty="0">
                <a:solidFill>
                  <a:srgbClr val="0033CC"/>
                </a:solidFill>
              </a:rPr>
              <a:t>Pulse Code Modulation (PCM)</a:t>
            </a:r>
            <a:br>
              <a:rPr lang="fr-FR" sz="2400" b="1" baseline="0" dirty="0">
                <a:solidFill>
                  <a:srgbClr val="0033CC"/>
                </a:solidFill>
              </a:rPr>
            </a:br>
            <a:r>
              <a:rPr lang="fr-FR" sz="2400" b="1" baseline="0" dirty="0">
                <a:solidFill>
                  <a:srgbClr val="0033CC"/>
                </a:solidFill>
              </a:rPr>
              <a:t>Delta Modulation (DM)</a:t>
            </a:r>
            <a:endParaRPr lang="en-US" sz="2400" b="1" baseline="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984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511490" y="2125637"/>
            <a:ext cx="7793038" cy="1177119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r>
              <a:rPr lang="en-US" altLang="en-US" kern="0"/>
              <a:t>Delta Modulation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4084432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93038" cy="579438"/>
          </a:xfrm>
        </p:spPr>
        <p:txBody>
          <a:bodyPr/>
          <a:lstStyle/>
          <a:p>
            <a:r>
              <a:rPr lang="en-US" altLang="en-US" dirty="0"/>
              <a:t>Delta Modulation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11725"/>
          </a:xfrm>
        </p:spPr>
        <p:txBody>
          <a:bodyPr/>
          <a:lstStyle/>
          <a:p>
            <a:r>
              <a:rPr lang="en-US" altLang="en-US"/>
              <a:t>To improve the performance of PCM (reduce complexity)</a:t>
            </a:r>
          </a:p>
          <a:p>
            <a:r>
              <a:rPr lang="en-US" altLang="en-US"/>
              <a:t>Analog input is approximated by a staircase function</a:t>
            </a:r>
          </a:p>
          <a:p>
            <a:r>
              <a:rPr lang="en-US" altLang="en-US"/>
              <a:t>Move up or down one quantization level (</a:t>
            </a:r>
            <a:r>
              <a:rPr lang="en-US" altLang="en-US">
                <a:sym typeface="Symbol" panose="05050102010706020507" pitchFamily="18" charset="2"/>
              </a:rPr>
              <a:t></a:t>
            </a:r>
            <a:r>
              <a:rPr lang="en-US" altLang="en-US"/>
              <a:t>) at each sample interval</a:t>
            </a:r>
          </a:p>
          <a:p>
            <a:r>
              <a:rPr lang="en-US" altLang="en-US"/>
              <a:t>Binary behavior—important characteristic </a:t>
            </a:r>
          </a:p>
          <a:p>
            <a:pPr lvl="1"/>
            <a:r>
              <a:rPr lang="en-US" altLang="en-US"/>
              <a:t>Function moves up or down at each sample interval</a:t>
            </a:r>
          </a:p>
        </p:txBody>
      </p:sp>
    </p:spTree>
    <p:extLst>
      <p:ext uri="{BB962C8B-B14F-4D97-AF65-F5344CB8AC3E}">
        <p14:creationId xmlns:p14="http://schemas.microsoft.com/office/powerpoint/2010/main" val="3971273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D2C95ADA-B0EE-8A6A-558F-D2703865CE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4.</a:t>
            </a:r>
            <a:fld id="{C5A38C40-03F8-4075-A376-68EC8D4311DA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015810" name="Rectangle 2">
            <a:extLst>
              <a:ext uri="{FF2B5EF4-FFF2-40B4-BE49-F238E27FC236}">
                <a16:creationId xmlns:a16="http://schemas.microsoft.com/office/drawing/2014/main" id="{75CD2C05-8BF7-DC2F-D9F9-3F07C831D8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Delta Modulation</a:t>
            </a:r>
          </a:p>
        </p:txBody>
      </p:sp>
      <p:sp>
        <p:nvSpPr>
          <p:cNvPr id="1015811" name="Rectangle 3">
            <a:extLst>
              <a:ext uri="{FF2B5EF4-FFF2-40B4-BE49-F238E27FC236}">
                <a16:creationId xmlns:a16="http://schemas.microsoft.com/office/drawing/2014/main" id="{439A25BD-9DC6-BF97-F6A8-389CAF3932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sz="2800"/>
              <a:t>This scheme sends only the difference between pulses, if the pulse at time t</a:t>
            </a:r>
            <a:r>
              <a:rPr lang="en-US" altLang="en-US" sz="2800" baseline="-25000"/>
              <a:t>n+1</a:t>
            </a:r>
            <a:r>
              <a:rPr lang="en-US" altLang="en-US" sz="2800"/>
              <a:t> is higher in amplitude value than the pulse at time t</a:t>
            </a:r>
            <a:r>
              <a:rPr lang="en-US" altLang="en-US" sz="2800" baseline="-25000"/>
              <a:t>n</a:t>
            </a:r>
            <a:r>
              <a:rPr lang="en-US" altLang="en-US" sz="2800"/>
              <a:t>, then a single bit, say a “1”, is used to indicate the positive value.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If the pulse is lower in value, resulting in a negative value, a “0” is used.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This scheme works well for small changes in signal values between samples.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If changes in amplitude are large, this will result in large errors.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93038" cy="1143000"/>
          </a:xfrm>
        </p:spPr>
        <p:txBody>
          <a:bodyPr/>
          <a:lstStyle/>
          <a:p>
            <a:r>
              <a:rPr lang="en-US" altLang="en-US"/>
              <a:t>Delta Modulation - example</a:t>
            </a:r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36"/>
          <a:stretch>
            <a:fillRect/>
          </a:stretch>
        </p:blipFill>
        <p:spPr bwMode="auto">
          <a:xfrm>
            <a:off x="838200" y="1371600"/>
            <a:ext cx="7315200" cy="534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0844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304800" y="652463"/>
            <a:ext cx="7696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3600">
                <a:solidFill>
                  <a:schemeClr val="tx2"/>
                </a:solidFill>
              </a:rPr>
              <a:t>The process of delta modulation</a:t>
            </a:r>
          </a:p>
        </p:txBody>
      </p:sp>
      <p:pic>
        <p:nvPicPr>
          <p:cNvPr id="921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01850"/>
            <a:ext cx="7870825" cy="300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4602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baseline="0">
                <a:solidFill>
                  <a:srgbClr val="1C1C1C"/>
                </a:solidFill>
                <a:latin typeface="Arial" panose="020B0604020202020204" pitchFamily="34" charset="0"/>
              </a:rPr>
              <a:t>4.</a:t>
            </a:r>
            <a:fld id="{B02B42D1-9EF6-4929-B88B-ABB79F09494B}" type="slidenum">
              <a:rPr lang="en-US" baseline="0">
                <a:solidFill>
                  <a:srgbClr val="1C1C1C"/>
                </a:solidFill>
                <a:latin typeface="Arial" panose="020B0604020202020204" pitchFamily="34" charset="0"/>
              </a:rPr>
              <a:pPr/>
              <a:t>9</a:t>
            </a:fld>
            <a:endParaRPr lang="en-US" baseline="0">
              <a:solidFill>
                <a:srgbClr val="1C1C1C"/>
              </a:solidFill>
              <a:latin typeface="Arial" panose="020B0604020202020204" pitchFamily="34" charset="0"/>
            </a:endParaRPr>
          </a:p>
        </p:txBody>
      </p:sp>
      <p:sp>
        <p:nvSpPr>
          <p:cNvPr id="64515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 baseline="-14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16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 baseline="-14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17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4949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-1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400" b="1" baseline="0">
                <a:solidFill>
                  <a:srgbClr val="3333CC"/>
                </a:solidFill>
              </a:rPr>
              <a:t>Figure 4.29  </a:t>
            </a:r>
            <a:r>
              <a:rPr lang="en-US" b="1" i="1" baseline="0">
                <a:solidFill>
                  <a:srgbClr val="000000"/>
                </a:solidFill>
              </a:rPr>
              <a:t>Delta modulation components</a:t>
            </a:r>
          </a:p>
        </p:txBody>
      </p:sp>
      <p:sp>
        <p:nvSpPr>
          <p:cNvPr id="64518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 baseline="-14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451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2332038"/>
            <a:ext cx="8428037" cy="254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98889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arrow" w="lg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arrow" w="lg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-14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-14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3659</TotalTime>
  <Words>233</Words>
  <Application>Microsoft Office PowerPoint</Application>
  <PresentationFormat>On-screen Show (4:3)</PresentationFormat>
  <Paragraphs>39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Tahoma</vt:lpstr>
      <vt:lpstr>Times New Roman</vt:lpstr>
      <vt:lpstr>Wingdings</vt:lpstr>
      <vt:lpstr>Blends</vt:lpstr>
      <vt:lpstr>1_Blends</vt:lpstr>
      <vt:lpstr>CSE 320/EEE361 Data Communications </vt:lpstr>
      <vt:lpstr>4-2 Analog Data  Digital Signal</vt:lpstr>
      <vt:lpstr>Analog Data  Digital Signal</vt:lpstr>
      <vt:lpstr>PowerPoint Presentation</vt:lpstr>
      <vt:lpstr>Delta Modulation</vt:lpstr>
      <vt:lpstr>Delta Modulation</vt:lpstr>
      <vt:lpstr>Delta Modulation - example</vt:lpstr>
      <vt:lpstr>PowerPoint Presentation</vt:lpstr>
      <vt:lpstr>PowerPoint Presentation</vt:lpstr>
      <vt:lpstr>PowerPoint Presentation</vt:lpstr>
      <vt:lpstr>Delta Modulation</vt:lpstr>
    </vt:vector>
  </TitlesOfParts>
  <Company>OSU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 593 Telecommunication Concepts for E-Commerce</dc:title>
  <dc:creator>David Porter</dc:creator>
  <cp:lastModifiedBy>Mehnaz Seraj</cp:lastModifiedBy>
  <cp:revision>155</cp:revision>
  <cp:lastPrinted>1601-01-01T00:00:00Z</cp:lastPrinted>
  <dcterms:created xsi:type="dcterms:W3CDTF">2001-03-29T16:51:24Z</dcterms:created>
  <dcterms:modified xsi:type="dcterms:W3CDTF">2022-10-29T19:24:01Z</dcterms:modified>
</cp:coreProperties>
</file>