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Average"/>
      <p:regular r:id="rId61"/>
    </p:embeddedFont>
    <p:embeddedFont>
      <p:font typeface="Oswald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gtEXEhsSpUAR65Wi0RC86Xe7pZ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regular.fntdata"/><Relationship Id="rId61" Type="http://schemas.openxmlformats.org/officeDocument/2006/relationships/font" Target="fonts/Average-regular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cf9a290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14cf9a290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f9a290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4cf9a290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cf9a29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14cf9a29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cf9a290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14cf9a290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cf9a290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4cf9a290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cf9a29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4cf9a29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4cf9a290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14cf9a290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4cf9a290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4cf9a290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cf9a290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14cf9a290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cf9a290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4cf9a290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cf9a290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14cf9a290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4cf9a290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4cf9a290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cf9a290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14cf9a290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cf9a290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4cf9a290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cf9a290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14cf9a290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4cf9a290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14cf9a290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4cf9a290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14cf9a290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4cf9a290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14cf9a290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cf9a290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4cf9a290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cf9a290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14cf9a290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4cf9a2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14cf9a2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4cf9a290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14cf9a290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4cf9a290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14cf9a290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cf9a290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14cf9a290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4cf9a290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14cf9a290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4cf9a290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14cf9a290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cf9a290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14cf9a290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4cf9a290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14cf9a290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cf9a290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14cf9a290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4cf9a290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14cf9a290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cf9a290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14cf9a290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4cf9a290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14cf9a290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4cf9a290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14cf9a290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4cf9a290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4cf9a290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901c2b58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901c2b58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01c2b58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2901c2b58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01c2b58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901c2b58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01c2b58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2901c2b58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901c2b5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2901c2b5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4cf9a290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14cf9a290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901c2b58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2901c2b58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cf9a29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14cf9a29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01c2b58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2901c2b58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4cf9a290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14cf9a290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4cf9a290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14cf9a290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4cf9a290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14cf9a290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4cf9a290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14cf9a290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6f57c24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16f57c24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cf9a290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4cf9a290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cf9a290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14cf9a29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cf9a290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14cf9a290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cf9a290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14cf9a290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412.6980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hyperlink" Target="https://karpathy.github.io/2015/05/21/rnn-effectivenes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440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Assistant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cf9a2909_0_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16" name="Google Shape;116;g214cf9a2909_0_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we need activation functions?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types of activation functions do we have?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4cf9a2909_0_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the XOR</a:t>
            </a:r>
            <a:endParaRPr/>
          </a:p>
        </p:txBody>
      </p:sp>
      <p:sp>
        <p:nvSpPr>
          <p:cNvPr id="122" name="Google Shape;122;g214cf9a2909_0_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                                       Can you solve it with linear regression?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214cf9a2909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4422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4cf9a2909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700" y="1498250"/>
            <a:ext cx="1755542" cy="4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4cf9a2909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150" y="1872600"/>
            <a:ext cx="2528525" cy="13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4cf9a2909_0_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350" y="3317500"/>
            <a:ext cx="2634913" cy="13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4cf9a2909_0_241"/>
          <p:cNvSpPr txBox="1"/>
          <p:nvPr/>
        </p:nvSpPr>
        <p:spPr>
          <a:xfrm>
            <a:off x="437025" y="290232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such weights exist!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4cf9a2909_0_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9625" y="3047624"/>
            <a:ext cx="1755550" cy="16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cf9a2909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</p:txBody>
      </p:sp>
      <p:pic>
        <p:nvPicPr>
          <p:cNvPr id="134" name="Google Shape;134;g214cf9a2909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25" y="1312100"/>
            <a:ext cx="3980275" cy="3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14cf9a2909_0_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25" y="1721250"/>
            <a:ext cx="4419599" cy="151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14cf9a2909_0_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82" y="3241025"/>
            <a:ext cx="6213224" cy="15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cf9a2909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g214cf9a2909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38" y="1450275"/>
            <a:ext cx="6963325" cy="15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14cf9a2909_0_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2952" y="3117525"/>
            <a:ext cx="3318077" cy="1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cf9a2909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 activation functions in hidden units </a:t>
            </a:r>
            <a:endParaRPr/>
          </a:p>
        </p:txBody>
      </p:sp>
      <p:sp>
        <p:nvSpPr>
          <p:cNvPr id="149" name="Google Shape;149;g214cf9a2909_0_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have: affine transformation of input x, followed by nonlinear activation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 could be just about anything! It can be linear, but a linear function is not preferred.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Considerations: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specific behavior is needed?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will the gradients behave?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g214cf9a2909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625" y="1764350"/>
            <a:ext cx="2032750" cy="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cf9a2909_0_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linear functions are not preferred?</a:t>
            </a:r>
            <a:endParaRPr/>
          </a:p>
        </p:txBody>
      </p:sp>
      <p:sp>
        <p:nvSpPr>
          <p:cNvPr id="156" name="Google Shape;156;g214cf9a2909_0_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of the considerations.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complex mappings between the inputs and the outputs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linear layers will translate the input linearly to output– that is, multiple linear transformation is basically one giant linear transformation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use backpropagation as the derivative is constant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cf9a2909_0_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62" name="Google Shape;162;g214cf9a2909_0_27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 only when input is positive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214cf9a2909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75" y="1152475"/>
            <a:ext cx="2716325" cy="36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4cf9a2909_0_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 is non-differentiable</a:t>
            </a:r>
            <a:endParaRPr/>
          </a:p>
        </p:txBody>
      </p:sp>
      <p:sp>
        <p:nvSpPr>
          <p:cNvPr id="169" name="Google Shape;169;g214cf9a2909_0_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at z = 0: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derivative =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derivative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ReLU is not differentiable at z = 0!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few non-differentiable points are not a problem: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rarely reaches a point with gradient 0 anyway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simply returns either left or right derivative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cf9a2909_0_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Leaky ReLU</a:t>
            </a:r>
            <a:endParaRPr/>
          </a:p>
        </p:txBody>
      </p:sp>
      <p:sp>
        <p:nvSpPr>
          <p:cNvPr id="175" name="Google Shape;175;g214cf9a2909_0_287"/>
          <p:cNvSpPr txBox="1"/>
          <p:nvPr>
            <p:ph idx="1" type="body"/>
          </p:nvPr>
        </p:nvSpPr>
        <p:spPr>
          <a:xfrm>
            <a:off x="3496225" y="1152475"/>
            <a:ext cx="533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has a “dead neuron” problem!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 positive activation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weak negative activation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0.1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g214cf9a2909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75" y="1219225"/>
            <a:ext cx="2160600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4cf9a2909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75" y="1779525"/>
            <a:ext cx="2418937" cy="313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4cf9a2909_0_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Sigmoid and tanh</a:t>
            </a:r>
            <a:endParaRPr/>
          </a:p>
        </p:txBody>
      </p:sp>
      <p:sp>
        <p:nvSpPr>
          <p:cNvPr id="183" name="Google Shape;183;g214cf9a2909_0_294"/>
          <p:cNvSpPr txBox="1"/>
          <p:nvPr>
            <p:ph idx="1" type="body"/>
          </p:nvPr>
        </p:nvSpPr>
        <p:spPr>
          <a:xfrm>
            <a:off x="3709150" y="1152475"/>
            <a:ext cx="512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Sigmoid: 0/1 switch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Tanh: -1/+1 switch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Saturate across most of their domain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 optimizes slightly better since it is similar to the identity function near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14cf9a2909_0_29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Sigmoid: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Tanh:</a:t>
            </a:r>
            <a:endParaRPr/>
          </a:p>
        </p:txBody>
      </p:sp>
      <p:pic>
        <p:nvPicPr>
          <p:cNvPr id="185" name="Google Shape;185;g214cf9a290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600" y="1085250"/>
            <a:ext cx="1348625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14cf9a2909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50" y="2966200"/>
            <a:ext cx="1444447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4cf9a2909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848" y="1814550"/>
            <a:ext cx="2822099" cy="1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14cf9a2909_0_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176" y="3684375"/>
            <a:ext cx="2769577" cy="1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Neural Nets and RNN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4cf9a2909_0_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94" name="Google Shape;194;g214cf9a2909_0_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parameters are the ones that are being learned throughout the training process (e.g. weights)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parameters that we can control to facilitate this learning: they are called hyperparameters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 is one such hyperparameter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others 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4cf9a2909_0_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200" name="Google Shape;200;g214cf9a2909_0_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Algorithms used to update the learnable parameters in order to reduce loss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Common optimizers: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Stochastic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Mini-batch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Momentum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Adagrad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AdaDelta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moment estimation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GD methods maintain a single learning rate (with/without decay for all parameters and are known as first order optimizers (works with the first order derivative)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methods like Adagrad provide learning rates for each parameter, thus improving the learnability, but are computationally expensive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 not only provides LR for each parameter, it adapts based on the mean of recent magnitudes of the gradients for the weight → first order. AdaDelta is similar but works with squared gradients (second order)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4cf9a2909_0_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Adaptive moment estimation</a:t>
            </a:r>
            <a:endParaRPr/>
          </a:p>
        </p:txBody>
      </p:sp>
      <p:sp>
        <p:nvSpPr>
          <p:cNvPr id="206" name="Google Shape;206;g214cf9a2909_0_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Popularly known as Adam (not ADAM)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out of OpenAI and University of Toronto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likely the highest cited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/>
              <a:t> in recent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is it so popular?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Straightforward to implement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Little memory requirements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Well suited for problems that are large in terms of data and/or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Needs little to no manual tuning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cf9a2909_0_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</a:t>
            </a:r>
            <a:endParaRPr/>
          </a:p>
        </p:txBody>
      </p:sp>
      <p:sp>
        <p:nvSpPr>
          <p:cNvPr id="212" name="Google Shape;212;g214cf9a2909_0_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works with momentums of first and </a:t>
            </a:r>
            <a:r>
              <a:rPr b="1" lang="en"/>
              <a:t>second</a:t>
            </a:r>
            <a:r>
              <a:rPr lang="en"/>
              <a:t>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adapting the parameter learning rates based on the average first moment (the mean), m</a:t>
            </a:r>
            <a:r>
              <a:rPr baseline="-25000" lang="en"/>
              <a:t>t</a:t>
            </a:r>
            <a:r>
              <a:rPr lang="en"/>
              <a:t> as in RMSProp, Adam also makes use of the average of the second moments of the gradients (the uncentered variance)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values for β1 is 0.9 , 0.999 for β2 and epsilon is an extremely small number to avoid zero division</a:t>
            </a:r>
            <a:endParaRPr/>
          </a:p>
        </p:txBody>
      </p:sp>
      <p:pic>
        <p:nvPicPr>
          <p:cNvPr id="213" name="Google Shape;213;g214cf9a2909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300" y="2511775"/>
            <a:ext cx="1264600" cy="1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4cf9a2909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675" y="2682400"/>
            <a:ext cx="2655225" cy="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cf9a2909_0_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Adam’s popularity</a:t>
            </a:r>
            <a:endParaRPr/>
          </a:p>
        </p:txBody>
      </p:sp>
      <p:sp>
        <p:nvSpPr>
          <p:cNvPr id="220" name="Google Shape;220;g214cf9a2909_0_326"/>
          <p:cNvSpPr txBox="1"/>
          <p:nvPr>
            <p:ph idx="1" type="body"/>
          </p:nvPr>
        </p:nvSpPr>
        <p:spPr>
          <a:xfrm>
            <a:off x="311700" y="3886700"/>
            <a:ext cx="8520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Sebastian Ruder: “... RMSprop, Adadelta, and Adam are very similar algorithms that do well in similar circumstances. ….. Adam might be the best overall choice.”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Andrej Karpathy: “In practice Adam is currently recommended as the default algorithm to use, and often works slightly better than RMSProp.”</a:t>
            </a:r>
            <a:endParaRPr/>
          </a:p>
        </p:txBody>
      </p:sp>
      <p:pic>
        <p:nvPicPr>
          <p:cNvPr id="221" name="Google Shape;221;g214cf9a2909_0_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204" y="955450"/>
            <a:ext cx="2987601" cy="293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4cf9a2909_0_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27" name="Google Shape;227;g214cf9a2909_0_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strategies used in Machine Learning to reduce the generalization error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Bias-variance tradeoff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Bias: error from wrong assumptions in the learning algorithm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bias can cause an algorithm to miss the relevant relations between features and target outputs → Observations don’t matter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Variance: error from sensitivity to small fluctuations in the training 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variance may result in modeling the random noise in the training data → focusing too much on observations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Overfitting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cf9a2909_0_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33" name="Google Shape;233;g214cf9a2909_0_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good model needs to balance bias and variance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 helps us do that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4cf9a2909_0_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39" name="Google Shape;239;g214cf9a2909_0_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regularization term to the loss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Introduces a small amount of bias to counter variance → reduce overfitting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 function: negative log likelihood or binary cross entropy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common terms: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regularizer: Ridge regression → adds the “squared magnitude” of the coefficient as the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regularizer: Lasso regression → adds the “absolute value of magnitude” of the coefficient as a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𝛌 that controls the sensitivity of`the model to the input → less sensitive, less likely to overfit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focuses on larger weights, so higher 𝛌 means L2 penalizes higher value weights more than lower ones → no feature essentially goes away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has equal focus, so, higher 𝛌 → low weight features go away → feature selection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4cf9a2909_0_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45" name="Google Shape;245;g214cf9a2909_0_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Dropout: Drops out (ignore) a layer’s output with a probability </a:t>
            </a:r>
            <a:r>
              <a:rPr i="1" lang="en"/>
              <a:t>p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Choice of p depends on the architecture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stopping: Stops when performance gets saturated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Stops model from being overfit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best current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 new training data with variation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Injects noise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4cf9a2909_0_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common hyperparameters</a:t>
            </a:r>
            <a:endParaRPr/>
          </a:p>
        </p:txBody>
      </p:sp>
      <p:sp>
        <p:nvSpPr>
          <p:cNvPr id="251" name="Google Shape;251;g214cf9a2909_0_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rate: how quickly a network updates its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learning rate slows down the learning process but converges smoothly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learning rate speeds up the learning but may not converge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Decaying learning rate is preferred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Epochs: How many times the entire training dataset has passed through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size: (Mini) batch size refers to a subset of the training data. Weights are updated after each mini batch 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mini batch → too many updates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mini batch → too few updates, too many epochs to converge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(SLP 7 and 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 and lecture)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4cf9a290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Neural Networks (RNN)</a:t>
            </a:r>
            <a:endParaRPr/>
          </a:p>
        </p:txBody>
      </p:sp>
      <p:sp>
        <p:nvSpPr>
          <p:cNvPr id="257" name="Google Shape;257;g214cf9a290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Bidirectional and gated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architectures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4cf9a2909_0_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 history of RNN</a:t>
            </a:r>
            <a:endParaRPr/>
          </a:p>
        </p:txBody>
      </p:sp>
      <p:sp>
        <p:nvSpPr>
          <p:cNvPr id="263" name="Google Shape;263;g214cf9a2909_0_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1986: RNNs are Introduced by David Rumelhart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1995: LSTMs are introduced by Sepp Hochreiter and Jürgen Schmidhuber based on Hochreiter’s 1991 research on vanishing gradient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2001: Gers and Schmidhuber trained LSTMs to learn language models (unlearnable by HMMs)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2009: Graves et al. won ICDAR handwriting recognition competition using LSTMs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2013: Hinton and his team destroyed previous record for speech recognition using LSTM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2014: GRU is introduced by Cho et 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2015: Widespread use in both academia and industry due to Google’s adaptation of LSTM in their Google Voice speech recognition system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4cf9a2909_0_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an RNN</a:t>
            </a:r>
            <a:endParaRPr/>
          </a:p>
        </p:txBody>
      </p:sp>
      <p:pic>
        <p:nvPicPr>
          <p:cNvPr id="269" name="Google Shape;269;g214cf9a2909_0_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4cf9a2909_0_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Types of RNNs</a:t>
            </a:r>
            <a:endParaRPr/>
          </a:p>
        </p:txBody>
      </p:sp>
      <p:pic>
        <p:nvPicPr>
          <p:cNvPr id="275" name="Google Shape;275;g214cf9a2909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2525"/>
            <a:ext cx="8839199" cy="276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14cf9a2909_0_376"/>
          <p:cNvSpPr txBox="1"/>
          <p:nvPr/>
        </p:nvSpPr>
        <p:spPr>
          <a:xfrm>
            <a:off x="203950" y="4408400"/>
            <a:ext cx="83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https://karpathy.github.io/2015/05/21/rnn-effectiveness/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4cf9a2909_0_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completely unrolled Simple RNN</a:t>
            </a:r>
            <a:endParaRPr/>
          </a:p>
        </p:txBody>
      </p:sp>
      <p:pic>
        <p:nvPicPr>
          <p:cNvPr id="282" name="Google Shape;282;g214cf9a2909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38" y="995325"/>
            <a:ext cx="59849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4cf9a2909_0_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sp>
        <p:nvSpPr>
          <p:cNvPr id="288" name="Google Shape;288;g214cf9a2909_0_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step combines the current input with the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prediction is made based on this combination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input and hidden state change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parameters W, U, V are the same at each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Equations: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g214cf9a2909_0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50" y="3495400"/>
            <a:ext cx="3781999" cy="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4cf9a2909_0_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295" name="Google Shape;295;g214cf9a2909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37" y="1093925"/>
            <a:ext cx="6133526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cf9a2909_0_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Drawbacks of simple RNN</a:t>
            </a:r>
            <a:endParaRPr/>
          </a:p>
        </p:txBody>
      </p:sp>
      <p:sp>
        <p:nvSpPr>
          <p:cNvPr id="301" name="Google Shape;301;g214cf9a2909_0_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only see the past, not the future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must forget the same amount of history at each time step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Theoretically, they don’t have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Maintaining long term memory is difficult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4cf9a2909_0_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Bidirectional RNNs</a:t>
            </a:r>
            <a:endParaRPr/>
          </a:p>
        </p:txBody>
      </p:sp>
      <p:sp>
        <p:nvSpPr>
          <p:cNvPr id="307" name="Google Shape;307;g214cf9a2909_0_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forward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backward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their outputs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4cf9a2909_0_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Bidirectional RNNs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3" name="Google Shape;313;g214cf9a2909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25" y="1017725"/>
            <a:ext cx="60889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cf9a2909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Before starting learning sequence ….</a:t>
            </a:r>
            <a:endParaRPr/>
          </a:p>
        </p:txBody>
      </p:sp>
      <p:sp>
        <p:nvSpPr>
          <p:cNvPr id="72" name="Google Shape;72;g214cf9a2909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remember some neural network basics.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4cf9a2909_0_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19" name="Google Shape;319;g214cf9a2909_0_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RNNs forget the same amount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the previous hidden state and the current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Decide how much to forget based on those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gated RNNs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 Short-Term Memory (LSTM)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Gated Recurrent Units (GRU)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f9a2909_0_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pic>
        <p:nvPicPr>
          <p:cNvPr id="325" name="Google Shape;325;g214cf9a2909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13" y="1293375"/>
            <a:ext cx="6246175" cy="23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4cf9a2909_0_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31" name="Google Shape;331;g214cf9a2909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414" y="1232600"/>
            <a:ext cx="6543175" cy="26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901c2b585_2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Forget gate</a:t>
            </a:r>
            <a:endParaRPr/>
          </a:p>
        </p:txBody>
      </p:sp>
      <p:pic>
        <p:nvPicPr>
          <p:cNvPr id="337" name="Google Shape;337;g22901c2b585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213" y="1539013"/>
            <a:ext cx="6407574" cy="20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901c2b585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Input gate</a:t>
            </a:r>
            <a:endParaRPr/>
          </a:p>
        </p:txBody>
      </p:sp>
      <p:pic>
        <p:nvPicPr>
          <p:cNvPr id="343" name="Google Shape;343;g22901c2b585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88" y="1500500"/>
            <a:ext cx="6769226" cy="2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901c2b585_2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Cell update</a:t>
            </a:r>
            <a:endParaRPr/>
          </a:p>
        </p:txBody>
      </p:sp>
      <p:pic>
        <p:nvPicPr>
          <p:cNvPr id="349" name="Google Shape;349;g22901c2b585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188" y="1456288"/>
            <a:ext cx="6417625" cy="2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901c2b585_2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gate</a:t>
            </a:r>
            <a:endParaRPr/>
          </a:p>
        </p:txBody>
      </p:sp>
      <p:pic>
        <p:nvPicPr>
          <p:cNvPr id="355" name="Google Shape;355;g22901c2b585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463" y="1472688"/>
            <a:ext cx="6297074" cy="2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901c2b585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LSTM cell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61" name="Google Shape;361;g22901c2b58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813" y="1017725"/>
            <a:ext cx="6068374" cy="40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4cf9a2909_0_4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67" name="Google Shape;367;g214cf9a2909_0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50" y="1080475"/>
            <a:ext cx="7356276" cy="36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901c2b585_2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 Network</a:t>
            </a:r>
            <a:endParaRPr/>
          </a:p>
        </p:txBody>
      </p:sp>
      <p:pic>
        <p:nvPicPr>
          <p:cNvPr id="373" name="Google Shape;373;g22901c2b585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038" y="959175"/>
            <a:ext cx="65619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cf9a2909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78" name="Google Shape;78;g214cf9a2909_0_20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 human brain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g214cf9a2909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773100"/>
            <a:ext cx="3986751" cy="23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14cf9a2909_0_203"/>
          <p:cNvSpPr txBox="1"/>
          <p:nvPr>
            <p:ph idx="1" type="body"/>
          </p:nvPr>
        </p:nvSpPr>
        <p:spPr>
          <a:xfrm>
            <a:off x="4695825" y="1153013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an ML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g214cf9a2909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827" y="1756025"/>
            <a:ext cx="3712936" cy="2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901c2b585_2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79" name="Google Shape;379;g22901c2b585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88" y="1337463"/>
            <a:ext cx="7251426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4cf9a2909_0_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85" name="Google Shape;385;g214cf9a2909_0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93925"/>
            <a:ext cx="7288299" cy="35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4cf9a2909_0_4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91" name="Google Shape;391;g214cf9a2909_0_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forget different amounts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better at using long distance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bidirectional GRU is a good starting point for many sequence tagging tasks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4cf9a2909_0_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architectures for related tasks</a:t>
            </a:r>
            <a:endParaRPr/>
          </a:p>
        </p:txBody>
      </p:sp>
      <p:sp>
        <p:nvSpPr>
          <p:cNvPr id="397" name="Google Shape;397;g214cf9a2909_0_4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RNNs for text classification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hidden state of the RNN represents the entire sentence.</a:t>
            </a:r>
            <a:endParaRPr/>
          </a:p>
        </p:txBody>
      </p:sp>
      <p:pic>
        <p:nvPicPr>
          <p:cNvPr id="398" name="Google Shape;398;g214cf9a2909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12" y="1916200"/>
            <a:ext cx="4880576" cy="3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4cf9a2909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Recurrent architectures for related tasks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4" name="Google Shape;404;g214cf9a2909_0_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other tasks can RNNs handle?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6f57c24c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to come</a:t>
            </a:r>
            <a:endParaRPr/>
          </a:p>
        </p:txBody>
      </p:sp>
      <p:sp>
        <p:nvSpPr>
          <p:cNvPr id="410" name="Google Shape;410;g216f57c24c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Encoders and decoders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Autoregressive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whole lotta variations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Transformer-encoders vs. transformer-decoders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cf9a2909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work</a:t>
            </a:r>
            <a:endParaRPr/>
          </a:p>
        </p:txBody>
      </p:sp>
      <p:pic>
        <p:nvPicPr>
          <p:cNvPr id="87" name="Google Shape;87;g214cf9a2909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838" y="978750"/>
            <a:ext cx="60803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cf9a2909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93" name="Google Shape;93;g214cf9a2909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tensor?</a:t>
            </a:r>
            <a:endParaRPr/>
          </a:p>
        </p:txBody>
      </p:sp>
      <p:pic>
        <p:nvPicPr>
          <p:cNvPr id="94" name="Google Shape;94;g214cf9a2909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71" y="1705346"/>
            <a:ext cx="6007449" cy="2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cf9a2909_0_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100" name="Google Shape;100;g214cf9a2909_0_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Summation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Vector arithmetic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Matrix arithmetic for multiple units:</a:t>
            </a:r>
            <a:endParaRPr/>
          </a:p>
        </p:txBody>
      </p:sp>
      <p:pic>
        <p:nvPicPr>
          <p:cNvPr id="101" name="Google Shape;101;g214cf9a2909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97" y="1152475"/>
            <a:ext cx="1962974" cy="9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14cf9a2909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400" y="2571751"/>
            <a:ext cx="4381499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14cf9a2909_0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9250" y="3804400"/>
            <a:ext cx="21189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cf9a2909_0_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feedforward network as composition</a:t>
            </a:r>
            <a:endParaRPr/>
          </a:p>
        </p:txBody>
      </p:sp>
      <p:pic>
        <p:nvPicPr>
          <p:cNvPr id="109" name="Google Shape;109;g214cf9a2909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862" y="1017725"/>
            <a:ext cx="4404275" cy="31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4cf9a2909_0_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185" y="4195650"/>
            <a:ext cx="377163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