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7clmNwiBTlGHuJxW+PrgGsMY3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4708DE-3995-4DB0-AE08-97F9C65C3991}">
  <a:tblStyle styleId="{324708DE-3995-4DB0-AE08-97F9C65C399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b1377e8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fb1377e8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a531b36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4ba531b36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ba531b36e_0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4ba531b36e_0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4ba531b36e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4ba531b36e_0_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4ba531b36e_0_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4ba531b36e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4ba531b36e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4ba531b36e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24ba531b36e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24ba531b36e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4ba531b36e_0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24ba531b36e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4ba531b36e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4ba531b36e_0_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4ba531b36e_0_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4ba531b36e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4ba531b36e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4ba531b36e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4ba531b36e_0_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4ba531b36e_0_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4ba531b36e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4ba531b36e_0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4ba531b36e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4ba531b36e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24ba531b36e_0_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4ba531b36e_0_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4ba531b36e_0_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4ba531b36e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4ba531b36e_0_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4ba531b36e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ba531b36e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4ba531b36e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4ba531b36e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Jl3K63Rbyg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drive/folders/1HAWYcZDxa_yydTFPNWTRy3akA1bvCqu-?usp=sharin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latin typeface="Oswald"/>
                <a:ea typeface="Oswald"/>
                <a:cs typeface="Oswald"/>
                <a:sym typeface="Oswald"/>
              </a:rPr>
              <a:t>CSE440: Natural Language Processing II</a:t>
            </a:r>
            <a:endParaRPr sz="438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Dr. Farig Sadeque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Assistant Professor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Department of Computer Science and Engineering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BRAC University</a:t>
            </a:r>
            <a:endParaRPr sz="1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Ambiguity</a:t>
            </a:r>
            <a:endParaRPr/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Phonetics: I scream? Ice cream?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Morphology: Union-ized? Un-ionized?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Syntax: Squad helps dog bite victim.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Squad helps a dog to bite a victim?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Squad helps a dog-bite victim?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Semantics: Ball: an orb, or a dance?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“High-end” nonsense: Colorful green ideas sleep furiously. 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Discourse: see that photo again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Variability</a:t>
            </a:r>
            <a:endParaRPr/>
          </a:p>
        </p:txBody>
      </p:sp>
      <p:sp>
        <p:nvSpPr>
          <p:cNvPr id="118" name="Google Shape;11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He bought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 purchased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 acquired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was bought by him (and all other synonyms with passive voice)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was sold to him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……….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Language Change</a:t>
            </a:r>
            <a:endParaRPr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1438" y="1017725"/>
            <a:ext cx="33411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Language Change</a:t>
            </a:r>
            <a:endParaRPr/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English beats up other languages in dark alleys, then rifles through their pockets for loose grammar and spare vocabulary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We eat beef, but we raise cows.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 video: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https://www.youtube.com/watch?v=Jl3K63Rbygw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Lecture 1: 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Class Expectation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727650" y="1241100"/>
            <a:ext cx="7956900" cy="26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95"/>
              <a:t>What can we expect?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Some linguistics knowledge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A whole lot of algorithms. This is an </a:t>
            </a:r>
            <a:r>
              <a:rPr b="1" lang="en" sz="1595"/>
              <a:t>algorithms</a:t>
            </a:r>
            <a:r>
              <a:rPr lang="en" sz="1595"/>
              <a:t> course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A bunch of programming</a:t>
            </a:r>
            <a:endParaRPr sz="159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95"/>
              <a:t>What this course is not: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This is not a linguistics course. We will learn whatever linguistics we require during the course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This is not a machine learning/neural network course. There will be a refresher within the first couple of weeks, but for deeper understanding, please take the respective courses. </a:t>
            </a:r>
            <a:endParaRPr sz="159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Class Expectations 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Several semesters of programming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Primary language: Python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Linguistics experience helpful, not required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Mathematical experience helpful, not required</a:t>
            </a:r>
            <a:endParaRPr sz="17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 long as you can understand some maths notation, you will do well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Course Structure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Attendance: 5%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Assignments/project: 20%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Quiz (best 3 out of 4): 15%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Midterm: 30%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Final 30%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b1377e86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Course Contents</a:t>
            </a:r>
            <a:endParaRPr/>
          </a:p>
        </p:txBody>
      </p:sp>
      <p:sp>
        <p:nvSpPr>
          <p:cNvPr id="84" name="Google Shape;84;g1fb1377e865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Books, lectures, assignments etc.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https://drive.google.com/drive/folders/1HAWYcZDxa_yydTFPNWTRy3akA1bvCqu-?usp=sharing</a:t>
            </a:r>
            <a:r>
              <a:rPr lang="en" sz="1700"/>
              <a:t> 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  <p:pic>
        <p:nvPicPr>
          <p:cNvPr id="85" name="Google Shape;85;g1fb1377e86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20574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ba531b36e_0_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Consultation</a:t>
            </a:r>
            <a:endParaRPr/>
          </a:p>
        </p:txBody>
      </p:sp>
      <p:sp>
        <p:nvSpPr>
          <p:cNvPr id="91" name="Google Shape;91;g24ba531b36e_0_47"/>
          <p:cNvSpPr txBox="1"/>
          <p:nvPr>
            <p:ph idx="1" type="body"/>
          </p:nvPr>
        </p:nvSpPr>
        <p:spPr>
          <a:xfrm>
            <a:off x="311700" y="1152475"/>
            <a:ext cx="8520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visit me during consultation hours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also book a timeslot– online or offline</a:t>
            </a:r>
            <a:endParaRPr/>
          </a:p>
        </p:txBody>
      </p:sp>
      <p:graphicFrame>
        <p:nvGraphicFramePr>
          <p:cNvPr id="92" name="Google Shape;92;g24ba531b36e_0_47"/>
          <p:cNvGraphicFramePr/>
          <p:nvPr/>
        </p:nvGraphicFramePr>
        <p:xfrm>
          <a:off x="952500" y="195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{324708DE-3995-4DB0-AE08-97F9C65C3991}</a:tableStyleId>
              </a:tblPr>
              <a:tblGrid>
                <a:gridCol w="3619500"/>
                <a:gridCol w="3619500"/>
              </a:tblGrid>
              <a:tr h="290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For in-office consultation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For online consultation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3" name="Google Shape;93;g24ba531b36e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100" y="2361400"/>
            <a:ext cx="2503500" cy="25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4ba531b36e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225" y="2361400"/>
            <a:ext cx="2503500" cy="25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Course Plan</a:t>
            </a:r>
            <a:endParaRPr/>
          </a:p>
        </p:txBody>
      </p:sp>
      <p:graphicFrame>
        <p:nvGraphicFramePr>
          <p:cNvPr id="100" name="Google Shape;100;p6"/>
          <p:cNvGraphicFramePr/>
          <p:nvPr/>
        </p:nvGraphicFramePr>
        <p:xfrm>
          <a:off x="311700" y="121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{324708DE-3995-4DB0-AE08-97F9C65C3991}</a:tableStyleId>
              </a:tblPr>
              <a:tblGrid>
                <a:gridCol w="4042525"/>
                <a:gridCol w="4042525"/>
              </a:tblGrid>
              <a:tr h="345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Linguistics essentials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Sentence segmentation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Tokenization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Lemmatization/Stemming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Parts-of-Speech tagging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Named Entity Recognition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Parsing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Coreference Resolution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Machine Learning Essentials Review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Probability Review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Naive Bayes, Logistic regression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Splits, metrics, statistical significance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Essential ML maths refresher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Text Categorization and Representations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Representation basics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Word embeddings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Contextual embeddings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Text Categorization Algorithms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Sequence tagging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Sequence tagging basics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Markov Models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Deep Learning Architectures: Recurrent Neural Network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Transfer Learning with Pretrained Language Models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Parsing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Parsing Basics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Constituency Grammar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Constituency Parsing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Dependency Parsing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Translation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Coreference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Text Generation: Encoder-Decoder Algorithm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Question Answering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t/>
                      </a:r>
                      <a:endParaRPr sz="115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t/>
                      </a:r>
                      <a:endParaRPr sz="115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Why is NLP Hard?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t/>
            </a:r>
            <a:endParaRPr/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2875" y="1079325"/>
            <a:ext cx="3478251" cy="3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