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Oswald Medium"/>
      <p:regular r:id="rId58"/>
      <p:bold r:id="rId59"/>
    </p:embeddedFont>
    <p:embeddedFont>
      <p:font typeface="Oswald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OswaldMedium-bold.fntdata"/><Relationship Id="rId14" Type="http://schemas.openxmlformats.org/officeDocument/2006/relationships/slide" Target="slides/slide9.xml"/><Relationship Id="rId58" Type="http://schemas.openxmlformats.org/officeDocument/2006/relationships/font" Target="fonts/OswaldMedium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ddb66e7f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ddb66e7f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ddb66e7f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ddb66e7f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ddb66e7f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ddb66e7f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ddb66e7f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ddb66e7f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ddb66e7f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ddb66e7f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ddb66e7f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ddb66e7f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ddb66e7f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ddb66e7f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db66e7f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ddb66e7f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ddb66e7f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ddb66e7f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ddb66e7f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ddb66e7f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ddb66e7f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ddb66e7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ddb66e7f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ddb66e7f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ddb66e7f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ddb66e7f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ddb66e7f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ddb66e7f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ddb66e7f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ddb66e7f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ddb66e7f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ddb66e7f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ddb66e7f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ddb66e7f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ddb66e7f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ddb66e7f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ddb66e7f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ddb66e7f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ddb66e7f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ddb66e7f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ddb66e7f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ddb66e7f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ddb66e7f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ddb66e7f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ddb66e7f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ddb66e7f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ddb66e7f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ddb66e7f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ddb66e7f1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ddb66e7f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ddb66e7f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eddb66e7f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ddb66e7f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ddb66e7f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ddb66e7f1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ddb66e7f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ddb66e7f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ddb66e7f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ddb66e7f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ddb66e7f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ddb66e7f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ddb66e7f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ddb66e7f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ddb66e7f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ddb66e7f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ddb66e7f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ddb66e7f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eddb66e7f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ddb66e7f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ddb66e7f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ddb66e7f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eddb66e7f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ddb66e7f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eddb66e7f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ddb66e7f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ddb66e7f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ddb66e7f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ddb66e7f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ddb66e7f1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ddb66e7f1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ddb66e7f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eddb66e7f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eddb66e7f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eddb66e7f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eddb66e7f1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eddb66e7f1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ddb66e7f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ddb66e7f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ddb66e7f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eddb66e7f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eddb66e7f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eddb66e7f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eddb66e7f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eddb66e7f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We can do a student t-test (if the distribution is normal): calculate the t-value and compare it to a preset p-value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P-value often is 0.05 or smaller– this means if we run the test 100 times, 95% of the times we will reject the null hypothesis. The lower the -value, the more confident we are that A &gt; B.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If our t-value is less than the value in the corresponding p-value column, we can say that A is statistically significantly better than 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ddb66e7f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ddb66e7f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ddb66e7f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ddb66e7f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ddb66e7f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ddb66e7f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ddb66e7f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ddb66e7f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Oswald"/>
                <a:ea typeface="Oswald"/>
                <a:cs typeface="Oswald"/>
                <a:sym typeface="Oswald"/>
              </a:rPr>
              <a:t>CSE440: Natural Language Processing II</a:t>
            </a:r>
            <a:endParaRPr sz="4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Farig Sadeque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BRAC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r>
              <a:rPr lang="en"/>
              <a:t> are easy for regular ML task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Like you have seen in the butterfly classifier, or other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features do we use when we are trying to classify a natural language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see an example: BoW features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Bag-of-words features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bag-of-words feature representation means that for each word in the vocabulary, there is a feature function, f</a:t>
            </a:r>
            <a:r>
              <a:rPr baseline="-25000" lang="en"/>
              <a:t>i</a:t>
            </a:r>
            <a:r>
              <a:rPr lang="en"/>
              <a:t> that produces the count of word i in the 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</a:t>
            </a:r>
            <a:r>
              <a:rPr lang="en"/>
              <a:t>f</a:t>
            </a:r>
            <a:r>
              <a:rPr baseline="-25000" lang="en"/>
              <a:t>great</a:t>
            </a:r>
            <a:r>
              <a:rPr lang="en"/>
              <a:t> (great scenes great film)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813" y="2756626"/>
            <a:ext cx="7138375" cy="20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Bag-of-words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do it?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easy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set of all possible unique words in the train data, 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each of the sentences create a vector v of size |w| with every element initialized to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word i appears in that sentence, replace the 0 in v</a:t>
            </a:r>
            <a:r>
              <a:rPr baseline="-25000" lang="en"/>
              <a:t>i</a:t>
            </a:r>
            <a:r>
              <a:rPr lang="en"/>
              <a:t> with the count of that word in that sentence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That’s it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issues with BoW?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feature function per word → large, sparse matrices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What’s wrong with sparsity?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Completely ignores word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often still useful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the feature matrix for these four text messages: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Sorry I’ll call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 can call me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 have won call now!!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Sorry! U can not unsubscribe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4025"/>
            <a:ext cx="8520600" cy="307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now?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So, we have learned what features 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Now, how are we going to use these features to classify a natural language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see one of the easiest types of classifier– it uses probability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review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450" y="1017725"/>
            <a:ext cx="46010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Probability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unconditional or prior probability of a proposition a is the degree of belief in that proposition given no other information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P(DieRoll = 5) = 1/6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P(CardDrawn = A♠) = 1/52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P(SkyInTucson = sunny) = 286/365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Probability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joint probability of propositions a1, . . . , an is the degree of belief in the proposition a</a:t>
            </a:r>
            <a:r>
              <a:rPr baseline="-25000" lang="en"/>
              <a:t>1</a:t>
            </a:r>
            <a:r>
              <a:rPr lang="en"/>
              <a:t> ∧ . . . ∧ a</a:t>
            </a:r>
            <a:r>
              <a:rPr baseline="-25000" lang="en"/>
              <a:t>n</a:t>
            </a:r>
            <a:endParaRPr baseline="-25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P(A,♠) = P(A ∧ ♠) = 1/52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 Medium"/>
                <a:ea typeface="Oswald Medium"/>
                <a:cs typeface="Oswald Medium"/>
                <a:sym typeface="Oswald Medium"/>
              </a:rPr>
              <a:t>ML Essentials</a:t>
            </a:r>
            <a:endParaRPr sz="44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posterior or conditional probability of a proposition a given a proposition b is the degree of belief in a, given that we know only 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P(Card = A♠|CardSuit = ♠) = 1/13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P(DieRoll2 = 5|DieRoll1 = 5) =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between Joint and Conditional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P(a ∧ b) = P(a|b)P(b) or P(a|b) = P(a ∧ b)/P(b)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P(A ∧ ♠) = 1/52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P(A|♠) = 1/13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P(♠) = 1/4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P(A|♠)P(♠) = 1/13 · 1/4 = 1/52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Bayes’ Rule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P(b|a) =  P(a|b)P(b)/P(a)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derive this equation.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Purpose of Bayes’ rule: Swap the conditioned and conditioning variables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classifiers</a:t>
            </a:r>
            <a:endParaRPr/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413" y="1017725"/>
            <a:ext cx="638516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Bayes classifiers</a:t>
            </a:r>
            <a:endParaRPr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888" y="1136500"/>
            <a:ext cx="585623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Bayes classifiers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Naïve Bayes classifier assumes conditional </a:t>
            </a:r>
            <a:r>
              <a:rPr lang="en"/>
              <a:t>independence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events A and B are conditionally independent given an event C if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P(A</a:t>
            </a:r>
            <a:r>
              <a:rPr lang="en"/>
              <a:t>∩</a:t>
            </a:r>
            <a:r>
              <a:rPr lang="en"/>
              <a:t>B|C)=P(A|C)P(B|C)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more general version: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P(A</a:t>
            </a:r>
            <a:r>
              <a:rPr baseline="-25000" lang="en"/>
              <a:t>1</a:t>
            </a:r>
            <a:r>
              <a:rPr lang="en"/>
              <a:t> A</a:t>
            </a:r>
            <a:r>
              <a:rPr baseline="-25000" lang="en"/>
              <a:t>2</a:t>
            </a:r>
            <a:r>
              <a:rPr lang="en"/>
              <a:t> A</a:t>
            </a:r>
            <a:r>
              <a:rPr baseline="-25000" lang="en"/>
              <a:t>3</a:t>
            </a:r>
            <a:r>
              <a:rPr lang="en"/>
              <a:t> … A</a:t>
            </a:r>
            <a:r>
              <a:rPr baseline="-25000" lang="en"/>
              <a:t>n</a:t>
            </a:r>
            <a:r>
              <a:rPr lang="en"/>
              <a:t>|C) = ∏P(A</a:t>
            </a:r>
            <a:r>
              <a:rPr baseline="-25000" lang="en"/>
              <a:t>i</a:t>
            </a:r>
            <a:r>
              <a:rPr lang="en"/>
              <a:t>|C)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classify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Or, in other words, train a classifier on train data and predict the class of a new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need: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Prior </a:t>
            </a:r>
            <a:r>
              <a:rPr lang="en"/>
              <a:t>probability</a:t>
            </a:r>
            <a:r>
              <a:rPr lang="en"/>
              <a:t> of a class y; P(y)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And conditional </a:t>
            </a:r>
            <a:r>
              <a:rPr lang="en"/>
              <a:t>probability</a:t>
            </a:r>
            <a:r>
              <a:rPr lang="en"/>
              <a:t> of each feature f</a:t>
            </a:r>
            <a:r>
              <a:rPr baseline="-25000" lang="en"/>
              <a:t>i</a:t>
            </a:r>
            <a:r>
              <a:rPr lang="en"/>
              <a:t> P(f</a:t>
            </a:r>
            <a:r>
              <a:rPr baseline="-25000" lang="en"/>
              <a:t>i</a:t>
            </a:r>
            <a:r>
              <a:rPr lang="en"/>
              <a:t>|y)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do we get these probabilities from?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From the training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the training phase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Recall from the equation in previous slide: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multiply all these probabilities to get the final probability of a test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the test phase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clear this up with an example</a:t>
            </a:r>
            <a:endParaRPr/>
          </a:p>
        </p:txBody>
      </p:sp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49" y="1170125"/>
            <a:ext cx="7123926" cy="34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50" y="4558726"/>
            <a:ext cx="5488051" cy="3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faced our first issue!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Multiplying probability always has this type of issue: if a probability is 0, the entire multiplication becomes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should we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 a technique called smoothing</a:t>
            </a:r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138" y="2690900"/>
            <a:ext cx="5735725" cy="10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1704163" y="3821175"/>
            <a:ext cx="57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= number of unique words in the training data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to do this example again, but now with smoothing</a:t>
            </a:r>
            <a:endParaRPr/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50" y="1170125"/>
            <a:ext cx="6815109" cy="330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694" y="1017725"/>
            <a:ext cx="2778200" cy="5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550" y="4558713"/>
            <a:ext cx="5082656" cy="36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Probability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Naive Bayes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ML evaluation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calculation</a:t>
            </a:r>
            <a:endParaRPr/>
          </a:p>
        </p:txBody>
      </p:sp>
      <p:pic>
        <p:nvPicPr>
          <p:cNvPr id="234" name="Google Shape;2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88" y="1147725"/>
            <a:ext cx="7534826" cy="18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Refining features</a:t>
            </a:r>
            <a:endParaRPr/>
          </a:p>
        </p:txBody>
      </p:sp>
      <p:sp>
        <p:nvSpPr>
          <p:cNvPr id="240" name="Google Shape;24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Binary multinomial naïve Bayes assumes that what matters is whether or not a word occurs in a document, not its frequency in the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Equivalent to removing duplicate words in each document.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200" y="2644575"/>
            <a:ext cx="3707600" cy="20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Refining features</a:t>
            </a:r>
            <a:endParaRPr/>
          </a:p>
        </p:txBody>
      </p:sp>
      <p:sp>
        <p:nvSpPr>
          <p:cNvPr id="247" name="Google Shape;247;p44"/>
          <p:cNvSpPr txBox="1"/>
          <p:nvPr>
            <p:ph idx="1" type="body"/>
          </p:nvPr>
        </p:nvSpPr>
        <p:spPr>
          <a:xfrm>
            <a:off x="311700" y="115247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N-gram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 of one word at a time, consider multiple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Bag-of-words assumption is sometimes too simplistic: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vs. not good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like vs. didn’t 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bag-of-n-grams feature representation has a vocabulary that includes phrases (up to) n tokens long.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f</a:t>
            </a:r>
            <a:r>
              <a:rPr baseline="-25000" lang="en"/>
              <a:t>great film</a:t>
            </a:r>
            <a:r>
              <a:rPr lang="en"/>
              <a:t> (great scenes great film)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bag-of-bigrams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bag-of-words = bag-of-1-grams (a.k.a. unigrams)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Consequences: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Vocabulary size grows quickly as n increases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Small counts; most n-grams never seen for large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word n-grams, typically n ≤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character n-grams, typically n ≤ 10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Refining features</a:t>
            </a:r>
            <a:endParaRPr/>
          </a:p>
        </p:txBody>
      </p:sp>
      <p:sp>
        <p:nvSpPr>
          <p:cNvPr id="253" name="Google Shape;25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Lexicon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Sometimes there isn’t enough training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sentiment training data that doesn’t include wretched, dreadful, genial,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lexicon is a list of words (not sentences or documents) that have been annotated for a task.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the LIWC lexicon labels words for the categories Positive emotion, Family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Lexicons are typically used to produce count features.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f</a:t>
            </a:r>
            <a:r>
              <a:rPr baseline="-25000" lang="en"/>
              <a:t>posemo</a:t>
            </a:r>
            <a:r>
              <a:rPr lang="en"/>
              <a:t> (great scenes beautiful film) = 2 if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great and beautiful are tagged as posemo in the lexicon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Rule-based features</a:t>
            </a:r>
            <a:endParaRPr/>
          </a:p>
        </p:txBody>
      </p:sp>
      <p:sp>
        <p:nvSpPr>
          <p:cNvPr id="259" name="Google Shape;25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no limits on the algorithm that a feature function may apply.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many times does [$][\d,]{7} match?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proportion of first line’s characters are capitals?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the ratio of text to image area (in HTML)?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learners are simple</a:t>
            </a:r>
            <a:endParaRPr/>
          </a:p>
        </p:txBody>
      </p:sp>
      <p:sp>
        <p:nvSpPr>
          <p:cNvPr id="265" name="Google Shape;26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 everyday life, the learners we use make mistakes and then learn from mistakes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Let’s say we want to draw a line to separate spans vs. not spams (linear regression classifier)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line </a:t>
            </a:r>
            <a:r>
              <a:rPr lang="en" sz="1600"/>
              <a:t>splits the spams and not spams into two regions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a spam falls in the non-spam region, the classifier made a mistake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line is called a “decision boundary” 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How do we do that?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can penalize the model for making mistakes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How can we penalize? Should we penalize the same amount for every mistake it makes?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Enter the idea of </a:t>
            </a:r>
            <a:r>
              <a:rPr i="1" lang="en" sz="1600"/>
              <a:t>Loss</a:t>
            </a:r>
            <a:endParaRPr i="1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  <p:pic>
        <p:nvPicPr>
          <p:cNvPr id="271" name="Google Shape;2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400" y="972900"/>
            <a:ext cx="6213200" cy="39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entropy loss</a:t>
            </a:r>
            <a:endParaRPr/>
          </a:p>
        </p:txBody>
      </p:sp>
      <p:pic>
        <p:nvPicPr>
          <p:cNvPr id="277" name="Google Shape;2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800" y="1017725"/>
            <a:ext cx="5932401" cy="260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00" y="3544025"/>
            <a:ext cx="2242000" cy="4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1000" y="4019148"/>
            <a:ext cx="3298601" cy="29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0990" y="4358775"/>
            <a:ext cx="3844735" cy="6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entropy loss </a:t>
            </a:r>
            <a:endParaRPr/>
          </a:p>
        </p:txBody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cross-entropy loss, LCE(</a:t>
            </a:r>
            <a:r>
              <a:rPr b="1" lang="en"/>
              <a:t>w</a:t>
            </a:r>
            <a:r>
              <a:rPr lang="en"/>
              <a:t>, b; </a:t>
            </a:r>
            <a:r>
              <a:rPr b="1" lang="en"/>
              <a:t>x</a:t>
            </a:r>
            <a:r>
              <a:rPr lang="en"/>
              <a:t>, y), measures how bad </a:t>
            </a:r>
            <a:r>
              <a:rPr b="1" lang="en"/>
              <a:t>w</a:t>
            </a:r>
            <a:r>
              <a:rPr lang="en"/>
              <a:t> and b are on the single example (</a:t>
            </a:r>
            <a:r>
              <a:rPr b="1" lang="en"/>
              <a:t>x</a:t>
            </a:r>
            <a:r>
              <a:rPr lang="en"/>
              <a:t>, 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ML model runs through each of the training examples and tries to reduce this cross entropy loss as it goes along– and thus learns the pattern in the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Sometimes, a model goes through all training examples multiple times to reduce the loss further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of these run is called an epoch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best practices</a:t>
            </a:r>
            <a:endParaRPr/>
          </a:p>
        </p:txBody>
      </p:sp>
      <p:sp>
        <p:nvSpPr>
          <p:cNvPr id="292" name="Google Shape;29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splitting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Underfitting and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Performance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Statistical significance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see an example from “</a:t>
            </a:r>
            <a:r>
              <a:rPr i="1" lang="en"/>
              <a:t>Where’s My Mom?</a:t>
            </a:r>
            <a:r>
              <a:rPr lang="en"/>
              <a:t> by Julia Donaldson and Axel Scheffler ISBN-13: 978-0803732285”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Context: a baby monkey is looking for his mom, and cannot find her anywhere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butterfly comes to help, asks the baby monkey how his mother looks 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the story starts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Who is the classifier here? What are the features? What is a feature?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splitting</a:t>
            </a:r>
            <a:endParaRPr/>
          </a:p>
        </p:txBody>
      </p:sp>
      <p:sp>
        <p:nvSpPr>
          <p:cNvPr id="298" name="Google Shape;29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classifier on data E</a:t>
            </a:r>
            <a:r>
              <a:rPr baseline="-25000" lang="en"/>
              <a:t>train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classifier on E</a:t>
            </a:r>
            <a:r>
              <a:rPr baseline="-25000" lang="en"/>
              <a:t>test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100" y="2036400"/>
            <a:ext cx="6377801" cy="26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splitting</a:t>
            </a:r>
            <a:endParaRPr/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311700" y="1152475"/>
            <a:ext cx="85206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peak into the test data!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even accidentally</a:t>
            </a:r>
            <a:endParaRPr/>
          </a:p>
        </p:txBody>
      </p:sp>
      <p:pic>
        <p:nvPicPr>
          <p:cNvPr id="306" name="Google Shape;3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250" y="1850175"/>
            <a:ext cx="4852773" cy="22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53"/>
          <p:cNvSpPr txBox="1"/>
          <p:nvPr>
            <p:ph idx="1" type="body"/>
          </p:nvPr>
        </p:nvSpPr>
        <p:spPr>
          <a:xfrm>
            <a:off x="311700" y="4113500"/>
            <a:ext cx="85206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are the accuracies of these models?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 you improve them?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splitting: improving a model</a:t>
            </a:r>
            <a:endParaRPr/>
          </a:p>
        </p:txBody>
      </p:sp>
      <p:sp>
        <p:nvSpPr>
          <p:cNvPr id="313" name="Google Shape;31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idea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on the train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 on test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 back to the training phase and tune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it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idea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data into three parts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Train on the major chunk of the data (E</a:t>
            </a:r>
            <a:r>
              <a:rPr baseline="-25000" lang="en"/>
              <a:t>train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Tune on a very small piece of data (E</a:t>
            </a:r>
            <a:r>
              <a:rPr baseline="-25000" lang="en"/>
              <a:t>val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Test on another small chunk of data (E</a:t>
            </a:r>
            <a:r>
              <a:rPr baseline="-25000" lang="en"/>
              <a:t>test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Underfitting and Overfitting</a:t>
            </a:r>
            <a:endParaRPr/>
          </a:p>
        </p:txBody>
      </p:sp>
      <p:sp>
        <p:nvSpPr>
          <p:cNvPr id="319" name="Google Shape;31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Learning Curve</a:t>
            </a:r>
            <a:endParaRPr/>
          </a:p>
        </p:txBody>
      </p:sp>
      <p:pic>
        <p:nvPicPr>
          <p:cNvPr id="320" name="Google Shape;32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737" y="1213500"/>
            <a:ext cx="4480524" cy="36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Underfitting</a:t>
            </a:r>
            <a:endParaRPr/>
          </a:p>
        </p:txBody>
      </p:sp>
      <p:sp>
        <p:nvSpPr>
          <p:cNvPr id="326" name="Google Shape;32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Insufficient training data                             Model is too simple</a:t>
            </a:r>
            <a:endParaRPr/>
          </a:p>
        </p:txBody>
      </p:sp>
      <p:pic>
        <p:nvPicPr>
          <p:cNvPr id="327" name="Google Shape;32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66" y="2002000"/>
            <a:ext cx="3298875" cy="26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025" y="2002000"/>
            <a:ext cx="3298874" cy="267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underfitting</a:t>
            </a:r>
            <a:endParaRPr/>
          </a:p>
        </p:txBody>
      </p:sp>
      <p:pic>
        <p:nvPicPr>
          <p:cNvPr id="334" name="Google Shape;33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963" y="1017725"/>
            <a:ext cx="687407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pic>
        <p:nvPicPr>
          <p:cNvPr id="340" name="Google Shape;34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3700"/>
            <a:ext cx="3642550" cy="303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150" y="1463700"/>
            <a:ext cx="3642549" cy="2954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overfitting</a:t>
            </a:r>
            <a:endParaRPr/>
          </a:p>
        </p:txBody>
      </p:sp>
      <p:pic>
        <p:nvPicPr>
          <p:cNvPr id="347" name="Google Shape;34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0" y="1017725"/>
            <a:ext cx="6298551" cy="40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</p:txBody>
      </p:sp>
      <p:sp>
        <p:nvSpPr>
          <p:cNvPr id="353" name="Google Shape;353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is a bad performance metrics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distribution of categories is unbalanced, 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care about one category more than the others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detecting spam in text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diagnosing depression from tweets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we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other metrics: precision, recall, F-1 score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359" name="Google Shape;35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725" y="1160200"/>
            <a:ext cx="6378550" cy="33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Classifier = butterfly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bigger than baby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a great gray hunk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tusks, trunk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knees not baggy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tail coils around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doesn’t slither, hiss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nest of eggs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legs &gt; 0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Precision, recall and F-1 score</a:t>
            </a:r>
            <a:endParaRPr/>
          </a:p>
        </p:txBody>
      </p:sp>
      <p:sp>
        <p:nvSpPr>
          <p:cNvPr id="365" name="Google Shape;365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= ratio between true + (or -) and predicted + (or -)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= ration between true (or -) and actual + (or -)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F-1 score: Harmonic mean of precision and recall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other task-specific metrics as well: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BLEU: machine translation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WER: ASR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Cosine similarity: semantic similarity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Euclidean distance: spell checking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F-latency: early detection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one category of interest</a:t>
            </a:r>
            <a:endParaRPr/>
          </a:p>
        </p:txBody>
      </p:sp>
      <p:sp>
        <p:nvSpPr>
          <p:cNvPr id="371" name="Google Shape;37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we care about more than one category in classification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 sentiment analysis we care about both positive and negative sentiments 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Macro-average: our regular average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Micro-average: combine-and-calculate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Let’s calculate macro- and micro-average precision for this case: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predicted 51 sentences as positive and and 42 as negative, where 37 of them were actually positive and 18 were actually negative</a:t>
            </a:r>
            <a:endParaRPr sz="1700"/>
          </a:p>
          <a:p>
            <a:pPr indent="-336550" lvl="0" marL="9144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is macro-precision?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is the micro-precision?</a:t>
            </a:r>
            <a:endParaRPr sz="17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Significance</a:t>
            </a:r>
            <a:endParaRPr/>
          </a:p>
        </p:txBody>
      </p:sp>
      <p:sp>
        <p:nvSpPr>
          <p:cNvPr id="377" name="Google Shape;377;p64"/>
          <p:cNvSpPr txBox="1"/>
          <p:nvPr>
            <p:ph idx="1" type="body"/>
          </p:nvPr>
        </p:nvSpPr>
        <p:spPr>
          <a:xfrm>
            <a:off x="311700" y="1152475"/>
            <a:ext cx="8520600" cy="3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some test set T, classifier A gets .992 F1, B gets .991 F1.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Is A actually better than B?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Competing hypotheses: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is generally better than B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was better than B by chance on T, but would not be better than B in general, i.e., the null hypothesis (H</a:t>
            </a:r>
            <a:r>
              <a:rPr baseline="-25000" lang="en" sz="1600"/>
              <a:t>0</a:t>
            </a:r>
            <a:r>
              <a:rPr lang="en" sz="1600"/>
              <a:t>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would like to reject the null hypothesis if we want to establish that A is actually better than B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do this? One way can be: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can do some sort of statistical significance test (Student’s t-test) using multiple samples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the test value is less than than a preset critical value (p-value), we reject the null hypothesis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 to get the samples? Many ways (e.g. cross-validation)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Objects are described by properties or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Classifiers make predictions based on 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classifiers consider many properties jointly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Classifiers may overfit, i.e., perform well on training data, but poorly on unseen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will mostly use discriminative classifier in this course– where the classifier function tries to draw (or predicts) a border to separate different types of data.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classifier needs to be trained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train a classifier on a set of data we call training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try to </a:t>
            </a:r>
            <a:r>
              <a:rPr i="1" lang="en"/>
              <a:t>fit </a:t>
            </a:r>
            <a:r>
              <a:rPr lang="en"/>
              <a:t>the classifier as best to our ability to the training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Should we do this? Will learn soon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 we try to predict the class of a new data that is not seen during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the part where prediction comes 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definitions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00" y="1082725"/>
            <a:ext cx="69073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in matrix form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50" y="1017725"/>
            <a:ext cx="6182700" cy="40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