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Average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h5cFRw+gjwYSgfclSCGzn6hUG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verage-regular.fntdata"/><Relationship Id="rId47" Type="http://schemas.openxmlformats.org/officeDocument/2006/relationships/slide" Target="slides/slide42.xml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de.google.com/archive/p/word2vec/" TargetMode="External"/><Relationship Id="rId4" Type="http://schemas.openxmlformats.org/officeDocument/2006/relationships/hyperlink" Target="https://nlp.stanford.edu/projects/glove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Assistant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Words as vectors</a:t>
            </a:r>
            <a:endParaRPr/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25" y="1170125"/>
            <a:ext cx="581654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Neighboring words hint at semantics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Imagine you didn’t know what ignite meant: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 . . fusion fire does not ignite till temperatures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 . . plumes of flame ignite from the smokestacks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 . . over low heat. Ignite with a match …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you had seen another word in similar contexts: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 . . the way the fire is lit or the heat source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... flame couldn’t have lit a cigarette . . 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. . . kiln-dried logs that lit with a match 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Intuition: if two words are semantically similar, they will appear in text with similar surrounding words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vectors from neighboring words</a:t>
            </a:r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250" y="1147700"/>
            <a:ext cx="58634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Term-term matrix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A term-term co-occurrence matrix X is a |V|x|V| matrix where: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|V| is the number of words in the vocabulary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cell X</a:t>
            </a:r>
            <a:r>
              <a:rPr baseline="-25000" lang="en"/>
              <a:t>i,j </a:t>
            </a:r>
            <a:r>
              <a:rPr lang="en"/>
              <a:t>records how often word j occurred in the context of word 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row X</a:t>
            </a:r>
            <a:r>
              <a:rPr baseline="-25000" lang="en"/>
              <a:t>i</a:t>
            </a:r>
            <a:r>
              <a:rPr lang="en"/>
              <a:t> is the vector representation for word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Context may be defined in different ways: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same document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same sentence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Within ±n words of each other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V is typically the 10,000 - 50,000 most frequent words)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word is represented by a large vector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Easy way to build a term-term matrix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 binary BoW for the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Transpose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 it with the original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Voila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it: docs = ["any big cat", "big cat", "cat dog cat"]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Comparing word vectors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know the vectors you built make any sense?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need to compare these vectors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techniques do we have?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similarity measure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6375" y="1497875"/>
            <a:ext cx="3431249" cy="1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Cosine similarity: Why?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 is between 1 and -1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not Euclidean distance?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try this for this three vectors: u = [0, 1, 0, 1] v = [1, 0, 1, 0] w = [3, 0, 3, 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is the cosine similarity? What is the Euclidean distance? Which one makes more sense?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088" y="1415300"/>
            <a:ext cx="1189425" cy="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What’s wrong with term term matrix?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Sparse.Very sparse.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carry any contextual information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represent how important a word is in a sentence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TF-IDF: Term Frequency - </a:t>
            </a:r>
            <a:r>
              <a:rPr lang="en">
                <a:solidFill>
                  <a:srgbClr val="FF0000"/>
                </a:solidFill>
              </a:rPr>
              <a:t>Inverse</a:t>
            </a:r>
            <a:r>
              <a:rPr lang="en"/>
              <a:t> Document Frequency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Intuition: An informative term should: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Occurs many times in some specific contexts (TF)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occur in every context (IDF)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TF </a:t>
            </a:r>
            <a:r>
              <a:rPr i="1" lang="en">
                <a:solidFill>
                  <a:srgbClr val="FF0000"/>
                </a:solidFill>
              </a:rPr>
              <a:t>vector</a:t>
            </a:r>
            <a:r>
              <a:rPr lang="en"/>
              <a:t> is informative; it’s frequent in these slides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DF </a:t>
            </a:r>
            <a:r>
              <a:rPr i="1" lang="en">
                <a:solidFill>
                  <a:srgbClr val="FF0000"/>
                </a:solidFill>
              </a:rPr>
              <a:t>the</a:t>
            </a:r>
            <a:r>
              <a:rPr lang="en"/>
              <a:t> is uninformative; it’s frequent everywhere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4: Word Representations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TF-IDF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600" y="1145375"/>
            <a:ext cx="2906801" cy="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613" y="1572400"/>
            <a:ext cx="2692775" cy="6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 is a word, d is a document, D is the corpus, N = |D|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Intuitions: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frequent in a single context is good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infinities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appearing in every document is bad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of 100 (vs. 1) is not 100 times more relevant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word vectors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word tasks: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synonyms via cosine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classifier features when the input is one word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sentence/document tasks: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First, combine all word vectors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combine yourself (using centroid technique): usually needed for classical ML models; 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let an RNN handle things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vectors can then be used for classification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Sparse vs. dense vectors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Vectors we studied are very sparse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Advantages of small, dense word vectors: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feature weights to learn in machine learning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features can reduce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forces sharing; there are not enough dimensions for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word to be completely independent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Rather than count co-occurrence, let’s try to predict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do it in two ways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target word given the neighboring words: CBOW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neighboring words given the target word: Skip-gram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CBOW is easy, but…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focus on Skip-gram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embeddings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a word, taken from some 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the 5 preceding and 5 following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hippopotamus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[?, ?, ?, ?, ?, hippopotamus, ?, ?, ?, ?, 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embeddings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a word, taken from some 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the 5 preceding and 5 following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hippopotamus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[?, ?, ?, ?, ?, hippopotamus, ?, ?, ?, ?, ?]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task is impossible! But that’s okay because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minimize cross-entropy loss, not classification error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won’t ever actually use the model for prediction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only use word vectors learned as part of training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classifier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use a feedforward neural network to predict the preceding and following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simplicity’s sake, we will only try to predict one preceding and one following word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Initialize all weights to random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one-hot vector for each of the words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from left to right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 the previous and the next word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Backpropagate the error and edit the weights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classifier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350" y="1017725"/>
            <a:ext cx="45632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classifier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13" y="1147700"/>
            <a:ext cx="45079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Skip-gram classifier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6613" y="1114100"/>
            <a:ext cx="451076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Co-occurrence (SLP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 (SLP 6)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 (SLP 6 and lecture)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GloVe embeddings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 study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be a part of your assignment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embeddings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rarely necessary to train skip-gram or GloVe directly.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Download pre-trained word embeddings: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Skip-gram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https://code.google.com/archive/p/word2vec/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GloVe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https://nlp.stanford.edu/projects/glove/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Many models provide pre-trained embeddings: https://github.com/Hironsan/awesome-embedding-models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Which one should I choose? Try a few and see what works!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Inspecting embeddings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I know if my word embeddings make sense?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by hands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the words to a visible dimension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linear algebra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Visualizing embeddings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We usually have very high-dimensional vectors for each words. t-SNE can project down to 2. 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812" y="1716725"/>
            <a:ext cx="5364373" cy="3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Algebra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038" y="1170128"/>
            <a:ext cx="7001925" cy="29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standard evaluations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with human judgments of similarity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WordSim-353</a:t>
            </a:r>
            <a:r>
              <a:rPr lang="en"/>
              <a:t> noun similarity, e.g., (plane, car, 5.77)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SimLex-999</a:t>
            </a:r>
            <a:r>
              <a:rPr lang="en"/>
              <a:t> adjective, noun, and verb similarities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SCWS</a:t>
            </a:r>
            <a:r>
              <a:rPr lang="en"/>
              <a:t> word similarity given sentential context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STS</a:t>
            </a:r>
            <a:r>
              <a:rPr lang="en"/>
              <a:t> sentence-level similarity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 at similarity-based task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TOEFL</a:t>
            </a:r>
            <a:r>
              <a:rPr lang="en"/>
              <a:t> e.g., Levied is closest in meaning to: imposed, believed, requested, correlated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analogies</a:t>
            </a:r>
            <a:r>
              <a:rPr lang="en"/>
              <a:t> e.g., Athens is to Greece as Oslo is to 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Bias in embeddings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Embeddings reflect the language they were trained 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00" y="1714503"/>
            <a:ext cx="6735401" cy="2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Contextual word embeddings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Traditional word vectors ignore context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river bank: [ 0.3, -0.1, -0.2]  [ 0.1, -0.3, -0.2]  </a:t>
            </a:r>
            <a:r>
              <a:rPr lang="en">
                <a:solidFill>
                  <a:srgbClr val="FF0000"/>
                </a:solidFill>
              </a:rPr>
              <a:t>[-0.6, 0.3, -0.1]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bank deposit: [ 0.0 , 0.0 , -0.2]  </a:t>
            </a:r>
            <a:r>
              <a:rPr lang="en">
                <a:solidFill>
                  <a:srgbClr val="FF0000"/>
                </a:solidFill>
              </a:rPr>
              <a:t>[-0.6, 0.3, -0.1]</a:t>
            </a:r>
            <a:r>
              <a:rPr lang="en"/>
              <a:t>  [-0.3, -0.3, 0.0]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these two banks really have the same vectors?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Contextual word embeddings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875" y="1017725"/>
            <a:ext cx="57822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contextual word embeddings</a:t>
            </a:r>
            <a:endParaRPr/>
          </a:p>
        </p:txBody>
      </p:sp>
      <p:sp>
        <p:nvSpPr>
          <p:cNvPr id="289" name="Google Shape;28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to make up a prediction task that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takes n words as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produces n vectors as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only unlabeled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Computers do not understand semantics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 of text needs to include some sort of semantic information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ELMo’s task: language modeling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language model?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sequence of words, what is the next most probable word?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Unsupervised, great for learning representations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ELMo combines a forward language model and a backward language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Transformers use the same idea, but in a much larger canvas.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ELMo’s task: language modeling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477" y="1093925"/>
            <a:ext cx="3933050" cy="38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use contextual word embeddings?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Contextual word embeddings are trained on unlabeled data. How do we use them on the task we care about?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 word vectors, use as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 contextual embedding model, i.e., continue training the model, but now on our labeled data instead of the unlabeled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Representation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Sentence-level representation’s problems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Co-occurrence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Problems with BoW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 sparse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wrong with sparsity?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ignores word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Almost no semantic information preserved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But, works pretty well!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problem with sentence-level representation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Dogs chew snacks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Canines eat treats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problem with sentence-level representation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2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6"/>
              <a:t>Dogs chew snacks</a:t>
            </a:r>
            <a:endParaRPr sz="2316"/>
          </a:p>
          <a:p>
            <a:pPr indent="-3426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6"/>
              <a:t>Canines eat treats</a:t>
            </a:r>
            <a:endParaRPr sz="231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-32359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29"/>
              <a:t>No feature overlap whatsoever. If we try to calculate similarity, they are 100% dissimilar. But are they?</a:t>
            </a:r>
            <a:endParaRPr sz="1929"/>
          </a:p>
          <a:p>
            <a:pPr indent="-3235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929"/>
              <a:t>Solution: instead of creating sentence level representations, let’s go to smaller units i.e. words</a:t>
            </a:r>
            <a:endParaRPr sz="1929"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538" y="1892723"/>
            <a:ext cx="4840926" cy="1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Perfect word representations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lemmas: mouse/mice, dormir/duermes,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word senses: computer mouse vs. pet mouse, river bank vs. financial bank,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synonyms: couch/sofa, car/automobile,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antonyms: long/short, dark/light,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similarity: dog/cat, doctor/nurse,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relatedness: cup/coffee, scalpel/surgeon,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valence: excited and relaxed are high valence, depressed and angry are low valence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arousal: excited and angry are high arousal, relaxed and depressed are low arousal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