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5" roundtripDataSignature="AMtx7mg81pYPAJZIlA1y7bxhVtbbzSE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conomic_problem" TargetMode="External"/><Relationship Id="rId3" Type="http://schemas.openxmlformats.org/officeDocument/2006/relationships/hyperlink" Target="https://en.wikipedia.org/wiki/Want" TargetMode="External"/><Relationship Id="rId4" Type="http://schemas.openxmlformats.org/officeDocument/2006/relationships/hyperlink" Target="https://en.wikipedia.org/wiki/Resource" TargetMode="External"/><Relationship Id="rId5" Type="http://schemas.openxmlformats.org/officeDocument/2006/relationships/hyperlink" Target="https://en.wikipedia.org/wiki/Societ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Definition of Scarcity: Our inability to satisfy all our needs is called scarcity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questions of Macro: Can Bangladesh bank stabilise the banks performance with their new interest rate policies?  What will Bangladeshi Government do to increase the employment level of this 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Micro questions: Why are you more into cars than bikes? Why businesses are trying to improve their customer satisfaction?</a:t>
            </a:r>
            <a:endParaRPr/>
          </a:p>
        </p:txBody>
      </p:sp>
      <p:sp>
        <p:nvSpPr>
          <p:cNvPr id="117" name="Google Shape;11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Goods and services are the objects that people value</a:t>
            </a:r>
            <a:endParaRPr/>
          </a:p>
          <a:p>
            <a:pPr indent="0" lvl="0" marL="0" rtl="0" algn="l">
              <a:lnSpc>
                <a:spcPct val="80000"/>
              </a:lnSpc>
              <a:spcBef>
                <a:spcPts val="0"/>
              </a:spcBef>
              <a:spcAft>
                <a:spcPts val="0"/>
              </a:spcAft>
              <a:buNone/>
            </a:pPr>
            <a:r>
              <a:rPr lang="en-US" sz="1110">
                <a:solidFill>
                  <a:schemeClr val="dk1"/>
                </a:solidFill>
                <a:latin typeface="Calibri"/>
                <a:ea typeface="Calibri"/>
                <a:cs typeface="Calibri"/>
                <a:sym typeface="Calibri"/>
              </a:rPr>
              <a:t>and produce to satisfy wants. Goods are physical objects</a:t>
            </a:r>
            <a:endParaRPr/>
          </a:p>
          <a:p>
            <a:pPr indent="0" lvl="0" marL="0" rtl="0" algn="l">
              <a:lnSpc>
                <a:spcPct val="80000"/>
              </a:lnSpc>
              <a:spcBef>
                <a:spcPts val="0"/>
              </a:spcBef>
              <a:spcAft>
                <a:spcPts val="0"/>
              </a:spcAft>
              <a:buNone/>
            </a:pPr>
            <a:r>
              <a:rPr lang="en-US" sz="1110">
                <a:solidFill>
                  <a:schemeClr val="dk1"/>
                </a:solidFill>
                <a:latin typeface="Calibri"/>
                <a:ea typeface="Calibri"/>
                <a:cs typeface="Calibri"/>
                <a:sym typeface="Calibri"/>
              </a:rPr>
              <a:t>such as golf balls. Services are actions performed such</a:t>
            </a:r>
            <a:endParaRPr/>
          </a:p>
          <a:p>
            <a:pPr indent="0" lvl="0" marL="0" rtl="0" algn="l">
              <a:lnSpc>
                <a:spcPct val="80000"/>
              </a:lnSpc>
              <a:spcBef>
                <a:spcPts val="0"/>
              </a:spcBef>
              <a:spcAft>
                <a:spcPts val="0"/>
              </a:spcAft>
              <a:buNone/>
            </a:pPr>
            <a:r>
              <a:rPr lang="en-US" sz="1110">
                <a:solidFill>
                  <a:schemeClr val="dk1"/>
                </a:solidFill>
                <a:latin typeface="Calibri"/>
                <a:ea typeface="Calibri"/>
                <a:cs typeface="Calibri"/>
                <a:sym typeface="Calibri"/>
              </a:rPr>
              <a:t>as cutting hair and filling teeth.</a:t>
            </a:r>
            <a:endParaRPr/>
          </a:p>
          <a:p>
            <a:pPr indent="0" lvl="0" marL="0" rtl="0" algn="l">
              <a:lnSpc>
                <a:spcPct val="80000"/>
              </a:lnSpc>
              <a:spcBef>
                <a:spcPts val="0"/>
              </a:spcBef>
              <a:spcAft>
                <a:spcPts val="0"/>
              </a:spcAft>
              <a:buNone/>
            </a:pPr>
            <a:r>
              <a:t/>
            </a:r>
            <a:endParaRPr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What</a:t>
            </a:r>
            <a:r>
              <a:rPr lang="en-US" sz="1110">
                <a:solidFill>
                  <a:schemeClr val="dk1"/>
                </a:solidFill>
                <a:latin typeface="Calibri"/>
                <a:ea typeface="Calibri"/>
                <a:cs typeface="Calibri"/>
                <a:sym typeface="Calibri"/>
              </a:rPr>
              <a:t>- We produce a multiple ranges of goods from food to houses, from sports clothing equipments. By far the largest part of what people in the rich industrial countries produce today are services such as retail and wholesale services, health services and education. Goods are a small and decreasing part of what we produce. E.g. UK’s one of the prime source of income is Business Consultancy.</a:t>
            </a:r>
            <a:endParaRPr/>
          </a:p>
          <a:p>
            <a:pPr indent="0" lvl="0" marL="0" rtl="0" algn="l">
              <a:lnSpc>
                <a:spcPct val="80000"/>
              </a:lnSpc>
              <a:spcBef>
                <a:spcPts val="0"/>
              </a:spcBef>
              <a:spcAft>
                <a:spcPts val="0"/>
              </a:spcAft>
              <a:buNone/>
            </a:pPr>
            <a:r>
              <a:t/>
            </a:r>
            <a:endParaRPr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How – </a:t>
            </a:r>
            <a:r>
              <a:rPr b="0" lang="en-US" sz="1110">
                <a:solidFill>
                  <a:schemeClr val="dk1"/>
                </a:solidFill>
                <a:latin typeface="Calibri"/>
                <a:ea typeface="Calibri"/>
                <a:cs typeface="Calibri"/>
                <a:sym typeface="Calibri"/>
              </a:rPr>
              <a:t>Think about how a product is made e.g. a furniture or a TV, look around and you will find multiple day to day things that you use and imagine how they are made. So this goods and services are made using productive resources what we economists like to call as </a:t>
            </a:r>
            <a:r>
              <a:rPr b="1" lang="en-US" sz="1110">
                <a:solidFill>
                  <a:schemeClr val="dk1"/>
                </a:solidFill>
                <a:latin typeface="Calibri"/>
                <a:ea typeface="Calibri"/>
                <a:cs typeface="Calibri"/>
                <a:sym typeface="Calibri"/>
              </a:rPr>
              <a:t>factors of Production, </a:t>
            </a:r>
            <a:r>
              <a:rPr b="0" lang="en-US" sz="1110">
                <a:solidFill>
                  <a:schemeClr val="dk1"/>
                </a:solidFill>
                <a:latin typeface="Calibri"/>
                <a:ea typeface="Calibri"/>
                <a:cs typeface="Calibri"/>
                <a:sym typeface="Calibri"/>
              </a:rPr>
              <a:t>we will return to these factors of production just after we finish when, where and for whom these goods and services are created.</a:t>
            </a:r>
            <a:endParaRPr/>
          </a:p>
          <a:p>
            <a:pPr indent="0" lvl="0" marL="0" rtl="0" algn="l">
              <a:lnSpc>
                <a:spcPct val="80000"/>
              </a:lnSpc>
              <a:spcBef>
                <a:spcPts val="0"/>
              </a:spcBef>
              <a:spcAft>
                <a:spcPts val="0"/>
              </a:spcAft>
              <a:buNone/>
            </a:pPr>
            <a:r>
              <a:t/>
            </a:r>
            <a:endParaRPr b="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When- </a:t>
            </a:r>
            <a:r>
              <a:rPr b="0" lang="en-US" sz="1110">
                <a:solidFill>
                  <a:schemeClr val="dk1"/>
                </a:solidFill>
                <a:latin typeface="Calibri"/>
                <a:ea typeface="Calibri"/>
                <a:cs typeface="Calibri"/>
                <a:sym typeface="Calibri"/>
              </a:rPr>
              <a:t> Sometimes production falls and at times boosts. So the study of economics also deals with these different time periods. For example: during Eid or any other notable festivals  the overall  demand for new retail clothing rises and rest of year it somewhat remains stagnant.</a:t>
            </a:r>
            <a:endParaRPr/>
          </a:p>
          <a:p>
            <a:pPr indent="0" lvl="0" marL="0" rtl="0" algn="l">
              <a:lnSpc>
                <a:spcPct val="80000"/>
              </a:lnSpc>
              <a:spcBef>
                <a:spcPts val="0"/>
              </a:spcBef>
              <a:spcAft>
                <a:spcPts val="0"/>
              </a:spcAft>
              <a:buNone/>
            </a:pPr>
            <a:r>
              <a:t/>
            </a:r>
            <a:endParaRPr b="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Where – </a:t>
            </a:r>
            <a:r>
              <a:rPr b="0" lang="en-US" sz="1110">
                <a:solidFill>
                  <a:schemeClr val="dk1"/>
                </a:solidFill>
                <a:latin typeface="Calibri"/>
                <a:ea typeface="Calibri"/>
                <a:cs typeface="Calibri"/>
                <a:sym typeface="Calibri"/>
              </a:rPr>
              <a:t>Economics also helps us to understand where the goods and services are being produced. For example: why there are so many corporate offices or financial services in London and Singapore? Why Bangladesh has so many ready-made garment factories? </a:t>
            </a:r>
            <a:endParaRPr/>
          </a:p>
          <a:p>
            <a:pPr indent="0" lvl="0" marL="0" rtl="0" algn="l">
              <a:lnSpc>
                <a:spcPct val="80000"/>
              </a:lnSpc>
              <a:spcBef>
                <a:spcPts val="0"/>
              </a:spcBef>
              <a:spcAft>
                <a:spcPts val="0"/>
              </a:spcAft>
              <a:buNone/>
            </a:pPr>
            <a:r>
              <a:t/>
            </a:r>
            <a:endParaRPr b="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Whom – </a:t>
            </a:r>
            <a:r>
              <a:rPr b="0" lang="en-US" sz="1110">
                <a:solidFill>
                  <a:schemeClr val="dk1"/>
                </a:solidFill>
                <a:latin typeface="Calibri"/>
                <a:ea typeface="Calibri"/>
                <a:cs typeface="Calibri"/>
                <a:sym typeface="Calibri"/>
              </a:rPr>
              <a:t>Economics also enables us to analyse who gets the goods and services that are produced. Think very generally,  a rich individual is capable to buy goods and services of exclusive quality relative to an average earner. </a:t>
            </a:r>
            <a:endParaRPr b="1"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sz="1110">
              <a:solidFill>
                <a:schemeClr val="dk1"/>
              </a:solidFill>
              <a:latin typeface="Calibri"/>
              <a:ea typeface="Calibri"/>
              <a:cs typeface="Calibri"/>
              <a:sym typeface="Calibri"/>
            </a:endParaRPr>
          </a:p>
        </p:txBody>
      </p:sp>
      <p:sp>
        <p:nvSpPr>
          <p:cNvPr id="125" name="Google Shape;12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None/>
            </a:pPr>
            <a:r>
              <a:rPr b="1" lang="en-US"/>
              <a:t>Land</a:t>
            </a:r>
            <a:r>
              <a:rPr lang="en-US"/>
              <a:t>- The “gifts of nature” that we use to produce goods and services are </a:t>
            </a:r>
            <a:r>
              <a:rPr b="1" lang="en-US"/>
              <a:t>land</a:t>
            </a:r>
            <a:r>
              <a:rPr lang="en-US"/>
              <a:t>.</a:t>
            </a:r>
            <a:endParaRPr/>
          </a:p>
          <a:p>
            <a:pPr indent="0" lvl="1" marL="457200" rtl="0" algn="l">
              <a:lnSpc>
                <a:spcPct val="90000"/>
              </a:lnSpc>
              <a:spcBef>
                <a:spcPts val="0"/>
              </a:spcBef>
              <a:spcAft>
                <a:spcPts val="0"/>
              </a:spcAft>
              <a:buNone/>
            </a:pPr>
            <a:r>
              <a:rPr b="1" lang="en-US"/>
              <a:t>Labour</a:t>
            </a:r>
            <a:r>
              <a:rPr lang="en-US"/>
              <a:t>- The work time and work effort that people devote to producing goods and services is </a:t>
            </a:r>
            <a:r>
              <a:rPr b="1" lang="en-US"/>
              <a:t>labour</a:t>
            </a:r>
            <a:r>
              <a:rPr lang="en-US"/>
              <a:t>.</a:t>
            </a:r>
            <a:endParaRPr/>
          </a:p>
          <a:p>
            <a:pPr indent="0" lvl="1" marL="457200" rtl="0" algn="l">
              <a:lnSpc>
                <a:spcPct val="90000"/>
              </a:lnSpc>
              <a:spcBef>
                <a:spcPts val="0"/>
              </a:spcBef>
              <a:spcAft>
                <a:spcPts val="0"/>
              </a:spcAft>
              <a:buNone/>
            </a:pPr>
            <a:r>
              <a:rPr lang="en-US"/>
              <a:t>The </a:t>
            </a:r>
            <a:r>
              <a:rPr i="1" lang="en-US"/>
              <a:t>quality</a:t>
            </a:r>
            <a:r>
              <a:rPr lang="en-US"/>
              <a:t> of labour depends on </a:t>
            </a:r>
            <a:r>
              <a:rPr b="0" lang="en-US"/>
              <a:t>human capital, </a:t>
            </a:r>
            <a:r>
              <a:rPr lang="en-US"/>
              <a:t>which is the knowledge and skill that people obtain from education, on-the-job training and work experience.</a:t>
            </a:r>
            <a:endParaRPr/>
          </a:p>
          <a:p>
            <a:pPr indent="0" lvl="1" marL="457200" rtl="0" algn="l">
              <a:lnSpc>
                <a:spcPct val="90000"/>
              </a:lnSpc>
              <a:spcBef>
                <a:spcPts val="0"/>
              </a:spcBef>
              <a:spcAft>
                <a:spcPts val="0"/>
              </a:spcAft>
              <a:buNone/>
            </a:pPr>
            <a:r>
              <a:rPr b="1" lang="en-US"/>
              <a:t>Capital</a:t>
            </a:r>
            <a:r>
              <a:rPr lang="en-US"/>
              <a:t>- The tools, instruments, machines, buildings and other constructions that are used to produce goods and services are </a:t>
            </a:r>
            <a:r>
              <a:rPr b="1" lang="en-US"/>
              <a:t>capital</a:t>
            </a:r>
            <a:r>
              <a:rPr lang="en-US"/>
              <a:t>.</a:t>
            </a:r>
            <a:endParaRPr/>
          </a:p>
          <a:p>
            <a:pPr indent="0" lvl="1" marL="457200" rtl="0" algn="l">
              <a:lnSpc>
                <a:spcPct val="90000"/>
              </a:lnSpc>
              <a:spcBef>
                <a:spcPts val="0"/>
              </a:spcBef>
              <a:spcAft>
                <a:spcPts val="0"/>
              </a:spcAft>
              <a:buNone/>
            </a:pPr>
            <a:r>
              <a:rPr b="1" lang="en-US"/>
              <a:t>Entrepreneurship-</a:t>
            </a:r>
            <a:r>
              <a:rPr lang="en-US"/>
              <a:t>The human resource that organises land, labour and capital is </a:t>
            </a:r>
            <a:r>
              <a:rPr b="1" lang="en-US"/>
              <a:t>entrepreneurship</a:t>
            </a:r>
            <a:r>
              <a:rPr lang="en-US"/>
              <a:t>. Every business is backed by an entrepreneur, it is the entrepreneur that comes up with the idea of what goods and services to produce and then organises land, labour and capital  for their desired production. </a:t>
            </a:r>
            <a:endParaRPr/>
          </a:p>
          <a:p>
            <a:pPr indent="0" lvl="0" marL="0" rtl="0" algn="l">
              <a:spcBef>
                <a:spcPts val="0"/>
              </a:spcBef>
              <a:spcAft>
                <a:spcPts val="0"/>
              </a:spcAft>
              <a:buNone/>
            </a:pPr>
            <a:r>
              <a:t/>
            </a:r>
            <a:endParaRPr/>
          </a:p>
        </p:txBody>
      </p:sp>
      <p:sp>
        <p:nvSpPr>
          <p:cNvPr id="133" name="Google Shape;13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Who gets the goods and services that are produced</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depends on the incomes that people earn. A large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income enables a person to buy large quantities of goods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and services. A small income leaves a person with few</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options and small quantities of goods and services.</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People earn their incomes by selling the services of the factors of production they own:</a:t>
            </a:r>
            <a:endParaRPr/>
          </a:p>
          <a:p>
            <a:pPr indent="-76200" lvl="1" marL="457200" rtl="0" algn="l">
              <a:spcBef>
                <a:spcPts val="240"/>
              </a:spcBef>
              <a:spcAft>
                <a:spcPts val="0"/>
              </a:spcAft>
              <a:buClr>
                <a:schemeClr val="dk1"/>
              </a:buClr>
              <a:buSzPts val="1200"/>
              <a:buFont typeface="Noto Sans Symbols"/>
              <a:buChar char="♦"/>
            </a:pPr>
            <a:r>
              <a:rPr lang="en-US">
                <a:solidFill>
                  <a:schemeClr val="dk1"/>
                </a:solidFill>
              </a:rPr>
              <a:t>Land earns </a:t>
            </a:r>
            <a:r>
              <a:rPr b="1" lang="en-US">
                <a:solidFill>
                  <a:schemeClr val="dk1"/>
                </a:solidFill>
              </a:rPr>
              <a:t>rent</a:t>
            </a:r>
            <a:r>
              <a:rPr lang="en-US">
                <a:solidFill>
                  <a:schemeClr val="dk1"/>
                </a:solidFill>
              </a:rPr>
              <a:t>.</a:t>
            </a:r>
            <a:endParaRPr/>
          </a:p>
          <a:p>
            <a:pPr indent="-76200" lvl="1" marL="457200" rtl="0" algn="l">
              <a:spcBef>
                <a:spcPts val="480"/>
              </a:spcBef>
              <a:spcAft>
                <a:spcPts val="0"/>
              </a:spcAft>
              <a:buClr>
                <a:schemeClr val="dk1"/>
              </a:buClr>
              <a:buSzPts val="1200"/>
              <a:buFont typeface="Noto Sans Symbols"/>
              <a:buChar char="♦"/>
            </a:pPr>
            <a:r>
              <a:rPr lang="en-US">
                <a:solidFill>
                  <a:schemeClr val="dk1"/>
                </a:solidFill>
              </a:rPr>
              <a:t> Labour earns </a:t>
            </a:r>
            <a:r>
              <a:rPr b="1" lang="en-US">
                <a:solidFill>
                  <a:schemeClr val="dk1"/>
                </a:solidFill>
              </a:rPr>
              <a:t>wages</a:t>
            </a:r>
            <a:r>
              <a:rPr lang="en-US">
                <a:solidFill>
                  <a:schemeClr val="dk1"/>
                </a:solidFill>
              </a:rPr>
              <a:t>. </a:t>
            </a:r>
            <a:endParaRPr/>
          </a:p>
          <a:p>
            <a:pPr indent="-76200" lvl="1" marL="457200" rtl="0" algn="l">
              <a:spcBef>
                <a:spcPts val="480"/>
              </a:spcBef>
              <a:spcAft>
                <a:spcPts val="0"/>
              </a:spcAft>
              <a:buClr>
                <a:schemeClr val="dk1"/>
              </a:buClr>
              <a:buSzPts val="1200"/>
              <a:buFont typeface="Noto Sans Symbols"/>
              <a:buChar char="♦"/>
            </a:pPr>
            <a:r>
              <a:rPr lang="en-US">
                <a:solidFill>
                  <a:schemeClr val="dk1"/>
                </a:solidFill>
              </a:rPr>
              <a:t> Capital earns </a:t>
            </a:r>
            <a:r>
              <a:rPr b="1" lang="en-US">
                <a:solidFill>
                  <a:schemeClr val="dk1"/>
                </a:solidFill>
              </a:rPr>
              <a:t>interest- (i</a:t>
            </a:r>
            <a:r>
              <a:rPr b="0" i="0" lang="en-US" sz="1200">
                <a:solidFill>
                  <a:schemeClr val="dk1"/>
                </a:solidFill>
                <a:latin typeface="Calibri"/>
                <a:ea typeface="Calibri"/>
                <a:cs typeface="Calibri"/>
                <a:sym typeface="Calibri"/>
              </a:rPr>
              <a:t>nterest is the return to capital. When one rents their home, some of this payment—that which is paid for the land—is true rent, while some of it—that paid for the house and other capital improvements— is properly interest. Similar to rent, interest includes the difference between the productivity or desirability of capital goods. If a capital good has extra value— most likely due to its ability to increase production—, it can be loaned out or sold, and the return for this, above the amount of labor put into it, is called </a:t>
            </a:r>
            <a:r>
              <a:rPr b="0" i="1" lang="en-US" sz="1200">
                <a:solidFill>
                  <a:schemeClr val="dk1"/>
                </a:solidFill>
                <a:latin typeface="Calibri"/>
                <a:ea typeface="Calibri"/>
                <a:cs typeface="Calibri"/>
                <a:sym typeface="Calibri"/>
              </a:rPr>
              <a:t>interest</a:t>
            </a:r>
            <a:r>
              <a:rPr b="0" i="0" lang="en-US" sz="1200">
                <a:solidFill>
                  <a:schemeClr val="dk1"/>
                </a:solidFill>
                <a:latin typeface="Calibri"/>
                <a:ea typeface="Calibri"/>
                <a:cs typeface="Calibri"/>
                <a:sym typeface="Calibri"/>
              </a:rPr>
              <a:t>. [refer to this paragraph just for the use of your understanding source: http://evolutionofconsent.com/?p=1348 )</a:t>
            </a:r>
            <a:endParaRPr>
              <a:solidFill>
                <a:schemeClr val="dk1"/>
              </a:solidFill>
            </a:endParaRPr>
          </a:p>
          <a:p>
            <a:pPr indent="-76200" lvl="1" marL="457200" rtl="0" algn="l">
              <a:spcBef>
                <a:spcPts val="480"/>
              </a:spcBef>
              <a:spcAft>
                <a:spcPts val="0"/>
              </a:spcAft>
              <a:buClr>
                <a:schemeClr val="dk1"/>
              </a:buClr>
              <a:buSzPts val="1200"/>
              <a:buFont typeface="Noto Sans Symbols"/>
              <a:buChar char="♦"/>
            </a:pPr>
            <a:r>
              <a:rPr lang="en-US">
                <a:solidFill>
                  <a:schemeClr val="dk1"/>
                </a:solidFill>
              </a:rPr>
              <a:t> Entrepreneurship earns </a:t>
            </a:r>
            <a:r>
              <a:rPr b="1" lang="en-US">
                <a:solidFill>
                  <a:schemeClr val="dk1"/>
                </a:solidFill>
              </a:rPr>
              <a:t>profit</a:t>
            </a:r>
            <a:r>
              <a:rPr lang="en-US">
                <a:solidFill>
                  <a:schemeClr val="dk1"/>
                </a:solidFill>
              </a:rPr>
              <a:t>.</a:t>
            </a:r>
            <a:endParaRPr/>
          </a:p>
          <a:p>
            <a:pPr indent="0" lvl="0" marL="0" rtl="0" algn="l">
              <a:spcBef>
                <a:spcPts val="240"/>
              </a:spcBef>
              <a:spcAft>
                <a:spcPts val="0"/>
              </a:spcAft>
              <a:buNone/>
            </a:pPr>
            <a:r>
              <a:t/>
            </a:r>
            <a:endParaRPr/>
          </a:p>
        </p:txBody>
      </p:sp>
      <p:sp>
        <p:nvSpPr>
          <p:cNvPr id="140" name="Google Shape;14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1" marL="0" marR="0" rtl="0" algn="l">
              <a:lnSpc>
                <a:spcPct val="100000"/>
              </a:lnSpc>
              <a:spcBef>
                <a:spcPts val="0"/>
              </a:spcBef>
              <a:spcAft>
                <a:spcPts val="0"/>
              </a:spcAft>
              <a:buClr>
                <a:schemeClr val="dk1"/>
              </a:buClr>
              <a:buSzPts val="1200"/>
              <a:buFont typeface="Calibri"/>
              <a:buNone/>
            </a:pPr>
            <a:r>
              <a:rPr lang="en-US">
                <a:solidFill>
                  <a:schemeClr val="dk1"/>
                </a:solidFill>
              </a:rPr>
              <a:t>Is it possible that when each one of us makes choices that are in our </a:t>
            </a:r>
            <a:r>
              <a:rPr i="1" lang="en-US">
                <a:solidFill>
                  <a:schemeClr val="dk1"/>
                </a:solidFill>
              </a:rPr>
              <a:t>self-interest</a:t>
            </a:r>
            <a:r>
              <a:rPr lang="en-US">
                <a:solidFill>
                  <a:schemeClr val="dk1"/>
                </a:solidFill>
              </a:rPr>
              <a:t>, it also turns out that these choices are also in the </a:t>
            </a:r>
            <a:r>
              <a:rPr i="1" lang="en-US">
                <a:solidFill>
                  <a:schemeClr val="dk1"/>
                </a:solidFill>
              </a:rPr>
              <a:t>social interest</a:t>
            </a:r>
            <a:r>
              <a:rPr lang="en-US">
                <a:solidFill>
                  <a:schemeClr val="dk1"/>
                </a:solidFill>
              </a:rPr>
              <a:t>?</a:t>
            </a:r>
            <a:endParaRPr/>
          </a:p>
          <a:p>
            <a:pPr indent="0" lvl="0" marL="0" rtl="0" algn="l">
              <a:spcBef>
                <a:spcPts val="0"/>
              </a:spcBef>
              <a:spcAft>
                <a:spcPts val="0"/>
              </a:spcAft>
              <a:buNone/>
            </a:pPr>
            <a:r>
              <a:rPr lang="en-US"/>
              <a:t> Answer: </a:t>
            </a:r>
            <a:r>
              <a:rPr lang="en-US" sz="1200">
                <a:solidFill>
                  <a:schemeClr val="dk1"/>
                </a:solidFill>
                <a:latin typeface="Calibri"/>
                <a:ea typeface="Calibri"/>
                <a:cs typeface="Calibri"/>
                <a:sym typeface="Calibri"/>
              </a:rPr>
              <a:t>You order a home delivery pizza because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you’re hungry. You don’t order it thinking that the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delivery person or the cook needs an income. You make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choices that are in your </a:t>
            </a:r>
            <a:r>
              <a:rPr b="1" lang="en-US" sz="1200">
                <a:solidFill>
                  <a:schemeClr val="dk1"/>
                </a:solidFill>
                <a:latin typeface="Calibri"/>
                <a:ea typeface="Calibri"/>
                <a:cs typeface="Calibri"/>
                <a:sym typeface="Calibri"/>
              </a:rPr>
              <a:t>self-interest – choices that you</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think are best for you. So your self-interest can be of social interest as well since you are buying the pizza, a business is earning revenue and can well be into profit and can hire more people and also add to the country’s income and this eventually can to narrate to social interest. </a:t>
            </a:r>
            <a:endParaRPr/>
          </a:p>
        </p:txBody>
      </p:sp>
      <p:sp>
        <p:nvSpPr>
          <p:cNvPr id="147" name="Google Shape;14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Are we destroying our tropical rainforests? – but why are these rainforests cut or burnt? For factories or industries. So if they were no industries there probably there would not have been latest techs/cell phones/cars/etc are we ready to forego all this?</a:t>
            </a:r>
            <a:endParaRPr/>
          </a:p>
          <a:p>
            <a:pPr indent="0" lvl="0" marL="0" rtl="0" algn="l">
              <a:spcBef>
                <a:spcPts val="0"/>
              </a:spcBef>
              <a:spcAft>
                <a:spcPts val="0"/>
              </a:spcAft>
              <a:buNone/>
            </a:pPr>
            <a:r>
              <a:t/>
            </a:r>
            <a:endParaRPr/>
          </a:p>
        </p:txBody>
      </p:sp>
      <p:sp>
        <p:nvSpPr>
          <p:cNvPr id="161" name="Google Shape;16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If we think in an elaborative manner, every study is concerned with a problem. We study and analyse every subject to identify or to find the true rationale behind the subject matter.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E.g. people who studies pharmacy studies to find the a cure for the problem of cancer</a:t>
            </a:r>
            <a:endParaRPr/>
          </a:p>
          <a:p>
            <a:pPr indent="0" lvl="0" marL="0" rtl="0" algn="l">
              <a:spcBef>
                <a:spcPts val="0"/>
              </a:spcBef>
              <a:spcAft>
                <a:spcPts val="0"/>
              </a:spcAft>
              <a:buNone/>
            </a:pPr>
            <a:r>
              <a:rPr lang="en-US"/>
              <a:t>People studying  business probably studies to find out how to increase the profit of a business for a company suffering with a loss.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Scarcity: </a:t>
            </a:r>
            <a:r>
              <a:rPr b="0" i="0" lang="en-US" sz="1200">
                <a:solidFill>
                  <a:schemeClr val="dk1"/>
                </a:solidFill>
                <a:latin typeface="Calibri"/>
                <a:ea typeface="Calibri"/>
                <a:cs typeface="Calibri"/>
                <a:sym typeface="Calibri"/>
              </a:rPr>
              <a:t>is the basic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economic problem</a:t>
            </a:r>
            <a:r>
              <a:rPr b="0" i="0" lang="en-US" sz="1200">
                <a:solidFill>
                  <a:schemeClr val="dk1"/>
                </a:solidFill>
                <a:latin typeface="Calibri"/>
                <a:ea typeface="Calibri"/>
                <a:cs typeface="Calibri"/>
                <a:sym typeface="Calibri"/>
              </a:rPr>
              <a:t> of having seemingly unlimited human </a:t>
            </a:r>
            <a:r>
              <a:rPr b="0" i="0" lang="en-US" sz="1200" u="sng" strike="noStrike">
                <a:solidFill>
                  <a:schemeClr val="dk1"/>
                </a:solidFill>
                <a:latin typeface="Calibri"/>
                <a:ea typeface="Calibri"/>
                <a:cs typeface="Calibri"/>
                <a:sym typeface="Calibri"/>
                <a:hlinkClick r:id="rId3">
                  <a:extLst>
                    <a:ext uri="{A12FA001-AC4F-418D-AE19-62706E023703}">
                      <ahyp:hlinkClr val="tx"/>
                    </a:ext>
                  </a:extLst>
                </a:hlinkClick>
              </a:rPr>
              <a:t>wants</a:t>
            </a:r>
            <a:r>
              <a:rPr b="0" i="0" lang="en-US" sz="1200">
                <a:solidFill>
                  <a:schemeClr val="dk1"/>
                </a:solidFill>
                <a:latin typeface="Calibri"/>
                <a:ea typeface="Calibri"/>
                <a:cs typeface="Calibri"/>
                <a:sym typeface="Calibri"/>
              </a:rPr>
              <a:t> in a world of limited </a:t>
            </a:r>
            <a:r>
              <a:rPr b="0" i="0" lang="en-US" sz="1200" u="sng" strike="noStrike">
                <a:solidFill>
                  <a:schemeClr val="dk1"/>
                </a:solidFill>
                <a:latin typeface="Calibri"/>
                <a:ea typeface="Calibri"/>
                <a:cs typeface="Calibri"/>
                <a:sym typeface="Calibri"/>
                <a:hlinkClick r:id="rId4">
                  <a:extLst>
                    <a:ext uri="{A12FA001-AC4F-418D-AE19-62706E023703}">
                      <ahyp:hlinkClr val="tx"/>
                    </a:ext>
                  </a:extLst>
                </a:hlinkClick>
              </a:rPr>
              <a:t>resources</a:t>
            </a:r>
            <a:r>
              <a:rPr b="0" i="0" lang="en-US" sz="1200">
                <a:solidFill>
                  <a:schemeClr val="dk1"/>
                </a:solidFill>
                <a:latin typeface="Calibri"/>
                <a:ea typeface="Calibri"/>
                <a:cs typeface="Calibri"/>
                <a:sym typeface="Calibri"/>
              </a:rPr>
              <a:t>. It states that </a:t>
            </a:r>
            <a:r>
              <a:rPr b="0" i="0" lang="en-US" sz="1200" u="sng" strike="noStrike">
                <a:solidFill>
                  <a:schemeClr val="dk1"/>
                </a:solidFill>
                <a:latin typeface="Calibri"/>
                <a:ea typeface="Calibri"/>
                <a:cs typeface="Calibri"/>
                <a:sym typeface="Calibri"/>
                <a:hlinkClick r:id="rId5">
                  <a:extLst>
                    <a:ext uri="{A12FA001-AC4F-418D-AE19-62706E023703}">
                      <ahyp:hlinkClr val="tx"/>
                    </a:ext>
                  </a:extLst>
                </a:hlinkClick>
              </a:rPr>
              <a:t>society</a:t>
            </a:r>
            <a:r>
              <a:rPr b="0" i="0" lang="en-US" sz="1200">
                <a:solidFill>
                  <a:schemeClr val="dk1"/>
                </a:solidFill>
                <a:latin typeface="Calibri"/>
                <a:ea typeface="Calibri"/>
                <a:cs typeface="Calibri"/>
                <a:sym typeface="Calibri"/>
              </a:rPr>
              <a:t> has insufficient productive resources to fulfill all human wants and needs. This situation requires people to make decisions about how to allocate resources efficiently, in order to satisfy basic needs and as many additional wants at possible. </a:t>
            </a:r>
            <a:br>
              <a:rPr b="0" i="0" lang="en-US" sz="1200">
                <a:solidFill>
                  <a:schemeClr val="dk1"/>
                </a:solidFill>
                <a:latin typeface="Calibri"/>
                <a:ea typeface="Calibri"/>
                <a:cs typeface="Calibri"/>
                <a:sym typeface="Calibri"/>
              </a:rPr>
            </a:br>
            <a:endParaRPr/>
          </a:p>
        </p:txBody>
      </p:sp>
      <p:sp>
        <p:nvSpPr>
          <p:cNvPr id="168" name="Google Shape;16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sp>
        <p:nvSpPr>
          <p:cNvPr id="29" name="Google Shape;29;p11"/>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11"/>
          <p:cNvSpPr/>
          <p:nvPr/>
        </p:nvSpPr>
        <p:spPr>
          <a:xfrm flipH="1" rot="10800000">
            <a:off x="5410200" y="3897010"/>
            <a:ext cx="37338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11"/>
          <p:cNvSpPr/>
          <p:nvPr/>
        </p:nvSpPr>
        <p:spPr>
          <a:xfrm flipH="1" rot="10800000">
            <a:off x="5410200" y="4115167"/>
            <a:ext cx="37338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11"/>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11"/>
          <p:cNvSpPr/>
          <p:nvPr/>
        </p:nvSpPr>
        <p:spPr>
          <a:xfrm flipH="1" rot="10800000">
            <a:off x="5410200" y="4199572"/>
            <a:ext cx="196596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11"/>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11"/>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11"/>
          <p:cNvSpPr/>
          <p:nvPr/>
        </p:nvSpPr>
        <p:spPr>
          <a:xfrm>
            <a:off x="1" y="3649662"/>
            <a:ext cx="9144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7" name="Google Shape;37;p11"/>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8" name="Google Shape;38;p11"/>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9" name="Google Shape;39;p11"/>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40" name="Google Shape;40;p11"/>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1"/>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42" name="Google Shape;42;p11"/>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Georgia"/>
                <a:ea typeface="Georgia"/>
                <a:cs typeface="Georgia"/>
                <a:sym typeface="Georgia"/>
              </a:defRPr>
            </a:lvl1pPr>
            <a:lvl2pPr indent="0" lvl="1" marL="0" algn="r">
              <a:spcBef>
                <a:spcPts val="0"/>
              </a:spcBef>
              <a:buNone/>
              <a:defRPr b="0" i="0" sz="1800" u="none" cap="none" strike="noStrike">
                <a:solidFill>
                  <a:schemeClr val="lt1"/>
                </a:solidFill>
                <a:latin typeface="Georgia"/>
                <a:ea typeface="Georgia"/>
                <a:cs typeface="Georgia"/>
                <a:sym typeface="Georgia"/>
              </a:defRPr>
            </a:lvl2pPr>
            <a:lvl3pPr indent="0" lvl="2" marL="0" algn="r">
              <a:spcBef>
                <a:spcPts val="0"/>
              </a:spcBef>
              <a:buNone/>
              <a:defRPr b="0" i="0" sz="1800" u="none" cap="none" strike="noStrike">
                <a:solidFill>
                  <a:schemeClr val="lt1"/>
                </a:solidFill>
                <a:latin typeface="Georgia"/>
                <a:ea typeface="Georgia"/>
                <a:cs typeface="Georgia"/>
                <a:sym typeface="Georgia"/>
              </a:defRPr>
            </a:lvl3pPr>
            <a:lvl4pPr indent="0" lvl="3" marL="0" algn="r">
              <a:spcBef>
                <a:spcPts val="0"/>
              </a:spcBef>
              <a:buNone/>
              <a:defRPr b="0" i="0" sz="1800" u="none" cap="none" strike="noStrike">
                <a:solidFill>
                  <a:schemeClr val="lt1"/>
                </a:solidFill>
                <a:latin typeface="Georgia"/>
                <a:ea typeface="Georgia"/>
                <a:cs typeface="Georgia"/>
                <a:sym typeface="Georgia"/>
              </a:defRPr>
            </a:lvl4pPr>
            <a:lvl5pPr indent="0" lvl="4" marL="0" algn="r">
              <a:spcBef>
                <a:spcPts val="0"/>
              </a:spcBef>
              <a:buNone/>
              <a:defRPr b="0" i="0" sz="1800" u="none" cap="none" strike="noStrike">
                <a:solidFill>
                  <a:schemeClr val="lt1"/>
                </a:solidFill>
                <a:latin typeface="Georgia"/>
                <a:ea typeface="Georgia"/>
                <a:cs typeface="Georgia"/>
                <a:sym typeface="Georgia"/>
              </a:defRPr>
            </a:lvl5pPr>
            <a:lvl6pPr indent="0" lvl="5" marL="0" algn="r">
              <a:spcBef>
                <a:spcPts val="0"/>
              </a:spcBef>
              <a:buNone/>
              <a:defRPr b="0" i="0" sz="1800" u="none" cap="none" strike="noStrike">
                <a:solidFill>
                  <a:schemeClr val="lt1"/>
                </a:solidFill>
                <a:latin typeface="Georgia"/>
                <a:ea typeface="Georgia"/>
                <a:cs typeface="Georgia"/>
                <a:sym typeface="Georgia"/>
              </a:defRPr>
            </a:lvl6pPr>
            <a:lvl7pPr indent="0" lvl="6" marL="0" algn="r">
              <a:spcBef>
                <a:spcPts val="0"/>
              </a:spcBef>
              <a:buNone/>
              <a:defRPr b="0" i="0" sz="1800" u="none" cap="none" strike="noStrike">
                <a:solidFill>
                  <a:schemeClr val="lt1"/>
                </a:solidFill>
                <a:latin typeface="Georgia"/>
                <a:ea typeface="Georgia"/>
                <a:cs typeface="Georgia"/>
                <a:sym typeface="Georgia"/>
              </a:defRPr>
            </a:lvl7pPr>
            <a:lvl8pPr indent="0" lvl="7" marL="0" algn="r">
              <a:spcBef>
                <a:spcPts val="0"/>
              </a:spcBef>
              <a:buNone/>
              <a:defRPr b="0" i="0" sz="1800" u="none" cap="none" strike="noStrike">
                <a:solidFill>
                  <a:schemeClr val="lt1"/>
                </a:solidFill>
                <a:latin typeface="Georgia"/>
                <a:ea typeface="Georgia"/>
                <a:cs typeface="Georgia"/>
                <a:sym typeface="Georgia"/>
              </a:defRPr>
            </a:lvl8pPr>
            <a:lvl9pPr indent="0" lvl="8" mar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2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9" name="Google Shape;99;p2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21"/>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1"/>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5" name="Google Shape;105;p2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48" name="Google Shape;48;p1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13"/>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300"/>
              <a:buFont typeface="Trebuchet MS"/>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3"/>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4" name="Google Shape;54;p1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1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0" name="Google Shape;60;p14"/>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1" name="Google Shape;61;p14"/>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5"/>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5"/>
          <p:cNvSpPr txBox="1"/>
          <p:nvPr>
            <p:ph idx="1" type="body"/>
          </p:nvPr>
        </p:nvSpPr>
        <p:spPr>
          <a:xfrm>
            <a:off x="381000" y="2244970"/>
            <a:ext cx="4041648"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7" name="Google Shape;67;p15"/>
          <p:cNvSpPr txBox="1"/>
          <p:nvPr>
            <p:ph idx="2" type="body"/>
          </p:nvPr>
        </p:nvSpPr>
        <p:spPr>
          <a:xfrm>
            <a:off x="4721225" y="2244970"/>
            <a:ext cx="4041775"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8" name="Google Shape;68;p15"/>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9" name="Google Shape;69;p15"/>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0" name="Google Shape;70;p1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6"/>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6"/>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18"/>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5" name="Google Shape;85;p18"/>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normAutofit/>
          </a:bodyPr>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6" name="Google Shape;86;p18"/>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sp>
        <p:nvSpPr>
          <p:cNvPr id="90" name="Google Shape;90;p19"/>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normAutofit/>
          </a:bodyPr>
          <a:lstStyle>
            <a:lvl1pPr lvl="0" algn="ctr">
              <a:spcBef>
                <a:spcPts val="0"/>
              </a:spcBef>
              <a:spcAft>
                <a:spcPts val="0"/>
              </a:spcAft>
              <a:buClr>
                <a:schemeClr val="dk2"/>
              </a:buClr>
              <a:buSzPts val="2000"/>
              <a:buFont typeface="Trebuchet M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9"/>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sp>
      <p:sp>
        <p:nvSpPr>
          <p:cNvPr id="92" name="Google Shape;92;p19"/>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normAutofit/>
          </a:bodyPr>
          <a:lstStyle>
            <a:lvl1pPr indent="-228600" lvl="0" marL="457200" algn="l">
              <a:lnSpc>
                <a:spcPct val="100000"/>
              </a:lnSpc>
              <a:spcBef>
                <a:spcPts val="0"/>
              </a:spcBef>
              <a:spcAft>
                <a:spcPts val="0"/>
              </a:spcAft>
              <a:buSzPts val="1300"/>
              <a:buFont typeface="Georgia"/>
              <a:buNone/>
              <a:defRPr sz="1300"/>
            </a:lvl1pPr>
            <a:lvl2pPr indent="-228600" lvl="1" marL="914400" algn="l">
              <a:spcBef>
                <a:spcPts val="300"/>
              </a:spcBef>
              <a:spcAft>
                <a:spcPts val="0"/>
              </a:spcAft>
              <a:buSzPts val="1200"/>
              <a:buFont typeface="Georgia"/>
              <a:buNone/>
              <a:defRPr sz="1200"/>
            </a:lvl2pPr>
            <a:lvl3pPr indent="-228600" lvl="2" marL="1371600" algn="l">
              <a:spcBef>
                <a:spcPts val="300"/>
              </a:spcBef>
              <a:spcAft>
                <a:spcPts val="0"/>
              </a:spcAft>
              <a:buSzPts val="1000"/>
              <a:buFont typeface="Georgia"/>
              <a:buNone/>
              <a:defRPr sz="1000"/>
            </a:lvl3pPr>
            <a:lvl4pPr indent="-228600" lvl="3" marL="1828800" algn="l">
              <a:spcBef>
                <a:spcPts val="300"/>
              </a:spcBef>
              <a:spcAft>
                <a:spcPts val="0"/>
              </a:spcAft>
              <a:buSzPts val="900"/>
              <a:buFont typeface="Georgia"/>
              <a:buNone/>
              <a:defRPr sz="900"/>
            </a:lvl4pPr>
            <a:lvl5pPr indent="-228600" lvl="4" marL="2286000" algn="l">
              <a:spcBef>
                <a:spcPts val="300"/>
              </a:spcBef>
              <a:spcAft>
                <a:spcPts val="0"/>
              </a:spcAft>
              <a:buSzPts val="900"/>
              <a:buFont typeface="Georgia"/>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3" name="Google Shape;93;p1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p:nvPr/>
        </p:nvSpPr>
        <p:spPr>
          <a:xfrm>
            <a:off x="1" y="366818"/>
            <a:ext cx="9144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10"/>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10"/>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10"/>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10"/>
          <p:cNvSpPr/>
          <p:nvPr/>
        </p:nvSpPr>
        <p:spPr>
          <a:xfrm flipH="1" rot="10800000">
            <a:off x="5410200" y="440112"/>
            <a:ext cx="37338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10"/>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10"/>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10"/>
          <p:cNvSpPr/>
          <p:nvPr/>
        </p:nvSpPr>
        <p:spPr>
          <a:xfrm>
            <a:off x="9084966" y="-2001"/>
            <a:ext cx="5762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0"/>
          <p:cNvSpPr/>
          <p:nvPr/>
        </p:nvSpPr>
        <p:spPr>
          <a:xfrm>
            <a:off x="9044481" y="-2001"/>
            <a:ext cx="27432"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0"/>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0" name="Google Shape;20;p10"/>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1" name="Google Shape;21;p10"/>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2" name="Google Shape;22;p10"/>
          <p:cNvSpPr/>
          <p:nvPr/>
        </p:nvSpPr>
        <p:spPr>
          <a:xfrm>
            <a:off x="8873475" y="380"/>
            <a:ext cx="9144"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3" name="Google Shape;23;p1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0"/>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5" name="Google Shape;25;p1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6" name="Google Shape;26;p1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7" name="Google Shape;27;p1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Trebuchet MS"/>
              <a:buNone/>
            </a:pPr>
            <a:r>
              <a:rPr lang="en-US"/>
              <a:t>ECO 101: Introduction to Microeconomics</a:t>
            </a:r>
            <a:endParaRPr/>
          </a:p>
        </p:txBody>
      </p:sp>
      <p:sp>
        <p:nvSpPr>
          <p:cNvPr id="113" name="Google Shape;113;p1"/>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p>
            <a:pPr indent="0" lvl="0" marL="64008" rtl="0" algn="l">
              <a:spcBef>
                <a:spcPts val="0"/>
              </a:spcBef>
              <a:spcAft>
                <a:spcPts val="0"/>
              </a:spcAft>
              <a:buSzPts val="2400"/>
              <a:buNone/>
            </a:pPr>
            <a:r>
              <a:rPr lang="en-US"/>
              <a:t>Lecture:1</a:t>
            </a:r>
            <a:endParaRPr/>
          </a:p>
          <a:p>
            <a:pPr indent="0" lvl="0" marL="64008" rtl="0" algn="l">
              <a:spcBef>
                <a:spcPts val="300"/>
              </a:spcBef>
              <a:spcAft>
                <a:spcPts val="0"/>
              </a:spcAft>
              <a:buSzPts val="2400"/>
              <a:buNone/>
            </a:pPr>
            <a:r>
              <a:rPr lang="en-US"/>
              <a:t>The Introductory Lecture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So What Actually is Economics  </a:t>
            </a:r>
            <a:endParaRPr/>
          </a:p>
        </p:txBody>
      </p:sp>
      <p:sp>
        <p:nvSpPr>
          <p:cNvPr id="120" name="Google Shape;120;p2"/>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100000"/>
              <a:buChar char="•"/>
            </a:pPr>
            <a:r>
              <a:rPr lang="en-US"/>
              <a:t>Economics is simply the study of how people like you &amp; me use our </a:t>
            </a:r>
            <a:r>
              <a:rPr i="1" lang="en-US"/>
              <a:t>resources</a:t>
            </a:r>
            <a:r>
              <a:rPr lang="en-US"/>
              <a:t>, the study of</a:t>
            </a:r>
            <a:r>
              <a:rPr i="1" lang="en-US"/>
              <a:t> decision making</a:t>
            </a:r>
            <a:r>
              <a:rPr lang="en-US"/>
              <a:t> and the study of how we cope with </a:t>
            </a:r>
            <a:r>
              <a:rPr i="1" lang="en-US"/>
              <a:t>scarcity</a:t>
            </a:r>
            <a:r>
              <a:rPr lang="en-US"/>
              <a:t>. </a:t>
            </a:r>
            <a:endParaRPr/>
          </a:p>
          <a:p>
            <a:pPr indent="-256032" lvl="0" marL="365760" rtl="0" algn="l">
              <a:spcBef>
                <a:spcPts val="300"/>
              </a:spcBef>
              <a:spcAft>
                <a:spcPts val="0"/>
              </a:spcAft>
              <a:buSzPct val="100000"/>
              <a:buNone/>
            </a:pPr>
            <a:r>
              <a:t/>
            </a:r>
            <a:endParaRPr/>
          </a:p>
          <a:p>
            <a:pPr indent="-256032" lvl="0" marL="365760" rtl="0" algn="l">
              <a:spcBef>
                <a:spcPts val="300"/>
              </a:spcBef>
              <a:spcAft>
                <a:spcPts val="0"/>
              </a:spcAft>
              <a:buSzPct val="100000"/>
              <a:buFont typeface="Noto Sans Symbols"/>
              <a:buChar char="⮚"/>
            </a:pPr>
            <a:r>
              <a:rPr lang="en-US"/>
              <a:t> Macro: Deals with the performance, structure, behaviour, and decision-making of an economy as a whole</a:t>
            </a:r>
            <a:endParaRPr/>
          </a:p>
          <a:p>
            <a:pPr indent="-91566" lvl="0" marL="365760" rtl="0" algn="l">
              <a:spcBef>
                <a:spcPts val="300"/>
              </a:spcBef>
              <a:spcAft>
                <a:spcPts val="0"/>
              </a:spcAft>
              <a:buSzPct val="100000"/>
              <a:buFont typeface="Noto Sans Symbols"/>
              <a:buNone/>
            </a:pPr>
            <a:r>
              <a:t/>
            </a:r>
            <a:endParaRPr/>
          </a:p>
          <a:p>
            <a:pPr indent="-256032" lvl="0" marL="365760" rtl="0" algn="l">
              <a:spcBef>
                <a:spcPts val="300"/>
              </a:spcBef>
              <a:spcAft>
                <a:spcPts val="0"/>
              </a:spcAft>
              <a:buSzPct val="100000"/>
              <a:buFont typeface="Noto Sans Symbols"/>
              <a:buChar char="⮚"/>
            </a:pPr>
            <a:r>
              <a:rPr lang="en-US"/>
              <a:t>Micro: Deals with the study of the choices that individuals like you &amp; me and businesses make regarding the allocation of resources</a:t>
            </a:r>
            <a:endParaRPr/>
          </a:p>
        </p:txBody>
      </p:sp>
      <p:pic>
        <p:nvPicPr>
          <p:cNvPr descr="thinking.jpg" id="121" name="Google Shape;121;p2"/>
          <p:cNvPicPr preferRelativeResize="0"/>
          <p:nvPr/>
        </p:nvPicPr>
        <p:blipFill rotWithShape="1">
          <a:blip r:embed="rId3">
            <a:alphaModFix/>
          </a:blip>
          <a:srcRect b="0" l="0" r="0" t="0"/>
          <a:stretch/>
        </p:blipFill>
        <p:spPr>
          <a:xfrm>
            <a:off x="8001000" y="1143000"/>
            <a:ext cx="923636"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Two Big Economic Questions   </a:t>
            </a:r>
            <a:endParaRPr/>
          </a:p>
        </p:txBody>
      </p:sp>
      <p:sp>
        <p:nvSpPr>
          <p:cNvPr id="128" name="Google Shape;128;p3"/>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lnSpcReduction="10000"/>
          </a:bodyPr>
          <a:lstStyle/>
          <a:p>
            <a:pPr indent="-514350" lvl="1" marL="628650" rtl="0" algn="l">
              <a:spcBef>
                <a:spcPts val="0"/>
              </a:spcBef>
              <a:spcAft>
                <a:spcPts val="0"/>
              </a:spcAft>
              <a:buSzPts val="2600"/>
              <a:buNone/>
            </a:pPr>
            <a:r>
              <a:rPr lang="en-US">
                <a:solidFill>
                  <a:schemeClr val="dk1"/>
                </a:solidFill>
              </a:rPr>
              <a:t>1) How do choices end up determining </a:t>
            </a:r>
            <a:r>
              <a:rPr b="1" i="1" lang="en-US">
                <a:solidFill>
                  <a:schemeClr val="dk1"/>
                </a:solidFill>
              </a:rPr>
              <a:t>what</a:t>
            </a:r>
            <a:r>
              <a:rPr lang="en-US">
                <a:solidFill>
                  <a:schemeClr val="dk1"/>
                </a:solidFill>
              </a:rPr>
              <a:t>, </a:t>
            </a:r>
            <a:r>
              <a:rPr b="1" i="1" lang="en-US">
                <a:solidFill>
                  <a:schemeClr val="dk1"/>
                </a:solidFill>
              </a:rPr>
              <a:t>how</a:t>
            </a:r>
            <a:r>
              <a:rPr b="1" lang="en-US">
                <a:solidFill>
                  <a:schemeClr val="dk1"/>
                </a:solidFill>
              </a:rPr>
              <a:t> </a:t>
            </a:r>
            <a:r>
              <a:rPr lang="en-US">
                <a:solidFill>
                  <a:schemeClr val="dk1"/>
                </a:solidFill>
              </a:rPr>
              <a:t>and </a:t>
            </a:r>
            <a:r>
              <a:rPr i="1" lang="en-US">
                <a:solidFill>
                  <a:schemeClr val="dk1"/>
                </a:solidFill>
              </a:rPr>
              <a:t>for </a:t>
            </a:r>
            <a:r>
              <a:rPr b="1" i="1" lang="en-US">
                <a:solidFill>
                  <a:schemeClr val="dk1"/>
                </a:solidFill>
              </a:rPr>
              <a:t>whom</a:t>
            </a:r>
            <a:r>
              <a:rPr i="1" lang="en-US">
                <a:solidFill>
                  <a:schemeClr val="dk1"/>
                </a:solidFill>
              </a:rPr>
              <a:t> </a:t>
            </a:r>
            <a:r>
              <a:rPr lang="en-US">
                <a:solidFill>
                  <a:schemeClr val="dk1"/>
                </a:solidFill>
              </a:rPr>
              <a:t>goods and services get produced?</a:t>
            </a:r>
            <a:endParaRPr/>
          </a:p>
          <a:p>
            <a:pPr indent="-514350" lvl="1" marL="628650" rtl="0" algn="l">
              <a:spcBef>
                <a:spcPts val="300"/>
              </a:spcBef>
              <a:spcAft>
                <a:spcPts val="0"/>
              </a:spcAft>
              <a:buSzPts val="2600"/>
              <a:buNone/>
            </a:pPr>
            <a:r>
              <a:t/>
            </a:r>
            <a:endParaRPr>
              <a:solidFill>
                <a:schemeClr val="dk1"/>
              </a:solidFill>
            </a:endParaRPr>
          </a:p>
          <a:p>
            <a:pPr indent="-514350" lvl="1" marL="628650" rtl="0" algn="l">
              <a:spcBef>
                <a:spcPts val="300"/>
              </a:spcBef>
              <a:spcAft>
                <a:spcPts val="0"/>
              </a:spcAft>
              <a:buSzPts val="2600"/>
              <a:buFont typeface="Noto Sans Symbols"/>
              <a:buChar char="⮚"/>
            </a:pPr>
            <a:r>
              <a:rPr b="1" i="1" lang="en-US">
                <a:solidFill>
                  <a:schemeClr val="dk1"/>
                </a:solidFill>
              </a:rPr>
              <a:t>What</a:t>
            </a:r>
            <a:r>
              <a:rPr lang="en-US">
                <a:solidFill>
                  <a:schemeClr val="dk1"/>
                </a:solidFill>
              </a:rPr>
              <a:t> – Economics helps us to analyse </a:t>
            </a:r>
            <a:r>
              <a:rPr b="1" lang="en-US">
                <a:solidFill>
                  <a:schemeClr val="dk1"/>
                </a:solidFill>
              </a:rPr>
              <a:t>What</a:t>
            </a:r>
            <a:r>
              <a:rPr lang="en-US">
                <a:solidFill>
                  <a:schemeClr val="dk1"/>
                </a:solidFill>
              </a:rPr>
              <a:t> goods and services we produce.</a:t>
            </a:r>
            <a:endParaRPr/>
          </a:p>
          <a:p>
            <a:pPr indent="-514350" lvl="3" marL="1149858" rtl="0" algn="l">
              <a:spcBef>
                <a:spcPts val="300"/>
              </a:spcBef>
              <a:spcAft>
                <a:spcPts val="0"/>
              </a:spcAft>
              <a:buSzPts val="2200"/>
              <a:buFont typeface="Courier New"/>
              <a:buChar char="o"/>
            </a:pPr>
            <a:r>
              <a:rPr lang="en-US">
                <a:solidFill>
                  <a:schemeClr val="dk1"/>
                </a:solidFill>
              </a:rPr>
              <a:t> This may vary with time and</a:t>
            </a:r>
            <a:endParaRPr/>
          </a:p>
          <a:p>
            <a:pPr indent="-514350" lvl="3" marL="1149858" rtl="0" algn="l">
              <a:spcBef>
                <a:spcPts val="300"/>
              </a:spcBef>
              <a:spcAft>
                <a:spcPts val="0"/>
              </a:spcAft>
              <a:buSzPts val="2200"/>
              <a:buNone/>
            </a:pPr>
            <a:r>
              <a:rPr lang="en-US">
                <a:solidFill>
                  <a:schemeClr val="dk1"/>
                </a:solidFill>
              </a:rPr>
              <a:t> technological advancement helps</a:t>
            </a:r>
            <a:endParaRPr/>
          </a:p>
          <a:p>
            <a:pPr indent="-514350" lvl="3" marL="1149858" rtl="0" algn="l">
              <a:spcBef>
                <a:spcPts val="300"/>
              </a:spcBef>
              <a:spcAft>
                <a:spcPts val="0"/>
              </a:spcAft>
              <a:buSzPts val="2200"/>
              <a:buNone/>
            </a:pPr>
            <a:r>
              <a:rPr lang="en-US">
                <a:solidFill>
                  <a:schemeClr val="dk1"/>
                </a:solidFill>
              </a:rPr>
              <a:t> boost production </a:t>
            </a:r>
            <a:endParaRPr/>
          </a:p>
          <a:p>
            <a:pPr indent="-514350" lvl="3" marL="1149858" rtl="0" algn="l">
              <a:spcBef>
                <a:spcPts val="300"/>
              </a:spcBef>
              <a:spcAft>
                <a:spcPts val="0"/>
              </a:spcAft>
              <a:buSzPts val="2200"/>
              <a:buFont typeface="Courier New"/>
              <a:buChar char="o"/>
            </a:pPr>
            <a:r>
              <a:rPr lang="en-US">
                <a:solidFill>
                  <a:schemeClr val="dk1"/>
                </a:solidFill>
              </a:rPr>
              <a:t>In today’s world, most people </a:t>
            </a:r>
            <a:endParaRPr/>
          </a:p>
          <a:p>
            <a:pPr indent="-514350" lvl="3" marL="1149858" rtl="0" algn="l">
              <a:spcBef>
                <a:spcPts val="300"/>
              </a:spcBef>
              <a:spcAft>
                <a:spcPts val="0"/>
              </a:spcAft>
              <a:buSzPts val="2200"/>
              <a:buNone/>
            </a:pPr>
            <a:r>
              <a:rPr lang="en-US">
                <a:solidFill>
                  <a:schemeClr val="dk1"/>
                </a:solidFill>
              </a:rPr>
              <a:t>in the rich industrial countries </a:t>
            </a:r>
            <a:endParaRPr/>
          </a:p>
          <a:p>
            <a:pPr indent="-514350" lvl="3" marL="1149858" rtl="0" algn="l">
              <a:spcBef>
                <a:spcPts val="300"/>
              </a:spcBef>
              <a:spcAft>
                <a:spcPts val="0"/>
              </a:spcAft>
              <a:buSzPts val="2200"/>
              <a:buNone/>
            </a:pPr>
            <a:r>
              <a:rPr lang="en-US">
                <a:solidFill>
                  <a:schemeClr val="dk1"/>
                </a:solidFill>
              </a:rPr>
              <a:t>produce services.</a:t>
            </a:r>
            <a:endParaRPr>
              <a:solidFill>
                <a:schemeClr val="dk1"/>
              </a:solidFill>
            </a:endParaRPr>
          </a:p>
          <a:p>
            <a:pPr indent="-374650" lvl="3" marL="1149858" rtl="0" algn="l">
              <a:spcBef>
                <a:spcPts val="300"/>
              </a:spcBef>
              <a:spcAft>
                <a:spcPts val="0"/>
              </a:spcAft>
              <a:buSzPts val="2200"/>
              <a:buFont typeface="Courier New"/>
              <a:buNone/>
            </a:pPr>
            <a:r>
              <a:t/>
            </a:r>
            <a:endParaRPr>
              <a:solidFill>
                <a:srgbClr val="326064"/>
              </a:solidFill>
            </a:endParaRPr>
          </a:p>
          <a:p>
            <a:pPr indent="-292100" lvl="1" marL="406400" rtl="0" algn="l">
              <a:spcBef>
                <a:spcPts val="300"/>
              </a:spcBef>
              <a:spcAft>
                <a:spcPts val="0"/>
              </a:spcAft>
              <a:buSzPts val="2600"/>
              <a:buNone/>
            </a:pPr>
            <a:r>
              <a:t/>
            </a:r>
            <a:endParaRPr>
              <a:solidFill>
                <a:srgbClr val="326064"/>
              </a:solidFill>
            </a:endParaRPr>
          </a:p>
          <a:p>
            <a:pPr indent="-256032" lvl="0" marL="365760" rtl="0" algn="l">
              <a:spcBef>
                <a:spcPts val="300"/>
              </a:spcBef>
              <a:spcAft>
                <a:spcPts val="0"/>
              </a:spcAft>
              <a:buSzPts val="2800"/>
              <a:buNone/>
            </a:pPr>
            <a:r>
              <a:t/>
            </a:r>
            <a:endParaRPr b="1"/>
          </a:p>
          <a:p>
            <a:pPr indent="-78232" lvl="0" marL="365760" rtl="0" algn="l">
              <a:spcBef>
                <a:spcPts val="300"/>
              </a:spcBef>
              <a:spcAft>
                <a:spcPts val="0"/>
              </a:spcAft>
              <a:buSzPts val="2800"/>
              <a:buNone/>
            </a:pPr>
            <a:r>
              <a:t/>
            </a:r>
            <a:endParaRPr b="1"/>
          </a:p>
          <a:p>
            <a:pPr indent="-256032" lvl="0" marL="365760" rtl="0" algn="l">
              <a:spcBef>
                <a:spcPts val="300"/>
              </a:spcBef>
              <a:spcAft>
                <a:spcPts val="0"/>
              </a:spcAft>
              <a:buSzPts val="2800"/>
              <a:buNone/>
            </a:pPr>
            <a:r>
              <a:t/>
            </a:r>
            <a:endParaRPr b="1"/>
          </a:p>
        </p:txBody>
      </p:sp>
      <p:pic>
        <p:nvPicPr>
          <p:cNvPr descr="what.PNG" id="129" name="Google Shape;129;p3"/>
          <p:cNvPicPr preferRelativeResize="0"/>
          <p:nvPr/>
        </p:nvPicPr>
        <p:blipFill rotWithShape="1">
          <a:blip r:embed="rId3">
            <a:alphaModFix/>
          </a:blip>
          <a:srcRect b="0" l="0" r="0" t="0"/>
          <a:stretch/>
        </p:blipFill>
        <p:spPr>
          <a:xfrm>
            <a:off x="5867400" y="3810000"/>
            <a:ext cx="2971800" cy="28649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Two Big Economic Questions</a:t>
            </a:r>
            <a:endParaRPr/>
          </a:p>
        </p:txBody>
      </p:sp>
      <p:sp>
        <p:nvSpPr>
          <p:cNvPr id="136" name="Google Shape;136;p4"/>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100000"/>
              <a:buFont typeface="Noto Sans Symbols"/>
              <a:buChar char="⮚"/>
            </a:pPr>
            <a:r>
              <a:rPr b="1" i="1" lang="en-US"/>
              <a:t>How</a:t>
            </a:r>
            <a:r>
              <a:rPr lang="en-US"/>
              <a:t> – It also explains </a:t>
            </a:r>
            <a:r>
              <a:rPr b="1" lang="en-US"/>
              <a:t>how</a:t>
            </a:r>
            <a:r>
              <a:rPr lang="en-US"/>
              <a:t> do we produce goods and services .</a:t>
            </a:r>
            <a:endParaRPr/>
          </a:p>
          <a:p>
            <a:pPr indent="-91566" lvl="0" marL="365760" rtl="0" algn="l">
              <a:spcBef>
                <a:spcPts val="300"/>
              </a:spcBef>
              <a:spcAft>
                <a:spcPts val="0"/>
              </a:spcAft>
              <a:buSzPct val="100000"/>
              <a:buFont typeface="Noto Sans Symbols"/>
              <a:buNone/>
            </a:pPr>
            <a:r>
              <a:t/>
            </a:r>
            <a:endParaRPr/>
          </a:p>
          <a:p>
            <a:pPr indent="-246887" lvl="1" marL="658368" rtl="0" algn="l">
              <a:spcBef>
                <a:spcPts val="300"/>
              </a:spcBef>
              <a:spcAft>
                <a:spcPts val="0"/>
              </a:spcAft>
              <a:buSzPct val="100000"/>
              <a:buFont typeface="Courier New"/>
              <a:buChar char="o"/>
            </a:pPr>
            <a:r>
              <a:rPr lang="en-US">
                <a:solidFill>
                  <a:schemeClr val="dk1"/>
                </a:solidFill>
              </a:rPr>
              <a:t>Goods and services are produced by using productive resources that economists call </a:t>
            </a:r>
            <a:r>
              <a:rPr b="1" lang="en-US" u="sng">
                <a:solidFill>
                  <a:srgbClr val="FF0000"/>
                </a:solidFill>
              </a:rPr>
              <a:t>factors of production</a:t>
            </a:r>
            <a:endParaRPr u="sng">
              <a:solidFill>
                <a:srgbClr val="FF0000"/>
              </a:solidFill>
            </a:endParaRPr>
          </a:p>
          <a:p>
            <a:pPr indent="-246887" lvl="1" marL="658368" rtl="0" algn="l">
              <a:spcBef>
                <a:spcPts val="300"/>
              </a:spcBef>
              <a:spcAft>
                <a:spcPts val="0"/>
              </a:spcAft>
              <a:buSzPct val="100000"/>
              <a:buFont typeface="Courier New"/>
              <a:buChar char="o"/>
            </a:pPr>
            <a:r>
              <a:rPr lang="en-US">
                <a:solidFill>
                  <a:schemeClr val="dk1"/>
                </a:solidFill>
              </a:rPr>
              <a:t>Factors of production are grouped into four categories:</a:t>
            </a:r>
            <a:endParaRPr/>
          </a:p>
          <a:p>
            <a:pPr indent="-514350" lvl="1" marL="925830" rtl="0" algn="l">
              <a:spcBef>
                <a:spcPts val="300"/>
              </a:spcBef>
              <a:spcAft>
                <a:spcPts val="0"/>
              </a:spcAft>
              <a:buClr>
                <a:schemeClr val="dk1"/>
              </a:buClr>
              <a:buSzPct val="100000"/>
              <a:buFont typeface="Trebuchet MS"/>
              <a:buAutoNum type="arabicPeriod"/>
            </a:pPr>
            <a:r>
              <a:rPr lang="en-US">
                <a:solidFill>
                  <a:schemeClr val="dk1"/>
                </a:solidFill>
              </a:rPr>
              <a:t> Land</a:t>
            </a:r>
            <a:endParaRPr/>
          </a:p>
          <a:p>
            <a:pPr indent="-514350" lvl="1" marL="925830" rtl="0" algn="l">
              <a:spcBef>
                <a:spcPts val="300"/>
              </a:spcBef>
              <a:spcAft>
                <a:spcPts val="0"/>
              </a:spcAft>
              <a:buClr>
                <a:schemeClr val="dk1"/>
              </a:buClr>
              <a:buSzPct val="100000"/>
              <a:buFont typeface="Trebuchet MS"/>
              <a:buAutoNum type="arabicPeriod"/>
            </a:pPr>
            <a:r>
              <a:rPr lang="en-US">
                <a:solidFill>
                  <a:schemeClr val="dk1"/>
                </a:solidFill>
              </a:rPr>
              <a:t> Labour</a:t>
            </a:r>
            <a:endParaRPr/>
          </a:p>
          <a:p>
            <a:pPr indent="-514350" lvl="1" marL="925830" rtl="0" algn="l">
              <a:spcBef>
                <a:spcPts val="300"/>
              </a:spcBef>
              <a:spcAft>
                <a:spcPts val="0"/>
              </a:spcAft>
              <a:buClr>
                <a:schemeClr val="dk1"/>
              </a:buClr>
              <a:buSzPct val="100000"/>
              <a:buFont typeface="Trebuchet MS"/>
              <a:buAutoNum type="arabicPeriod"/>
            </a:pPr>
            <a:r>
              <a:rPr lang="en-US">
                <a:solidFill>
                  <a:schemeClr val="dk1"/>
                </a:solidFill>
              </a:rPr>
              <a:t> Capital</a:t>
            </a:r>
            <a:endParaRPr/>
          </a:p>
          <a:p>
            <a:pPr indent="-514350" lvl="1" marL="925830" rtl="0" algn="l">
              <a:spcBef>
                <a:spcPts val="300"/>
              </a:spcBef>
              <a:spcAft>
                <a:spcPts val="0"/>
              </a:spcAft>
              <a:buClr>
                <a:schemeClr val="dk1"/>
              </a:buClr>
              <a:buSzPct val="100000"/>
              <a:buFont typeface="Trebuchet MS"/>
              <a:buAutoNum type="arabicPeriod"/>
            </a:pPr>
            <a:r>
              <a:rPr lang="en-US">
                <a:solidFill>
                  <a:schemeClr val="dk1"/>
                </a:solidFill>
              </a:rPr>
              <a:t> Entrepreneurship</a:t>
            </a:r>
            <a:endParaRPr/>
          </a:p>
          <a:p>
            <a:pPr indent="-256032" lvl="0" marL="365760" rtl="0" algn="l">
              <a:spcBef>
                <a:spcPts val="300"/>
              </a:spcBef>
              <a:spcAft>
                <a:spcPts val="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Two Big Economic Questions</a:t>
            </a:r>
            <a:endParaRPr/>
          </a:p>
        </p:txBody>
      </p:sp>
      <p:sp>
        <p:nvSpPr>
          <p:cNvPr id="143" name="Google Shape;143;p5"/>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Font typeface="Noto Sans Symbols"/>
              <a:buChar char="⮚"/>
            </a:pPr>
            <a:r>
              <a:rPr lang="en-US"/>
              <a:t> </a:t>
            </a:r>
            <a:r>
              <a:rPr b="1" i="1" lang="en-US">
                <a:solidFill>
                  <a:schemeClr val="dk1"/>
                </a:solidFill>
              </a:rPr>
              <a:t>Whom – </a:t>
            </a:r>
            <a:r>
              <a:rPr lang="en-US">
                <a:solidFill>
                  <a:schemeClr val="dk1"/>
                </a:solidFill>
              </a:rPr>
              <a:t>And finally it further explains </a:t>
            </a:r>
            <a:r>
              <a:rPr b="1" lang="en-US">
                <a:solidFill>
                  <a:schemeClr val="dk1"/>
                </a:solidFill>
              </a:rPr>
              <a:t>Who</a:t>
            </a:r>
            <a:r>
              <a:rPr lang="en-US">
                <a:solidFill>
                  <a:schemeClr val="dk1"/>
                </a:solidFill>
              </a:rPr>
              <a:t> gets the goods and services and this depends on the incomes that people earn.</a:t>
            </a:r>
            <a:endParaRPr/>
          </a:p>
          <a:p>
            <a:pPr indent="-246887" lvl="1" marL="658368" rtl="0" algn="l">
              <a:spcBef>
                <a:spcPts val="520"/>
              </a:spcBef>
              <a:spcAft>
                <a:spcPts val="0"/>
              </a:spcAft>
              <a:buClr>
                <a:schemeClr val="dk1"/>
              </a:buClr>
              <a:buSzPts val="2600"/>
              <a:buFont typeface="Noto Sans Symbols"/>
              <a:buChar char="♦"/>
            </a:pPr>
            <a:r>
              <a:rPr lang="en-US">
                <a:solidFill>
                  <a:schemeClr val="dk1"/>
                </a:solidFill>
              </a:rPr>
              <a:t> Land earns </a:t>
            </a:r>
            <a:r>
              <a:rPr b="1" lang="en-US">
                <a:solidFill>
                  <a:schemeClr val="dk1"/>
                </a:solidFill>
              </a:rPr>
              <a:t>rent</a:t>
            </a:r>
            <a:r>
              <a:rPr lang="en-US">
                <a:solidFill>
                  <a:schemeClr val="dk1"/>
                </a:solidFill>
              </a:rPr>
              <a:t>.</a:t>
            </a:r>
            <a:endParaRPr/>
          </a:p>
          <a:p>
            <a:pPr indent="-246887" lvl="1" marL="658368" rtl="0" algn="l">
              <a:spcBef>
                <a:spcPts val="1040"/>
              </a:spcBef>
              <a:spcAft>
                <a:spcPts val="0"/>
              </a:spcAft>
              <a:buClr>
                <a:schemeClr val="dk1"/>
              </a:buClr>
              <a:buSzPts val="2600"/>
              <a:buFont typeface="Noto Sans Symbols"/>
              <a:buChar char="♦"/>
            </a:pPr>
            <a:r>
              <a:rPr lang="en-US">
                <a:solidFill>
                  <a:schemeClr val="dk1"/>
                </a:solidFill>
              </a:rPr>
              <a:t> Labour earns </a:t>
            </a:r>
            <a:r>
              <a:rPr b="1" lang="en-US">
                <a:solidFill>
                  <a:schemeClr val="dk1"/>
                </a:solidFill>
              </a:rPr>
              <a:t>wages</a:t>
            </a:r>
            <a:r>
              <a:rPr lang="en-US">
                <a:solidFill>
                  <a:schemeClr val="dk1"/>
                </a:solidFill>
              </a:rPr>
              <a:t>. </a:t>
            </a:r>
            <a:endParaRPr/>
          </a:p>
          <a:p>
            <a:pPr indent="-246887" lvl="1" marL="658368" rtl="0" algn="l">
              <a:spcBef>
                <a:spcPts val="1040"/>
              </a:spcBef>
              <a:spcAft>
                <a:spcPts val="0"/>
              </a:spcAft>
              <a:buClr>
                <a:schemeClr val="dk1"/>
              </a:buClr>
              <a:buSzPts val="2600"/>
              <a:buFont typeface="Noto Sans Symbols"/>
              <a:buChar char="♦"/>
            </a:pPr>
            <a:r>
              <a:rPr lang="en-US">
                <a:solidFill>
                  <a:schemeClr val="dk1"/>
                </a:solidFill>
              </a:rPr>
              <a:t> Capital earns </a:t>
            </a:r>
            <a:r>
              <a:rPr b="1" lang="en-US">
                <a:solidFill>
                  <a:schemeClr val="dk1"/>
                </a:solidFill>
              </a:rPr>
              <a:t>interest</a:t>
            </a:r>
            <a:r>
              <a:rPr lang="en-US">
                <a:solidFill>
                  <a:schemeClr val="dk1"/>
                </a:solidFill>
              </a:rPr>
              <a:t>.</a:t>
            </a:r>
            <a:endParaRPr/>
          </a:p>
          <a:p>
            <a:pPr indent="-246887" lvl="1" marL="658368" rtl="0" algn="l">
              <a:spcBef>
                <a:spcPts val="1040"/>
              </a:spcBef>
              <a:spcAft>
                <a:spcPts val="0"/>
              </a:spcAft>
              <a:buClr>
                <a:schemeClr val="dk1"/>
              </a:buClr>
              <a:buSzPts val="2600"/>
              <a:buFont typeface="Noto Sans Symbols"/>
              <a:buChar char="♦"/>
            </a:pPr>
            <a:r>
              <a:rPr lang="en-US">
                <a:solidFill>
                  <a:schemeClr val="dk1"/>
                </a:solidFill>
              </a:rPr>
              <a:t> Entrepreneurship earns </a:t>
            </a:r>
            <a:r>
              <a:rPr b="1" lang="en-US">
                <a:solidFill>
                  <a:schemeClr val="dk1"/>
                </a:solidFill>
              </a:rPr>
              <a:t>profit</a:t>
            </a:r>
            <a:r>
              <a:rPr lang="en-US">
                <a:solidFill>
                  <a:schemeClr val="dk1"/>
                </a:solidFill>
              </a:rPr>
              <a:t>.</a:t>
            </a:r>
            <a:endParaRPr/>
          </a:p>
          <a:p>
            <a:pPr indent="-78232" lvl="0" marL="365760" rtl="0" algn="l">
              <a:spcBef>
                <a:spcPts val="820"/>
              </a:spcBef>
              <a:spcAft>
                <a:spcPts val="0"/>
              </a:spcAft>
              <a:buSzPts val="2800"/>
              <a:buFont typeface="Noto Sans Symbols"/>
              <a:buNone/>
            </a:pPr>
            <a:r>
              <a:t/>
            </a:r>
            <a:endParaRPr b="1"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Two Big Economic Questions</a:t>
            </a:r>
            <a:endParaRPr/>
          </a:p>
        </p:txBody>
      </p:sp>
      <p:sp>
        <p:nvSpPr>
          <p:cNvPr id="150" name="Google Shape;150;p6"/>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fontScale="92500" lnSpcReduction="10000"/>
          </a:bodyPr>
          <a:lstStyle/>
          <a:p>
            <a:pPr indent="-256032" lvl="1" marL="365760" rtl="0" algn="l">
              <a:spcBef>
                <a:spcPts val="0"/>
              </a:spcBef>
              <a:spcAft>
                <a:spcPts val="0"/>
              </a:spcAft>
              <a:buClr>
                <a:schemeClr val="accent3"/>
              </a:buClr>
              <a:buSzPct val="100000"/>
              <a:buNone/>
            </a:pPr>
            <a:r>
              <a:rPr lang="en-US">
                <a:solidFill>
                  <a:schemeClr val="dk1"/>
                </a:solidFill>
              </a:rPr>
              <a:t>2) When do choices made in the pursuit of </a:t>
            </a:r>
            <a:r>
              <a:rPr b="1" i="1" lang="en-US">
                <a:solidFill>
                  <a:schemeClr val="dk1"/>
                </a:solidFill>
              </a:rPr>
              <a:t>self-interest</a:t>
            </a:r>
            <a:r>
              <a:rPr lang="en-US">
                <a:solidFill>
                  <a:schemeClr val="dk1"/>
                </a:solidFill>
              </a:rPr>
              <a:t> also promote the </a:t>
            </a:r>
            <a:r>
              <a:rPr b="1" i="1" lang="en-US">
                <a:solidFill>
                  <a:schemeClr val="dk1"/>
                </a:solidFill>
              </a:rPr>
              <a:t>social interest</a:t>
            </a:r>
            <a:r>
              <a:rPr lang="en-US">
                <a:solidFill>
                  <a:schemeClr val="dk1"/>
                </a:solidFill>
              </a:rPr>
              <a:t>?</a:t>
            </a:r>
            <a:endParaRPr/>
          </a:p>
          <a:p>
            <a:pPr indent="-256032" lvl="1" marL="365760" rtl="0" algn="l">
              <a:spcBef>
                <a:spcPts val="300"/>
              </a:spcBef>
              <a:spcAft>
                <a:spcPts val="0"/>
              </a:spcAft>
              <a:buClr>
                <a:schemeClr val="accent3"/>
              </a:buClr>
              <a:buSzPct val="100000"/>
              <a:buNone/>
            </a:pPr>
            <a:r>
              <a:t/>
            </a:r>
            <a:endParaRPr>
              <a:solidFill>
                <a:schemeClr val="dk1"/>
              </a:solidFill>
            </a:endParaRPr>
          </a:p>
          <a:p>
            <a:pPr indent="-256032" lvl="0" marL="365760" rtl="0" algn="l">
              <a:spcBef>
                <a:spcPts val="300"/>
              </a:spcBef>
              <a:spcAft>
                <a:spcPts val="0"/>
              </a:spcAft>
              <a:buSzPct val="100000"/>
              <a:buChar char="•"/>
            </a:pPr>
            <a:r>
              <a:rPr lang="en-US">
                <a:solidFill>
                  <a:srgbClr val="3963AB"/>
                </a:solidFill>
              </a:rPr>
              <a:t>Self-interest</a:t>
            </a:r>
            <a:endParaRPr/>
          </a:p>
          <a:p>
            <a:pPr indent="-246887" lvl="1" marL="658368" rtl="0" algn="l">
              <a:spcBef>
                <a:spcPts val="300"/>
              </a:spcBef>
              <a:spcAft>
                <a:spcPts val="0"/>
              </a:spcAft>
              <a:buSzPct val="100000"/>
              <a:buChar char="▫"/>
            </a:pPr>
            <a:r>
              <a:rPr lang="en-US">
                <a:solidFill>
                  <a:schemeClr val="dk1"/>
                </a:solidFill>
              </a:rPr>
              <a:t>You make choices that are in your </a:t>
            </a:r>
            <a:r>
              <a:rPr b="1" lang="en-US">
                <a:solidFill>
                  <a:schemeClr val="dk1"/>
                </a:solidFill>
              </a:rPr>
              <a:t>self-interest</a:t>
            </a:r>
            <a:r>
              <a:rPr lang="en-US">
                <a:solidFill>
                  <a:schemeClr val="dk1"/>
                </a:solidFill>
              </a:rPr>
              <a:t> − choices that you think are best for you.</a:t>
            </a:r>
            <a:endParaRPr/>
          </a:p>
          <a:p>
            <a:pPr indent="-256032" lvl="0" marL="365760" rtl="0" algn="l">
              <a:spcBef>
                <a:spcPts val="300"/>
              </a:spcBef>
              <a:spcAft>
                <a:spcPts val="0"/>
              </a:spcAft>
              <a:buSzPct val="100000"/>
              <a:buChar char="•"/>
            </a:pPr>
            <a:r>
              <a:rPr lang="en-US">
                <a:solidFill>
                  <a:srgbClr val="3963AB"/>
                </a:solidFill>
              </a:rPr>
              <a:t>Social Interest</a:t>
            </a:r>
            <a:endParaRPr/>
          </a:p>
          <a:p>
            <a:pPr indent="-246887" lvl="1" marL="658368" rtl="0" algn="l">
              <a:spcBef>
                <a:spcPts val="300"/>
              </a:spcBef>
              <a:spcAft>
                <a:spcPts val="0"/>
              </a:spcAft>
              <a:buSzPct val="100000"/>
              <a:buChar char="▫"/>
            </a:pPr>
            <a:r>
              <a:rPr lang="en-US">
                <a:solidFill>
                  <a:schemeClr val="dk1"/>
                </a:solidFill>
              </a:rPr>
              <a:t>Choices that are best for society as a whole are said to be in the </a:t>
            </a:r>
            <a:r>
              <a:rPr b="1" lang="en-US">
                <a:solidFill>
                  <a:schemeClr val="dk1"/>
                </a:solidFill>
              </a:rPr>
              <a:t>social interest</a:t>
            </a:r>
            <a:r>
              <a:rPr lang="en-US">
                <a:solidFill>
                  <a:schemeClr val="dk1"/>
                </a:solidFill>
              </a:rPr>
              <a:t>.</a:t>
            </a:r>
            <a:endParaRPr/>
          </a:p>
          <a:p>
            <a:pPr indent="-246887" lvl="1" marL="658368" rtl="0" algn="l">
              <a:spcBef>
                <a:spcPts val="300"/>
              </a:spcBef>
              <a:spcAft>
                <a:spcPts val="0"/>
              </a:spcAft>
              <a:buSzPct val="100000"/>
              <a:buChar char="▫"/>
            </a:pPr>
            <a:r>
              <a:rPr lang="en-US">
                <a:solidFill>
                  <a:schemeClr val="dk1"/>
                </a:solidFill>
              </a:rPr>
              <a:t>Is it possible that when each one of us makes choices that are in our </a:t>
            </a:r>
            <a:r>
              <a:rPr i="1" lang="en-US">
                <a:solidFill>
                  <a:schemeClr val="dk1"/>
                </a:solidFill>
              </a:rPr>
              <a:t>self-interest</a:t>
            </a:r>
            <a:r>
              <a:rPr lang="en-US">
                <a:solidFill>
                  <a:schemeClr val="dk1"/>
                </a:solidFill>
              </a:rPr>
              <a:t>, it also turns out that these choices are also in the </a:t>
            </a:r>
            <a:r>
              <a:rPr i="1" lang="en-US">
                <a:solidFill>
                  <a:schemeClr val="dk1"/>
                </a:solidFill>
              </a:rPr>
              <a:t>social interest</a:t>
            </a:r>
            <a:r>
              <a:rPr lang="en-US">
                <a:solidFill>
                  <a:schemeClr val="dk1"/>
                </a:solidFill>
              </a:rPr>
              <a:t>?</a:t>
            </a:r>
            <a:endParaRPr/>
          </a:p>
          <a:p>
            <a:pPr indent="-256032" lvl="1" marL="365760" rtl="0" algn="l">
              <a:spcBef>
                <a:spcPts val="300"/>
              </a:spcBef>
              <a:spcAft>
                <a:spcPts val="0"/>
              </a:spcAft>
              <a:buClr>
                <a:schemeClr val="accent3"/>
              </a:buClr>
              <a:buSzPct val="100000"/>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381000" y="8382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Two Big Economic Questions</a:t>
            </a:r>
            <a:endParaRPr/>
          </a:p>
        </p:txBody>
      </p:sp>
      <p:sp>
        <p:nvSpPr>
          <p:cNvPr id="156" name="Google Shape;156;p7"/>
          <p:cNvSpPr txBox="1"/>
          <p:nvPr>
            <p:ph idx="1" type="body"/>
          </p:nvPr>
        </p:nvSpPr>
        <p:spPr>
          <a:xfrm>
            <a:off x="457200" y="1752600"/>
            <a:ext cx="8229600" cy="4821936"/>
          </a:xfrm>
          <a:prstGeom prst="rect">
            <a:avLst/>
          </a:prstGeom>
          <a:noFill/>
          <a:ln>
            <a:noFill/>
          </a:ln>
        </p:spPr>
        <p:txBody>
          <a:bodyPr anchorCtr="0" anchor="t" bIns="45700" lIns="91425" spcFirstLastPara="1" rIns="91425" wrap="square" tIns="45700">
            <a:normAutofit fontScale="85000" lnSpcReduction="10000"/>
          </a:bodyPr>
          <a:lstStyle/>
          <a:p>
            <a:pPr indent="-256032" lvl="1" marL="365760" rtl="0" algn="l">
              <a:spcBef>
                <a:spcPts val="0"/>
              </a:spcBef>
              <a:spcAft>
                <a:spcPts val="0"/>
              </a:spcAft>
              <a:buClr>
                <a:schemeClr val="accent3"/>
              </a:buClr>
              <a:buSzPct val="100000"/>
              <a:buNone/>
            </a:pPr>
            <a:r>
              <a:t/>
            </a:r>
            <a:endParaRPr>
              <a:solidFill>
                <a:schemeClr val="dk1"/>
              </a:solidFill>
            </a:endParaRPr>
          </a:p>
          <a:p>
            <a:pPr indent="-256031" lvl="0" marL="365760" rtl="0" algn="l">
              <a:lnSpc>
                <a:spcPct val="90000"/>
              </a:lnSpc>
              <a:spcBef>
                <a:spcPts val="300"/>
              </a:spcBef>
              <a:spcAft>
                <a:spcPts val="0"/>
              </a:spcAft>
              <a:buSzPct val="100000"/>
              <a:buChar char="•"/>
            </a:pPr>
            <a:r>
              <a:rPr lang="en-US">
                <a:solidFill>
                  <a:schemeClr val="dk1"/>
                </a:solidFill>
              </a:rPr>
              <a:t>So </a:t>
            </a:r>
            <a:r>
              <a:rPr lang="en-US"/>
              <a:t>When is the Pursuit of Self-Interest in the Social Interest?</a:t>
            </a:r>
            <a:endParaRPr/>
          </a:p>
          <a:p>
            <a:pPr indent="-292100" lvl="1" marL="406400" rtl="0" algn="l">
              <a:lnSpc>
                <a:spcPct val="90000"/>
              </a:lnSpc>
              <a:spcBef>
                <a:spcPts val="300"/>
              </a:spcBef>
              <a:spcAft>
                <a:spcPts val="0"/>
              </a:spcAft>
              <a:buSzPct val="100000"/>
              <a:buFont typeface="Courier New"/>
              <a:buChar char="o"/>
            </a:pPr>
            <a:r>
              <a:rPr lang="en-US"/>
              <a:t>	</a:t>
            </a:r>
            <a:r>
              <a:rPr lang="en-US">
                <a:solidFill>
                  <a:schemeClr val="dk1"/>
                </a:solidFill>
              </a:rPr>
              <a:t>Every day, 7 billion (approx.) people including you all and me in the world make economic choices that result in </a:t>
            </a:r>
            <a:r>
              <a:rPr i="1" lang="en-US">
                <a:solidFill>
                  <a:schemeClr val="dk1"/>
                </a:solidFill>
              </a:rPr>
              <a:t>What</a:t>
            </a:r>
            <a:r>
              <a:rPr lang="en-US">
                <a:solidFill>
                  <a:schemeClr val="dk1"/>
                </a:solidFill>
              </a:rPr>
              <a:t>, </a:t>
            </a:r>
            <a:r>
              <a:rPr i="1" lang="en-US">
                <a:solidFill>
                  <a:schemeClr val="dk1"/>
                </a:solidFill>
              </a:rPr>
              <a:t>How</a:t>
            </a:r>
            <a:r>
              <a:rPr lang="en-US">
                <a:solidFill>
                  <a:schemeClr val="dk1"/>
                </a:solidFill>
              </a:rPr>
              <a:t> and </a:t>
            </a:r>
            <a:r>
              <a:rPr i="1" lang="en-US">
                <a:solidFill>
                  <a:schemeClr val="dk1"/>
                </a:solidFill>
              </a:rPr>
              <a:t>For Whom</a:t>
            </a:r>
            <a:r>
              <a:rPr lang="en-US">
                <a:solidFill>
                  <a:schemeClr val="dk1"/>
                </a:solidFill>
              </a:rPr>
              <a:t> goods and services get produced. </a:t>
            </a:r>
            <a:endParaRPr/>
          </a:p>
          <a:p>
            <a:pPr indent="-151765" lvl="1" marL="406400" rtl="0" algn="l">
              <a:lnSpc>
                <a:spcPct val="90000"/>
              </a:lnSpc>
              <a:spcBef>
                <a:spcPts val="300"/>
              </a:spcBef>
              <a:spcAft>
                <a:spcPts val="0"/>
              </a:spcAft>
              <a:buSzPct val="100000"/>
              <a:buFont typeface="Courier New"/>
              <a:buNone/>
            </a:pPr>
            <a:r>
              <a:t/>
            </a:r>
            <a:endParaRPr>
              <a:solidFill>
                <a:schemeClr val="dk1"/>
              </a:solidFill>
            </a:endParaRPr>
          </a:p>
          <a:p>
            <a:pPr indent="-151765" lvl="1" marL="406400" rtl="0" algn="l">
              <a:lnSpc>
                <a:spcPct val="90000"/>
              </a:lnSpc>
              <a:spcBef>
                <a:spcPts val="300"/>
              </a:spcBef>
              <a:spcAft>
                <a:spcPts val="0"/>
              </a:spcAft>
              <a:buSzPct val="100000"/>
              <a:buFont typeface="Courier New"/>
              <a:buNone/>
            </a:pPr>
            <a:r>
              <a:t/>
            </a:r>
            <a:endParaRPr>
              <a:solidFill>
                <a:schemeClr val="dk1"/>
              </a:solidFill>
            </a:endParaRPr>
          </a:p>
          <a:p>
            <a:pPr indent="-151765" lvl="1" marL="406400" rtl="0" algn="l">
              <a:lnSpc>
                <a:spcPct val="90000"/>
              </a:lnSpc>
              <a:spcBef>
                <a:spcPts val="300"/>
              </a:spcBef>
              <a:spcAft>
                <a:spcPts val="0"/>
              </a:spcAft>
              <a:buSzPct val="100000"/>
              <a:buFont typeface="Courier New"/>
              <a:buNone/>
            </a:pPr>
            <a:r>
              <a:t/>
            </a:r>
            <a:endParaRPr>
              <a:solidFill>
                <a:schemeClr val="dk1"/>
              </a:solidFill>
            </a:endParaRPr>
          </a:p>
          <a:p>
            <a:pPr indent="-151765" lvl="1" marL="406400" rtl="0" algn="l">
              <a:lnSpc>
                <a:spcPct val="90000"/>
              </a:lnSpc>
              <a:spcBef>
                <a:spcPts val="300"/>
              </a:spcBef>
              <a:spcAft>
                <a:spcPts val="0"/>
              </a:spcAft>
              <a:buSzPct val="100000"/>
              <a:buFont typeface="Courier New"/>
              <a:buNone/>
            </a:pPr>
            <a:r>
              <a:t/>
            </a:r>
            <a:endParaRPr>
              <a:solidFill>
                <a:schemeClr val="dk1"/>
              </a:solidFill>
            </a:endParaRPr>
          </a:p>
          <a:p>
            <a:pPr indent="-292100" lvl="1" marL="406400" rtl="0" algn="l">
              <a:lnSpc>
                <a:spcPct val="90000"/>
              </a:lnSpc>
              <a:spcBef>
                <a:spcPts val="300"/>
              </a:spcBef>
              <a:spcAft>
                <a:spcPts val="0"/>
              </a:spcAft>
              <a:buSzPct val="100000"/>
              <a:buNone/>
            </a:pPr>
            <a:r>
              <a:t/>
            </a:r>
            <a:endParaRPr>
              <a:solidFill>
                <a:schemeClr val="dk1"/>
              </a:solidFill>
            </a:endParaRPr>
          </a:p>
          <a:p>
            <a:pPr indent="-292100" lvl="1" marL="406400" rtl="0" algn="l">
              <a:lnSpc>
                <a:spcPct val="90000"/>
              </a:lnSpc>
              <a:spcBef>
                <a:spcPts val="300"/>
              </a:spcBef>
              <a:spcAft>
                <a:spcPts val="0"/>
              </a:spcAft>
              <a:buSzPct val="100000"/>
              <a:buFont typeface="Courier New"/>
              <a:buChar char="o"/>
            </a:pPr>
            <a:r>
              <a:rPr lang="en-US">
                <a:solidFill>
                  <a:schemeClr val="dk1"/>
                </a:solidFill>
              </a:rPr>
              <a:t>	Do we produce the right things in the right quantities?</a:t>
            </a:r>
            <a:endParaRPr/>
          </a:p>
          <a:p>
            <a:pPr indent="-292100" lvl="1" marL="406400" rtl="0" algn="l">
              <a:lnSpc>
                <a:spcPct val="90000"/>
              </a:lnSpc>
              <a:spcBef>
                <a:spcPts val="300"/>
              </a:spcBef>
              <a:spcAft>
                <a:spcPts val="0"/>
              </a:spcAft>
              <a:buSzPct val="100000"/>
              <a:buFont typeface="Courier New"/>
              <a:buChar char="o"/>
            </a:pPr>
            <a:r>
              <a:rPr lang="en-US">
                <a:solidFill>
                  <a:schemeClr val="dk1"/>
                </a:solidFill>
              </a:rPr>
              <a:t>	Do we use our factors of production in the best way?</a:t>
            </a:r>
            <a:endParaRPr/>
          </a:p>
          <a:p>
            <a:pPr indent="-292100" lvl="1" marL="406400" rtl="0" algn="l">
              <a:lnSpc>
                <a:spcPct val="90000"/>
              </a:lnSpc>
              <a:spcBef>
                <a:spcPts val="300"/>
              </a:spcBef>
              <a:spcAft>
                <a:spcPts val="0"/>
              </a:spcAft>
              <a:buSzPct val="100000"/>
              <a:buFont typeface="Courier New"/>
              <a:buChar char="o"/>
            </a:pPr>
            <a:r>
              <a:rPr lang="en-US">
                <a:solidFill>
                  <a:schemeClr val="dk1"/>
                </a:solidFill>
              </a:rPr>
              <a:t>	Do the goods and services go to those who benefit most from them?</a:t>
            </a:r>
            <a:endParaRPr/>
          </a:p>
          <a:p>
            <a:pPr indent="-256032" lvl="1" marL="365760" rtl="0" algn="l">
              <a:spcBef>
                <a:spcPts val="300"/>
              </a:spcBef>
              <a:spcAft>
                <a:spcPts val="0"/>
              </a:spcAft>
              <a:buClr>
                <a:schemeClr val="accent3"/>
              </a:buClr>
              <a:buSzPct val="100000"/>
              <a:buNone/>
            </a:pPr>
            <a:r>
              <a:t/>
            </a:r>
            <a:endParaRPr>
              <a:solidFill>
                <a:schemeClr val="dk1"/>
              </a:solidFill>
            </a:endParaRPr>
          </a:p>
          <a:p>
            <a:pPr indent="-256032" lvl="0" marL="365760" rtl="0" algn="l">
              <a:spcBef>
                <a:spcPts val="300"/>
              </a:spcBef>
              <a:spcAft>
                <a:spcPts val="0"/>
              </a:spcAft>
              <a:buSzPct val="100000"/>
              <a:buNone/>
            </a:pPr>
            <a:r>
              <a:t/>
            </a:r>
            <a:endParaRPr/>
          </a:p>
        </p:txBody>
      </p:sp>
      <p:pic>
        <p:nvPicPr>
          <p:cNvPr descr="population.jpg" id="157" name="Google Shape;157;p7"/>
          <p:cNvPicPr preferRelativeResize="0"/>
          <p:nvPr/>
        </p:nvPicPr>
        <p:blipFill rotWithShape="1">
          <a:blip r:embed="rId3">
            <a:alphaModFix/>
          </a:blip>
          <a:srcRect b="0" l="0" r="0" t="0"/>
          <a:stretch/>
        </p:blipFill>
        <p:spPr>
          <a:xfrm>
            <a:off x="2590800" y="3581400"/>
            <a:ext cx="3414713" cy="15680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Economic Questions </a:t>
            </a:r>
            <a:endParaRPr/>
          </a:p>
        </p:txBody>
      </p:sp>
      <p:sp>
        <p:nvSpPr>
          <p:cNvPr id="164" name="Google Shape;164;p8"/>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Char char="•"/>
            </a:pPr>
            <a:r>
              <a:rPr lang="en-US"/>
              <a:t>Is globalization a benefit or a problem?</a:t>
            </a:r>
            <a:endParaRPr/>
          </a:p>
          <a:p>
            <a:pPr indent="-256032" lvl="0" marL="365760" rtl="0" algn="l">
              <a:spcBef>
                <a:spcPts val="300"/>
              </a:spcBef>
              <a:spcAft>
                <a:spcPts val="0"/>
              </a:spcAft>
              <a:buSzPts val="2800"/>
              <a:buChar char="•"/>
            </a:pPr>
            <a:r>
              <a:rPr lang="en-US"/>
              <a:t>Do the technological advances in the “new economy” bring benefits to all?</a:t>
            </a:r>
            <a:endParaRPr/>
          </a:p>
          <a:p>
            <a:pPr indent="-256032" lvl="0" marL="365760" rtl="0" algn="l">
              <a:spcBef>
                <a:spcPts val="300"/>
              </a:spcBef>
              <a:spcAft>
                <a:spcPts val="0"/>
              </a:spcAft>
              <a:buSzPts val="2800"/>
              <a:buChar char="•"/>
            </a:pPr>
            <a:r>
              <a:rPr lang="en-US"/>
              <a:t>Does public ownership and central planning do a better job than private business and free markets?</a:t>
            </a:r>
            <a:endParaRPr/>
          </a:p>
          <a:p>
            <a:pPr indent="-256032" lvl="0" marL="365760" rtl="0" algn="l">
              <a:spcBef>
                <a:spcPts val="300"/>
              </a:spcBef>
              <a:spcAft>
                <a:spcPts val="0"/>
              </a:spcAft>
              <a:buSzPts val="2800"/>
              <a:buChar char="•"/>
            </a:pPr>
            <a:r>
              <a:rPr lang="en-US"/>
              <a:t>Are we destroying our tropical rainforests?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Trebuchet MS"/>
              <a:buNone/>
            </a:pPr>
            <a:r>
              <a:rPr lang="en-US"/>
              <a:t>Basic Economic Problems </a:t>
            </a:r>
            <a:br>
              <a:rPr lang="en-US"/>
            </a:br>
            <a:r>
              <a:rPr lang="en-US"/>
              <a:t>Scarcity; Choice &amp; Opportunity Cost</a:t>
            </a:r>
            <a:endParaRPr/>
          </a:p>
        </p:txBody>
      </p:sp>
      <p:sp>
        <p:nvSpPr>
          <p:cNvPr id="171" name="Google Shape;171;p9"/>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None/>
            </a:pPr>
            <a:r>
              <a:t/>
            </a:r>
            <a:endParaRPr/>
          </a:p>
          <a:p>
            <a:pPr indent="-256032" lvl="0" marL="365760" rtl="0" algn="l">
              <a:spcBef>
                <a:spcPts val="300"/>
              </a:spcBef>
              <a:spcAft>
                <a:spcPts val="0"/>
              </a:spcAft>
              <a:buSzPts val="2800"/>
              <a:buChar char="•"/>
            </a:pPr>
            <a:r>
              <a:rPr lang="en-US"/>
              <a:t>Scarcity- Limited or Shortage of resources  </a:t>
            </a:r>
            <a:endParaRPr/>
          </a:p>
          <a:p>
            <a:pPr indent="-256032" lvl="0" marL="365760" rtl="0" algn="l">
              <a:spcBef>
                <a:spcPts val="300"/>
              </a:spcBef>
              <a:spcAft>
                <a:spcPts val="0"/>
              </a:spcAft>
              <a:buSzPts val="2800"/>
              <a:buNone/>
            </a:pPr>
            <a:r>
              <a:t/>
            </a:r>
            <a:endParaRPr/>
          </a:p>
          <a:p>
            <a:pPr indent="-256032" lvl="0" marL="365760" rtl="0" algn="l">
              <a:spcBef>
                <a:spcPts val="300"/>
              </a:spcBef>
              <a:spcAft>
                <a:spcPts val="0"/>
              </a:spcAft>
              <a:buSzPts val="2800"/>
              <a:buNone/>
            </a:pPr>
            <a:r>
              <a:t/>
            </a:r>
            <a:endParaRPr/>
          </a:p>
          <a:p>
            <a:pPr indent="-256032" lvl="0" marL="365760" rtl="0" algn="l">
              <a:spcBef>
                <a:spcPts val="300"/>
              </a:spcBef>
              <a:spcAft>
                <a:spcPts val="0"/>
              </a:spcAft>
              <a:buSzPts val="2800"/>
              <a:buChar char="•"/>
            </a:pPr>
            <a:r>
              <a:rPr lang="en-US"/>
              <a:t>Make decisions / Choices - decisions about how to allocate resources efficiently, in order to satisfy basic needs and as many additional wants at possible</a:t>
            </a:r>
            <a:br>
              <a:rPr lang="en-US"/>
            </a:br>
            <a:endParaRPr/>
          </a:p>
        </p:txBody>
      </p:sp>
      <p:sp>
        <p:nvSpPr>
          <p:cNvPr id="172" name="Google Shape;172;p9"/>
          <p:cNvSpPr/>
          <p:nvPr/>
        </p:nvSpPr>
        <p:spPr>
          <a:xfrm rot="5400000">
            <a:off x="1371600" y="3505200"/>
            <a:ext cx="609600" cy="609600"/>
          </a:xfrm>
          <a:prstGeom prst="rightArrow">
            <a:avLst>
              <a:gd fmla="val 50000" name="adj1"/>
              <a:gd fmla="val 50000" name="adj2"/>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2016-05-03T04:40:48Z</dcterms:created>
  <dc:creator>essfaculty</dc:creator>
</cp:coreProperties>
</file>