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8" roundtripDataSignature="AMtx7mh8LWHG4D+oIlk1tfxNddg+V7w3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1. </a:t>
            </a:r>
            <a:r>
              <a:rPr lang="en-US" sz="1200">
                <a:solidFill>
                  <a:schemeClr val="dk1"/>
                </a:solidFill>
                <a:latin typeface="Calibri"/>
                <a:ea typeface="Calibri"/>
                <a:cs typeface="Calibri"/>
                <a:sym typeface="Calibri"/>
              </a:rPr>
              <a:t>The </a:t>
            </a:r>
            <a:r>
              <a:rPr i="1" lang="en-US" sz="1200">
                <a:solidFill>
                  <a:schemeClr val="dk1"/>
                </a:solidFill>
                <a:latin typeface="Calibri"/>
                <a:ea typeface="Calibri"/>
                <a:cs typeface="Calibri"/>
                <a:sym typeface="Calibri"/>
              </a:rPr>
              <a:t>production possibilities frontier for CDs and pizza</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shows the limits to the production of these two goods,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given the total resources available to produce them.The </a:t>
            </a:r>
            <a:r>
              <a:rPr i="1" lang="en-US" sz="1200">
                <a:solidFill>
                  <a:schemeClr val="dk1"/>
                </a:solidFill>
                <a:latin typeface="Calibri"/>
                <a:ea typeface="Calibri"/>
                <a:cs typeface="Calibri"/>
                <a:sym typeface="Calibri"/>
              </a:rPr>
              <a:t>PPF illustrates scarcity because we cannot attain</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points outside the frontier. They are points that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describe wants that can’t be satisfied. We can produce at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all the points </a:t>
            </a:r>
            <a:r>
              <a:rPr i="1" lang="en-US" sz="1200">
                <a:solidFill>
                  <a:schemeClr val="dk1"/>
                </a:solidFill>
                <a:latin typeface="Calibri"/>
                <a:ea typeface="Calibri"/>
                <a:cs typeface="Calibri"/>
                <a:sym typeface="Calibri"/>
              </a:rPr>
              <a:t>inside the PPF and on the PPF. They are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attainable points.</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7" name="Google Shape;11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If we produce at a point inside the </a:t>
            </a:r>
            <a:r>
              <a:rPr i="1" lang="en-US" sz="1200">
                <a:solidFill>
                  <a:schemeClr val="dk1"/>
                </a:solidFill>
                <a:latin typeface="Calibri"/>
                <a:ea typeface="Calibri"/>
                <a:cs typeface="Calibri"/>
                <a:sym typeface="Calibri"/>
              </a:rPr>
              <a:t>PPF such as Z, we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can use our resources more efficiently to produce more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pizzas, more CDs, or more of </a:t>
            </a:r>
            <a:r>
              <a:rPr i="1" lang="en-US" sz="1200">
                <a:solidFill>
                  <a:schemeClr val="dk1"/>
                </a:solidFill>
                <a:latin typeface="Calibri"/>
                <a:ea typeface="Calibri"/>
                <a:cs typeface="Calibri"/>
                <a:sym typeface="Calibri"/>
              </a:rPr>
              <a:t>both pizzas and CDs. But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if we produce at a point </a:t>
            </a:r>
            <a:r>
              <a:rPr i="1" lang="en-US" sz="1200">
                <a:solidFill>
                  <a:schemeClr val="dk1"/>
                </a:solidFill>
                <a:latin typeface="Calibri"/>
                <a:ea typeface="Calibri"/>
                <a:cs typeface="Calibri"/>
                <a:sym typeface="Calibri"/>
              </a:rPr>
              <a:t>on the PPF, we are using our</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resources efficiently</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Every choice </a:t>
            </a:r>
            <a:r>
              <a:rPr i="1" lang="en-US" sz="1200">
                <a:solidFill>
                  <a:schemeClr val="dk1"/>
                </a:solidFill>
                <a:latin typeface="Calibri"/>
                <a:ea typeface="Calibri"/>
                <a:cs typeface="Calibri"/>
                <a:sym typeface="Calibri"/>
              </a:rPr>
              <a:t>along the PPF involves a trade-off – we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must give up something to get something else.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a:t>
            </a:r>
            <a:r>
              <a:rPr i="1" lang="en-US" sz="1200">
                <a:solidFill>
                  <a:schemeClr val="dk1"/>
                </a:solidFill>
                <a:latin typeface="Calibri"/>
                <a:ea typeface="Calibri"/>
                <a:cs typeface="Calibri"/>
                <a:sym typeface="Calibri"/>
              </a:rPr>
              <a:t>opportunity cost of an action is the highest-valued</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alternative forgone.</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5" name="Google Shape;12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Increasing Opportunity Cost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opportunity cost of a pizza increases as the quantity of pizzas produced increases. Also, the opportunity cost of a CD increases as the quantity of CDs produced increases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Why PPF bows outward- </a:t>
            </a:r>
            <a:r>
              <a:rPr lang="en-US" sz="1200">
                <a:solidFill>
                  <a:schemeClr val="dk1"/>
                </a:solidFill>
                <a:latin typeface="Calibri"/>
                <a:ea typeface="Calibri"/>
                <a:cs typeface="Calibri"/>
                <a:sym typeface="Calibri"/>
              </a:rPr>
              <a:t>The </a:t>
            </a:r>
            <a:r>
              <a:rPr i="1" lang="en-US" sz="1200">
                <a:solidFill>
                  <a:schemeClr val="dk1"/>
                </a:solidFill>
                <a:latin typeface="Calibri"/>
                <a:ea typeface="Calibri"/>
                <a:cs typeface="Calibri"/>
                <a:sym typeface="Calibri"/>
              </a:rPr>
              <a:t>PPF is bowed outward because resources are not </a:t>
            </a:r>
            <a:r>
              <a:rPr lang="en-US" sz="1200">
                <a:solidFill>
                  <a:schemeClr val="dk1"/>
                </a:solidFill>
                <a:latin typeface="Calibri"/>
                <a:ea typeface="Calibri"/>
                <a:cs typeface="Calibri"/>
                <a:sym typeface="Calibri"/>
              </a:rPr>
              <a:t>all equally productive in all activities. Imagine People with several</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years of experience working for Philips are good at producing CDs but not very good at making pizzas. So if we move some of these people from Philips to Domino’s, we get a small increase in the quantity of pizzas but a large decrease in the quantity of CDs.</a:t>
            </a:r>
            <a:endParaRPr/>
          </a:p>
        </p:txBody>
      </p:sp>
      <p:sp>
        <p:nvSpPr>
          <p:cNvPr id="134" name="Google Shape;13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Marginal cost is calculated from the slope of the PPF. As the quantity of pizzas produced increases, the slope of PPF gets steeper and hence the marginal cost of a pizza increases.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1" name="Google Shape;14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Students always wonder why </a:t>
            </a:r>
            <a:r>
              <a:rPr i="1" lang="en-US"/>
              <a:t>MC</a:t>
            </a:r>
            <a:r>
              <a:rPr lang="en-US"/>
              <a:t> passes through the middle point of the bars.</a:t>
            </a:r>
            <a:endParaRPr/>
          </a:p>
          <a:p>
            <a:pPr indent="0" lvl="0" marL="0" rtl="0" algn="l">
              <a:spcBef>
                <a:spcPts val="0"/>
              </a:spcBef>
              <a:spcAft>
                <a:spcPts val="0"/>
              </a:spcAft>
              <a:buNone/>
            </a:pPr>
            <a:r>
              <a:rPr lang="en-US"/>
              <a:t>The height of each bar shows the cost of an average pizza in each of the 1 million pizza blocks. Focus on the 3</a:t>
            </a:r>
            <a:r>
              <a:rPr baseline="30000" lang="en-US"/>
              <a:t>rd</a:t>
            </a:r>
            <a:r>
              <a:rPr lang="en-US"/>
              <a:t> 1 million pizzas. The opportunity cost of producing that 1 million pizzas is 3 million CDs. So in this range, the cost of an average pizza is 3 CDs. </a:t>
            </a:r>
            <a:endParaRPr/>
          </a:p>
          <a:p>
            <a:pPr indent="0" lvl="0" marL="0" rtl="0" algn="l">
              <a:spcBef>
                <a:spcPts val="0"/>
              </a:spcBef>
              <a:spcAft>
                <a:spcPts val="0"/>
              </a:spcAft>
              <a:buNone/>
            </a:pPr>
            <a:r>
              <a:rPr lang="en-US"/>
              <a:t>The dot indicates that 3CDs is the cost of the average pizza, which over this range is the 2.5 millionth pizza.</a:t>
            </a:r>
            <a:endParaRPr/>
          </a:p>
          <a:p>
            <a:pPr indent="0" lvl="0" marL="0" rtl="0" algn="l">
              <a:spcBef>
                <a:spcPts val="0"/>
              </a:spcBef>
              <a:spcAft>
                <a:spcPts val="0"/>
              </a:spcAft>
              <a:buNone/>
            </a:pPr>
            <a:r>
              <a:rPr lang="en-US"/>
              <a:t>Because this relationship between the marginal value of a continuous variable and a discrete variable arises many time in economics, it is worth spending a few minutes of it here.  </a:t>
            </a:r>
            <a:endParaRPr/>
          </a:p>
          <a:p>
            <a:pPr indent="0" lvl="0" marL="0" rtl="0" algn="l">
              <a:spcBef>
                <a:spcPts val="0"/>
              </a:spcBef>
              <a:spcAft>
                <a:spcPts val="0"/>
              </a:spcAft>
              <a:buNone/>
            </a:pPr>
            <a:r>
              <a:rPr lang="en-US"/>
              <a:t>.</a:t>
            </a:r>
            <a:endParaRPr/>
          </a:p>
        </p:txBody>
      </p:sp>
      <p:sp>
        <p:nvSpPr>
          <p:cNvPr id="149" name="Google Shape;149;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 name="Shape 28"/>
        <p:cNvGrpSpPr/>
        <p:nvPr/>
      </p:nvGrpSpPr>
      <p:grpSpPr>
        <a:xfrm>
          <a:off x="0" y="0"/>
          <a:ext cx="0" cy="0"/>
          <a:chOff x="0" y="0"/>
          <a:chExt cx="0" cy="0"/>
        </a:xfrm>
      </p:grpSpPr>
      <p:sp>
        <p:nvSpPr>
          <p:cNvPr id="29" name="Google Shape;29;p14"/>
          <p:cNvSpPr/>
          <p:nvPr/>
        </p:nvSpPr>
        <p:spPr>
          <a:xfrm flipH="1" rot="10800000">
            <a:off x="5410182" y="3810000"/>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0" name="Google Shape;30;p14"/>
          <p:cNvSpPr/>
          <p:nvPr/>
        </p:nvSpPr>
        <p:spPr>
          <a:xfrm flipH="1" rot="10800000">
            <a:off x="5410200" y="3897010"/>
            <a:ext cx="3733801" cy="192024"/>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1" name="Google Shape;31;p14"/>
          <p:cNvSpPr/>
          <p:nvPr/>
        </p:nvSpPr>
        <p:spPr>
          <a:xfrm flipH="1" rot="10800000">
            <a:off x="5410200" y="4115167"/>
            <a:ext cx="3733801"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2" name="Google Shape;32;p14"/>
          <p:cNvSpPr/>
          <p:nvPr/>
        </p:nvSpPr>
        <p:spPr>
          <a:xfrm flipH="1" rot="10800000">
            <a:off x="5410200" y="4164403"/>
            <a:ext cx="1965960" cy="18288"/>
          </a:xfrm>
          <a:prstGeom prst="rect">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3" name="Google Shape;33;p14"/>
          <p:cNvSpPr/>
          <p:nvPr/>
        </p:nvSpPr>
        <p:spPr>
          <a:xfrm flipH="1" rot="10800000">
            <a:off x="5410200" y="4199572"/>
            <a:ext cx="1965960" cy="9144"/>
          </a:xfrm>
          <a:prstGeom prst="rect">
            <a:avLst/>
          </a:prstGeom>
          <a:solidFill>
            <a:schemeClr val="accent2">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4" name="Google Shape;34;p14"/>
          <p:cNvSpPr/>
          <p:nvPr/>
        </p:nvSpPr>
        <p:spPr>
          <a:xfrm>
            <a:off x="5410200" y="3962400"/>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5" name="Google Shape;35;p14"/>
          <p:cNvSpPr/>
          <p:nvPr/>
        </p:nvSpPr>
        <p:spPr>
          <a:xfrm>
            <a:off x="7376507" y="406098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6" name="Google Shape;36;p14"/>
          <p:cNvSpPr/>
          <p:nvPr/>
        </p:nvSpPr>
        <p:spPr>
          <a:xfrm>
            <a:off x="1" y="3649662"/>
            <a:ext cx="9144000" cy="244170"/>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7" name="Google Shape;37;p14"/>
          <p:cNvSpPr/>
          <p:nvPr/>
        </p:nvSpPr>
        <p:spPr>
          <a:xfrm>
            <a:off x="0" y="3675527"/>
            <a:ext cx="9144001" cy="14067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8" name="Google Shape;38;p14"/>
          <p:cNvSpPr/>
          <p:nvPr/>
        </p:nvSpPr>
        <p:spPr>
          <a:xfrm flipH="1" rot="10800000">
            <a:off x="6414051" y="3643090"/>
            <a:ext cx="2729950" cy="248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9" name="Google Shape;39;p14"/>
          <p:cNvSpPr/>
          <p:nvPr/>
        </p:nvSpPr>
        <p:spPr>
          <a:xfrm>
            <a:off x="0" y="0"/>
            <a:ext cx="9144000" cy="3701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40" name="Google Shape;40;p14"/>
          <p:cNvSpPr txBox="1"/>
          <p:nvPr>
            <p:ph type="ctrTitle"/>
          </p:nvPr>
        </p:nvSpPr>
        <p:spPr>
          <a:xfrm>
            <a:off x="457200" y="2401887"/>
            <a:ext cx="8458200" cy="147002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Trebuchet MS"/>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4"/>
          <p:cNvSpPr txBox="1"/>
          <p:nvPr>
            <p:ph idx="1" type="subTitle"/>
          </p:nvPr>
        </p:nvSpPr>
        <p:spPr>
          <a:xfrm>
            <a:off x="457200" y="3899938"/>
            <a:ext cx="4953000" cy="1752600"/>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2400"/>
              <a:buNone/>
              <a:defRPr sz="2400">
                <a:solidFill>
                  <a:schemeClr val="dk2"/>
                </a:solidFill>
              </a:defRPr>
            </a:lvl1pPr>
            <a:lvl2pPr lvl="1" algn="ctr">
              <a:spcBef>
                <a:spcPts val="300"/>
              </a:spcBef>
              <a:spcAft>
                <a:spcPts val="0"/>
              </a:spcAft>
              <a:buSzPts val="1800"/>
              <a:buNone/>
              <a:defRPr/>
            </a:lvl2pPr>
            <a:lvl3pPr lvl="2" algn="ctr">
              <a:spcBef>
                <a:spcPts val="300"/>
              </a:spcBef>
              <a:spcAft>
                <a:spcPts val="0"/>
              </a:spcAft>
              <a:buSzPts val="1800"/>
              <a:buNone/>
              <a:defRPr/>
            </a:lvl3pPr>
            <a:lvl4pPr lvl="3" algn="ctr">
              <a:spcBef>
                <a:spcPts val="300"/>
              </a:spcBef>
              <a:spcAft>
                <a:spcPts val="0"/>
              </a:spcAft>
              <a:buSzPts val="1800"/>
              <a:buNone/>
              <a:defRPr/>
            </a:lvl4pPr>
            <a:lvl5pPr lvl="4" algn="ctr">
              <a:spcBef>
                <a:spcPts val="300"/>
              </a:spcBef>
              <a:spcAft>
                <a:spcPts val="0"/>
              </a:spcAft>
              <a:buSzPts val="1800"/>
              <a:buNone/>
              <a:defRPr/>
            </a:lvl5pPr>
            <a:lvl6pPr lvl="5" algn="ctr">
              <a:spcBef>
                <a:spcPts val="300"/>
              </a:spcBef>
              <a:spcAft>
                <a:spcPts val="0"/>
              </a:spcAft>
              <a:buSzPts val="1800"/>
              <a:buNone/>
              <a:defRPr/>
            </a:lvl6pPr>
            <a:lvl7pPr lvl="6" algn="ctr">
              <a:spcBef>
                <a:spcPts val="300"/>
              </a:spcBef>
              <a:spcAft>
                <a:spcPts val="0"/>
              </a:spcAft>
              <a:buSzPts val="1800"/>
              <a:buNone/>
              <a:defRPr/>
            </a:lvl7pPr>
            <a:lvl8pPr lvl="7" algn="ctr">
              <a:spcBef>
                <a:spcPts val="300"/>
              </a:spcBef>
              <a:spcAft>
                <a:spcPts val="0"/>
              </a:spcAft>
              <a:buSzPts val="1800"/>
              <a:buNone/>
              <a:defRPr/>
            </a:lvl8pPr>
            <a:lvl9pPr lvl="8" algn="ctr">
              <a:spcBef>
                <a:spcPts val="300"/>
              </a:spcBef>
              <a:spcAft>
                <a:spcPts val="0"/>
              </a:spcAft>
              <a:buSzPts val="1800"/>
              <a:buNone/>
              <a:defRPr/>
            </a:lvl9pPr>
          </a:lstStyle>
          <a:p/>
        </p:txBody>
      </p:sp>
      <p:sp>
        <p:nvSpPr>
          <p:cNvPr id="42" name="Google Shape;42;p14"/>
          <p:cNvSpPr txBox="1"/>
          <p:nvPr>
            <p:ph idx="10" type="dt"/>
          </p:nvPr>
        </p:nvSpPr>
        <p:spPr>
          <a:xfrm>
            <a:off x="6705600" y="4206240"/>
            <a:ext cx="96012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5410200" y="4205288"/>
            <a:ext cx="129540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8320088" y="1136"/>
            <a:ext cx="747712"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800" u="none" cap="none" strike="noStrike">
                <a:solidFill>
                  <a:schemeClr val="lt1"/>
                </a:solidFill>
                <a:latin typeface="Georgia"/>
                <a:ea typeface="Georgia"/>
                <a:cs typeface="Georgia"/>
                <a:sym typeface="Georgia"/>
              </a:defRPr>
            </a:lvl1pPr>
            <a:lvl2pPr indent="0" lvl="1" marL="0" algn="r">
              <a:spcBef>
                <a:spcPts val="0"/>
              </a:spcBef>
              <a:buNone/>
              <a:defRPr b="0" i="0" sz="1800" u="none" cap="none" strike="noStrike">
                <a:solidFill>
                  <a:schemeClr val="lt1"/>
                </a:solidFill>
                <a:latin typeface="Georgia"/>
                <a:ea typeface="Georgia"/>
                <a:cs typeface="Georgia"/>
                <a:sym typeface="Georgia"/>
              </a:defRPr>
            </a:lvl2pPr>
            <a:lvl3pPr indent="0" lvl="2" marL="0" algn="r">
              <a:spcBef>
                <a:spcPts val="0"/>
              </a:spcBef>
              <a:buNone/>
              <a:defRPr b="0" i="0" sz="1800" u="none" cap="none" strike="noStrike">
                <a:solidFill>
                  <a:schemeClr val="lt1"/>
                </a:solidFill>
                <a:latin typeface="Georgia"/>
                <a:ea typeface="Georgia"/>
                <a:cs typeface="Georgia"/>
                <a:sym typeface="Georgia"/>
              </a:defRPr>
            </a:lvl3pPr>
            <a:lvl4pPr indent="0" lvl="3" marL="0" algn="r">
              <a:spcBef>
                <a:spcPts val="0"/>
              </a:spcBef>
              <a:buNone/>
              <a:defRPr b="0" i="0" sz="1800" u="none" cap="none" strike="noStrike">
                <a:solidFill>
                  <a:schemeClr val="lt1"/>
                </a:solidFill>
                <a:latin typeface="Georgia"/>
                <a:ea typeface="Georgia"/>
                <a:cs typeface="Georgia"/>
                <a:sym typeface="Georgia"/>
              </a:defRPr>
            </a:lvl4pPr>
            <a:lvl5pPr indent="0" lvl="4" marL="0" algn="r">
              <a:spcBef>
                <a:spcPts val="0"/>
              </a:spcBef>
              <a:buNone/>
              <a:defRPr b="0" i="0" sz="1800" u="none" cap="none" strike="noStrike">
                <a:solidFill>
                  <a:schemeClr val="lt1"/>
                </a:solidFill>
                <a:latin typeface="Georgia"/>
                <a:ea typeface="Georgia"/>
                <a:cs typeface="Georgia"/>
                <a:sym typeface="Georgia"/>
              </a:defRPr>
            </a:lvl5pPr>
            <a:lvl6pPr indent="0" lvl="5" marL="0" algn="r">
              <a:spcBef>
                <a:spcPts val="0"/>
              </a:spcBef>
              <a:buNone/>
              <a:defRPr b="0" i="0" sz="1800" u="none" cap="none" strike="noStrike">
                <a:solidFill>
                  <a:schemeClr val="lt1"/>
                </a:solidFill>
                <a:latin typeface="Georgia"/>
                <a:ea typeface="Georgia"/>
                <a:cs typeface="Georgia"/>
                <a:sym typeface="Georgia"/>
              </a:defRPr>
            </a:lvl6pPr>
            <a:lvl7pPr indent="0" lvl="6" marL="0" algn="r">
              <a:spcBef>
                <a:spcPts val="0"/>
              </a:spcBef>
              <a:buNone/>
              <a:defRPr b="0" i="0" sz="1800" u="none" cap="none" strike="noStrike">
                <a:solidFill>
                  <a:schemeClr val="lt1"/>
                </a:solidFill>
                <a:latin typeface="Georgia"/>
                <a:ea typeface="Georgia"/>
                <a:cs typeface="Georgia"/>
                <a:sym typeface="Georgia"/>
              </a:defRPr>
            </a:lvl7pPr>
            <a:lvl8pPr indent="0" lvl="7" marL="0" algn="r">
              <a:spcBef>
                <a:spcPts val="0"/>
              </a:spcBef>
              <a:buNone/>
              <a:defRPr b="0" i="0" sz="1800" u="none" cap="none" strike="noStrike">
                <a:solidFill>
                  <a:schemeClr val="lt1"/>
                </a:solidFill>
                <a:latin typeface="Georgia"/>
                <a:ea typeface="Georgia"/>
                <a:cs typeface="Georgia"/>
                <a:sym typeface="Georgia"/>
              </a:defRPr>
            </a:lvl8pPr>
            <a:lvl9pPr indent="0" lvl="8" marL="0" algn="r">
              <a:spcBef>
                <a:spcPts val="0"/>
              </a:spcBef>
              <a:buNone/>
              <a:defRPr b="0" i="0" sz="18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23"/>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3"/>
          <p:cNvSpPr txBox="1"/>
          <p:nvPr>
            <p:ph idx="1" type="body"/>
          </p:nvPr>
        </p:nvSpPr>
        <p:spPr>
          <a:xfrm rot="5400000">
            <a:off x="2409444" y="297180"/>
            <a:ext cx="432511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99" name="Google Shape;99;p23"/>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3"/>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3"/>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2" name="Shape 102"/>
        <p:cNvGrpSpPr/>
        <p:nvPr/>
      </p:nvGrpSpPr>
      <p:grpSpPr>
        <a:xfrm>
          <a:off x="0" y="0"/>
          <a:ext cx="0" cy="0"/>
          <a:chOff x="0" y="0"/>
          <a:chExt cx="0" cy="0"/>
        </a:xfrm>
      </p:grpSpPr>
      <p:sp>
        <p:nvSpPr>
          <p:cNvPr id="103" name="Google Shape;103;p24"/>
          <p:cNvSpPr txBox="1"/>
          <p:nvPr>
            <p:ph type="title"/>
          </p:nvPr>
        </p:nvSpPr>
        <p:spPr>
          <a:xfrm rot="5400000">
            <a:off x="4991100" y="2933700"/>
            <a:ext cx="5486400"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4"/>
          <p:cNvSpPr txBox="1"/>
          <p:nvPr>
            <p:ph idx="1" type="body"/>
          </p:nvPr>
        </p:nvSpPr>
        <p:spPr>
          <a:xfrm rot="5400000">
            <a:off x="838200" y="762000"/>
            <a:ext cx="5486400" cy="6248400"/>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105" name="Google Shape;105;p24"/>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4"/>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4"/>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15"/>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lvl1pPr indent="-342900" lvl="0" marL="457200" algn="l">
              <a:spcBef>
                <a:spcPts val="3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48" name="Google Shape;48;p15"/>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5"/>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16"/>
          <p:cNvSpPr txBox="1"/>
          <p:nvPr>
            <p:ph type="title"/>
          </p:nvPr>
        </p:nvSpPr>
        <p:spPr>
          <a:xfrm>
            <a:off x="722313" y="1981200"/>
            <a:ext cx="7772400" cy="13620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4300"/>
              <a:buFont typeface="Trebuchet MS"/>
              <a:buNone/>
              <a:defRPr b="1" sz="43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6"/>
          <p:cNvSpPr txBox="1"/>
          <p:nvPr>
            <p:ph idx="1" type="body"/>
          </p:nvPr>
        </p:nvSpPr>
        <p:spPr>
          <a:xfrm>
            <a:off x="722313" y="3367088"/>
            <a:ext cx="7772400" cy="1509712"/>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2100"/>
              <a:buNone/>
              <a:defRPr b="0" sz="2100">
                <a:solidFill>
                  <a:schemeClr val="dk2"/>
                </a:solidFill>
              </a:defRPr>
            </a:lvl1pPr>
            <a:lvl2pPr indent="-228600" lvl="1" marL="914400" algn="l">
              <a:spcBef>
                <a:spcPts val="300"/>
              </a:spcBef>
              <a:spcAft>
                <a:spcPts val="0"/>
              </a:spcAft>
              <a:buSzPts val="1800"/>
              <a:buNone/>
              <a:defRPr sz="1800">
                <a:solidFill>
                  <a:srgbClr val="888888"/>
                </a:solidFill>
              </a:defRPr>
            </a:lvl2pPr>
            <a:lvl3pPr indent="-228600" lvl="2" marL="1371600" algn="l">
              <a:spcBef>
                <a:spcPts val="300"/>
              </a:spcBef>
              <a:spcAft>
                <a:spcPts val="0"/>
              </a:spcAft>
              <a:buSzPts val="1600"/>
              <a:buNone/>
              <a:defRPr sz="1600">
                <a:solidFill>
                  <a:srgbClr val="888888"/>
                </a:solidFill>
              </a:defRPr>
            </a:lvl3pPr>
            <a:lvl4pPr indent="-228600" lvl="3" marL="1828800" algn="l">
              <a:spcBef>
                <a:spcPts val="300"/>
              </a:spcBef>
              <a:spcAft>
                <a:spcPts val="0"/>
              </a:spcAft>
              <a:buSzPts val="1400"/>
              <a:buNone/>
              <a:defRPr sz="1400">
                <a:solidFill>
                  <a:srgbClr val="888888"/>
                </a:solidFill>
              </a:defRPr>
            </a:lvl4pPr>
            <a:lvl5pPr indent="-228600" lvl="4" marL="2286000" algn="l">
              <a:spcBef>
                <a:spcPts val="300"/>
              </a:spcBef>
              <a:spcAft>
                <a:spcPts val="0"/>
              </a:spcAft>
              <a:buSzPts val="1400"/>
              <a:buNone/>
              <a:defRPr sz="1400">
                <a:solidFill>
                  <a:srgbClr val="888888"/>
                </a:solidFill>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54" name="Google Shape;54;p16"/>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6"/>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17"/>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7"/>
          <p:cNvSpPr txBox="1"/>
          <p:nvPr>
            <p:ph idx="1" type="body"/>
          </p:nvPr>
        </p:nvSpPr>
        <p:spPr>
          <a:xfrm>
            <a:off x="457200" y="2249424"/>
            <a:ext cx="4038600"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0" name="Google Shape;60;p17"/>
          <p:cNvSpPr txBox="1"/>
          <p:nvPr>
            <p:ph idx="2" type="body"/>
          </p:nvPr>
        </p:nvSpPr>
        <p:spPr>
          <a:xfrm>
            <a:off x="4648200" y="2249424"/>
            <a:ext cx="4038600"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49250" lvl="1" marL="914400" algn="l">
              <a:spcBef>
                <a:spcPts val="300"/>
              </a:spcBef>
              <a:spcAft>
                <a:spcPts val="0"/>
              </a:spcAft>
              <a:buSzPts val="1900"/>
              <a:buChar char="▫"/>
              <a:defRPr sz="1900"/>
            </a:lvl2pPr>
            <a:lvl3pPr indent="-342900" lvl="2" marL="1371600" algn="l">
              <a:spcBef>
                <a:spcPts val="300"/>
              </a:spcBef>
              <a:spcAft>
                <a:spcPts val="0"/>
              </a:spcAft>
              <a:buSzPts val="1800"/>
              <a:buChar char="●"/>
              <a:defRPr sz="18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1" name="Google Shape;61;p17"/>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18"/>
          <p:cNvSpPr txBox="1"/>
          <p:nvPr>
            <p:ph type="title"/>
          </p:nvPr>
        </p:nvSpPr>
        <p:spPr>
          <a:xfrm>
            <a:off x="381000" y="1143000"/>
            <a:ext cx="8382000" cy="106984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Trebuchet MS"/>
              <a:buNone/>
              <a:defRPr b="0" i="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8"/>
          <p:cNvSpPr txBox="1"/>
          <p:nvPr>
            <p:ph idx="1" type="body"/>
          </p:nvPr>
        </p:nvSpPr>
        <p:spPr>
          <a:xfrm>
            <a:off x="381000" y="2244970"/>
            <a:ext cx="4041648"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7" name="Google Shape;67;p18"/>
          <p:cNvSpPr txBox="1"/>
          <p:nvPr>
            <p:ph idx="2" type="body"/>
          </p:nvPr>
        </p:nvSpPr>
        <p:spPr>
          <a:xfrm>
            <a:off x="4721225" y="2244970"/>
            <a:ext cx="4041775" cy="45720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l">
              <a:spcBef>
                <a:spcPts val="300"/>
              </a:spcBef>
              <a:spcAft>
                <a:spcPts val="0"/>
              </a:spcAft>
              <a:buSzPts val="1900"/>
              <a:buNone/>
              <a:defRPr b="1" sz="1900">
                <a:solidFill>
                  <a:srgbClr val="414141"/>
                </a:solidFill>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8" name="Google Shape;68;p18"/>
          <p:cNvSpPr txBox="1"/>
          <p:nvPr>
            <p:ph idx="3" type="body"/>
          </p:nvPr>
        </p:nvSpPr>
        <p:spPr>
          <a:xfrm>
            <a:off x="381000" y="2708519"/>
            <a:ext cx="4041648" cy="3886200"/>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69" name="Google Shape;69;p18"/>
          <p:cNvSpPr txBox="1"/>
          <p:nvPr>
            <p:ph idx="4" type="body"/>
          </p:nvPr>
        </p:nvSpPr>
        <p:spPr>
          <a:xfrm>
            <a:off x="4718304" y="2708519"/>
            <a:ext cx="4041775" cy="3886200"/>
          </a:xfrm>
          <a:prstGeom prst="rect">
            <a:avLst/>
          </a:prstGeom>
          <a:noFill/>
          <a:ln>
            <a:noFill/>
          </a:ln>
        </p:spPr>
        <p:txBody>
          <a:bodyPr anchorCtr="0" anchor="t" bIns="45700" lIns="91425" spcFirstLastPara="1" rIns="91425" wrap="square" tIns="45700">
            <a:normAutofit/>
          </a:bodyPr>
          <a:lstStyle>
            <a:lvl1pPr indent="-355600" lvl="0" marL="457200" algn="l">
              <a:spcBef>
                <a:spcPts val="300"/>
              </a:spcBef>
              <a:spcAft>
                <a:spcPts val="0"/>
              </a:spcAft>
              <a:buSzPts val="2000"/>
              <a:buChar char="•"/>
              <a:defRPr sz="20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70" name="Google Shape;70;p18"/>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8"/>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9"/>
          <p:cNvSpPr txBox="1"/>
          <p:nvPr>
            <p:ph type="title"/>
          </p:nvPr>
        </p:nvSpPr>
        <p:spPr>
          <a:xfrm>
            <a:off x="457200" y="1143000"/>
            <a:ext cx="8229600" cy="106984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Trebuchet MS"/>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9"/>
          <p:cNvSpPr txBox="1"/>
          <p:nvPr>
            <p:ph idx="10" type="dt"/>
          </p:nvPr>
        </p:nvSpPr>
        <p:spPr>
          <a:xfrm>
            <a:off x="6583680"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20"/>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0"/>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2" name="Shape 82"/>
        <p:cNvGrpSpPr/>
        <p:nvPr/>
      </p:nvGrpSpPr>
      <p:grpSpPr>
        <a:xfrm>
          <a:off x="0" y="0"/>
          <a:ext cx="0" cy="0"/>
          <a:chOff x="0" y="0"/>
          <a:chExt cx="0" cy="0"/>
        </a:xfrm>
      </p:grpSpPr>
      <p:sp>
        <p:nvSpPr>
          <p:cNvPr id="83" name="Google Shape;83;p21"/>
          <p:cNvSpPr txBox="1"/>
          <p:nvPr>
            <p:ph type="title"/>
          </p:nvPr>
        </p:nvSpPr>
        <p:spPr>
          <a:xfrm>
            <a:off x="5353496" y="1101970"/>
            <a:ext cx="3383280" cy="87782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Font typeface="Trebuchet MS"/>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1"/>
          <p:cNvSpPr txBox="1"/>
          <p:nvPr>
            <p:ph idx="1" type="body"/>
          </p:nvPr>
        </p:nvSpPr>
        <p:spPr>
          <a:xfrm>
            <a:off x="5353496" y="2010727"/>
            <a:ext cx="3383280" cy="4617720"/>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400"/>
              <a:buNone/>
              <a:defRPr sz="1400"/>
            </a:lvl1pPr>
            <a:lvl2pPr indent="-228600" lvl="1" marL="914400" algn="l">
              <a:spcBef>
                <a:spcPts val="300"/>
              </a:spcBef>
              <a:spcAft>
                <a:spcPts val="0"/>
              </a:spcAft>
              <a:buSzPts val="1200"/>
              <a:buNone/>
              <a:defRPr sz="1200"/>
            </a:lvl2pPr>
            <a:lvl3pPr indent="-228600" lvl="2" marL="1371600" algn="l">
              <a:spcBef>
                <a:spcPts val="300"/>
              </a:spcBef>
              <a:spcAft>
                <a:spcPts val="0"/>
              </a:spcAft>
              <a:buSzPts val="1000"/>
              <a:buNone/>
              <a:defRPr sz="1000"/>
            </a:lvl3pPr>
            <a:lvl4pPr indent="-228600" lvl="3" marL="1828800" algn="l">
              <a:spcBef>
                <a:spcPts val="300"/>
              </a:spcBef>
              <a:spcAft>
                <a:spcPts val="0"/>
              </a:spcAft>
              <a:buSzPts val="900"/>
              <a:buNone/>
              <a:defRPr sz="900"/>
            </a:lvl4pPr>
            <a:lvl5pPr indent="-228600" lvl="4" marL="2286000" algn="l">
              <a:spcBef>
                <a:spcPts val="300"/>
              </a:spcBef>
              <a:spcAft>
                <a:spcPts val="0"/>
              </a:spcAft>
              <a:buSzPts val="900"/>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5" name="Google Shape;85;p21"/>
          <p:cNvSpPr txBox="1"/>
          <p:nvPr>
            <p:ph idx="2" type="body"/>
          </p:nvPr>
        </p:nvSpPr>
        <p:spPr>
          <a:xfrm>
            <a:off x="152400" y="776287"/>
            <a:ext cx="5102352" cy="5852160"/>
          </a:xfrm>
          <a:prstGeom prst="rect">
            <a:avLst/>
          </a:prstGeom>
          <a:noFill/>
          <a:ln>
            <a:noFill/>
          </a:ln>
        </p:spPr>
        <p:txBody>
          <a:bodyPr anchorCtr="0" anchor="t" bIns="45700" lIns="91425" spcFirstLastPara="1" rIns="91425" wrap="square" tIns="45700">
            <a:normAutofit/>
          </a:bodyPr>
          <a:lstStyle>
            <a:lvl1pPr indent="-431800" lvl="0" marL="457200" algn="l">
              <a:spcBef>
                <a:spcPts val="300"/>
              </a:spcBef>
              <a:spcAft>
                <a:spcPts val="0"/>
              </a:spcAft>
              <a:buSzPts val="3200"/>
              <a:buChar char="•"/>
              <a:defRPr sz="3200"/>
            </a:lvl1pPr>
            <a:lvl2pPr indent="-406400" lvl="1" marL="914400" algn="l">
              <a:spcBef>
                <a:spcPts val="300"/>
              </a:spcBef>
              <a:spcAft>
                <a:spcPts val="0"/>
              </a:spcAft>
              <a:buSzPts val="2800"/>
              <a:buChar char="▫"/>
              <a:defRPr sz="2800"/>
            </a:lvl2pPr>
            <a:lvl3pPr indent="-381000" lvl="2" marL="1371600" algn="l">
              <a:spcBef>
                <a:spcPts val="300"/>
              </a:spcBef>
              <a:spcAft>
                <a:spcPts val="0"/>
              </a:spcAft>
              <a:buSzPts val="2400"/>
              <a:buChar char="●"/>
              <a:defRPr sz="2400"/>
            </a:lvl3pPr>
            <a:lvl4pPr indent="-355600" lvl="3" marL="1828800" algn="l">
              <a:spcBef>
                <a:spcPts val="300"/>
              </a:spcBef>
              <a:spcAft>
                <a:spcPts val="0"/>
              </a:spcAft>
              <a:buSzPts val="2000"/>
              <a:buChar char="●"/>
              <a:defRPr sz="2000"/>
            </a:lvl4pPr>
            <a:lvl5pPr indent="-355600" lvl="4" marL="2286000" algn="l">
              <a:spcBef>
                <a:spcPts val="300"/>
              </a:spcBef>
              <a:spcAft>
                <a:spcPts val="0"/>
              </a:spcAft>
              <a:buSzPts val="2000"/>
              <a:buChar char="▫"/>
              <a:defRPr sz="20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6" name="Google Shape;86;p21"/>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9" name="Shape 89"/>
        <p:cNvGrpSpPr/>
        <p:nvPr/>
      </p:nvGrpSpPr>
      <p:grpSpPr>
        <a:xfrm>
          <a:off x="0" y="0"/>
          <a:ext cx="0" cy="0"/>
          <a:chOff x="0" y="0"/>
          <a:chExt cx="0" cy="0"/>
        </a:xfrm>
      </p:grpSpPr>
      <p:sp>
        <p:nvSpPr>
          <p:cNvPr id="90" name="Google Shape;90;p22"/>
          <p:cNvSpPr txBox="1"/>
          <p:nvPr>
            <p:ph type="title"/>
          </p:nvPr>
        </p:nvSpPr>
        <p:spPr>
          <a:xfrm rot="-5400000">
            <a:off x="3393017" y="3156577"/>
            <a:ext cx="4681637" cy="586803"/>
          </a:xfrm>
          <a:prstGeom prst="rect">
            <a:avLst/>
          </a:prstGeom>
          <a:noFill/>
          <a:ln>
            <a:noFill/>
          </a:ln>
        </p:spPr>
        <p:txBody>
          <a:bodyPr anchorCtr="0" anchor="t" bIns="45700" lIns="45700" spcFirstLastPara="1" rIns="45700" wrap="square" tIns="0">
            <a:normAutofit/>
          </a:bodyPr>
          <a:lstStyle>
            <a:lvl1pPr lvl="0" algn="ctr">
              <a:spcBef>
                <a:spcPts val="0"/>
              </a:spcBef>
              <a:spcAft>
                <a:spcPts val="0"/>
              </a:spcAft>
              <a:buClr>
                <a:schemeClr val="dk2"/>
              </a:buClr>
              <a:buSzPts val="2000"/>
              <a:buFont typeface="Trebuchet M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2"/>
          <p:cNvSpPr/>
          <p:nvPr>
            <p:ph idx="2" type="pic"/>
          </p:nvPr>
        </p:nvSpPr>
        <p:spPr>
          <a:xfrm>
            <a:off x="403671" y="1143000"/>
            <a:ext cx="4572000" cy="4572000"/>
          </a:xfrm>
          <a:prstGeom prst="rect">
            <a:avLst/>
          </a:prstGeom>
          <a:solidFill>
            <a:srgbClr val="EAEAEA"/>
          </a:solidFill>
          <a:ln cap="flat" cmpd="sng" w="50800">
            <a:solidFill>
              <a:srgbClr val="FFFFFF"/>
            </a:solidFill>
            <a:prstDash val="solid"/>
            <a:miter lim="800000"/>
            <a:headEnd len="sm" w="sm" type="none"/>
            <a:tailEnd len="sm" w="sm" type="none"/>
          </a:ln>
          <a:effectLst>
            <a:outerShdw blurRad="57150" rotWithShape="0" algn="tl" dir="4800000" dist="31750">
              <a:srgbClr val="000000">
                <a:alpha val="24705"/>
              </a:srgbClr>
            </a:outerShdw>
          </a:effectLst>
        </p:spPr>
      </p:sp>
      <p:sp>
        <p:nvSpPr>
          <p:cNvPr id="92" name="Google Shape;92;p22"/>
          <p:cNvSpPr txBox="1"/>
          <p:nvPr>
            <p:ph idx="1" type="body"/>
          </p:nvPr>
        </p:nvSpPr>
        <p:spPr>
          <a:xfrm>
            <a:off x="6088443" y="3274308"/>
            <a:ext cx="2590800" cy="2516489"/>
          </a:xfrm>
          <a:prstGeom prst="rect">
            <a:avLst/>
          </a:prstGeom>
          <a:noFill/>
          <a:ln>
            <a:noFill/>
          </a:ln>
        </p:spPr>
        <p:txBody>
          <a:bodyPr anchorCtr="0" anchor="t" bIns="45700" lIns="0" spcFirstLastPara="1" rIns="45700" wrap="square" tIns="0">
            <a:normAutofit/>
          </a:bodyPr>
          <a:lstStyle>
            <a:lvl1pPr indent="-228600" lvl="0" marL="457200" algn="l">
              <a:lnSpc>
                <a:spcPct val="100000"/>
              </a:lnSpc>
              <a:spcBef>
                <a:spcPts val="0"/>
              </a:spcBef>
              <a:spcAft>
                <a:spcPts val="0"/>
              </a:spcAft>
              <a:buSzPts val="1300"/>
              <a:buFont typeface="Georgia"/>
              <a:buNone/>
              <a:defRPr sz="1300"/>
            </a:lvl1pPr>
            <a:lvl2pPr indent="-228600" lvl="1" marL="914400" algn="l">
              <a:spcBef>
                <a:spcPts val="300"/>
              </a:spcBef>
              <a:spcAft>
                <a:spcPts val="0"/>
              </a:spcAft>
              <a:buSzPts val="1200"/>
              <a:buFont typeface="Georgia"/>
              <a:buNone/>
              <a:defRPr sz="1200"/>
            </a:lvl2pPr>
            <a:lvl3pPr indent="-228600" lvl="2" marL="1371600" algn="l">
              <a:spcBef>
                <a:spcPts val="300"/>
              </a:spcBef>
              <a:spcAft>
                <a:spcPts val="0"/>
              </a:spcAft>
              <a:buSzPts val="1000"/>
              <a:buFont typeface="Georgia"/>
              <a:buNone/>
              <a:defRPr sz="1000"/>
            </a:lvl3pPr>
            <a:lvl4pPr indent="-228600" lvl="3" marL="1828800" algn="l">
              <a:spcBef>
                <a:spcPts val="300"/>
              </a:spcBef>
              <a:spcAft>
                <a:spcPts val="0"/>
              </a:spcAft>
              <a:buSzPts val="900"/>
              <a:buFont typeface="Georgia"/>
              <a:buNone/>
              <a:defRPr sz="900"/>
            </a:lvl4pPr>
            <a:lvl5pPr indent="-228600" lvl="4" marL="2286000" algn="l">
              <a:spcBef>
                <a:spcPts val="300"/>
              </a:spcBef>
              <a:spcAft>
                <a:spcPts val="0"/>
              </a:spcAft>
              <a:buSzPts val="900"/>
              <a:buFont typeface="Georgia"/>
              <a:buNone/>
              <a:defRPr sz="900"/>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93" name="Google Shape;93;p22"/>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2"/>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1" y="366818"/>
            <a:ext cx="9144000" cy="84407"/>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1" name="Google Shape;11;p13"/>
          <p:cNvSpPr/>
          <p:nvPr/>
        </p:nvSpPr>
        <p:spPr>
          <a:xfrm>
            <a:off x="0" y="-1"/>
            <a:ext cx="9144000" cy="31066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2" name="Google Shape;12;p13"/>
          <p:cNvSpPr/>
          <p:nvPr/>
        </p:nvSpPr>
        <p:spPr>
          <a:xfrm>
            <a:off x="0" y="308276"/>
            <a:ext cx="9144001" cy="9144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3" name="Google Shape;13;p13"/>
          <p:cNvSpPr/>
          <p:nvPr/>
        </p:nvSpPr>
        <p:spPr>
          <a:xfrm flipH="1" rot="10800000">
            <a:off x="5410182" y="360246"/>
            <a:ext cx="3733819" cy="910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4" name="Google Shape;14;p13"/>
          <p:cNvSpPr/>
          <p:nvPr/>
        </p:nvSpPr>
        <p:spPr>
          <a:xfrm flipH="1" rot="10800000">
            <a:off x="5410200" y="440112"/>
            <a:ext cx="3733801" cy="180035"/>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5" name="Google Shape;15;p13"/>
          <p:cNvSpPr/>
          <p:nvPr/>
        </p:nvSpPr>
        <p:spPr>
          <a:xfrm>
            <a:off x="5407339" y="497504"/>
            <a:ext cx="3063240" cy="2743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6" name="Google Shape;16;p13"/>
          <p:cNvSpPr/>
          <p:nvPr/>
        </p:nvSpPr>
        <p:spPr>
          <a:xfrm>
            <a:off x="7373646" y="588943"/>
            <a:ext cx="1600200" cy="3657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7" name="Google Shape;17;p13"/>
          <p:cNvSpPr/>
          <p:nvPr/>
        </p:nvSpPr>
        <p:spPr>
          <a:xfrm>
            <a:off x="9084966" y="-2001"/>
            <a:ext cx="57626"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8" name="Google Shape;18;p13"/>
          <p:cNvSpPr/>
          <p:nvPr/>
        </p:nvSpPr>
        <p:spPr>
          <a:xfrm>
            <a:off x="9044481" y="-2001"/>
            <a:ext cx="27432" cy="621792"/>
          </a:xfrm>
          <a:prstGeom prst="rect">
            <a:avLst/>
          </a:prstGeom>
          <a:solidFill>
            <a:srgbClr val="FFFFFF">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9" name="Google Shape;19;p13"/>
          <p:cNvSpPr/>
          <p:nvPr/>
        </p:nvSpPr>
        <p:spPr>
          <a:xfrm>
            <a:off x="9025428" y="-2001"/>
            <a:ext cx="9144" cy="621792"/>
          </a:xfrm>
          <a:prstGeom prst="rect">
            <a:avLst/>
          </a:prstGeom>
          <a:solidFill>
            <a:srgbClr val="FFFFFF">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0" name="Google Shape;20;p13"/>
          <p:cNvSpPr/>
          <p:nvPr/>
        </p:nvSpPr>
        <p:spPr>
          <a:xfrm>
            <a:off x="8975423" y="-2001"/>
            <a:ext cx="27432" cy="621792"/>
          </a:xfrm>
          <a:prstGeom prst="rect">
            <a:avLst/>
          </a:prstGeom>
          <a:solidFill>
            <a:srgbClr val="FFFFF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1" name="Google Shape;21;p13"/>
          <p:cNvSpPr/>
          <p:nvPr/>
        </p:nvSpPr>
        <p:spPr>
          <a:xfrm>
            <a:off x="8915677" y="380"/>
            <a:ext cx="54864" cy="585216"/>
          </a:xfrm>
          <a:prstGeom prst="rect">
            <a:avLst/>
          </a:prstGeom>
          <a:solidFill>
            <a:srgbClr val="FFFFF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2" name="Google Shape;22;p13"/>
          <p:cNvSpPr/>
          <p:nvPr/>
        </p:nvSpPr>
        <p:spPr>
          <a:xfrm>
            <a:off x="8873475" y="380"/>
            <a:ext cx="9144" cy="585216"/>
          </a:xfrm>
          <a:prstGeom prst="rect">
            <a:avLst/>
          </a:prstGeom>
          <a:solidFill>
            <a:srgbClr val="FFFFFF">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3" name="Google Shape;23;p13"/>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Trebuchet MS"/>
              <a:buNone/>
              <a:defRPr b="0" i="0" sz="4000" u="none" cap="none" strike="noStrik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13"/>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lvl1pPr indent="-406400" lvl="0" marL="457200" marR="0" rtl="0" algn="l">
              <a:spcBef>
                <a:spcPts val="300"/>
              </a:spcBef>
              <a:spcAft>
                <a:spcPts val="0"/>
              </a:spcAft>
              <a:buClr>
                <a:schemeClr val="accent3"/>
              </a:buClr>
              <a:buSzPts val="2800"/>
              <a:buFont typeface="Georgia"/>
              <a:buChar char="•"/>
              <a:defRPr b="0" i="0" sz="2800" u="none" cap="none" strike="noStrike">
                <a:solidFill>
                  <a:schemeClr val="dk1"/>
                </a:solidFill>
                <a:latin typeface="Georgia"/>
                <a:ea typeface="Georgia"/>
                <a:cs typeface="Georgia"/>
                <a:sym typeface="Georgia"/>
              </a:defRPr>
            </a:lvl1pPr>
            <a:lvl2pPr indent="-393700" lvl="1" marL="914400" marR="0" rtl="0" algn="l">
              <a:spcBef>
                <a:spcPts val="300"/>
              </a:spcBef>
              <a:spcAft>
                <a:spcPts val="0"/>
              </a:spcAft>
              <a:buClr>
                <a:schemeClr val="accent2"/>
              </a:buClr>
              <a:buSzPts val="2600"/>
              <a:buFont typeface="Georgia"/>
              <a:buChar char="▫"/>
              <a:defRPr b="0" i="0" sz="2600" u="none" cap="none" strike="noStrike">
                <a:solidFill>
                  <a:schemeClr val="accent2"/>
                </a:solidFill>
                <a:latin typeface="Georgia"/>
                <a:ea typeface="Georgia"/>
                <a:cs typeface="Georgia"/>
                <a:sym typeface="Georgia"/>
              </a:defRPr>
            </a:lvl2pPr>
            <a:lvl3pPr indent="-381000" lvl="2" marL="1371600" marR="0" rtl="0" algn="l">
              <a:spcBef>
                <a:spcPts val="300"/>
              </a:spcBef>
              <a:spcAft>
                <a:spcPts val="0"/>
              </a:spcAft>
              <a:buClr>
                <a:schemeClr val="accent1"/>
              </a:buClr>
              <a:buSzPts val="2400"/>
              <a:buFont typeface="Noto Sans Symbols"/>
              <a:buChar char="●"/>
              <a:defRPr b="0" i="0" sz="2400" u="none" cap="none" strike="noStrike">
                <a:solidFill>
                  <a:schemeClr val="accent1"/>
                </a:solidFill>
                <a:latin typeface="Georgia"/>
                <a:ea typeface="Georgia"/>
                <a:cs typeface="Georgia"/>
                <a:sym typeface="Georgia"/>
              </a:defRPr>
            </a:lvl3pPr>
            <a:lvl4pPr indent="-368300" lvl="3" marL="1828800" marR="0" rtl="0" algn="l">
              <a:spcBef>
                <a:spcPts val="300"/>
              </a:spcBef>
              <a:spcAft>
                <a:spcPts val="0"/>
              </a:spcAft>
              <a:buClr>
                <a:schemeClr val="accent1"/>
              </a:buClr>
              <a:buSzPts val="2200"/>
              <a:buFont typeface="Noto Sans Symbols"/>
              <a:buChar char="●"/>
              <a:defRPr b="0" i="0" sz="2200" u="none" cap="none" strike="noStrike">
                <a:solidFill>
                  <a:schemeClr val="accent1"/>
                </a:solidFill>
                <a:latin typeface="Georgia"/>
                <a:ea typeface="Georgia"/>
                <a:cs typeface="Georgia"/>
                <a:sym typeface="Georgia"/>
              </a:defRPr>
            </a:lvl4pPr>
            <a:lvl5pPr indent="-355600" lvl="4" marL="2286000" marR="0" rtl="0" algn="l">
              <a:spcBef>
                <a:spcPts val="300"/>
              </a:spcBef>
              <a:spcAft>
                <a:spcPts val="0"/>
              </a:spcAft>
              <a:buClr>
                <a:schemeClr val="accent3"/>
              </a:buClr>
              <a:buSzPts val="2000"/>
              <a:buFont typeface="Georgia"/>
              <a:buChar char="▫"/>
              <a:defRPr b="0" i="0" sz="2000" u="none" cap="none" strike="noStrike">
                <a:solidFill>
                  <a:schemeClr val="accent3"/>
                </a:solidFill>
                <a:latin typeface="Georgia"/>
                <a:ea typeface="Georgia"/>
                <a:cs typeface="Georgia"/>
                <a:sym typeface="Georgia"/>
              </a:defRPr>
            </a:lvl5pPr>
            <a:lvl6pPr indent="-342900" lvl="5" marL="2743200" marR="0" rtl="0" algn="l">
              <a:spcBef>
                <a:spcPts val="300"/>
              </a:spcBef>
              <a:spcAft>
                <a:spcPts val="0"/>
              </a:spcAft>
              <a:buClr>
                <a:schemeClr val="accent3"/>
              </a:buClr>
              <a:buSzPts val="1800"/>
              <a:buFont typeface="Georgia"/>
              <a:buChar char="▫"/>
              <a:defRPr b="0" i="0" sz="1800" u="none" cap="none" strike="noStrike">
                <a:solidFill>
                  <a:schemeClr val="accent3"/>
                </a:solidFill>
                <a:latin typeface="Georgia"/>
                <a:ea typeface="Georgia"/>
                <a:cs typeface="Georgia"/>
                <a:sym typeface="Georgia"/>
              </a:defRPr>
            </a:lvl6pPr>
            <a:lvl7pPr indent="-330200" lvl="6" marL="3200400" marR="0" rtl="0" algn="l">
              <a:spcBef>
                <a:spcPts val="300"/>
              </a:spcBef>
              <a:spcAft>
                <a:spcPts val="0"/>
              </a:spcAft>
              <a:buClr>
                <a:schemeClr val="accent3"/>
              </a:buClr>
              <a:buSzPts val="1600"/>
              <a:buFont typeface="Georgia"/>
              <a:buChar char="▫"/>
              <a:defRPr b="0" i="0" sz="1600" u="none" cap="none" strike="noStrike">
                <a:solidFill>
                  <a:schemeClr val="accent3"/>
                </a:solidFill>
                <a:latin typeface="Georgia"/>
                <a:ea typeface="Georgia"/>
                <a:cs typeface="Georgia"/>
                <a:sym typeface="Georgia"/>
              </a:defRPr>
            </a:lvl7pPr>
            <a:lvl8pPr indent="-323850" lvl="7" marL="3657600" marR="0" rtl="0" algn="l">
              <a:spcBef>
                <a:spcPts val="300"/>
              </a:spcBef>
              <a:spcAft>
                <a:spcPts val="0"/>
              </a:spcAft>
              <a:buClr>
                <a:schemeClr val="accent3"/>
              </a:buClr>
              <a:buSzPts val="1500"/>
              <a:buFont typeface="Georgia"/>
              <a:buChar char="◦"/>
              <a:defRPr b="0" i="0" sz="1500" u="none" cap="none" strike="noStrike">
                <a:solidFill>
                  <a:schemeClr val="accent3"/>
                </a:solidFill>
                <a:latin typeface="Georgia"/>
                <a:ea typeface="Georgia"/>
                <a:cs typeface="Georgia"/>
                <a:sym typeface="Georgia"/>
              </a:defRPr>
            </a:lvl8pPr>
            <a:lvl9pPr indent="-317500" lvl="8" marL="4114800" marR="0" rtl="0" algn="l">
              <a:spcBef>
                <a:spcPts val="300"/>
              </a:spcBef>
              <a:spcAft>
                <a:spcPts val="0"/>
              </a:spcAft>
              <a:buClr>
                <a:schemeClr val="accent3"/>
              </a:buClr>
              <a:buSzPts val="1400"/>
              <a:buFont typeface="Georgia"/>
              <a:buChar char="◦"/>
              <a:defRPr b="0" i="0" sz="1400" u="none" cap="none" strike="noStrike">
                <a:solidFill>
                  <a:schemeClr val="accent3"/>
                </a:solidFill>
                <a:latin typeface="Georgia"/>
                <a:ea typeface="Georgia"/>
                <a:cs typeface="Georgia"/>
                <a:sym typeface="Georgia"/>
              </a:defRPr>
            </a:lvl9pPr>
          </a:lstStyle>
          <a:p/>
        </p:txBody>
      </p:sp>
      <p:sp>
        <p:nvSpPr>
          <p:cNvPr id="25" name="Google Shape;25;p13"/>
          <p:cNvSpPr txBox="1"/>
          <p:nvPr>
            <p:ph idx="10" type="dt"/>
          </p:nvPr>
        </p:nvSpPr>
        <p:spPr>
          <a:xfrm>
            <a:off x="6586536" y="612648"/>
            <a:ext cx="957264"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6" name="Google Shape;26;p13"/>
          <p:cNvSpPr txBox="1"/>
          <p:nvPr>
            <p:ph idx="11" type="ftr"/>
          </p:nvPr>
        </p:nvSpPr>
        <p:spPr>
          <a:xfrm>
            <a:off x="5257800" y="612648"/>
            <a:ext cx="132588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7" name="Google Shape;27;p13"/>
          <p:cNvSpPr txBox="1"/>
          <p:nvPr>
            <p:ph idx="12" type="sldNum"/>
          </p:nvPr>
        </p:nvSpPr>
        <p:spPr>
          <a:xfrm>
            <a:off x="8174736" y="2272"/>
            <a:ext cx="7620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txBox="1"/>
          <p:nvPr>
            <p:ph type="ctrTitle"/>
          </p:nvPr>
        </p:nvSpPr>
        <p:spPr>
          <a:xfrm>
            <a:off x="457200" y="2401887"/>
            <a:ext cx="8458200" cy="1470025"/>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Trebuchet MS"/>
              <a:buNone/>
            </a:pPr>
            <a:r>
              <a:rPr lang="en-US"/>
              <a:t>ECO101: Introduction to Microeconomics</a:t>
            </a:r>
            <a:endParaRPr/>
          </a:p>
        </p:txBody>
      </p:sp>
      <p:sp>
        <p:nvSpPr>
          <p:cNvPr id="113" name="Google Shape;113;p1"/>
          <p:cNvSpPr txBox="1"/>
          <p:nvPr>
            <p:ph idx="1" type="subTitle"/>
          </p:nvPr>
        </p:nvSpPr>
        <p:spPr>
          <a:xfrm>
            <a:off x="457200" y="3899938"/>
            <a:ext cx="4953000" cy="1752600"/>
          </a:xfrm>
          <a:prstGeom prst="rect">
            <a:avLst/>
          </a:prstGeom>
          <a:noFill/>
          <a:ln>
            <a:noFill/>
          </a:ln>
        </p:spPr>
        <p:txBody>
          <a:bodyPr anchorCtr="0" anchor="t" bIns="45700" lIns="91425" spcFirstLastPara="1" rIns="91425" wrap="square" tIns="45700">
            <a:normAutofit/>
          </a:bodyPr>
          <a:lstStyle/>
          <a:p>
            <a:pPr indent="0" lvl="0" marL="64008" rtl="0" algn="l">
              <a:spcBef>
                <a:spcPts val="0"/>
              </a:spcBef>
              <a:spcAft>
                <a:spcPts val="0"/>
              </a:spcAft>
              <a:buSzPts val="2400"/>
              <a:buNone/>
            </a:pPr>
            <a:r>
              <a:rPr lang="en-US"/>
              <a:t>Lecture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Trebuchet MS"/>
              <a:buNone/>
            </a:pPr>
            <a:r>
              <a:rPr lang="en-US"/>
              <a:t>The Cost of Economic Growth</a:t>
            </a:r>
            <a:endParaRPr/>
          </a:p>
        </p:txBody>
      </p:sp>
      <p:sp>
        <p:nvSpPr>
          <p:cNvPr id="177" name="Google Shape;177;p10"/>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2800"/>
              <a:buChar char="•"/>
            </a:pPr>
            <a:r>
              <a:rPr lang="en-US"/>
              <a:t>Economic growth is not free</a:t>
            </a:r>
            <a:endParaRPr/>
          </a:p>
          <a:p>
            <a:pPr indent="-256032" lvl="0" marL="365760" rtl="0" algn="l">
              <a:spcBef>
                <a:spcPts val="300"/>
              </a:spcBef>
              <a:spcAft>
                <a:spcPts val="0"/>
              </a:spcAft>
              <a:buSzPts val="2800"/>
              <a:buChar char="•"/>
            </a:pPr>
            <a:r>
              <a:rPr lang="en-US"/>
              <a:t>• To use resource in research and development, we must decrease our production of </a:t>
            </a:r>
            <a:r>
              <a:rPr b="1" lang="en-US"/>
              <a:t>consumption goods and </a:t>
            </a:r>
            <a:r>
              <a:rPr lang="en-US"/>
              <a:t>services</a:t>
            </a:r>
            <a:endParaRPr/>
          </a:p>
          <a:p>
            <a:pPr indent="-256032" lvl="0" marL="365760" rtl="0" algn="l">
              <a:spcBef>
                <a:spcPts val="300"/>
              </a:spcBef>
              <a:spcAft>
                <a:spcPts val="0"/>
              </a:spcAft>
              <a:buSzPts val="2800"/>
              <a:buNone/>
            </a:pPr>
            <a:r>
              <a:rPr lang="en-US"/>
              <a:t>  </a:t>
            </a:r>
            <a:endParaRPr/>
          </a:p>
          <a:p>
            <a:pPr indent="-256032" lvl="0" marL="365760" rtl="0" algn="l">
              <a:spcBef>
                <a:spcPts val="300"/>
              </a:spcBef>
              <a:spcAft>
                <a:spcPts val="0"/>
              </a:spcAft>
              <a:buSzPts val="2800"/>
              <a:buChar char="•"/>
            </a:pPr>
            <a:r>
              <a:rPr lang="en-US"/>
              <a:t>Hence opportunity cost of Economic growth is less consumption today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Trebuchet MS"/>
              <a:buNone/>
            </a:pPr>
            <a:r>
              <a:rPr lang="en-US"/>
              <a:t>Gains From Trade</a:t>
            </a:r>
            <a:endParaRPr/>
          </a:p>
        </p:txBody>
      </p:sp>
      <p:sp>
        <p:nvSpPr>
          <p:cNvPr id="183" name="Google Shape;183;p11"/>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2800"/>
              <a:buChar char="•"/>
            </a:pPr>
            <a:r>
              <a:rPr i="1" lang="en-US"/>
              <a:t>Comparative advantage- A person has a </a:t>
            </a:r>
            <a:r>
              <a:rPr b="1" lang="en-US"/>
              <a:t>comparative advantage in an activity if that </a:t>
            </a:r>
            <a:r>
              <a:rPr lang="en-US"/>
              <a:t>person can perform the activity at a lower opportunity cost than anyone else.</a:t>
            </a:r>
            <a:endParaRPr/>
          </a:p>
          <a:p>
            <a:pPr indent="-256032" lvl="0" marL="365760" rtl="0" algn="l">
              <a:spcBef>
                <a:spcPts val="300"/>
              </a:spcBef>
              <a:spcAft>
                <a:spcPts val="0"/>
              </a:spcAft>
              <a:buSzPts val="2800"/>
              <a:buChar char="•"/>
            </a:pPr>
            <a:r>
              <a:rPr lang="en-US"/>
              <a:t> </a:t>
            </a:r>
            <a:r>
              <a:rPr i="1" lang="en-US"/>
              <a:t>Absolute advantage- A person has an </a:t>
            </a:r>
            <a:r>
              <a:rPr b="1" i="1" lang="en-US"/>
              <a:t>absolute </a:t>
            </a:r>
            <a:r>
              <a:rPr b="1" lang="en-US"/>
              <a:t>advantage if that person more productive than </a:t>
            </a:r>
            <a:r>
              <a:rPr lang="en-US"/>
              <a:t>others.</a:t>
            </a:r>
            <a:endParaRPr/>
          </a:p>
          <a:p>
            <a:pPr indent="-256032" lvl="0" marL="365760" rtl="0" algn="l">
              <a:spcBef>
                <a:spcPts val="300"/>
              </a:spcBef>
              <a:spcAft>
                <a:spcPts val="0"/>
              </a:spcAft>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Trebuchet MS"/>
              <a:buNone/>
            </a:pPr>
            <a:r>
              <a:rPr lang="en-US"/>
              <a:t>Essential Reading for Today!</a:t>
            </a:r>
            <a:endParaRPr/>
          </a:p>
        </p:txBody>
      </p:sp>
      <p:sp>
        <p:nvSpPr>
          <p:cNvPr id="189" name="Google Shape;189;p12"/>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2800"/>
              <a:buChar char="•"/>
            </a:pPr>
            <a:r>
              <a:rPr i="1" lang="en-US"/>
              <a:t>Parkin, Powell, Matthews. Economics. 8th Edition</a:t>
            </a:r>
            <a:endParaRPr/>
          </a:p>
          <a:p>
            <a:pPr indent="-256032" lvl="0" marL="365760" rtl="0" algn="l">
              <a:spcBef>
                <a:spcPts val="300"/>
              </a:spcBef>
              <a:spcAft>
                <a:spcPts val="0"/>
              </a:spcAft>
              <a:buSzPts val="2800"/>
              <a:buChar char="•"/>
            </a:pPr>
            <a:r>
              <a:rPr i="1" lang="en-US"/>
              <a:t>Chapter 2: Pages 32 to 42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rebuchet MS"/>
              <a:buNone/>
            </a:pPr>
            <a:r>
              <a:rPr lang="en-US"/>
              <a:t>Production Possibility Frontier (PPF)</a:t>
            </a:r>
            <a:endParaRPr/>
          </a:p>
        </p:txBody>
      </p:sp>
      <p:sp>
        <p:nvSpPr>
          <p:cNvPr id="120" name="Google Shape;120;p2"/>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1" marL="365760" rtl="0" algn="l">
              <a:spcBef>
                <a:spcPts val="0"/>
              </a:spcBef>
              <a:spcAft>
                <a:spcPts val="0"/>
              </a:spcAft>
              <a:buClr>
                <a:schemeClr val="accent3"/>
              </a:buClr>
              <a:buSzPts val="2600"/>
              <a:buFont typeface="Georgia"/>
              <a:buChar char="•"/>
            </a:pPr>
            <a:r>
              <a:rPr lang="en-US"/>
              <a:t>The </a:t>
            </a:r>
            <a:r>
              <a:rPr b="1" lang="en-US"/>
              <a:t>production possibilities frontier</a:t>
            </a:r>
            <a:r>
              <a:rPr lang="en-US"/>
              <a:t> (</a:t>
            </a:r>
            <a:r>
              <a:rPr i="1" lang="en-US"/>
              <a:t>PPF</a:t>
            </a:r>
            <a:r>
              <a:rPr lang="en-US"/>
              <a:t>) is the boundary between those combinations of goods and services that can be produced and those that cannot.</a:t>
            </a:r>
            <a:endParaRPr/>
          </a:p>
          <a:p>
            <a:pPr indent="-78232" lvl="0" marL="365760" rtl="0" algn="l">
              <a:spcBef>
                <a:spcPts val="300"/>
              </a:spcBef>
              <a:spcAft>
                <a:spcPts val="0"/>
              </a:spcAft>
              <a:buSzPts val="2800"/>
              <a:buNone/>
            </a:pPr>
            <a:r>
              <a:t/>
            </a:r>
            <a:endParaRPr/>
          </a:p>
        </p:txBody>
      </p:sp>
      <p:pic>
        <p:nvPicPr>
          <p:cNvPr descr="Fig02" id="121" name="Google Shape;121;p2"/>
          <p:cNvPicPr preferRelativeResize="0"/>
          <p:nvPr/>
        </p:nvPicPr>
        <p:blipFill rotWithShape="1">
          <a:blip r:embed="rId3">
            <a:alphaModFix/>
          </a:blip>
          <a:srcRect b="0" l="0" r="0" t="0"/>
          <a:stretch/>
        </p:blipFill>
        <p:spPr>
          <a:xfrm>
            <a:off x="2819400" y="3733800"/>
            <a:ext cx="3087408" cy="2743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rebuchet MS"/>
              <a:buNone/>
            </a:pPr>
            <a:r>
              <a:rPr lang="en-US"/>
              <a:t>Production Possibility Frontier (PPF)</a:t>
            </a:r>
            <a:endParaRPr/>
          </a:p>
        </p:txBody>
      </p:sp>
      <p:sp>
        <p:nvSpPr>
          <p:cNvPr id="128" name="Google Shape;128;p3"/>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2800"/>
              <a:buChar char="•"/>
            </a:pPr>
            <a:r>
              <a:rPr lang="en-US"/>
              <a:t>Production Efficiency: We achieve </a:t>
            </a:r>
            <a:r>
              <a:rPr b="1" lang="en-US"/>
              <a:t>production efficiency</a:t>
            </a:r>
            <a:r>
              <a:rPr lang="en-US"/>
              <a:t> if we cannot produce more of one good without producing less of some other good</a:t>
            </a:r>
            <a:endParaRPr/>
          </a:p>
          <a:p>
            <a:pPr indent="-78232" lvl="0" marL="365760" rtl="0" algn="l">
              <a:spcBef>
                <a:spcPts val="300"/>
              </a:spcBef>
              <a:spcAft>
                <a:spcPts val="0"/>
              </a:spcAft>
              <a:buSzPts val="2800"/>
              <a:buNone/>
            </a:pPr>
            <a:r>
              <a:t/>
            </a:r>
            <a:endParaRPr/>
          </a:p>
          <a:p>
            <a:pPr indent="-78232" lvl="0" marL="365760" rtl="0" algn="l">
              <a:spcBef>
                <a:spcPts val="300"/>
              </a:spcBef>
              <a:spcAft>
                <a:spcPts val="0"/>
              </a:spcAft>
              <a:buSzPts val="2800"/>
              <a:buNone/>
            </a:pPr>
            <a:r>
              <a:t/>
            </a:r>
            <a:endParaRPr/>
          </a:p>
          <a:p>
            <a:pPr indent="-256032" lvl="0" marL="365760" rtl="0" algn="l">
              <a:spcBef>
                <a:spcPts val="300"/>
              </a:spcBef>
              <a:spcAft>
                <a:spcPts val="0"/>
              </a:spcAft>
              <a:buSzPts val="2800"/>
              <a:buChar char="•"/>
            </a:pPr>
            <a:r>
              <a:rPr lang="en-US"/>
              <a:t> PPF involves        </a:t>
            </a:r>
            <a:r>
              <a:rPr i="1" lang="en-US"/>
              <a:t>trade-off        Opportunity Cost</a:t>
            </a:r>
            <a:endParaRPr i="1"/>
          </a:p>
        </p:txBody>
      </p:sp>
      <p:sp>
        <p:nvSpPr>
          <p:cNvPr id="129" name="Google Shape;129;p3"/>
          <p:cNvSpPr/>
          <p:nvPr/>
        </p:nvSpPr>
        <p:spPr>
          <a:xfrm>
            <a:off x="5257800" y="4572000"/>
            <a:ext cx="533400" cy="381000"/>
          </a:xfrm>
          <a:prstGeom prst="rightArrow">
            <a:avLst>
              <a:gd fmla="val 50000" name="adj1"/>
              <a:gd fmla="val 50000" name="adj2"/>
            </a:avLst>
          </a:prstGeom>
          <a:solidFill>
            <a:schemeClr val="accent1"/>
          </a:solidFill>
          <a:ln cap="flat" cmpd="sng" w="19050">
            <a:solidFill>
              <a:srgbClr val="3C3D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30" name="Google Shape;130;p3"/>
          <p:cNvSpPr/>
          <p:nvPr/>
        </p:nvSpPr>
        <p:spPr>
          <a:xfrm>
            <a:off x="3048000" y="4572000"/>
            <a:ext cx="533400" cy="381000"/>
          </a:xfrm>
          <a:prstGeom prst="rightArrow">
            <a:avLst>
              <a:gd fmla="val 50000" name="adj1"/>
              <a:gd fmla="val 50000" name="adj2"/>
            </a:avLst>
          </a:prstGeom>
          <a:solidFill>
            <a:schemeClr val="accent1"/>
          </a:solidFill>
          <a:ln cap="flat" cmpd="sng" w="19050">
            <a:solidFill>
              <a:srgbClr val="3C3D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rebuchet MS"/>
              <a:buNone/>
            </a:pPr>
            <a:r>
              <a:rPr lang="en-US"/>
              <a:t>Production Possibility Frontier (PPF)</a:t>
            </a:r>
            <a:endParaRPr/>
          </a:p>
        </p:txBody>
      </p:sp>
      <p:sp>
        <p:nvSpPr>
          <p:cNvPr id="137" name="Google Shape;137;p4"/>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78232" lvl="0" marL="365760" rtl="0" algn="l">
              <a:spcBef>
                <a:spcPts val="0"/>
              </a:spcBef>
              <a:spcAft>
                <a:spcPts val="0"/>
              </a:spcAft>
              <a:buSzPts val="2800"/>
              <a:buNone/>
            </a:pPr>
            <a:r>
              <a:t/>
            </a:r>
            <a:endParaRPr/>
          </a:p>
          <a:p>
            <a:pPr indent="-78232" lvl="0" marL="365760" rtl="0" algn="l">
              <a:spcBef>
                <a:spcPts val="300"/>
              </a:spcBef>
              <a:spcAft>
                <a:spcPts val="0"/>
              </a:spcAft>
              <a:buSzPts val="2800"/>
              <a:buNone/>
            </a:pPr>
            <a:r>
              <a:t/>
            </a:r>
            <a:endParaRPr/>
          </a:p>
          <a:p>
            <a:pPr indent="-256032" lvl="0" marL="365760" rtl="0" algn="l">
              <a:spcBef>
                <a:spcPts val="300"/>
              </a:spcBef>
              <a:spcAft>
                <a:spcPts val="0"/>
              </a:spcAft>
              <a:buSzPts val="2800"/>
              <a:buChar char="•"/>
            </a:pPr>
            <a:r>
              <a:rPr lang="en-US"/>
              <a:t>Increasing Opportunity Cost</a:t>
            </a:r>
            <a:endParaRPr/>
          </a:p>
          <a:p>
            <a:pPr indent="-78232" lvl="0" marL="365760" rtl="0" algn="l">
              <a:spcBef>
                <a:spcPts val="300"/>
              </a:spcBef>
              <a:spcAft>
                <a:spcPts val="0"/>
              </a:spcAft>
              <a:buSzPts val="2800"/>
              <a:buNone/>
            </a:pPr>
            <a:r>
              <a:t/>
            </a:r>
            <a:endParaRPr/>
          </a:p>
          <a:p>
            <a:pPr indent="-256032" lvl="0" marL="365760" rtl="0" algn="l">
              <a:spcBef>
                <a:spcPts val="300"/>
              </a:spcBef>
              <a:spcAft>
                <a:spcPts val="0"/>
              </a:spcAft>
              <a:buSzPts val="2800"/>
              <a:buChar char="•"/>
            </a:pPr>
            <a:r>
              <a:rPr lang="en-US"/>
              <a:t>Why does the PPF bows outward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Trebuchet MS"/>
              <a:buNone/>
            </a:pPr>
            <a:r>
              <a:rPr lang="en-US"/>
              <a:t>PPF and Marginal Cost </a:t>
            </a:r>
            <a:endParaRPr/>
          </a:p>
        </p:txBody>
      </p:sp>
      <p:sp>
        <p:nvSpPr>
          <p:cNvPr id="144" name="Google Shape;144;p5"/>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81787" lvl="1" marL="658368" rtl="0" algn="l">
              <a:spcBef>
                <a:spcPts val="0"/>
              </a:spcBef>
              <a:spcAft>
                <a:spcPts val="0"/>
              </a:spcAft>
              <a:buSzPts val="2600"/>
              <a:buFont typeface="Courier New"/>
              <a:buNone/>
            </a:pPr>
            <a:r>
              <a:t/>
            </a:r>
            <a:endParaRPr>
              <a:solidFill>
                <a:schemeClr val="dk1"/>
              </a:solidFill>
            </a:endParaRPr>
          </a:p>
          <a:p>
            <a:pPr indent="-246887" lvl="1" marL="658368" rtl="0" algn="l">
              <a:spcBef>
                <a:spcPts val="300"/>
              </a:spcBef>
              <a:spcAft>
                <a:spcPts val="0"/>
              </a:spcAft>
              <a:buSzPts val="2600"/>
              <a:buFont typeface="Courier New"/>
              <a:buChar char="o"/>
            </a:pPr>
            <a:r>
              <a:rPr lang="en-US">
                <a:solidFill>
                  <a:schemeClr val="dk1"/>
                </a:solidFill>
              </a:rPr>
              <a:t>The </a:t>
            </a:r>
            <a:r>
              <a:rPr i="1" lang="en-US">
                <a:solidFill>
                  <a:schemeClr val="dk1"/>
                </a:solidFill>
              </a:rPr>
              <a:t>PPF</a:t>
            </a:r>
            <a:r>
              <a:rPr lang="en-US">
                <a:solidFill>
                  <a:schemeClr val="dk1"/>
                </a:solidFill>
              </a:rPr>
              <a:t> determines opportunity cost.</a:t>
            </a:r>
            <a:endParaRPr/>
          </a:p>
          <a:p>
            <a:pPr indent="-81787" lvl="1" marL="658368" rtl="0" algn="l">
              <a:spcBef>
                <a:spcPts val="300"/>
              </a:spcBef>
              <a:spcAft>
                <a:spcPts val="0"/>
              </a:spcAft>
              <a:buSzPts val="2600"/>
              <a:buFont typeface="Courier New"/>
              <a:buNone/>
            </a:pPr>
            <a:r>
              <a:t/>
            </a:r>
            <a:endParaRPr>
              <a:solidFill>
                <a:schemeClr val="dk1"/>
              </a:solidFill>
            </a:endParaRPr>
          </a:p>
          <a:p>
            <a:pPr indent="-81787" lvl="1" marL="658368" rtl="0" algn="l">
              <a:spcBef>
                <a:spcPts val="300"/>
              </a:spcBef>
              <a:spcAft>
                <a:spcPts val="0"/>
              </a:spcAft>
              <a:buSzPts val="2600"/>
              <a:buFont typeface="Courier New"/>
              <a:buNone/>
            </a:pPr>
            <a:r>
              <a:t/>
            </a:r>
            <a:endParaRPr>
              <a:solidFill>
                <a:schemeClr val="dk1"/>
              </a:solidFill>
            </a:endParaRPr>
          </a:p>
          <a:p>
            <a:pPr indent="-246887" lvl="1" marL="658368" rtl="0" algn="l">
              <a:spcBef>
                <a:spcPts val="300"/>
              </a:spcBef>
              <a:spcAft>
                <a:spcPts val="0"/>
              </a:spcAft>
              <a:buSzPts val="2600"/>
              <a:buFont typeface="Courier New"/>
              <a:buChar char="o"/>
            </a:pPr>
            <a:r>
              <a:rPr lang="en-US">
                <a:solidFill>
                  <a:schemeClr val="dk1"/>
                </a:solidFill>
              </a:rPr>
              <a:t>The </a:t>
            </a:r>
            <a:r>
              <a:rPr b="1" lang="en-US">
                <a:solidFill>
                  <a:schemeClr val="dk1"/>
                </a:solidFill>
              </a:rPr>
              <a:t>marginal cost</a:t>
            </a:r>
            <a:r>
              <a:rPr lang="en-US">
                <a:solidFill>
                  <a:schemeClr val="dk1"/>
                </a:solidFill>
              </a:rPr>
              <a:t> of a good or service is the opportunity cost of producing </a:t>
            </a:r>
            <a:r>
              <a:rPr i="1" lang="en-US">
                <a:solidFill>
                  <a:schemeClr val="dk1"/>
                </a:solidFill>
              </a:rPr>
              <a:t>one more unit</a:t>
            </a:r>
            <a:r>
              <a:rPr lang="en-US">
                <a:solidFill>
                  <a:schemeClr val="dk1"/>
                </a:solidFill>
              </a:rPr>
              <a:t> of it.</a:t>
            </a:r>
            <a:endParaRPr/>
          </a:p>
          <a:p>
            <a:pPr indent="-81787" lvl="1" marL="658368" rtl="0" algn="l">
              <a:spcBef>
                <a:spcPts val="300"/>
              </a:spcBef>
              <a:spcAft>
                <a:spcPts val="0"/>
              </a:spcAft>
              <a:buSzPts val="2600"/>
              <a:buFont typeface="Courier New"/>
              <a:buNone/>
            </a:pPr>
            <a:r>
              <a:t/>
            </a:r>
            <a:endParaRPr>
              <a:solidFill>
                <a:schemeClr val="dk1"/>
              </a:solidFill>
            </a:endParaRPr>
          </a:p>
          <a:p>
            <a:pPr indent="-246887" lvl="1" marL="658368" rtl="0" algn="l">
              <a:spcBef>
                <a:spcPts val="300"/>
              </a:spcBef>
              <a:spcAft>
                <a:spcPts val="0"/>
              </a:spcAft>
              <a:buSzPts val="2000"/>
              <a:buFont typeface="Courier New"/>
              <a:buChar char="o"/>
            </a:pPr>
            <a:r>
              <a:rPr lang="en-US" sz="2000">
                <a:solidFill>
                  <a:schemeClr val="dk1"/>
                </a:solidFill>
              </a:rPr>
              <a:t>Increasing opportunity cost of a pizza              means increasing marginal cost of a pizza</a:t>
            </a:r>
            <a:endParaRPr sz="2000">
              <a:solidFill>
                <a:schemeClr val="dk1"/>
              </a:solidFill>
            </a:endParaRPr>
          </a:p>
        </p:txBody>
      </p:sp>
      <p:sp>
        <p:nvSpPr>
          <p:cNvPr id="145" name="Google Shape;145;p5"/>
          <p:cNvSpPr/>
          <p:nvPr/>
        </p:nvSpPr>
        <p:spPr>
          <a:xfrm>
            <a:off x="5410200" y="5257800"/>
            <a:ext cx="762000" cy="457200"/>
          </a:xfrm>
          <a:prstGeom prst="leftRightArrow">
            <a:avLst>
              <a:gd fmla="val 50000" name="adj1"/>
              <a:gd fmla="val 50000" name="adj2"/>
            </a:avLst>
          </a:prstGeom>
          <a:solidFill>
            <a:schemeClr val="accent1"/>
          </a:solidFill>
          <a:ln cap="flat" cmpd="sng" w="19050">
            <a:solidFill>
              <a:srgbClr val="3C3D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Trebuchet MS"/>
              <a:buNone/>
            </a:pPr>
            <a:r>
              <a:rPr lang="en-US"/>
              <a:t>Calculating Marginal Cost </a:t>
            </a:r>
            <a:endParaRPr/>
          </a:p>
        </p:txBody>
      </p:sp>
      <p:sp>
        <p:nvSpPr>
          <p:cNvPr id="152" name="Google Shape;152;p6"/>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2800"/>
              <a:buChar char="•"/>
            </a:pPr>
            <a:r>
              <a:rPr lang="en-US"/>
              <a:t>Let us draw a PPF out of this:</a:t>
            </a:r>
            <a:endParaRPr/>
          </a:p>
        </p:txBody>
      </p:sp>
      <p:pic>
        <p:nvPicPr>
          <p:cNvPr descr="C:\Users\sifat.ishty\Desktop\Capture.PNG" id="153" name="Google Shape;153;p6"/>
          <p:cNvPicPr preferRelativeResize="0"/>
          <p:nvPr/>
        </p:nvPicPr>
        <p:blipFill rotWithShape="1">
          <a:blip r:embed="rId3">
            <a:alphaModFix/>
          </a:blip>
          <a:srcRect b="0" l="0" r="0" t="0"/>
          <a:stretch/>
        </p:blipFill>
        <p:spPr>
          <a:xfrm>
            <a:off x="2286000" y="3048000"/>
            <a:ext cx="4324350" cy="266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rebuchet MS"/>
              <a:buNone/>
            </a:pPr>
            <a:r>
              <a:rPr lang="en-US"/>
              <a:t>Preferences and Marginal Benefit —</a:t>
            </a:r>
            <a:endParaRPr/>
          </a:p>
        </p:txBody>
      </p:sp>
      <p:sp>
        <p:nvSpPr>
          <p:cNvPr id="159" name="Google Shape;159;p7"/>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2800"/>
              <a:buChar char="•"/>
            </a:pPr>
            <a:r>
              <a:rPr lang="en-US"/>
              <a:t> Marginal benefit- benefit received from consuming one more unit of goods and service —this depends on people’s likes and dislikes and it is totally unrelated to PPF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Trebuchet MS"/>
              <a:buNone/>
            </a:pPr>
            <a:r>
              <a:rPr lang="en-US"/>
              <a:t>Allocative Efficiency —</a:t>
            </a:r>
            <a:endParaRPr/>
          </a:p>
        </p:txBody>
      </p:sp>
      <p:sp>
        <p:nvSpPr>
          <p:cNvPr id="165" name="Google Shape;165;p8"/>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2800"/>
              <a:buChar char="•"/>
            </a:pPr>
            <a:r>
              <a:rPr lang="en-US"/>
              <a:t>Allocative efficiency- When we cannot produce more of any one good without giving up some other good </a:t>
            </a:r>
            <a:r>
              <a:rPr i="1" lang="en-US"/>
              <a:t>that we value more highly, we have </a:t>
            </a:r>
            <a:r>
              <a:rPr lang="en-US"/>
              <a:t>achieved allocative efficiency. Such that it’s an optimal distribution of goods and it is determined by the point where MC=MB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Trebuchet MS"/>
              <a:buNone/>
            </a:pPr>
            <a:r>
              <a:rPr lang="en-US"/>
              <a:t>Economic Growth</a:t>
            </a:r>
            <a:endParaRPr/>
          </a:p>
        </p:txBody>
      </p:sp>
      <p:sp>
        <p:nvSpPr>
          <p:cNvPr id="171" name="Google Shape;171;p9"/>
          <p:cNvSpPr txBox="1"/>
          <p:nvPr>
            <p:ph idx="1" type="body"/>
          </p:nvPr>
        </p:nvSpPr>
        <p:spPr>
          <a:xfrm>
            <a:off x="457200" y="2249424"/>
            <a:ext cx="8229600" cy="432511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2800"/>
              <a:buChar char="•"/>
            </a:pPr>
            <a:r>
              <a:rPr lang="en-US"/>
              <a:t>The expansion of production possibilities − and increase in the standard of living − is called </a:t>
            </a:r>
            <a:r>
              <a:rPr b="1" lang="en-US"/>
              <a:t>economic growth.</a:t>
            </a:r>
            <a:endParaRPr/>
          </a:p>
          <a:p>
            <a:pPr indent="-256032" lvl="0" marL="365760" rtl="0" algn="l">
              <a:spcBef>
                <a:spcPts val="300"/>
              </a:spcBef>
              <a:spcAft>
                <a:spcPts val="0"/>
              </a:spcAft>
              <a:buSzPts val="2800"/>
              <a:buChar char="•"/>
            </a:pPr>
            <a:r>
              <a:rPr lang="en-US"/>
              <a:t>Two major factors of economic growth:</a:t>
            </a:r>
            <a:endParaRPr/>
          </a:p>
          <a:p>
            <a:pPr indent="-256032" lvl="0" marL="365760" rtl="0" algn="l">
              <a:spcBef>
                <a:spcPts val="300"/>
              </a:spcBef>
              <a:spcAft>
                <a:spcPts val="0"/>
              </a:spcAft>
              <a:buSzPts val="2800"/>
              <a:buChar char="•"/>
            </a:pPr>
            <a:r>
              <a:rPr lang="en-US"/>
              <a:t>1. Technological change - is the development of new goods and of better ways of producing goods and services.</a:t>
            </a:r>
            <a:endParaRPr/>
          </a:p>
          <a:p>
            <a:pPr indent="-256032" lvl="0" marL="365760" rtl="0" algn="l">
              <a:spcBef>
                <a:spcPts val="300"/>
              </a:spcBef>
              <a:spcAft>
                <a:spcPts val="0"/>
              </a:spcAft>
              <a:buSzPts val="2800"/>
              <a:buChar char="•"/>
            </a:pPr>
            <a:r>
              <a:rPr lang="en-US"/>
              <a:t>2. Capital accumulation - is the growth of capital resources, which includes </a:t>
            </a:r>
            <a:r>
              <a:rPr i="1" lang="en-US"/>
              <a:t>human capital.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Urba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2016-05-09T04:08:44Z</dcterms:created>
  <dc:creator>sifat.ishty</dc:creator>
</cp:coreProperties>
</file>