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1" r:id="rId5"/>
    <p:sldId id="262" r:id="rId6"/>
    <p:sldId id="263" r:id="rId7"/>
    <p:sldId id="264" r:id="rId8"/>
    <p:sldId id="265" r:id="rId9"/>
    <p:sldId id="266" r:id="rId10"/>
    <p:sldId id="268" r:id="rId11"/>
    <p:sldId id="267" r:id="rId12"/>
    <p:sldId id="273" r:id="rId13"/>
    <p:sldId id="271" r:id="rId14"/>
    <p:sldId id="269" r:id="rId15"/>
    <p:sldId id="270" r:id="rId16"/>
    <p:sldId id="274" r:id="rId17"/>
  </p:sldIdLst>
  <p:sldSz cx="12192000" cy="6858000"/>
  <p:notesSz cx="7010400" cy="939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1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2313" autoAdjust="0"/>
  </p:normalViewPr>
  <p:slideViewPr>
    <p:cSldViewPr snapToGrid="0">
      <p:cViewPr varScale="1">
        <p:scale>
          <a:sx n="38" d="100"/>
          <a:sy n="38" d="100"/>
        </p:scale>
        <p:origin x="14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71532"/>
          </a:xfrm>
          <a:prstGeom prst="rect">
            <a:avLst/>
          </a:prstGeom>
        </p:spPr>
        <p:txBody>
          <a:bodyPr vert="horz" lIns="93753" tIns="46877" rIns="93753" bIns="46877" rtlCol="0"/>
          <a:lstStyle>
            <a:lvl1pPr algn="l">
              <a:defRPr sz="1200"/>
            </a:lvl1pPr>
          </a:lstStyle>
          <a:p>
            <a:endParaRPr lang="en-US"/>
          </a:p>
        </p:txBody>
      </p:sp>
      <p:sp>
        <p:nvSpPr>
          <p:cNvPr id="3" name="Date Placeholder 2"/>
          <p:cNvSpPr>
            <a:spLocks noGrp="1"/>
          </p:cNvSpPr>
          <p:nvPr>
            <p:ph type="dt" idx="1"/>
          </p:nvPr>
        </p:nvSpPr>
        <p:spPr>
          <a:xfrm>
            <a:off x="3970938" y="0"/>
            <a:ext cx="3037840" cy="471532"/>
          </a:xfrm>
          <a:prstGeom prst="rect">
            <a:avLst/>
          </a:prstGeom>
        </p:spPr>
        <p:txBody>
          <a:bodyPr vert="horz" lIns="93753" tIns="46877" rIns="93753" bIns="46877" rtlCol="0"/>
          <a:lstStyle>
            <a:lvl1pPr algn="r">
              <a:defRPr sz="1200"/>
            </a:lvl1pPr>
          </a:lstStyle>
          <a:p>
            <a:fld id="{D7B8793A-E0EA-4AA4-A5D1-1A0878B76CEF}" type="datetimeFigureOut">
              <a:rPr lang="en-US" smtClean="0"/>
              <a:t>9/14/2024</a:t>
            </a:fld>
            <a:endParaRPr lang="en-US"/>
          </a:p>
        </p:txBody>
      </p:sp>
      <p:sp>
        <p:nvSpPr>
          <p:cNvPr id="4" name="Slide Image Placeholder 3"/>
          <p:cNvSpPr>
            <a:spLocks noGrp="1" noRot="1" noChangeAspect="1"/>
          </p:cNvSpPr>
          <p:nvPr>
            <p:ph type="sldImg" idx="2"/>
          </p:nvPr>
        </p:nvSpPr>
        <p:spPr>
          <a:xfrm>
            <a:off x="685800" y="1174750"/>
            <a:ext cx="5638800" cy="3171825"/>
          </a:xfrm>
          <a:prstGeom prst="rect">
            <a:avLst/>
          </a:prstGeom>
          <a:noFill/>
          <a:ln w="12700">
            <a:solidFill>
              <a:prstClr val="black"/>
            </a:solidFill>
          </a:ln>
        </p:spPr>
        <p:txBody>
          <a:bodyPr vert="horz" lIns="93753" tIns="46877" rIns="93753" bIns="46877" rtlCol="0" anchor="ctr"/>
          <a:lstStyle/>
          <a:p>
            <a:endParaRPr lang="en-US"/>
          </a:p>
        </p:txBody>
      </p:sp>
      <p:sp>
        <p:nvSpPr>
          <p:cNvPr id="5" name="Notes Placeholder 4"/>
          <p:cNvSpPr>
            <a:spLocks noGrp="1"/>
          </p:cNvSpPr>
          <p:nvPr>
            <p:ph type="body" sz="quarter" idx="3"/>
          </p:nvPr>
        </p:nvSpPr>
        <p:spPr>
          <a:xfrm>
            <a:off x="701040" y="4522787"/>
            <a:ext cx="5608320" cy="3700463"/>
          </a:xfrm>
          <a:prstGeom prst="rect">
            <a:avLst/>
          </a:prstGeom>
        </p:spPr>
        <p:txBody>
          <a:bodyPr vert="horz" lIns="93753" tIns="46877" rIns="93753" bIns="4687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26469"/>
            <a:ext cx="3037840" cy="471531"/>
          </a:xfrm>
          <a:prstGeom prst="rect">
            <a:avLst/>
          </a:prstGeom>
        </p:spPr>
        <p:txBody>
          <a:bodyPr vert="horz" lIns="93753" tIns="46877" rIns="93753" bIns="46877"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26469"/>
            <a:ext cx="3037840" cy="471531"/>
          </a:xfrm>
          <a:prstGeom prst="rect">
            <a:avLst/>
          </a:prstGeom>
        </p:spPr>
        <p:txBody>
          <a:bodyPr vert="horz" lIns="93753" tIns="46877" rIns="93753" bIns="46877" rtlCol="0" anchor="b"/>
          <a:lstStyle>
            <a:lvl1pPr algn="r">
              <a:defRPr sz="1200"/>
            </a:lvl1pPr>
          </a:lstStyle>
          <a:p>
            <a:fld id="{5E73A9C9-F5DC-43B1-A3F4-6BC1AA1F4135}" type="slidenum">
              <a:rPr lang="en-US" smtClean="0"/>
              <a:t>‹#›</a:t>
            </a:fld>
            <a:endParaRPr lang="en-US"/>
          </a:p>
        </p:txBody>
      </p:sp>
    </p:spTree>
    <p:extLst>
      <p:ext uri="{BB962C8B-B14F-4D97-AF65-F5344CB8AC3E}">
        <p14:creationId xmlns:p14="http://schemas.microsoft.com/office/powerpoint/2010/main" val="206778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a:t>
            </a:fld>
            <a:endParaRPr lang="en-US" dirty="0"/>
          </a:p>
        </p:txBody>
      </p:sp>
    </p:spTree>
    <p:extLst>
      <p:ext uri="{BB962C8B-B14F-4D97-AF65-F5344CB8AC3E}">
        <p14:creationId xmlns:p14="http://schemas.microsoft.com/office/powerpoint/2010/main" val="172654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10</a:t>
            </a:fld>
            <a:endParaRPr lang="en-US"/>
          </a:p>
        </p:txBody>
      </p:sp>
    </p:spTree>
    <p:extLst>
      <p:ext uri="{BB962C8B-B14F-4D97-AF65-F5344CB8AC3E}">
        <p14:creationId xmlns:p14="http://schemas.microsoft.com/office/powerpoint/2010/main" val="3123732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11</a:t>
            </a:fld>
            <a:endParaRPr lang="en-US"/>
          </a:p>
        </p:txBody>
      </p:sp>
    </p:spTree>
    <p:extLst>
      <p:ext uri="{BB962C8B-B14F-4D97-AF65-F5344CB8AC3E}">
        <p14:creationId xmlns:p14="http://schemas.microsoft.com/office/powerpoint/2010/main" val="107964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7534">
              <a:defRPr/>
            </a:pPr>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12</a:t>
            </a:fld>
            <a:endParaRPr lang="en-US"/>
          </a:p>
        </p:txBody>
      </p:sp>
    </p:spTree>
    <p:extLst>
      <p:ext uri="{BB962C8B-B14F-4D97-AF65-F5344CB8AC3E}">
        <p14:creationId xmlns:p14="http://schemas.microsoft.com/office/powerpoint/2010/main" val="1436097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13</a:t>
            </a:fld>
            <a:endParaRPr lang="en-US"/>
          </a:p>
        </p:txBody>
      </p:sp>
    </p:spTree>
    <p:extLst>
      <p:ext uri="{BB962C8B-B14F-4D97-AF65-F5344CB8AC3E}">
        <p14:creationId xmlns:p14="http://schemas.microsoft.com/office/powerpoint/2010/main" val="1616032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14</a:t>
            </a:fld>
            <a:endParaRPr lang="en-US"/>
          </a:p>
        </p:txBody>
      </p:sp>
    </p:spTree>
    <p:extLst>
      <p:ext uri="{BB962C8B-B14F-4D97-AF65-F5344CB8AC3E}">
        <p14:creationId xmlns:p14="http://schemas.microsoft.com/office/powerpoint/2010/main" val="77434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15</a:t>
            </a:fld>
            <a:endParaRPr lang="en-US"/>
          </a:p>
        </p:txBody>
      </p:sp>
    </p:spTree>
    <p:extLst>
      <p:ext uri="{BB962C8B-B14F-4D97-AF65-F5344CB8AC3E}">
        <p14:creationId xmlns:p14="http://schemas.microsoft.com/office/powerpoint/2010/main" val="1804682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16</a:t>
            </a:fld>
            <a:endParaRPr lang="en-US"/>
          </a:p>
        </p:txBody>
      </p:sp>
    </p:spTree>
    <p:extLst>
      <p:ext uri="{BB962C8B-B14F-4D97-AF65-F5344CB8AC3E}">
        <p14:creationId xmlns:p14="http://schemas.microsoft.com/office/powerpoint/2010/main" val="219129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2</a:t>
            </a:fld>
            <a:endParaRPr lang="en-US" dirty="0"/>
          </a:p>
        </p:txBody>
      </p:sp>
    </p:spTree>
    <p:extLst>
      <p:ext uri="{BB962C8B-B14F-4D97-AF65-F5344CB8AC3E}">
        <p14:creationId xmlns:p14="http://schemas.microsoft.com/office/powerpoint/2010/main" val="253820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3</a:t>
            </a:fld>
            <a:endParaRPr lang="en-US"/>
          </a:p>
        </p:txBody>
      </p:sp>
    </p:spTree>
    <p:extLst>
      <p:ext uri="{BB962C8B-B14F-4D97-AF65-F5344CB8AC3E}">
        <p14:creationId xmlns:p14="http://schemas.microsoft.com/office/powerpoint/2010/main" val="150911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4</a:t>
            </a:fld>
            <a:endParaRPr lang="en-US"/>
          </a:p>
        </p:txBody>
      </p:sp>
    </p:spTree>
    <p:extLst>
      <p:ext uri="{BB962C8B-B14F-4D97-AF65-F5344CB8AC3E}">
        <p14:creationId xmlns:p14="http://schemas.microsoft.com/office/powerpoint/2010/main" val="3665766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5</a:t>
            </a:fld>
            <a:endParaRPr lang="en-US"/>
          </a:p>
        </p:txBody>
      </p:sp>
    </p:spTree>
    <p:extLst>
      <p:ext uri="{BB962C8B-B14F-4D97-AF65-F5344CB8AC3E}">
        <p14:creationId xmlns:p14="http://schemas.microsoft.com/office/powerpoint/2010/main" val="104932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6</a:t>
            </a:fld>
            <a:endParaRPr lang="en-US" dirty="0"/>
          </a:p>
        </p:txBody>
      </p:sp>
    </p:spTree>
    <p:extLst>
      <p:ext uri="{BB962C8B-B14F-4D97-AF65-F5344CB8AC3E}">
        <p14:creationId xmlns:p14="http://schemas.microsoft.com/office/powerpoint/2010/main" val="11057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7</a:t>
            </a:fld>
            <a:endParaRPr lang="en-US" dirty="0"/>
          </a:p>
        </p:txBody>
      </p:sp>
    </p:spTree>
    <p:extLst>
      <p:ext uri="{BB962C8B-B14F-4D97-AF65-F5344CB8AC3E}">
        <p14:creationId xmlns:p14="http://schemas.microsoft.com/office/powerpoint/2010/main" val="53617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8</a:t>
            </a:fld>
            <a:endParaRPr lang="en-US"/>
          </a:p>
        </p:txBody>
      </p:sp>
    </p:spTree>
    <p:extLst>
      <p:ext uri="{BB962C8B-B14F-4D97-AF65-F5344CB8AC3E}">
        <p14:creationId xmlns:p14="http://schemas.microsoft.com/office/powerpoint/2010/main" val="417257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3A9C9-F5DC-43B1-A3F4-6BC1AA1F4135}" type="slidenum">
              <a:rPr lang="en-US" smtClean="0"/>
              <a:t>9</a:t>
            </a:fld>
            <a:endParaRPr lang="en-US"/>
          </a:p>
        </p:txBody>
      </p:sp>
    </p:spTree>
    <p:extLst>
      <p:ext uri="{BB962C8B-B14F-4D97-AF65-F5344CB8AC3E}">
        <p14:creationId xmlns:p14="http://schemas.microsoft.com/office/powerpoint/2010/main" val="79543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780B-B6CA-C951-F617-D7EBF276EB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962F57-206C-EAFC-AAE7-D815E55D5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7A965-8BDE-1CE9-0A4A-D3569B05ACD4}"/>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50D1C353-808A-260C-8469-07AFEBD06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D4AD8-F79B-52F5-89CB-C51F5AA74447}"/>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388262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B4D8-DB45-4B71-7DAD-E672ACB01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650DC-BC94-4CDA-4E4C-49A483F1B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76A56-10FF-F38D-006A-99D3240F29FC}"/>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2C848BC9-3539-4EB2-22E2-BA806BBCC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ADDE9-1123-E201-7DFB-C4667114C5F9}"/>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390453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CE3C0-AF02-ED6E-136B-A84F88640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4ED080-B45F-FA4F-5564-66FFC3071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775EE-B24B-1730-9B48-39B5AADA087B}"/>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CADED6E0-7529-6C96-FBF4-365AC4246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F46AE-7E35-2B5E-0FC1-E9FA677F0B08}"/>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405370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8BE-1B3E-D1F4-793C-7FC50B7A6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A81FA-889A-65D9-9A6C-0B68B7090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6F6E8-92E9-5674-928A-AEEF81600112}"/>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2DBD5B2D-D659-F90B-2B5C-28286D420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024B8-798D-EE62-B166-A05B75245A34}"/>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184762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1313-A1AF-F1D8-6B9F-4F5278843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572BC-ADAA-4238-BB11-C0BF579DC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F1414-AF1E-32B3-7A08-FE2D5264DCB4}"/>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6B2E8D9F-F76C-5399-5FA0-B409490B8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539E7-E584-DF76-82E5-8BFE6647D603}"/>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172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EDBA-9213-9E84-CD70-B50D32BCF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DB576-4899-AA6A-AF55-7F48456CD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0DA5E9-7133-2875-EFCB-9306163AE3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B272BA-9FEE-963E-7845-48A733045A12}"/>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6" name="Footer Placeholder 5">
            <a:extLst>
              <a:ext uri="{FF2B5EF4-FFF2-40B4-BE49-F238E27FC236}">
                <a16:creationId xmlns:a16="http://schemas.microsoft.com/office/drawing/2014/main" id="{34A6A0AA-936B-5FAB-6159-490F5C659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CEEFA-656A-FECC-0B91-3325D413AA54}"/>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355978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D5CB-3717-DE76-1762-839FADD042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B5F87-CFE9-7C00-9D14-1BC5D1E07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308E0-AA32-6E65-31CA-B278C046A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38B3DD-B03C-AB79-A3A1-1612E4B0E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8459E-915A-CD60-C919-4720657B9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3DA85D-3F67-35FC-71B3-17E76F68AA5D}"/>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8" name="Footer Placeholder 7">
            <a:extLst>
              <a:ext uri="{FF2B5EF4-FFF2-40B4-BE49-F238E27FC236}">
                <a16:creationId xmlns:a16="http://schemas.microsoft.com/office/drawing/2014/main" id="{1A03510E-2B09-222D-2D7B-BE3D87A86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7780F8-23B3-C4F1-FD0B-232B4A79676F}"/>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145997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FE9D-940E-26D6-DB41-2A0DA2C973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1FA98-5157-E210-0FE1-AF1D0C8D407E}"/>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4" name="Footer Placeholder 3">
            <a:extLst>
              <a:ext uri="{FF2B5EF4-FFF2-40B4-BE49-F238E27FC236}">
                <a16:creationId xmlns:a16="http://schemas.microsoft.com/office/drawing/2014/main" id="{5E9426B3-FE94-B3D5-25BD-F7537777E3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159E5-D920-787E-4D28-AF603EB50D2A}"/>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306940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3827C-6C5D-5A28-8E2A-213ED080AA36}"/>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3" name="Footer Placeholder 2">
            <a:extLst>
              <a:ext uri="{FF2B5EF4-FFF2-40B4-BE49-F238E27FC236}">
                <a16:creationId xmlns:a16="http://schemas.microsoft.com/office/drawing/2014/main" id="{227C94EF-5F8A-E8D3-275D-59FBBECD0C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AA56AA-0165-F0A5-4BB5-8C9AF1CDF911}"/>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236357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C56E-8FC1-C903-5B5A-C2DD66242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9E51DE-060B-49E4-EE45-69AD0F2231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0CDE4-BB4B-04F5-1EEE-911F0975C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630E2-3471-D97E-0CD8-3382A5890A5D}"/>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6" name="Footer Placeholder 5">
            <a:extLst>
              <a:ext uri="{FF2B5EF4-FFF2-40B4-BE49-F238E27FC236}">
                <a16:creationId xmlns:a16="http://schemas.microsoft.com/office/drawing/2014/main" id="{CEA723FE-52B9-7783-6E0A-22D4255E4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B4401-904F-9638-F422-0B7ED470A65D}"/>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359036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F45-3347-599D-1F11-FDB6D8986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ED6AF4-FD81-C674-57B3-AC117718E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7A1A5-4369-8F17-5795-8E8014D34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C6797-D239-09AD-A3BE-91F32CE32D2C}"/>
              </a:ext>
            </a:extLst>
          </p:cNvPr>
          <p:cNvSpPr>
            <a:spLocks noGrp="1"/>
          </p:cNvSpPr>
          <p:nvPr>
            <p:ph type="dt" sz="half" idx="10"/>
          </p:nvPr>
        </p:nvSpPr>
        <p:spPr/>
        <p:txBody>
          <a:bodyPr/>
          <a:lstStyle/>
          <a:p>
            <a:fld id="{CFDD26A7-1032-40FD-B5BF-58F6C78545F0}" type="datetimeFigureOut">
              <a:rPr lang="en-US" smtClean="0"/>
              <a:t>9/14/2024</a:t>
            </a:fld>
            <a:endParaRPr lang="en-US"/>
          </a:p>
        </p:txBody>
      </p:sp>
      <p:sp>
        <p:nvSpPr>
          <p:cNvPr id="6" name="Footer Placeholder 5">
            <a:extLst>
              <a:ext uri="{FF2B5EF4-FFF2-40B4-BE49-F238E27FC236}">
                <a16:creationId xmlns:a16="http://schemas.microsoft.com/office/drawing/2014/main" id="{8E3D68AE-4602-7EBA-EA06-F41FFD52F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27DF6-AF94-D995-F43E-7AF28259B6E6}"/>
              </a:ext>
            </a:extLst>
          </p:cNvPr>
          <p:cNvSpPr>
            <a:spLocks noGrp="1"/>
          </p:cNvSpPr>
          <p:nvPr>
            <p:ph type="sldNum" sz="quarter" idx="12"/>
          </p:nvPr>
        </p:nvSpPr>
        <p:spPr/>
        <p:txBody>
          <a:bodyPr/>
          <a:lstStyle/>
          <a:p>
            <a:fld id="{C70ED1E6-7CE3-4E1C-A88C-1138512CAA4A}" type="slidenum">
              <a:rPr lang="en-US" smtClean="0"/>
              <a:t>‹#›</a:t>
            </a:fld>
            <a:endParaRPr lang="en-US"/>
          </a:p>
        </p:txBody>
      </p:sp>
    </p:spTree>
    <p:extLst>
      <p:ext uri="{BB962C8B-B14F-4D97-AF65-F5344CB8AC3E}">
        <p14:creationId xmlns:p14="http://schemas.microsoft.com/office/powerpoint/2010/main" val="2592981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75FE3-A4E5-A168-469D-36AAD4E33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DED05-AEA8-4F31-E7C1-9C912B782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15BEA-5EB0-13CA-4E3D-69713D20F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D26A7-1032-40FD-B5BF-58F6C78545F0}" type="datetimeFigureOut">
              <a:rPr lang="en-US" smtClean="0"/>
              <a:t>9/14/2024</a:t>
            </a:fld>
            <a:endParaRPr lang="en-US"/>
          </a:p>
        </p:txBody>
      </p:sp>
      <p:sp>
        <p:nvSpPr>
          <p:cNvPr id="5" name="Footer Placeholder 4">
            <a:extLst>
              <a:ext uri="{FF2B5EF4-FFF2-40B4-BE49-F238E27FC236}">
                <a16:creationId xmlns:a16="http://schemas.microsoft.com/office/drawing/2014/main" id="{D715EE07-510C-9F09-DFEB-747F4634C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8B1D04-7076-4FCF-6DF9-7AD66DF0B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ED1E6-7CE3-4E1C-A88C-1138512CAA4A}" type="slidenum">
              <a:rPr lang="en-US" smtClean="0"/>
              <a:t>‹#›</a:t>
            </a:fld>
            <a:endParaRPr lang="en-US"/>
          </a:p>
        </p:txBody>
      </p:sp>
    </p:spTree>
    <p:extLst>
      <p:ext uri="{BB962C8B-B14F-4D97-AF65-F5344CB8AC3E}">
        <p14:creationId xmlns:p14="http://schemas.microsoft.com/office/powerpoint/2010/main" val="176103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2832C-4CA9-B573-243D-B1A8CE0A2C32}"/>
              </a:ext>
            </a:extLst>
          </p:cNvPr>
          <p:cNvPicPr>
            <a:picLocks noChangeAspect="1"/>
          </p:cNvPicPr>
          <p:nvPr/>
        </p:nvPicPr>
        <p:blipFill>
          <a:blip r:embed="rId3">
            <a:extLst>
              <a:ext uri="{28A0092B-C50C-407E-A947-70E740481C1C}">
                <a14:useLocalDpi xmlns:a14="http://schemas.microsoft.com/office/drawing/2010/main" val="0"/>
              </a:ext>
            </a:extLst>
          </a:blip>
          <a:srcRect l="4438" t="9183" r="3078" b="7726"/>
          <a:stretch/>
        </p:blipFill>
        <p:spPr>
          <a:xfrm>
            <a:off x="5976257" y="3135086"/>
            <a:ext cx="6215743" cy="3722914"/>
          </a:xfrm>
          <a:prstGeom prst="rect">
            <a:avLst/>
          </a:prstGeom>
        </p:spPr>
      </p:pic>
      <p:sp>
        <p:nvSpPr>
          <p:cNvPr id="4" name="TextBox 3">
            <a:extLst>
              <a:ext uri="{FF2B5EF4-FFF2-40B4-BE49-F238E27FC236}">
                <a16:creationId xmlns:a16="http://schemas.microsoft.com/office/drawing/2014/main" id="{41398519-49FD-EE27-D3FA-E92E4A5C9D70}"/>
              </a:ext>
            </a:extLst>
          </p:cNvPr>
          <p:cNvSpPr txBox="1"/>
          <p:nvPr/>
        </p:nvSpPr>
        <p:spPr>
          <a:xfrm>
            <a:off x="522513" y="618683"/>
            <a:ext cx="4310743" cy="1384995"/>
          </a:xfrm>
          <a:prstGeom prst="rect">
            <a:avLst/>
          </a:prstGeom>
          <a:noFill/>
        </p:spPr>
        <p:txBody>
          <a:bodyPr wrap="square" rtlCol="0">
            <a:spAutoFit/>
          </a:bodyPr>
          <a:lstStyle/>
          <a:p>
            <a:r>
              <a:rPr lang="en-US" sz="2800" dirty="0"/>
              <a:t>Case Study: Supply and Sale Management with Business Intelligence</a:t>
            </a:r>
          </a:p>
        </p:txBody>
      </p:sp>
      <p:sp>
        <p:nvSpPr>
          <p:cNvPr id="7" name="TextBox 6">
            <a:extLst>
              <a:ext uri="{FF2B5EF4-FFF2-40B4-BE49-F238E27FC236}">
                <a16:creationId xmlns:a16="http://schemas.microsoft.com/office/drawing/2014/main" id="{EDE283EC-F90B-A11E-3259-BDA65418C4D0}"/>
              </a:ext>
            </a:extLst>
          </p:cNvPr>
          <p:cNvSpPr txBox="1"/>
          <p:nvPr/>
        </p:nvSpPr>
        <p:spPr>
          <a:xfrm>
            <a:off x="522513" y="5377543"/>
            <a:ext cx="5018315" cy="861774"/>
          </a:xfrm>
          <a:prstGeom prst="rect">
            <a:avLst/>
          </a:prstGeom>
          <a:noFill/>
        </p:spPr>
        <p:txBody>
          <a:bodyPr wrap="square" rtlCol="0">
            <a:spAutoFit/>
          </a:bodyPr>
          <a:lstStyle/>
          <a:p>
            <a:r>
              <a:rPr lang="en-US" sz="1600" dirty="0"/>
              <a:t>Bangladesh Korea Information Access Center (BK-IAC)</a:t>
            </a:r>
          </a:p>
          <a:p>
            <a:r>
              <a:rPr lang="en-US" sz="1600" dirty="0"/>
              <a:t>Department of Computer Science and Engineering (CSE)</a:t>
            </a:r>
          </a:p>
          <a:p>
            <a:r>
              <a:rPr lang="en-US" sz="1600" dirty="0"/>
              <a:t>Bangladesh University of Engineering &amp; Technology (BUET)</a:t>
            </a:r>
          </a:p>
        </p:txBody>
      </p:sp>
      <p:sp>
        <p:nvSpPr>
          <p:cNvPr id="8" name="TextBox 7">
            <a:extLst>
              <a:ext uri="{FF2B5EF4-FFF2-40B4-BE49-F238E27FC236}">
                <a16:creationId xmlns:a16="http://schemas.microsoft.com/office/drawing/2014/main" id="{BC4FDE13-E10D-DEEF-3E4C-CF042B488F53}"/>
              </a:ext>
            </a:extLst>
          </p:cNvPr>
          <p:cNvSpPr txBox="1"/>
          <p:nvPr/>
        </p:nvSpPr>
        <p:spPr>
          <a:xfrm>
            <a:off x="533397" y="2928396"/>
            <a:ext cx="2917374" cy="584775"/>
          </a:xfrm>
          <a:prstGeom prst="rect">
            <a:avLst/>
          </a:prstGeom>
          <a:noFill/>
        </p:spPr>
        <p:txBody>
          <a:bodyPr wrap="square" rtlCol="0">
            <a:spAutoFit/>
          </a:bodyPr>
          <a:lstStyle/>
          <a:p>
            <a:r>
              <a:rPr lang="en-US" sz="1600" dirty="0"/>
              <a:t>Course Title: Business Analytics</a:t>
            </a:r>
          </a:p>
          <a:p>
            <a:r>
              <a:rPr lang="en-US" sz="1600" dirty="0"/>
              <a:t>Batch No: 29</a:t>
            </a:r>
          </a:p>
        </p:txBody>
      </p:sp>
      <p:sp>
        <p:nvSpPr>
          <p:cNvPr id="9" name="TextBox 8">
            <a:extLst>
              <a:ext uri="{FF2B5EF4-FFF2-40B4-BE49-F238E27FC236}">
                <a16:creationId xmlns:a16="http://schemas.microsoft.com/office/drawing/2014/main" id="{95CCC9F1-0BAA-92B9-0B33-0C1E1C1433E7}"/>
              </a:ext>
            </a:extLst>
          </p:cNvPr>
          <p:cNvSpPr txBox="1"/>
          <p:nvPr/>
        </p:nvSpPr>
        <p:spPr>
          <a:xfrm>
            <a:off x="538840" y="2417348"/>
            <a:ext cx="2917374" cy="584775"/>
          </a:xfrm>
          <a:prstGeom prst="rect">
            <a:avLst/>
          </a:prstGeom>
          <a:noFill/>
        </p:spPr>
        <p:txBody>
          <a:bodyPr wrap="square" rtlCol="0">
            <a:spAutoFit/>
          </a:bodyPr>
          <a:lstStyle/>
          <a:p>
            <a:r>
              <a:rPr lang="en-US" sz="1600" b="1" dirty="0"/>
              <a:t>MOHAMMAD SHIHAB UDDIN</a:t>
            </a:r>
          </a:p>
          <a:p>
            <a:r>
              <a:rPr lang="en-US" sz="1600" dirty="0"/>
              <a:t>ID: 164138</a:t>
            </a:r>
          </a:p>
        </p:txBody>
      </p:sp>
      <p:pic>
        <p:nvPicPr>
          <p:cNvPr id="11" name="Picture 10">
            <a:extLst>
              <a:ext uri="{FF2B5EF4-FFF2-40B4-BE49-F238E27FC236}">
                <a16:creationId xmlns:a16="http://schemas.microsoft.com/office/drawing/2014/main" id="{9DEEB5C3-9DBB-296A-32A6-26DC33763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42258" y="4463143"/>
            <a:ext cx="914400" cy="914400"/>
          </a:xfrm>
          <a:prstGeom prst="rect">
            <a:avLst/>
          </a:prstGeom>
        </p:spPr>
      </p:pic>
    </p:spTree>
    <p:extLst>
      <p:ext uri="{BB962C8B-B14F-4D97-AF65-F5344CB8AC3E}">
        <p14:creationId xmlns:p14="http://schemas.microsoft.com/office/powerpoint/2010/main" val="277732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iterate type="lt">
                                    <p:tmAbs val="2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par>
                          <p:cTn id="12" fill="hold">
                            <p:stCondLst>
                              <p:cond delay="1621"/>
                            </p:stCondLst>
                            <p:childTnLst>
                              <p:par>
                                <p:cTn id="13" presetID="1" presetClass="entr" presetSubtype="0" fill="hold" grpId="0" nodeType="afterEffect">
                                  <p:stCondLst>
                                    <p:cond delay="0"/>
                                  </p:stCondLst>
                                  <p:iterate type="lt">
                                    <p:tmAbs val="2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2162"/>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2923"/>
                            </p:stCondLst>
                            <p:childTnLst>
                              <p:par>
                                <p:cTn id="19" presetID="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8" presetClass="emph" presetSubtype="0" fill="hold" nodeType="withEffect">
                                  <p:stCondLst>
                                    <p:cond delay="0"/>
                                  </p:stCondLst>
                                  <p:childTnLst>
                                    <p:animRot by="5400000">
                                      <p:cBhvr>
                                        <p:cTn id="24" dur="500" fill="hold"/>
                                        <p:tgtEl>
                                          <p:spTgt spid="11"/>
                                        </p:tgtEl>
                                        <p:attrNameLst>
                                          <p:attrName>r</p:attrName>
                                        </p:attrNameLst>
                                      </p:cBhvr>
                                    </p:animRot>
                                  </p:childTnLst>
                                </p:cTn>
                              </p:par>
                            </p:childTnLst>
                          </p:cTn>
                        </p:par>
                        <p:par>
                          <p:cTn id="25" fill="hold">
                            <p:stCondLst>
                              <p:cond delay="3423"/>
                            </p:stCondLst>
                            <p:childTnLst>
                              <p:par>
                                <p:cTn id="26" presetID="1" presetClass="entr" presetSubtype="0" fill="hold" grpId="0" nodeType="afterEffect">
                                  <p:stCondLst>
                                    <p:cond delay="0"/>
                                  </p:stCondLst>
                                  <p:iterate type="lt">
                                    <p:tmAbs val="20"/>
                                  </p:iterate>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175657" y="441305"/>
            <a:ext cx="3122022" cy="461665"/>
          </a:xfrm>
          <a:prstGeom prst="rect">
            <a:avLst/>
          </a:prstGeom>
          <a:noFill/>
        </p:spPr>
        <p:txBody>
          <a:bodyPr wrap="square" rtlCol="0">
            <a:spAutoFit/>
          </a:bodyPr>
          <a:lstStyle/>
          <a:p>
            <a:r>
              <a:rPr lang="en-US" sz="2400" dirty="0">
                <a:solidFill>
                  <a:schemeClr val="bg1"/>
                </a:solidFill>
              </a:rPr>
              <a:t>STORE SIZE WISE SALES</a:t>
            </a:r>
          </a:p>
        </p:txBody>
      </p:sp>
      <p:sp>
        <p:nvSpPr>
          <p:cNvPr id="10" name="TextBox 9">
            <a:extLst>
              <a:ext uri="{FF2B5EF4-FFF2-40B4-BE49-F238E27FC236}">
                <a16:creationId xmlns:a16="http://schemas.microsoft.com/office/drawing/2014/main" id="{D2DF2462-B0BC-5FE1-1E8B-1576D7936FC1}"/>
              </a:ext>
            </a:extLst>
          </p:cNvPr>
          <p:cNvSpPr txBox="1"/>
          <p:nvPr/>
        </p:nvSpPr>
        <p:spPr>
          <a:xfrm>
            <a:off x="6597567" y="1910777"/>
            <a:ext cx="2546433" cy="1938992"/>
          </a:xfrm>
          <a:prstGeom prst="rect">
            <a:avLst/>
          </a:prstGeom>
          <a:noFill/>
        </p:spPr>
        <p:txBody>
          <a:bodyPr wrap="square" rtlCol="0">
            <a:spAutoFit/>
          </a:bodyPr>
          <a:lstStyle/>
          <a:p>
            <a:r>
              <a:rPr lang="en-US" sz="2000" dirty="0">
                <a:latin typeface="system-ui"/>
              </a:rPr>
              <a:t>Sales doesn't matter small and medium size store, when we will open new store, it's size may be either large or small</a:t>
            </a:r>
            <a:endParaRPr lang="en-US" dirty="0"/>
          </a:p>
        </p:txBody>
      </p:sp>
      <p:pic>
        <p:nvPicPr>
          <p:cNvPr id="4" name="Picture 3">
            <a:extLst>
              <a:ext uri="{FF2B5EF4-FFF2-40B4-BE49-F238E27FC236}">
                <a16:creationId xmlns:a16="http://schemas.microsoft.com/office/drawing/2014/main" id="{F39D7EE6-B0A2-747C-FA80-4765E6074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6980" y="1702041"/>
            <a:ext cx="3910591" cy="4033759"/>
          </a:xfrm>
          <a:prstGeom prst="rect">
            <a:avLst/>
          </a:prstGeom>
        </p:spPr>
      </p:pic>
    </p:spTree>
    <p:extLst>
      <p:ext uri="{BB962C8B-B14F-4D97-AF65-F5344CB8AC3E}">
        <p14:creationId xmlns:p14="http://schemas.microsoft.com/office/powerpoint/2010/main" val="349532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841"/>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34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861458" y="441304"/>
            <a:ext cx="2436222" cy="461665"/>
          </a:xfrm>
          <a:prstGeom prst="rect">
            <a:avLst/>
          </a:prstGeom>
          <a:noFill/>
        </p:spPr>
        <p:txBody>
          <a:bodyPr wrap="square" rtlCol="0">
            <a:spAutoFit/>
          </a:bodyPr>
          <a:lstStyle/>
          <a:p>
            <a:r>
              <a:rPr lang="en-US" sz="2400" dirty="0">
                <a:solidFill>
                  <a:schemeClr val="bg1"/>
                </a:solidFill>
              </a:rPr>
              <a:t>SALES OVER TIME</a:t>
            </a:r>
          </a:p>
        </p:txBody>
      </p:sp>
      <p:cxnSp>
        <p:nvCxnSpPr>
          <p:cNvPr id="9" name="Straight Connector 8">
            <a:extLst>
              <a:ext uri="{FF2B5EF4-FFF2-40B4-BE49-F238E27FC236}">
                <a16:creationId xmlns:a16="http://schemas.microsoft.com/office/drawing/2014/main" id="{CD071164-03B7-4534-3293-DFBA915BB9F5}"/>
              </a:ext>
            </a:extLst>
          </p:cNvPr>
          <p:cNvCxnSpPr>
            <a:cxnSpLocks/>
          </p:cNvCxnSpPr>
          <p:nvPr/>
        </p:nvCxnSpPr>
        <p:spPr>
          <a:xfrm>
            <a:off x="6096000" y="1030187"/>
            <a:ext cx="0" cy="5486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D28823B-0C0D-11B6-3CB2-D72EEB78747B}"/>
              </a:ext>
            </a:extLst>
          </p:cNvPr>
          <p:cNvCxnSpPr>
            <a:cxnSpLocks/>
          </p:cNvCxnSpPr>
          <p:nvPr/>
        </p:nvCxnSpPr>
        <p:spPr>
          <a:xfrm>
            <a:off x="587829" y="3760470"/>
            <a:ext cx="11016341"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F106BFFC-1BDD-2DF3-59A8-7418019D8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700" y="3773387"/>
            <a:ext cx="3911600" cy="3001312"/>
          </a:xfrm>
          <a:prstGeom prst="rect">
            <a:avLst/>
          </a:prstGeom>
        </p:spPr>
      </p:pic>
      <p:pic>
        <p:nvPicPr>
          <p:cNvPr id="14" name="Picture 13">
            <a:extLst>
              <a:ext uri="{FF2B5EF4-FFF2-40B4-BE49-F238E27FC236}">
                <a16:creationId xmlns:a16="http://schemas.microsoft.com/office/drawing/2014/main" id="{E74ED85D-A522-2756-F37C-5674C48EC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1" y="3780487"/>
            <a:ext cx="3861575" cy="3001313"/>
          </a:xfrm>
          <a:prstGeom prst="rect">
            <a:avLst/>
          </a:prstGeom>
        </p:spPr>
      </p:pic>
      <p:pic>
        <p:nvPicPr>
          <p:cNvPr id="17" name="Picture 16">
            <a:extLst>
              <a:ext uri="{FF2B5EF4-FFF2-40B4-BE49-F238E27FC236}">
                <a16:creationId xmlns:a16="http://schemas.microsoft.com/office/drawing/2014/main" id="{B83CDF21-1B25-629C-B1B4-C397E28A90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211" y="892572"/>
            <a:ext cx="3594120" cy="2839105"/>
          </a:xfrm>
          <a:prstGeom prst="rect">
            <a:avLst/>
          </a:prstGeom>
        </p:spPr>
      </p:pic>
      <p:pic>
        <p:nvPicPr>
          <p:cNvPr id="19" name="Picture 18">
            <a:extLst>
              <a:ext uri="{FF2B5EF4-FFF2-40B4-BE49-F238E27FC236}">
                <a16:creationId xmlns:a16="http://schemas.microsoft.com/office/drawing/2014/main" id="{C08C48F9-63F5-0B8A-0F97-5FBEDA9CC4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612" y="948779"/>
            <a:ext cx="3861574" cy="2789998"/>
          </a:xfrm>
          <a:prstGeom prst="rect">
            <a:avLst/>
          </a:prstGeom>
        </p:spPr>
      </p:pic>
      <p:sp>
        <p:nvSpPr>
          <p:cNvPr id="22" name="TextBox 21">
            <a:extLst>
              <a:ext uri="{FF2B5EF4-FFF2-40B4-BE49-F238E27FC236}">
                <a16:creationId xmlns:a16="http://schemas.microsoft.com/office/drawing/2014/main" id="{00791D87-17D0-E648-65C9-F3443F02F8B8}"/>
              </a:ext>
            </a:extLst>
          </p:cNvPr>
          <p:cNvSpPr txBox="1"/>
          <p:nvPr/>
        </p:nvSpPr>
        <p:spPr>
          <a:xfrm>
            <a:off x="9709331" y="1030187"/>
            <a:ext cx="1787080" cy="2308324"/>
          </a:xfrm>
          <a:prstGeom prst="rect">
            <a:avLst/>
          </a:prstGeom>
          <a:noFill/>
        </p:spPr>
        <p:txBody>
          <a:bodyPr wrap="square" rtlCol="0">
            <a:spAutoFit/>
          </a:bodyPr>
          <a:lstStyle/>
          <a:p>
            <a:r>
              <a:rPr lang="en-US" sz="1600" dirty="0">
                <a:latin typeface="system-ui"/>
              </a:rPr>
              <a:t>Across quarters, with no single quarter consistently outperforming others across years. Q4 generally tends to have higher sales.</a:t>
            </a:r>
          </a:p>
        </p:txBody>
      </p:sp>
      <p:sp>
        <p:nvSpPr>
          <p:cNvPr id="23" name="TextBox 22">
            <a:extLst>
              <a:ext uri="{FF2B5EF4-FFF2-40B4-BE49-F238E27FC236}">
                <a16:creationId xmlns:a16="http://schemas.microsoft.com/office/drawing/2014/main" id="{3F5B57DD-EC56-3D40-96EF-590B5647F8A6}"/>
              </a:ext>
            </a:extLst>
          </p:cNvPr>
          <p:cNvSpPr txBox="1"/>
          <p:nvPr/>
        </p:nvSpPr>
        <p:spPr>
          <a:xfrm>
            <a:off x="9864734" y="3924083"/>
            <a:ext cx="1787080" cy="1077218"/>
          </a:xfrm>
          <a:prstGeom prst="rect">
            <a:avLst/>
          </a:prstGeom>
          <a:noFill/>
        </p:spPr>
        <p:txBody>
          <a:bodyPr wrap="square" rtlCol="0">
            <a:spAutoFit/>
          </a:bodyPr>
          <a:lstStyle/>
          <a:p>
            <a:r>
              <a:rPr lang="en-US" sz="1600" dirty="0">
                <a:latin typeface="system-ui"/>
              </a:rPr>
              <a:t>Friday having the highest sales and Tuesday the lowest over the week</a:t>
            </a:r>
          </a:p>
        </p:txBody>
      </p:sp>
      <p:sp>
        <p:nvSpPr>
          <p:cNvPr id="24" name="TextBox 23">
            <a:extLst>
              <a:ext uri="{FF2B5EF4-FFF2-40B4-BE49-F238E27FC236}">
                <a16:creationId xmlns:a16="http://schemas.microsoft.com/office/drawing/2014/main" id="{3D520AAC-2A5C-1601-8441-4FA634AAECE5}"/>
              </a:ext>
            </a:extLst>
          </p:cNvPr>
          <p:cNvSpPr txBox="1"/>
          <p:nvPr/>
        </p:nvSpPr>
        <p:spPr>
          <a:xfrm>
            <a:off x="4405914" y="1130518"/>
            <a:ext cx="1787080" cy="2554545"/>
          </a:xfrm>
          <a:prstGeom prst="rect">
            <a:avLst/>
          </a:prstGeom>
          <a:noFill/>
        </p:spPr>
        <p:txBody>
          <a:bodyPr wrap="square" rtlCol="0">
            <a:spAutoFit/>
          </a:bodyPr>
          <a:lstStyle/>
          <a:p>
            <a:r>
              <a:rPr lang="en-US" sz="1600" dirty="0">
                <a:latin typeface="system-ui"/>
              </a:rPr>
              <a:t>Sales were relatively consistent from 2014 to 2020, ranging from about 1.4 million to 1.5 million. There’s a significant drop in 2021, likely due to incomplete data</a:t>
            </a:r>
          </a:p>
        </p:txBody>
      </p:sp>
      <p:sp>
        <p:nvSpPr>
          <p:cNvPr id="25" name="TextBox 24">
            <a:extLst>
              <a:ext uri="{FF2B5EF4-FFF2-40B4-BE49-F238E27FC236}">
                <a16:creationId xmlns:a16="http://schemas.microsoft.com/office/drawing/2014/main" id="{A3838E73-A8EB-EBCA-E7A0-BC6A6C602CE2}"/>
              </a:ext>
            </a:extLst>
          </p:cNvPr>
          <p:cNvSpPr txBox="1"/>
          <p:nvPr/>
        </p:nvSpPr>
        <p:spPr>
          <a:xfrm>
            <a:off x="4405914" y="4024414"/>
            <a:ext cx="1690086" cy="2062103"/>
          </a:xfrm>
          <a:prstGeom prst="rect">
            <a:avLst/>
          </a:prstGeom>
          <a:noFill/>
        </p:spPr>
        <p:txBody>
          <a:bodyPr wrap="square" rtlCol="0">
            <a:spAutoFit/>
          </a:bodyPr>
          <a:lstStyle/>
          <a:p>
            <a:r>
              <a:rPr lang="en-US" sz="1600" dirty="0">
                <a:latin typeface="system-ui"/>
              </a:rPr>
              <a:t>Sales vary month to month with no consistent pattern across years, September is lowest, and October is highest.</a:t>
            </a:r>
          </a:p>
        </p:txBody>
      </p:sp>
    </p:spTree>
    <p:extLst>
      <p:ext uri="{BB962C8B-B14F-4D97-AF65-F5344CB8AC3E}">
        <p14:creationId xmlns:p14="http://schemas.microsoft.com/office/powerpoint/2010/main" val="30161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41"/>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241"/>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1741"/>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241"/>
                            </p:stCondLst>
                            <p:childTnLst>
                              <p:par>
                                <p:cTn id="24" presetID="1" presetClass="entr" presetSubtype="0" fill="hold" grpId="0" nodeType="afterEffect">
                                  <p:stCondLst>
                                    <p:cond delay="0"/>
                                  </p:stCondLst>
                                  <p:iterate type="lt">
                                    <p:tmAbs val="10"/>
                                  </p:iterate>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3612"/>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4112"/>
                            </p:stCondLst>
                            <p:childTnLst>
                              <p:par>
                                <p:cTn id="31" presetID="1" presetClass="entr" presetSubtype="0" fill="hold" grpId="0" nodeType="afterEffect">
                                  <p:stCondLst>
                                    <p:cond delay="0"/>
                                  </p:stCondLst>
                                  <p:iterate type="lt">
                                    <p:tmAbs val="10"/>
                                  </p:iterate>
                                  <p:childTnLst>
                                    <p:set>
                                      <p:cBhvr>
                                        <p:cTn id="32" dur="1" fill="hold">
                                          <p:stCondLst>
                                            <p:cond delay="0"/>
                                          </p:stCondLst>
                                        </p:cTn>
                                        <p:tgtEl>
                                          <p:spTgt spid="22"/>
                                        </p:tgtEl>
                                        <p:attrNameLst>
                                          <p:attrName>style.visibility</p:attrName>
                                        </p:attrNameLst>
                                      </p:cBhvr>
                                      <p:to>
                                        <p:strVal val="visible"/>
                                      </p:to>
                                    </p:set>
                                  </p:childTnLst>
                                </p:cTn>
                              </p:par>
                            </p:childTnLst>
                          </p:cTn>
                        </p:par>
                        <p:par>
                          <p:cTn id="33" fill="hold">
                            <p:stCondLst>
                              <p:cond delay="5213"/>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5713"/>
                            </p:stCondLst>
                            <p:childTnLst>
                              <p:par>
                                <p:cTn id="38" presetID="1" presetClass="entr" presetSubtype="0" fill="hold" grpId="0" nodeType="afterEffect">
                                  <p:stCondLst>
                                    <p:cond delay="0"/>
                                  </p:stCondLst>
                                  <p:iterate type="lt">
                                    <p:tmAbs val="10"/>
                                  </p:iterate>
                                  <p:childTnLst>
                                    <p:set>
                                      <p:cBhvr>
                                        <p:cTn id="39" dur="1" fill="hold">
                                          <p:stCondLst>
                                            <p:cond delay="0"/>
                                          </p:stCondLst>
                                        </p:cTn>
                                        <p:tgtEl>
                                          <p:spTgt spid="25"/>
                                        </p:tgtEl>
                                        <p:attrNameLst>
                                          <p:attrName>style.visibility</p:attrName>
                                        </p:attrNameLst>
                                      </p:cBhvr>
                                      <p:to>
                                        <p:strVal val="visible"/>
                                      </p:to>
                                    </p:set>
                                  </p:childTnLst>
                                </p:cTn>
                              </p:par>
                            </p:childTnLst>
                          </p:cTn>
                        </p:par>
                        <p:par>
                          <p:cTn id="40" fill="hold">
                            <p:stCondLst>
                              <p:cond delay="6644"/>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p:stCondLst>
                              <p:cond delay="7144"/>
                            </p:stCondLst>
                            <p:childTnLst>
                              <p:par>
                                <p:cTn id="45" presetID="1" presetClass="entr" presetSubtype="0" fill="hold" grpId="0" nodeType="afterEffect">
                                  <p:stCondLst>
                                    <p:cond delay="0"/>
                                  </p:stCondLst>
                                  <p:iterate type="lt">
                                    <p:tmAbs val="10"/>
                                  </p:iterate>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224116" y="441305"/>
            <a:ext cx="3027844" cy="461665"/>
          </a:xfrm>
          <a:prstGeom prst="rect">
            <a:avLst/>
          </a:prstGeom>
          <a:noFill/>
        </p:spPr>
        <p:txBody>
          <a:bodyPr wrap="square" rtlCol="0">
            <a:spAutoFit/>
          </a:bodyPr>
          <a:lstStyle/>
          <a:p>
            <a:r>
              <a:rPr lang="en-US" sz="2400" dirty="0">
                <a:solidFill>
                  <a:schemeClr val="bg1"/>
                </a:solidFill>
              </a:rPr>
              <a:t>REGRESSION ANALYSIS</a:t>
            </a:r>
          </a:p>
        </p:txBody>
      </p:sp>
      <p:sp>
        <p:nvSpPr>
          <p:cNvPr id="10" name="TextBox 9">
            <a:extLst>
              <a:ext uri="{FF2B5EF4-FFF2-40B4-BE49-F238E27FC236}">
                <a16:creationId xmlns:a16="http://schemas.microsoft.com/office/drawing/2014/main" id="{D2DF2462-B0BC-5FE1-1E8B-1576D7936FC1}"/>
              </a:ext>
            </a:extLst>
          </p:cNvPr>
          <p:cNvSpPr txBox="1"/>
          <p:nvPr/>
        </p:nvSpPr>
        <p:spPr>
          <a:xfrm>
            <a:off x="628650" y="4353050"/>
            <a:ext cx="10934700" cy="1354217"/>
          </a:xfrm>
          <a:prstGeom prst="rect">
            <a:avLst/>
          </a:prstGeom>
          <a:noFill/>
        </p:spPr>
        <p:txBody>
          <a:bodyPr wrap="square" rtlCol="0">
            <a:spAutoFit/>
          </a:bodyPr>
          <a:lstStyle/>
          <a:p>
            <a:r>
              <a:rPr lang="en-US" sz="2000" dirty="0">
                <a:latin typeface="system-ui"/>
              </a:rPr>
              <a:t>Based on these results, </a:t>
            </a:r>
            <a:r>
              <a:rPr lang="en-US" sz="2000" dirty="0"/>
              <a:t>Linear Regression (Multiple feature) </a:t>
            </a:r>
            <a:r>
              <a:rPr lang="en-US" sz="2000" dirty="0">
                <a:latin typeface="system-ui"/>
              </a:rPr>
              <a:t>seems to be the most effective model for predicting the success of a new store based on the available features </a:t>
            </a:r>
            <a:r>
              <a:rPr lang="en-US" sz="2400" dirty="0">
                <a:latin typeface="system-ui"/>
              </a:rPr>
              <a:t>(</a:t>
            </a:r>
            <a:r>
              <a:rPr lang="en-US" sz="2000" dirty="0"/>
              <a:t>['unit_price_fact','</a:t>
            </a:r>
            <a:r>
              <a:rPr lang="en-US" sz="2000" dirty="0" err="1"/>
              <a:t>quantity_sold</a:t>
            </a:r>
            <a:r>
              <a:rPr lang="en-US" sz="2000" dirty="0"/>
              <a:t>',</a:t>
            </a:r>
            <a:r>
              <a:rPr lang="en-US" sz="2000" dirty="0">
                <a:latin typeface="system-ui"/>
              </a:rPr>
              <a:t> </a:t>
            </a:r>
            <a:r>
              <a:rPr lang="en-US" dirty="0"/>
              <a:t>'</a:t>
            </a:r>
            <a:r>
              <a:rPr lang="en-US" dirty="0" err="1"/>
              <a:t>total_price</a:t>
            </a:r>
            <a:r>
              <a:rPr lang="en-US" dirty="0"/>
              <a:t>’]</a:t>
            </a:r>
            <a:r>
              <a:rPr lang="en-US" sz="2000" dirty="0">
                <a:latin typeface="system-ui"/>
              </a:rPr>
              <a:t>).</a:t>
            </a:r>
          </a:p>
          <a:p>
            <a:r>
              <a:rPr lang="en-US" dirty="0"/>
              <a:t>Regularization did not increase the score, Linear Regression (Single feature) is the lowest score</a:t>
            </a:r>
          </a:p>
        </p:txBody>
      </p:sp>
      <p:graphicFrame>
        <p:nvGraphicFramePr>
          <p:cNvPr id="9" name="Table 8">
            <a:extLst>
              <a:ext uri="{FF2B5EF4-FFF2-40B4-BE49-F238E27FC236}">
                <a16:creationId xmlns:a16="http://schemas.microsoft.com/office/drawing/2014/main" id="{A1B36CA2-1273-C678-3729-1C7E28E17715}"/>
              </a:ext>
            </a:extLst>
          </p:cNvPr>
          <p:cNvGraphicFramePr>
            <a:graphicFrameLocks noGrp="1"/>
          </p:cNvGraphicFramePr>
          <p:nvPr>
            <p:extLst>
              <p:ext uri="{D42A27DB-BD31-4B8C-83A1-F6EECF244321}">
                <p14:modId xmlns:p14="http://schemas.microsoft.com/office/powerpoint/2010/main" val="3885921419"/>
              </p:ext>
            </p:extLst>
          </p:nvPr>
        </p:nvGraphicFramePr>
        <p:xfrm>
          <a:off x="509586" y="1220222"/>
          <a:ext cx="11172828" cy="2575053"/>
        </p:xfrm>
        <a:graphic>
          <a:graphicData uri="http://schemas.openxmlformats.org/drawingml/2006/table">
            <a:tbl>
              <a:tblPr firstRow="1" bandRow="1">
                <a:tableStyleId>{5940675A-B579-460E-94D1-54222C63F5DA}</a:tableStyleId>
              </a:tblPr>
              <a:tblGrid>
                <a:gridCol w="3606289">
                  <a:extLst>
                    <a:ext uri="{9D8B030D-6E8A-4147-A177-3AD203B41FA5}">
                      <a16:colId xmlns:a16="http://schemas.microsoft.com/office/drawing/2014/main" val="2608144283"/>
                    </a:ext>
                  </a:extLst>
                </a:gridCol>
                <a:gridCol w="1666568">
                  <a:extLst>
                    <a:ext uri="{9D8B030D-6E8A-4147-A177-3AD203B41FA5}">
                      <a16:colId xmlns:a16="http://schemas.microsoft.com/office/drawing/2014/main" val="3167172113"/>
                    </a:ext>
                  </a:extLst>
                </a:gridCol>
                <a:gridCol w="1519084">
                  <a:extLst>
                    <a:ext uri="{9D8B030D-6E8A-4147-A177-3AD203B41FA5}">
                      <a16:colId xmlns:a16="http://schemas.microsoft.com/office/drawing/2014/main" val="1386746714"/>
                    </a:ext>
                  </a:extLst>
                </a:gridCol>
                <a:gridCol w="1061883">
                  <a:extLst>
                    <a:ext uri="{9D8B030D-6E8A-4147-A177-3AD203B41FA5}">
                      <a16:colId xmlns:a16="http://schemas.microsoft.com/office/drawing/2014/main" val="137435301"/>
                    </a:ext>
                  </a:extLst>
                </a:gridCol>
                <a:gridCol w="1637071">
                  <a:extLst>
                    <a:ext uri="{9D8B030D-6E8A-4147-A177-3AD203B41FA5}">
                      <a16:colId xmlns:a16="http://schemas.microsoft.com/office/drawing/2014/main" val="3576418303"/>
                    </a:ext>
                  </a:extLst>
                </a:gridCol>
                <a:gridCol w="1681933">
                  <a:extLst>
                    <a:ext uri="{9D8B030D-6E8A-4147-A177-3AD203B41FA5}">
                      <a16:colId xmlns:a16="http://schemas.microsoft.com/office/drawing/2014/main" val="742655724"/>
                    </a:ext>
                  </a:extLst>
                </a:gridCol>
              </a:tblGrid>
              <a:tr h="425575">
                <a:tc>
                  <a:txBody>
                    <a:bodyPr/>
                    <a:lstStyle/>
                    <a:p>
                      <a:endParaRPr lang="en-US" dirty="0"/>
                    </a:p>
                  </a:txBody>
                  <a:tcPr/>
                </a:tc>
                <a:tc>
                  <a:txBody>
                    <a:bodyPr/>
                    <a:lstStyle/>
                    <a:p>
                      <a:pPr algn="ctr"/>
                      <a:r>
                        <a:rPr lang="en-US" dirty="0"/>
                        <a:t>Training Score</a:t>
                      </a:r>
                    </a:p>
                  </a:txBody>
                  <a:tcPr/>
                </a:tc>
                <a:tc>
                  <a:txBody>
                    <a:bodyPr/>
                    <a:lstStyle/>
                    <a:p>
                      <a:pPr algn="ctr"/>
                      <a:r>
                        <a:rPr lang="en-US" dirty="0"/>
                        <a:t>Testing Score</a:t>
                      </a:r>
                    </a:p>
                  </a:txBody>
                  <a:tcPr/>
                </a:tc>
                <a:tc>
                  <a:txBody>
                    <a:bodyPr/>
                    <a:lstStyle/>
                    <a:p>
                      <a:pPr algn="ctr"/>
                      <a:r>
                        <a:rPr lang="en-US" dirty="0"/>
                        <a:t>R2 Score </a:t>
                      </a:r>
                    </a:p>
                  </a:txBody>
                  <a:tcPr/>
                </a:tc>
                <a:tc>
                  <a:txBody>
                    <a:bodyPr/>
                    <a:lstStyle/>
                    <a:p>
                      <a:pPr algn="ctr"/>
                      <a:r>
                        <a:rPr lang="en-US" dirty="0"/>
                        <a:t>Mean Squared Error</a:t>
                      </a:r>
                    </a:p>
                  </a:txBody>
                  <a:tcPr/>
                </a:tc>
                <a:tc>
                  <a:txBody>
                    <a:bodyPr/>
                    <a:lstStyle/>
                    <a:p>
                      <a:pPr algn="ctr"/>
                      <a:r>
                        <a:rPr lang="en-US" dirty="0"/>
                        <a:t>Mean Absolute Error</a:t>
                      </a:r>
                    </a:p>
                  </a:txBody>
                  <a:tcPr/>
                </a:tc>
                <a:extLst>
                  <a:ext uri="{0D108BD9-81ED-4DB2-BD59-A6C34878D82A}">
                    <a16:rowId xmlns:a16="http://schemas.microsoft.com/office/drawing/2014/main" val="1020198977"/>
                  </a:ext>
                </a:extLst>
              </a:tr>
              <a:tr h="425575">
                <a:tc>
                  <a:txBody>
                    <a:bodyPr/>
                    <a:lstStyle/>
                    <a:p>
                      <a:pPr algn="r"/>
                      <a:r>
                        <a:rPr lang="en-US" dirty="0"/>
                        <a:t>Linear </a:t>
                      </a:r>
                      <a:r>
                        <a:rPr lang="en-US" sz="1800" dirty="0">
                          <a:solidFill>
                            <a:schemeClr val="tx1"/>
                          </a:solidFill>
                        </a:rPr>
                        <a:t>Regression</a:t>
                      </a:r>
                      <a:r>
                        <a:rPr lang="en-US" dirty="0"/>
                        <a:t> (Single feature)</a:t>
                      </a:r>
                    </a:p>
                  </a:txBody>
                  <a:tcPr/>
                </a:tc>
                <a:tc>
                  <a:txBody>
                    <a:bodyPr/>
                    <a:lstStyle/>
                    <a:p>
                      <a:pPr algn="r"/>
                      <a:r>
                        <a:rPr lang="en-US" dirty="0"/>
                        <a:t>0.52</a:t>
                      </a:r>
                    </a:p>
                  </a:txBody>
                  <a:tcPr/>
                </a:tc>
                <a:tc>
                  <a:txBody>
                    <a:bodyPr/>
                    <a:lstStyle/>
                    <a:p>
                      <a:pPr algn="r"/>
                      <a:r>
                        <a:rPr lang="en-US" dirty="0"/>
                        <a:t>0.52</a:t>
                      </a:r>
                    </a:p>
                  </a:txBody>
                  <a:tcPr/>
                </a:tc>
                <a:tc>
                  <a:txBody>
                    <a:bodyPr/>
                    <a:lstStyle/>
                    <a:p>
                      <a:pPr algn="r"/>
                      <a:r>
                        <a:rPr lang="en-US" dirty="0"/>
                        <a:t>0.52</a:t>
                      </a:r>
                    </a:p>
                  </a:txBody>
                  <a:tcPr/>
                </a:tc>
                <a:tc>
                  <a:txBody>
                    <a:bodyPr/>
                    <a:lstStyle/>
                    <a:p>
                      <a:pPr algn="r"/>
                      <a:r>
                        <a:rPr lang="en-US" dirty="0"/>
                        <a:t>4.76</a:t>
                      </a:r>
                    </a:p>
                  </a:txBody>
                  <a:tcPr/>
                </a:tc>
                <a:tc>
                  <a:txBody>
                    <a:bodyPr/>
                    <a:lstStyle/>
                    <a:p>
                      <a:pPr algn="r"/>
                      <a:r>
                        <a:rPr lang="en-US" dirty="0"/>
                        <a:t>1.73</a:t>
                      </a:r>
                    </a:p>
                  </a:txBody>
                  <a:tcPr/>
                </a:tc>
                <a:extLst>
                  <a:ext uri="{0D108BD9-81ED-4DB2-BD59-A6C34878D82A}">
                    <a16:rowId xmlns:a16="http://schemas.microsoft.com/office/drawing/2014/main" val="1212777983"/>
                  </a:ext>
                </a:extLst>
              </a:tr>
              <a:tr h="288482">
                <a:tc>
                  <a:txBody>
                    <a:bodyPr/>
                    <a:lstStyle/>
                    <a:p>
                      <a:pPr algn="r"/>
                      <a:r>
                        <a:rPr lang="en-US" dirty="0"/>
                        <a:t>Linear </a:t>
                      </a:r>
                      <a:r>
                        <a:rPr lang="en-US" sz="1800" dirty="0">
                          <a:solidFill>
                            <a:schemeClr val="tx1"/>
                          </a:solidFill>
                        </a:rPr>
                        <a:t>Regression</a:t>
                      </a:r>
                      <a:r>
                        <a:rPr lang="en-US" dirty="0"/>
                        <a:t> (Multiple feature)</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554.12</a:t>
                      </a:r>
                    </a:p>
                  </a:txBody>
                  <a:tcPr/>
                </a:tc>
                <a:tc>
                  <a:txBody>
                    <a:bodyPr/>
                    <a:lstStyle/>
                    <a:p>
                      <a:pPr algn="r"/>
                      <a:r>
                        <a:rPr lang="en-US" dirty="0"/>
                        <a:t>12.91</a:t>
                      </a:r>
                    </a:p>
                  </a:txBody>
                  <a:tcPr/>
                </a:tc>
                <a:extLst>
                  <a:ext uri="{0D108BD9-81ED-4DB2-BD59-A6C34878D82A}">
                    <a16:rowId xmlns:a16="http://schemas.microsoft.com/office/drawing/2014/main" val="2675939899"/>
                  </a:ext>
                </a:extLst>
              </a:tr>
              <a:tr h="243186">
                <a:tc>
                  <a:txBody>
                    <a:bodyPr/>
                    <a:lstStyle/>
                    <a:p>
                      <a:pPr algn="r"/>
                      <a:r>
                        <a:rPr lang="en-US" dirty="0"/>
                        <a:t>Lasso (L1) Regularization</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554.219</a:t>
                      </a:r>
                    </a:p>
                  </a:txBody>
                  <a:tcPr/>
                </a:tc>
                <a:tc>
                  <a:txBody>
                    <a:bodyPr/>
                    <a:lstStyle/>
                    <a:p>
                      <a:pPr algn="r"/>
                      <a:r>
                        <a:rPr lang="en-US" dirty="0"/>
                        <a:t>12.84</a:t>
                      </a:r>
                    </a:p>
                  </a:txBody>
                  <a:tcPr/>
                </a:tc>
                <a:extLst>
                  <a:ext uri="{0D108BD9-81ED-4DB2-BD59-A6C34878D82A}">
                    <a16:rowId xmlns:a16="http://schemas.microsoft.com/office/drawing/2014/main" val="3477582038"/>
                  </a:ext>
                </a:extLst>
              </a:tr>
              <a:tr h="288482">
                <a:tc>
                  <a:txBody>
                    <a:bodyPr/>
                    <a:lstStyle/>
                    <a:p>
                      <a:pPr algn="r"/>
                      <a:r>
                        <a:rPr lang="en-US" dirty="0"/>
                        <a:t>Ridge (L2) Regularization</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554.12</a:t>
                      </a:r>
                    </a:p>
                  </a:txBody>
                  <a:tcPr/>
                </a:tc>
                <a:tc>
                  <a:txBody>
                    <a:bodyPr/>
                    <a:lstStyle/>
                    <a:p>
                      <a:pPr algn="r"/>
                      <a:r>
                        <a:rPr lang="en-US" dirty="0"/>
                        <a:t>12.91</a:t>
                      </a:r>
                    </a:p>
                  </a:txBody>
                  <a:tcPr/>
                </a:tc>
                <a:extLst>
                  <a:ext uri="{0D108BD9-81ED-4DB2-BD59-A6C34878D82A}">
                    <a16:rowId xmlns:a16="http://schemas.microsoft.com/office/drawing/2014/main" val="1501062875"/>
                  </a:ext>
                </a:extLst>
              </a:tr>
              <a:tr h="412118">
                <a:tc>
                  <a:txBody>
                    <a:bodyPr/>
                    <a:lstStyle/>
                    <a:p>
                      <a:pPr algn="r"/>
                      <a:r>
                        <a:rPr lang="en-US" dirty="0" err="1"/>
                        <a:t>ElasticNet</a:t>
                      </a:r>
                      <a:r>
                        <a:rPr lang="en-US" dirty="0"/>
                        <a:t> (hybrid) Regularization</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0.89</a:t>
                      </a:r>
                    </a:p>
                  </a:txBody>
                  <a:tcPr/>
                </a:tc>
                <a:tc>
                  <a:txBody>
                    <a:bodyPr/>
                    <a:lstStyle/>
                    <a:p>
                      <a:pPr algn="r"/>
                      <a:r>
                        <a:rPr lang="en-US" dirty="0"/>
                        <a:t>560.56</a:t>
                      </a:r>
                    </a:p>
                  </a:txBody>
                  <a:tcPr/>
                </a:tc>
                <a:tc>
                  <a:txBody>
                    <a:bodyPr/>
                    <a:lstStyle/>
                    <a:p>
                      <a:pPr algn="r"/>
                      <a:r>
                        <a:rPr lang="en-US" dirty="0"/>
                        <a:t>12.32</a:t>
                      </a:r>
                    </a:p>
                  </a:txBody>
                  <a:tcPr/>
                </a:tc>
                <a:extLst>
                  <a:ext uri="{0D108BD9-81ED-4DB2-BD59-A6C34878D82A}">
                    <a16:rowId xmlns:a16="http://schemas.microsoft.com/office/drawing/2014/main" val="4199429497"/>
                  </a:ext>
                </a:extLst>
              </a:tr>
            </a:tbl>
          </a:graphicData>
        </a:graphic>
      </p:graphicFrame>
    </p:spTree>
    <p:extLst>
      <p:ext uri="{BB962C8B-B14F-4D97-AF65-F5344CB8AC3E}">
        <p14:creationId xmlns:p14="http://schemas.microsoft.com/office/powerpoint/2010/main" val="23620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841"/>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34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840658" y="441305"/>
            <a:ext cx="3411302" cy="461665"/>
          </a:xfrm>
          <a:prstGeom prst="rect">
            <a:avLst/>
          </a:prstGeom>
          <a:noFill/>
        </p:spPr>
        <p:txBody>
          <a:bodyPr wrap="square" rtlCol="0">
            <a:spAutoFit/>
          </a:bodyPr>
          <a:lstStyle/>
          <a:p>
            <a:r>
              <a:rPr lang="en-US" sz="2400" dirty="0">
                <a:solidFill>
                  <a:schemeClr val="bg1"/>
                </a:solidFill>
              </a:rPr>
              <a:t>CLASSIFICATION ANALYSIS</a:t>
            </a:r>
          </a:p>
        </p:txBody>
      </p:sp>
      <p:sp>
        <p:nvSpPr>
          <p:cNvPr id="10" name="TextBox 9">
            <a:extLst>
              <a:ext uri="{FF2B5EF4-FFF2-40B4-BE49-F238E27FC236}">
                <a16:creationId xmlns:a16="http://schemas.microsoft.com/office/drawing/2014/main" id="{D2DF2462-B0BC-5FE1-1E8B-1576D7936FC1}"/>
              </a:ext>
            </a:extLst>
          </p:cNvPr>
          <p:cNvSpPr txBox="1"/>
          <p:nvPr/>
        </p:nvSpPr>
        <p:spPr>
          <a:xfrm>
            <a:off x="1523999" y="4103370"/>
            <a:ext cx="9566787" cy="2246769"/>
          </a:xfrm>
          <a:prstGeom prst="rect">
            <a:avLst/>
          </a:prstGeom>
          <a:noFill/>
        </p:spPr>
        <p:txBody>
          <a:bodyPr wrap="square" rtlCol="0">
            <a:spAutoFit/>
          </a:bodyPr>
          <a:lstStyle/>
          <a:p>
            <a:r>
              <a:rPr lang="en-US" sz="2000" dirty="0">
                <a:latin typeface="system-ui"/>
              </a:rPr>
              <a:t>Random Forest and Decision Tre performed the best with an accuracy of 100%,</a:t>
            </a:r>
          </a:p>
          <a:p>
            <a:r>
              <a:rPr lang="en-US" sz="2000" dirty="0">
                <a:latin typeface="system-ui"/>
              </a:rPr>
              <a:t>Logistic Regression and SVM also performed reasonably well but with slightly lower scores.</a:t>
            </a:r>
          </a:p>
          <a:p>
            <a:r>
              <a:rPr lang="en-US" sz="2000" dirty="0">
                <a:latin typeface="system-ui"/>
              </a:rPr>
              <a:t>Based on these results, Random Forest seems to be the most effective model for predicting the success of a new store based on the available features (['</a:t>
            </a:r>
            <a:r>
              <a:rPr lang="en-US" sz="2000" dirty="0" err="1">
                <a:latin typeface="system-ui"/>
              </a:rPr>
              <a:t>division_store</a:t>
            </a:r>
            <a:r>
              <a:rPr lang="en-US" sz="2000" dirty="0">
                <a:latin typeface="system-ui"/>
              </a:rPr>
              <a:t>', '</a:t>
            </a:r>
            <a:r>
              <a:rPr lang="en-US" sz="2000" dirty="0" err="1">
                <a:latin typeface="system-ui"/>
              </a:rPr>
              <a:t>store_size</a:t>
            </a:r>
            <a:r>
              <a:rPr lang="en-US" sz="2000" dirty="0">
                <a:latin typeface="system-ui"/>
              </a:rPr>
              <a:t>', '</a:t>
            </a:r>
            <a:r>
              <a:rPr lang="en-US" sz="2000" dirty="0" err="1">
                <a:latin typeface="system-ui"/>
              </a:rPr>
              <a:t>trans_type</a:t>
            </a:r>
            <a:r>
              <a:rPr lang="en-US" sz="2000" dirty="0">
                <a:latin typeface="system-ui"/>
              </a:rPr>
              <a:t>', '</a:t>
            </a:r>
            <a:r>
              <a:rPr lang="en-US" sz="2000" dirty="0" err="1">
                <a:latin typeface="system-ui"/>
              </a:rPr>
              <a:t>item_type</a:t>
            </a:r>
            <a:r>
              <a:rPr lang="en-US" sz="2000" dirty="0">
                <a:latin typeface="system-ui"/>
              </a:rPr>
              <a:t>', '</a:t>
            </a:r>
            <a:r>
              <a:rPr lang="en-US" sz="2000" dirty="0" err="1">
                <a:latin typeface="system-ui"/>
              </a:rPr>
              <a:t>unit_price_fact</a:t>
            </a:r>
            <a:r>
              <a:rPr lang="en-US" sz="2000" dirty="0">
                <a:latin typeface="system-ui"/>
              </a:rPr>
              <a:t>', '</a:t>
            </a:r>
            <a:r>
              <a:rPr lang="en-US" sz="2000" dirty="0" err="1">
                <a:latin typeface="system-ui"/>
              </a:rPr>
              <a:t>quantity_sold</a:t>
            </a:r>
            <a:r>
              <a:rPr lang="en-US" sz="2000" dirty="0">
                <a:latin typeface="system-ui"/>
              </a:rPr>
              <a:t>’]) and creating new feature with binary value one is  above or equal to 75% value of </a:t>
            </a:r>
            <a:r>
              <a:rPr lang="en-US" sz="2000" dirty="0" err="1">
                <a:latin typeface="system-ui"/>
              </a:rPr>
              <a:t>total_price</a:t>
            </a:r>
            <a:r>
              <a:rPr lang="en-US" sz="2000" dirty="0">
                <a:latin typeface="system-ui"/>
              </a:rPr>
              <a:t> other one is less than 75%</a:t>
            </a:r>
            <a:endParaRPr lang="en-US" dirty="0"/>
          </a:p>
        </p:txBody>
      </p:sp>
      <p:graphicFrame>
        <p:nvGraphicFramePr>
          <p:cNvPr id="9" name="Table 8">
            <a:extLst>
              <a:ext uri="{FF2B5EF4-FFF2-40B4-BE49-F238E27FC236}">
                <a16:creationId xmlns:a16="http://schemas.microsoft.com/office/drawing/2014/main" id="{A1B36CA2-1273-C678-3729-1C7E28E17715}"/>
              </a:ext>
            </a:extLst>
          </p:cNvPr>
          <p:cNvGraphicFramePr>
            <a:graphicFrameLocks noGrp="1"/>
          </p:cNvGraphicFramePr>
          <p:nvPr>
            <p:extLst>
              <p:ext uri="{D42A27DB-BD31-4B8C-83A1-F6EECF244321}">
                <p14:modId xmlns:p14="http://schemas.microsoft.com/office/powerpoint/2010/main" val="289324905"/>
              </p:ext>
            </p:extLst>
          </p:nvPr>
        </p:nvGraphicFramePr>
        <p:xfrm>
          <a:off x="2515676" y="1600200"/>
          <a:ext cx="7160648" cy="1828800"/>
        </p:xfrm>
        <a:graphic>
          <a:graphicData uri="http://schemas.openxmlformats.org/drawingml/2006/table">
            <a:tbl>
              <a:tblPr firstRow="1" bandRow="1">
                <a:tableStyleId>{5940675A-B579-460E-94D1-54222C63F5DA}</a:tableStyleId>
              </a:tblPr>
              <a:tblGrid>
                <a:gridCol w="1986775">
                  <a:extLst>
                    <a:ext uri="{9D8B030D-6E8A-4147-A177-3AD203B41FA5}">
                      <a16:colId xmlns:a16="http://schemas.microsoft.com/office/drawing/2014/main" val="2608144283"/>
                    </a:ext>
                  </a:extLst>
                </a:gridCol>
                <a:gridCol w="1221305">
                  <a:extLst>
                    <a:ext uri="{9D8B030D-6E8A-4147-A177-3AD203B41FA5}">
                      <a16:colId xmlns:a16="http://schemas.microsoft.com/office/drawing/2014/main" val="137435301"/>
                    </a:ext>
                  </a:extLst>
                </a:gridCol>
                <a:gridCol w="1091381">
                  <a:extLst>
                    <a:ext uri="{9D8B030D-6E8A-4147-A177-3AD203B41FA5}">
                      <a16:colId xmlns:a16="http://schemas.microsoft.com/office/drawing/2014/main" val="3576418303"/>
                    </a:ext>
                  </a:extLst>
                </a:gridCol>
                <a:gridCol w="1179871">
                  <a:extLst>
                    <a:ext uri="{9D8B030D-6E8A-4147-A177-3AD203B41FA5}">
                      <a16:colId xmlns:a16="http://schemas.microsoft.com/office/drawing/2014/main" val="742655724"/>
                    </a:ext>
                  </a:extLst>
                </a:gridCol>
                <a:gridCol w="1681316">
                  <a:extLst>
                    <a:ext uri="{9D8B030D-6E8A-4147-A177-3AD203B41FA5}">
                      <a16:colId xmlns:a16="http://schemas.microsoft.com/office/drawing/2014/main" val="2174251333"/>
                    </a:ext>
                  </a:extLst>
                </a:gridCol>
              </a:tblGrid>
              <a:tr h="139414">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extLst>
                  <a:ext uri="{0D108BD9-81ED-4DB2-BD59-A6C34878D82A}">
                    <a16:rowId xmlns:a16="http://schemas.microsoft.com/office/drawing/2014/main" val="1020198977"/>
                  </a:ext>
                </a:extLst>
              </a:tr>
              <a:tr h="139414">
                <a:tc>
                  <a:txBody>
                    <a:bodyPr/>
                    <a:lstStyle/>
                    <a:p>
                      <a:pPr algn="r"/>
                      <a:r>
                        <a:rPr lang="en-US" dirty="0"/>
                        <a:t>Logistic Regression</a:t>
                      </a:r>
                    </a:p>
                  </a:txBody>
                  <a:tcPr/>
                </a:tc>
                <a:tc>
                  <a:txBody>
                    <a:bodyPr/>
                    <a:lstStyle/>
                    <a:p>
                      <a:pPr algn="r"/>
                      <a:r>
                        <a:rPr lang="en-US" dirty="0"/>
                        <a:t>0.94</a:t>
                      </a:r>
                    </a:p>
                  </a:txBody>
                  <a:tcPr/>
                </a:tc>
                <a:tc>
                  <a:txBody>
                    <a:bodyPr/>
                    <a:lstStyle/>
                    <a:p>
                      <a:pPr algn="r"/>
                      <a:r>
                        <a:rPr lang="en-US" dirty="0"/>
                        <a:t>0.87</a:t>
                      </a:r>
                    </a:p>
                  </a:txBody>
                  <a:tcPr/>
                </a:tc>
                <a:tc>
                  <a:txBody>
                    <a:bodyPr/>
                    <a:lstStyle/>
                    <a:p>
                      <a:pPr algn="r"/>
                      <a:r>
                        <a:rPr lang="en-US" dirty="0"/>
                        <a:t>0.87</a:t>
                      </a:r>
                    </a:p>
                  </a:txBody>
                  <a:tcPr/>
                </a:tc>
                <a:tc>
                  <a:txBody>
                    <a:bodyPr/>
                    <a:lstStyle/>
                    <a:p>
                      <a:pPr algn="r"/>
                      <a:r>
                        <a:rPr lang="en-US" dirty="0"/>
                        <a:t>0.87</a:t>
                      </a:r>
                    </a:p>
                  </a:txBody>
                  <a:tcPr/>
                </a:tc>
                <a:extLst>
                  <a:ext uri="{0D108BD9-81ED-4DB2-BD59-A6C34878D82A}">
                    <a16:rowId xmlns:a16="http://schemas.microsoft.com/office/drawing/2014/main" val="2675939899"/>
                  </a:ext>
                </a:extLst>
              </a:tr>
              <a:tr h="139414">
                <a:tc>
                  <a:txBody>
                    <a:bodyPr/>
                    <a:lstStyle/>
                    <a:p>
                      <a:pPr algn="r"/>
                      <a:r>
                        <a:rPr lang="en-US" dirty="0"/>
                        <a:t>Decision Tree</a:t>
                      </a:r>
                    </a:p>
                  </a:txBody>
                  <a:tcPr/>
                </a:tc>
                <a:tc>
                  <a:txBody>
                    <a:bodyPr/>
                    <a:lstStyle/>
                    <a:p>
                      <a:pPr algn="r"/>
                      <a:r>
                        <a:rPr lang="en-US" dirty="0"/>
                        <a:t>1.0</a:t>
                      </a:r>
                    </a:p>
                  </a:txBody>
                  <a:tcPr/>
                </a:tc>
                <a:tc>
                  <a:txBody>
                    <a:bodyPr/>
                    <a:lstStyle/>
                    <a:p>
                      <a:pPr algn="r"/>
                      <a:r>
                        <a:rPr lang="en-US" dirty="0"/>
                        <a:t>1.0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3477582038"/>
                  </a:ext>
                </a:extLst>
              </a:tr>
              <a:tr h="139414">
                <a:tc>
                  <a:txBody>
                    <a:bodyPr/>
                    <a:lstStyle/>
                    <a:p>
                      <a:pPr algn="r"/>
                      <a:r>
                        <a:rPr lang="en-US" dirty="0"/>
                        <a:t>Random Forest</a:t>
                      </a:r>
                    </a:p>
                  </a:txBody>
                  <a:tcPr/>
                </a:tc>
                <a:tc>
                  <a:txBody>
                    <a:bodyPr/>
                    <a:lstStyle/>
                    <a:p>
                      <a:pPr algn="r"/>
                      <a:r>
                        <a:rPr lang="en-US" dirty="0"/>
                        <a:t>1.0</a:t>
                      </a:r>
                    </a:p>
                  </a:txBody>
                  <a:tcPr/>
                </a:tc>
                <a:tc>
                  <a:txBody>
                    <a:bodyPr/>
                    <a:lstStyle/>
                    <a:p>
                      <a:pPr algn="r"/>
                      <a:r>
                        <a:rPr lang="en-US" dirty="0"/>
                        <a:t>1.0</a:t>
                      </a:r>
                    </a:p>
                  </a:txBody>
                  <a:tcPr/>
                </a:tc>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1501062875"/>
                  </a:ext>
                </a:extLst>
              </a:tr>
              <a:tr h="139414">
                <a:tc>
                  <a:txBody>
                    <a:bodyPr/>
                    <a:lstStyle/>
                    <a:p>
                      <a:pPr algn="r"/>
                      <a:r>
                        <a:rPr lang="en-US" dirty="0"/>
                        <a:t>SVM</a:t>
                      </a:r>
                    </a:p>
                  </a:txBody>
                  <a:tcPr/>
                </a:tc>
                <a:tc>
                  <a:txBody>
                    <a:bodyPr/>
                    <a:lstStyle/>
                    <a:p>
                      <a:pPr algn="r"/>
                      <a:r>
                        <a:rPr lang="en-US" dirty="0"/>
                        <a:t>0.96</a:t>
                      </a:r>
                    </a:p>
                  </a:txBody>
                  <a:tcPr/>
                </a:tc>
                <a:tc>
                  <a:txBody>
                    <a:bodyPr/>
                    <a:lstStyle/>
                    <a:p>
                      <a:pPr algn="r"/>
                      <a:r>
                        <a:rPr lang="en-US" dirty="0"/>
                        <a:t>0.93</a:t>
                      </a:r>
                    </a:p>
                  </a:txBody>
                  <a:tcPr/>
                </a:tc>
                <a:tc>
                  <a:txBody>
                    <a:bodyPr/>
                    <a:lstStyle/>
                    <a:p>
                      <a:pPr algn="r"/>
                      <a:r>
                        <a:rPr lang="en-US" dirty="0"/>
                        <a:t>0.93</a:t>
                      </a:r>
                    </a:p>
                  </a:txBody>
                  <a:tcPr/>
                </a:tc>
                <a:tc>
                  <a:txBody>
                    <a:bodyPr/>
                    <a:lstStyle/>
                    <a:p>
                      <a:pPr algn="r"/>
                      <a:r>
                        <a:rPr lang="en-US" dirty="0"/>
                        <a:t>0.93</a:t>
                      </a:r>
                    </a:p>
                  </a:txBody>
                  <a:tcPr/>
                </a:tc>
                <a:extLst>
                  <a:ext uri="{0D108BD9-81ED-4DB2-BD59-A6C34878D82A}">
                    <a16:rowId xmlns:a16="http://schemas.microsoft.com/office/drawing/2014/main" val="4199429497"/>
                  </a:ext>
                </a:extLst>
              </a:tr>
            </a:tbl>
          </a:graphicData>
        </a:graphic>
      </p:graphicFrame>
    </p:spTree>
    <p:extLst>
      <p:ext uri="{BB962C8B-B14F-4D97-AF65-F5344CB8AC3E}">
        <p14:creationId xmlns:p14="http://schemas.microsoft.com/office/powerpoint/2010/main" val="94405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921"/>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42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317500" y="441305"/>
            <a:ext cx="3934460" cy="461665"/>
          </a:xfrm>
          <a:prstGeom prst="rect">
            <a:avLst/>
          </a:prstGeom>
          <a:noFill/>
        </p:spPr>
        <p:txBody>
          <a:bodyPr wrap="square" rtlCol="0">
            <a:spAutoFit/>
          </a:bodyPr>
          <a:lstStyle/>
          <a:p>
            <a:r>
              <a:rPr lang="en-US" sz="2400" dirty="0">
                <a:solidFill>
                  <a:schemeClr val="bg1"/>
                </a:solidFill>
              </a:rPr>
              <a:t>TIME SERIES ANALYSIS: ARIMA</a:t>
            </a:r>
          </a:p>
        </p:txBody>
      </p:sp>
      <p:sp>
        <p:nvSpPr>
          <p:cNvPr id="10" name="TextBox 9">
            <a:extLst>
              <a:ext uri="{FF2B5EF4-FFF2-40B4-BE49-F238E27FC236}">
                <a16:creationId xmlns:a16="http://schemas.microsoft.com/office/drawing/2014/main" id="{D2DF2462-B0BC-5FE1-1E8B-1576D7936FC1}"/>
              </a:ext>
            </a:extLst>
          </p:cNvPr>
          <p:cNvSpPr txBox="1"/>
          <p:nvPr/>
        </p:nvSpPr>
        <p:spPr>
          <a:xfrm>
            <a:off x="1478279" y="5749677"/>
            <a:ext cx="9235440" cy="1015663"/>
          </a:xfrm>
          <a:prstGeom prst="rect">
            <a:avLst/>
          </a:prstGeom>
          <a:noFill/>
        </p:spPr>
        <p:txBody>
          <a:bodyPr wrap="square" rtlCol="0">
            <a:spAutoFit/>
          </a:bodyPr>
          <a:lstStyle/>
          <a:p>
            <a:r>
              <a:rPr lang="en-US" sz="2000" dirty="0">
                <a:latin typeface="system-ui"/>
              </a:rPr>
              <a:t>The plot is showing how well the model forecasts compared to actual sales data over the time, It has noise patterns that means random variation in the series. D</a:t>
            </a:r>
            <a:r>
              <a:rPr lang="en-US" dirty="0"/>
              <a:t>ata is stationary, so d is 0, from Partial Autocorrelation and </a:t>
            </a:r>
            <a:r>
              <a:rPr lang="en-US" sz="2000" dirty="0"/>
              <a:t>Autocorrelation p and q are 1</a:t>
            </a:r>
            <a:endParaRPr lang="en-US" sz="2000" dirty="0">
              <a:latin typeface="system-ui"/>
            </a:endParaRPr>
          </a:p>
        </p:txBody>
      </p:sp>
      <p:pic>
        <p:nvPicPr>
          <p:cNvPr id="7" name="Picture 6">
            <a:extLst>
              <a:ext uri="{FF2B5EF4-FFF2-40B4-BE49-F238E27FC236}">
                <a16:creationId xmlns:a16="http://schemas.microsoft.com/office/drawing/2014/main" id="{89FD561F-FDF8-CFF7-DC7A-F111CB801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8279" y="925830"/>
            <a:ext cx="9456421" cy="4852490"/>
          </a:xfrm>
          <a:prstGeom prst="rect">
            <a:avLst/>
          </a:prstGeom>
        </p:spPr>
      </p:pic>
    </p:spTree>
    <p:extLst>
      <p:ext uri="{BB962C8B-B14F-4D97-AF65-F5344CB8AC3E}">
        <p14:creationId xmlns:p14="http://schemas.microsoft.com/office/powerpoint/2010/main" val="424166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961"/>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46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30632" y="441305"/>
            <a:ext cx="4251960" cy="461665"/>
          </a:xfrm>
          <a:prstGeom prst="rect">
            <a:avLst/>
          </a:prstGeom>
          <a:noFill/>
        </p:spPr>
        <p:txBody>
          <a:bodyPr wrap="square" rtlCol="0">
            <a:spAutoFit/>
          </a:bodyPr>
          <a:lstStyle/>
          <a:p>
            <a:r>
              <a:rPr lang="en-US" sz="2400" dirty="0">
                <a:solidFill>
                  <a:schemeClr val="bg1"/>
                </a:solidFill>
              </a:rPr>
              <a:t>TIME SERIES ANALYSIS: SARIMA</a:t>
            </a:r>
          </a:p>
        </p:txBody>
      </p:sp>
      <p:sp>
        <p:nvSpPr>
          <p:cNvPr id="10" name="TextBox 9">
            <a:extLst>
              <a:ext uri="{FF2B5EF4-FFF2-40B4-BE49-F238E27FC236}">
                <a16:creationId xmlns:a16="http://schemas.microsoft.com/office/drawing/2014/main" id="{D2DF2462-B0BC-5FE1-1E8B-1576D7936FC1}"/>
              </a:ext>
            </a:extLst>
          </p:cNvPr>
          <p:cNvSpPr txBox="1"/>
          <p:nvPr/>
        </p:nvSpPr>
        <p:spPr>
          <a:xfrm>
            <a:off x="1478279" y="5749677"/>
            <a:ext cx="9235440" cy="707886"/>
          </a:xfrm>
          <a:prstGeom prst="rect">
            <a:avLst/>
          </a:prstGeom>
          <a:noFill/>
        </p:spPr>
        <p:txBody>
          <a:bodyPr wrap="square" rtlCol="0">
            <a:spAutoFit/>
          </a:bodyPr>
          <a:lstStyle/>
          <a:p>
            <a:r>
              <a:rPr lang="en-US" sz="2000" dirty="0">
                <a:latin typeface="system-ui"/>
              </a:rPr>
              <a:t>The plot is showing how well the model forecasts compared to actual sales data over the time</a:t>
            </a:r>
            <a:endParaRPr lang="en-US" dirty="0"/>
          </a:p>
        </p:txBody>
      </p:sp>
      <p:pic>
        <p:nvPicPr>
          <p:cNvPr id="4" name="Picture 3">
            <a:extLst>
              <a:ext uri="{FF2B5EF4-FFF2-40B4-BE49-F238E27FC236}">
                <a16:creationId xmlns:a16="http://schemas.microsoft.com/office/drawing/2014/main" id="{3A5218BD-EC54-05F9-3661-567038B6F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900" y="923733"/>
            <a:ext cx="9100819" cy="4828042"/>
          </a:xfrm>
          <a:prstGeom prst="rect">
            <a:avLst/>
          </a:prstGeom>
        </p:spPr>
      </p:pic>
    </p:spTree>
    <p:extLst>
      <p:ext uri="{BB962C8B-B14F-4D97-AF65-F5344CB8AC3E}">
        <p14:creationId xmlns:p14="http://schemas.microsoft.com/office/powerpoint/2010/main" val="13908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981"/>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48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270000" y="441305"/>
            <a:ext cx="2981960" cy="480060"/>
          </a:xfrm>
          <a:prstGeom prst="rect">
            <a:avLst/>
          </a:prstGeom>
          <a:noFill/>
        </p:spPr>
        <p:txBody>
          <a:bodyPr wrap="square" rtlCol="0">
            <a:spAutoFit/>
          </a:bodyPr>
          <a:lstStyle/>
          <a:p>
            <a:r>
              <a:rPr lang="en-US" sz="2400" dirty="0">
                <a:solidFill>
                  <a:schemeClr val="bg1"/>
                </a:solidFill>
              </a:rPr>
              <a:t>RECOMMENDATIONS</a:t>
            </a:r>
          </a:p>
        </p:txBody>
      </p:sp>
      <p:sp>
        <p:nvSpPr>
          <p:cNvPr id="5" name="TextBox 4">
            <a:extLst>
              <a:ext uri="{FF2B5EF4-FFF2-40B4-BE49-F238E27FC236}">
                <a16:creationId xmlns:a16="http://schemas.microsoft.com/office/drawing/2014/main" id="{DD763E80-FC39-1DB2-4ED6-D781E157C417}"/>
              </a:ext>
            </a:extLst>
          </p:cNvPr>
          <p:cNvSpPr txBox="1"/>
          <p:nvPr/>
        </p:nvSpPr>
        <p:spPr>
          <a:xfrm>
            <a:off x="678180" y="1571653"/>
            <a:ext cx="10835640" cy="3293209"/>
          </a:xfrm>
          <a:prstGeom prst="rect">
            <a:avLst/>
          </a:prstGeom>
          <a:noFill/>
        </p:spPr>
        <p:txBody>
          <a:bodyPr wrap="square" rtlCol="0">
            <a:spAutoFit/>
          </a:bodyPr>
          <a:lstStyle/>
          <a:p>
            <a:pPr marL="800100" lvl="1" indent="-342900">
              <a:buFont typeface="+mj-lt"/>
              <a:buAutoNum type="arabicParenR"/>
            </a:pPr>
            <a:r>
              <a:rPr lang="en-US" sz="1600" dirty="0">
                <a:latin typeface="system-ui"/>
              </a:rPr>
              <a:t>Most of the store (17) in Dhaka and other area between 5 to 3 out of 44. we can open new store outside Dhaka</a:t>
            </a:r>
          </a:p>
          <a:p>
            <a:pPr marL="800100" lvl="1" indent="-342900">
              <a:buFont typeface="+mj-lt"/>
              <a:buAutoNum type="arabicParenR"/>
            </a:pPr>
            <a:r>
              <a:rPr lang="en-US" sz="1600" dirty="0">
                <a:latin typeface="system-ui"/>
              </a:rPr>
              <a:t>Most of the transaction (83.2%) was by using card, 7.3% using cash and 9.5% mobile, we want to increase other transaction type, we can give some offers or discounts using those type transaction</a:t>
            </a:r>
          </a:p>
          <a:p>
            <a:pPr marL="800100" lvl="1" indent="-342900">
              <a:buFont typeface="+mj-lt"/>
              <a:buAutoNum type="arabicParenR"/>
            </a:pPr>
            <a:r>
              <a:rPr lang="en-US" sz="1600" dirty="0">
                <a:latin typeface="system-ui"/>
              </a:rPr>
              <a:t>Most of the customer (80.9%) in Dhaka, there are no customer in Khulna, </a:t>
            </a:r>
            <a:r>
              <a:rPr lang="en-US" sz="1600" dirty="0" err="1">
                <a:latin typeface="system-ui"/>
              </a:rPr>
              <a:t>Rajshahi</a:t>
            </a:r>
            <a:r>
              <a:rPr lang="en-US" sz="1600" dirty="0">
                <a:latin typeface="system-ui"/>
              </a:rPr>
              <a:t>, Rangpur and Mymensingh, so we can attract new customer those area giving some offer or discount</a:t>
            </a:r>
          </a:p>
          <a:p>
            <a:pPr marL="800100" lvl="1" indent="-342900">
              <a:buFont typeface="+mj-lt"/>
              <a:buAutoNum type="arabicParenR"/>
            </a:pPr>
            <a:r>
              <a:rPr lang="en-US" sz="1600" dirty="0">
                <a:latin typeface="system-ui"/>
              </a:rPr>
              <a:t>The sales at the beginning of the year are quite low compared to the end of the year so we can give some offers or discounts at the beginning 1st and 2nd quarter</a:t>
            </a:r>
          </a:p>
          <a:p>
            <a:pPr marL="800100" lvl="1" indent="-342900">
              <a:buFont typeface="+mj-lt"/>
              <a:buAutoNum type="arabicParenR"/>
            </a:pPr>
            <a:r>
              <a:rPr lang="en-US" sz="1600" dirty="0">
                <a:latin typeface="system-ui"/>
              </a:rPr>
              <a:t>Saturday and Tuesday are less sales, we can give some offers or discounts those days</a:t>
            </a:r>
          </a:p>
          <a:p>
            <a:pPr marL="800100" lvl="1" indent="-342900">
              <a:buFont typeface="+mj-lt"/>
              <a:buAutoNum type="arabicParenR"/>
            </a:pPr>
            <a:r>
              <a:rPr lang="en-US" sz="1600" dirty="0">
                <a:latin typeface="system-ui"/>
              </a:rPr>
              <a:t>To reduce the cost of opening a new store, we can open the small size store because small or medium size store's sales are same</a:t>
            </a:r>
          </a:p>
          <a:p>
            <a:pPr marL="800100" lvl="1" indent="-342900">
              <a:buFont typeface="+mj-lt"/>
              <a:buAutoNum type="arabicParenR"/>
            </a:pPr>
            <a:r>
              <a:rPr lang="en-US" sz="1600" dirty="0">
                <a:latin typeface="system-ui"/>
              </a:rPr>
              <a:t>Random Forest seems to be the most effective model for predicting the success of a new store based on the available features.</a:t>
            </a:r>
          </a:p>
          <a:p>
            <a:pPr marL="800100" lvl="1" indent="-342900">
              <a:buFont typeface="+mj-lt"/>
              <a:buAutoNum type="arabicParenR"/>
            </a:pPr>
            <a:r>
              <a:rPr lang="en-US" sz="1600" dirty="0">
                <a:latin typeface="system-ui"/>
              </a:rPr>
              <a:t>SARIMA is better in time series analysis for prediction according to pattern</a:t>
            </a:r>
            <a:endParaRPr lang="en-US" sz="1600" i="0" dirty="0">
              <a:effectLst/>
              <a:latin typeface="system-ui"/>
            </a:endParaRPr>
          </a:p>
        </p:txBody>
      </p:sp>
    </p:spTree>
    <p:extLst>
      <p:ext uri="{BB962C8B-B14F-4D97-AF65-F5344CB8AC3E}">
        <p14:creationId xmlns:p14="http://schemas.microsoft.com/office/powerpoint/2010/main" val="216850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81"/>
                            </p:stCondLst>
                            <p:childTnLst>
                              <p:par>
                                <p:cTn id="12" presetID="42" presetClass="entr" presetSubtype="0"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10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anim calcmode="lin" valueType="num">
                                      <p:cBhvr>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0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anim calcmode="lin" valueType="num">
                                      <p:cBhvr>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30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anim calcmode="lin" valueType="num">
                                      <p:cBhvr>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40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500"/>
                                        <p:tgtEl>
                                          <p:spTgt spid="5">
                                            <p:txEl>
                                              <p:pRg st="4" end="4"/>
                                            </p:txEl>
                                          </p:spTgt>
                                        </p:tgtEl>
                                      </p:cBhvr>
                                    </p:animEffect>
                                    <p:anim calcmode="lin" valueType="num">
                                      <p:cBhvr>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50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anim calcmode="lin" valueType="num">
                                      <p:cBhvr>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1" dur="500" fill="hold"/>
                                        <p:tgtEl>
                                          <p:spTgt spid="5">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60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anim calcmode="lin" valueType="num">
                                      <p:cBhvr>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5">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70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500"/>
                                        <p:tgtEl>
                                          <p:spTgt spid="5">
                                            <p:txEl>
                                              <p:pRg st="7" end="7"/>
                                            </p:txEl>
                                          </p:spTgt>
                                        </p:tgtEl>
                                      </p:cBhvr>
                                    </p:animEffect>
                                    <p:anim calcmode="lin" valueType="num">
                                      <p:cBhvr>
                                        <p:cTn id="5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5" grpId="0" uiExpand="1"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0B28858-8857-17D2-73FA-67C990F6AD70}"/>
              </a:ext>
            </a:extLst>
          </p:cNvPr>
          <p:cNvSpPr txBox="1"/>
          <p:nvPr/>
        </p:nvSpPr>
        <p:spPr>
          <a:xfrm>
            <a:off x="2125980" y="441305"/>
            <a:ext cx="2125980" cy="461665"/>
          </a:xfrm>
          <a:prstGeom prst="rect">
            <a:avLst/>
          </a:prstGeom>
          <a:noFill/>
        </p:spPr>
        <p:txBody>
          <a:bodyPr wrap="square" rtlCol="0">
            <a:spAutoFit/>
          </a:bodyPr>
          <a:lstStyle/>
          <a:p>
            <a:r>
              <a:rPr lang="en-US" sz="2400" b="0" i="0" dirty="0">
                <a:solidFill>
                  <a:schemeClr val="bg1"/>
                </a:solidFill>
                <a:effectLst/>
              </a:rPr>
              <a:t>ANALYSIS AIMS</a:t>
            </a:r>
            <a:endParaRPr lang="en-US" sz="2400" dirty="0">
              <a:solidFill>
                <a:schemeClr val="bg1"/>
              </a:solidFill>
            </a:endParaRPr>
          </a:p>
        </p:txBody>
      </p:sp>
      <p:sp>
        <p:nvSpPr>
          <p:cNvPr id="4" name="TextBox 3">
            <a:extLst>
              <a:ext uri="{FF2B5EF4-FFF2-40B4-BE49-F238E27FC236}">
                <a16:creationId xmlns:a16="http://schemas.microsoft.com/office/drawing/2014/main" id="{BFAFF09B-7660-0DE8-E5C0-FF99B391221D}"/>
              </a:ext>
            </a:extLst>
          </p:cNvPr>
          <p:cNvSpPr txBox="1"/>
          <p:nvPr/>
        </p:nvSpPr>
        <p:spPr>
          <a:xfrm>
            <a:off x="678180" y="1613118"/>
            <a:ext cx="10835640" cy="677108"/>
          </a:xfrm>
          <a:prstGeom prst="rect">
            <a:avLst/>
          </a:prstGeom>
          <a:noFill/>
        </p:spPr>
        <p:txBody>
          <a:bodyPr wrap="square" rtlCol="0">
            <a:spAutoFit/>
          </a:bodyPr>
          <a:lstStyle/>
          <a:p>
            <a:pPr algn="l"/>
            <a:r>
              <a:rPr lang="en-US" sz="2000" b="0" i="0" dirty="0">
                <a:effectLst/>
                <a:latin typeface="system-ui"/>
              </a:rPr>
              <a:t>This analysis aims to answer the following questions based on</a:t>
            </a:r>
          </a:p>
          <a:p>
            <a:endParaRPr lang="en-US" dirty="0"/>
          </a:p>
        </p:txBody>
      </p:sp>
      <p:sp>
        <p:nvSpPr>
          <p:cNvPr id="5" name="TextBox 4">
            <a:extLst>
              <a:ext uri="{FF2B5EF4-FFF2-40B4-BE49-F238E27FC236}">
                <a16:creationId xmlns:a16="http://schemas.microsoft.com/office/drawing/2014/main" id="{DD763E80-FC39-1DB2-4ED6-D781E157C417}"/>
              </a:ext>
            </a:extLst>
          </p:cNvPr>
          <p:cNvSpPr txBox="1"/>
          <p:nvPr/>
        </p:nvSpPr>
        <p:spPr>
          <a:xfrm>
            <a:off x="678180" y="1951672"/>
            <a:ext cx="10835640" cy="3970318"/>
          </a:xfrm>
          <a:prstGeom prst="rect">
            <a:avLst/>
          </a:prstGeom>
          <a:noFill/>
        </p:spPr>
        <p:txBody>
          <a:bodyPr wrap="square" rtlCol="0">
            <a:spAutoFit/>
          </a:bodyPr>
          <a:lstStyle/>
          <a:p>
            <a:pPr algn="l"/>
            <a:endParaRPr lang="en-US" b="0" i="0" dirty="0">
              <a:effectLst/>
              <a:latin typeface="system-ui"/>
            </a:endParaRPr>
          </a:p>
          <a:p>
            <a:pPr marL="342900" indent="-342900" algn="l">
              <a:buFont typeface="+mj-lt"/>
              <a:buAutoNum type="alphaUcPeriod"/>
            </a:pPr>
            <a:r>
              <a:rPr lang="en-US" b="0" i="0" dirty="0">
                <a:effectLst/>
                <a:latin typeface="system-ui"/>
              </a:rPr>
              <a:t>Descriptive analysis,</a:t>
            </a:r>
          </a:p>
          <a:p>
            <a:pPr marL="342900" indent="-342900" algn="l">
              <a:buFont typeface="+mj-lt"/>
              <a:buAutoNum type="alphaUcPeriod"/>
            </a:pPr>
            <a:r>
              <a:rPr lang="en-US" b="0" i="0" dirty="0">
                <a:effectLst/>
                <a:latin typeface="system-ui"/>
              </a:rPr>
              <a:t>Predictive analysis, and</a:t>
            </a:r>
          </a:p>
          <a:p>
            <a:pPr marL="342900" indent="-342900" algn="l">
              <a:buFont typeface="+mj-lt"/>
              <a:buAutoNum type="alphaUcPeriod"/>
            </a:pPr>
            <a:r>
              <a:rPr lang="en-US" b="0" i="0" dirty="0">
                <a:effectLst/>
                <a:latin typeface="system-ui"/>
              </a:rPr>
              <a:t>Prescriptive analysis.</a:t>
            </a:r>
          </a:p>
          <a:p>
            <a:pPr lvl="1">
              <a:lnSpc>
                <a:spcPct val="200000"/>
              </a:lnSpc>
              <a:buFont typeface="+mj-lt"/>
              <a:buAutoNum type="arabicPeriod"/>
            </a:pPr>
            <a:r>
              <a:rPr lang="en-US" b="0" i="0" dirty="0">
                <a:effectLst/>
                <a:latin typeface="system-ui"/>
              </a:rPr>
              <a:t> Select the facts, the dimensions, the fact table, the dimensional tables for the above analysis.</a:t>
            </a:r>
          </a:p>
          <a:p>
            <a:pPr lvl="1">
              <a:buFont typeface="+mj-lt"/>
              <a:buAutoNum type="arabicPeriod"/>
            </a:pPr>
            <a:r>
              <a:rPr lang="en-US" b="0" i="0" dirty="0">
                <a:effectLst/>
                <a:latin typeface="system-ui"/>
              </a:rPr>
              <a:t> Perform the above three analyses on specified items (I00151, I00085).</a:t>
            </a:r>
          </a:p>
          <a:p>
            <a:pPr lvl="1">
              <a:buFont typeface="+mj-lt"/>
              <a:buAutoNum type="arabicPeriod"/>
            </a:pPr>
            <a:r>
              <a:rPr lang="en-US" b="0" i="0" dirty="0">
                <a:effectLst/>
                <a:latin typeface="system-ui"/>
              </a:rPr>
              <a:t> Perform the above three analyses on a store (S0001).</a:t>
            </a:r>
          </a:p>
          <a:p>
            <a:pPr lvl="1">
              <a:buFont typeface="+mj-lt"/>
              <a:buAutoNum type="arabicPeriod"/>
            </a:pPr>
            <a:r>
              <a:rPr lang="en-US" b="0" i="0" dirty="0">
                <a:effectLst/>
                <a:latin typeface="system-ui"/>
              </a:rPr>
              <a:t> Recommend the feasibility of a new store in a certain area.</a:t>
            </a:r>
          </a:p>
          <a:p>
            <a:pPr lvl="1">
              <a:buFont typeface="+mj-lt"/>
              <a:buAutoNum type="arabicPeriod"/>
            </a:pPr>
            <a:r>
              <a:rPr lang="en-US" b="0" i="0" dirty="0">
                <a:effectLst/>
                <a:latin typeface="system-ui"/>
              </a:rPr>
              <a:t> Classify the customers based on the purchase and personal profile.</a:t>
            </a:r>
          </a:p>
          <a:p>
            <a:pPr lvl="1">
              <a:buFont typeface="+mj-lt"/>
              <a:buAutoNum type="arabicPeriod"/>
            </a:pPr>
            <a:r>
              <a:rPr lang="en-US" b="0" i="0" dirty="0">
                <a:effectLst/>
                <a:latin typeface="system-ui"/>
              </a:rPr>
              <a:t> Recommend the advertisement of an item to the customers based on the classification of the customers.</a:t>
            </a:r>
          </a:p>
          <a:p>
            <a:pPr lvl="1">
              <a:buFont typeface="+mj-lt"/>
              <a:buAutoNum type="arabicPeriod"/>
            </a:pPr>
            <a:r>
              <a:rPr lang="en-US" b="0" i="0" dirty="0">
                <a:effectLst/>
                <a:latin typeface="system-ui"/>
              </a:rPr>
              <a:t> Recommend anything else that you would like to increase profit or decrease losses. There are no restrictions in this case, the more you explore, the better.</a:t>
            </a:r>
          </a:p>
          <a:p>
            <a:endParaRPr lang="en-US" dirty="0"/>
          </a:p>
        </p:txBody>
      </p:sp>
    </p:spTree>
    <p:extLst>
      <p:ext uri="{BB962C8B-B14F-4D97-AF65-F5344CB8AC3E}">
        <p14:creationId xmlns:p14="http://schemas.microsoft.com/office/powerpoint/2010/main" val="2041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21"/>
                            </p:stCondLst>
                            <p:childTnLst>
                              <p:par>
                                <p:cTn id="12" presetID="1" presetClass="entr" presetSubtype="0" fill="hold" grpId="0" nodeType="afterEffect">
                                  <p:stCondLst>
                                    <p:cond delay="0"/>
                                  </p:stCondLst>
                                  <p:iterate type="lt">
                                    <p:tmAbs val="2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1742"/>
                            </p:stCondLst>
                            <p:childTnLst>
                              <p:par>
                                <p:cTn id="15" presetID="42" presetClass="entr" presetSubtype="0"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anim calcmode="lin" valueType="num">
                                      <p:cBhvr>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anim calcmode="lin" valueType="num">
                                      <p:cBhvr>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anim calcmode="lin" valueType="num">
                                      <p:cBhvr>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anim calcmode="lin" valueType="num">
                                      <p:cBhvr>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5">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40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anim calcmode="lin" valueType="num">
                                      <p:cBhvr>
                                        <p:cTn id="3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anim calcmode="lin" valueType="num">
                                      <p:cBhvr>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60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anim calcmode="lin" valueType="num">
                                      <p:cBhvr>
                                        <p:cTn id="4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5">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70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500"/>
                                        <p:tgtEl>
                                          <p:spTgt spid="5">
                                            <p:txEl>
                                              <p:pRg st="8" end="8"/>
                                            </p:txEl>
                                          </p:spTgt>
                                        </p:tgtEl>
                                      </p:cBhvr>
                                    </p:animEffect>
                                    <p:anim calcmode="lin" valueType="num">
                                      <p:cBhvr>
                                        <p:cTn id="5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4" dur="500" fill="hold"/>
                                        <p:tgtEl>
                                          <p:spTgt spid="5">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80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500"/>
                                        <p:tgtEl>
                                          <p:spTgt spid="5">
                                            <p:txEl>
                                              <p:pRg st="9" end="9"/>
                                            </p:txEl>
                                          </p:spTgt>
                                        </p:tgtEl>
                                      </p:cBhvr>
                                    </p:animEffect>
                                    <p:anim calcmode="lin" valueType="num">
                                      <p:cBhvr>
                                        <p:cTn id="58"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9" dur="500" fill="hold"/>
                                        <p:tgtEl>
                                          <p:spTgt spid="5">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90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anim calcmode="lin" valueType="num">
                                      <p:cBhvr>
                                        <p:cTn id="6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4" dur="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4" grpId="0"/>
      <p:bldP spid="5"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0B28858-8857-17D2-73FA-67C990F6AD70}"/>
              </a:ext>
            </a:extLst>
          </p:cNvPr>
          <p:cNvSpPr txBox="1"/>
          <p:nvPr/>
        </p:nvSpPr>
        <p:spPr>
          <a:xfrm>
            <a:off x="1508760" y="441305"/>
            <a:ext cx="2743200" cy="461665"/>
          </a:xfrm>
          <a:prstGeom prst="rect">
            <a:avLst/>
          </a:prstGeom>
          <a:noFill/>
        </p:spPr>
        <p:txBody>
          <a:bodyPr wrap="square" rtlCol="0">
            <a:spAutoFit/>
          </a:bodyPr>
          <a:lstStyle/>
          <a:p>
            <a:r>
              <a:rPr lang="en-US" sz="2400" dirty="0">
                <a:solidFill>
                  <a:schemeClr val="bg1"/>
                </a:solidFill>
              </a:rPr>
              <a:t>EXPLORING THE FILE</a:t>
            </a:r>
          </a:p>
        </p:txBody>
      </p:sp>
      <p:sp>
        <p:nvSpPr>
          <p:cNvPr id="4" name="TextBox 3">
            <a:extLst>
              <a:ext uri="{FF2B5EF4-FFF2-40B4-BE49-F238E27FC236}">
                <a16:creationId xmlns:a16="http://schemas.microsoft.com/office/drawing/2014/main" id="{BFAFF09B-7660-0DE8-E5C0-FF99B391221D}"/>
              </a:ext>
            </a:extLst>
          </p:cNvPr>
          <p:cNvSpPr txBox="1"/>
          <p:nvPr/>
        </p:nvSpPr>
        <p:spPr>
          <a:xfrm>
            <a:off x="678180" y="1613118"/>
            <a:ext cx="10835640" cy="400110"/>
          </a:xfrm>
          <a:prstGeom prst="rect">
            <a:avLst/>
          </a:prstGeom>
          <a:noFill/>
        </p:spPr>
        <p:txBody>
          <a:bodyPr wrap="square" rtlCol="0">
            <a:spAutoFit/>
          </a:bodyPr>
          <a:lstStyle/>
          <a:p>
            <a:r>
              <a:rPr lang="en-US" sz="2000" dirty="0">
                <a:latin typeface="system-ui"/>
              </a:rPr>
              <a:t>The file contains the following sheets</a:t>
            </a:r>
            <a:endParaRPr lang="en-US" dirty="0"/>
          </a:p>
        </p:txBody>
      </p:sp>
      <p:sp>
        <p:nvSpPr>
          <p:cNvPr id="5" name="TextBox 4">
            <a:extLst>
              <a:ext uri="{FF2B5EF4-FFF2-40B4-BE49-F238E27FC236}">
                <a16:creationId xmlns:a16="http://schemas.microsoft.com/office/drawing/2014/main" id="{DD763E80-FC39-1DB2-4ED6-D781E157C417}"/>
              </a:ext>
            </a:extLst>
          </p:cNvPr>
          <p:cNvSpPr txBox="1"/>
          <p:nvPr/>
        </p:nvSpPr>
        <p:spPr>
          <a:xfrm>
            <a:off x="678180" y="2038760"/>
            <a:ext cx="10835640" cy="3416320"/>
          </a:xfrm>
          <a:prstGeom prst="rect">
            <a:avLst/>
          </a:prstGeom>
          <a:noFill/>
        </p:spPr>
        <p:txBody>
          <a:bodyPr wrap="square" rtlCol="0">
            <a:spAutoFit/>
          </a:bodyPr>
          <a:lstStyle/>
          <a:p>
            <a:pPr marL="800100" lvl="1" indent="-342900">
              <a:buFont typeface="+mj-lt"/>
              <a:buAutoNum type="arabicParenR"/>
            </a:pPr>
            <a:r>
              <a:rPr lang="en-US" b="1" dirty="0" err="1">
                <a:latin typeface="system-ui"/>
              </a:rPr>
              <a:t>Fact_table</a:t>
            </a:r>
            <a:r>
              <a:rPr lang="en-US" b="1" dirty="0">
                <a:latin typeface="system-ui"/>
              </a:rPr>
              <a:t> </a:t>
            </a:r>
            <a:r>
              <a:rPr lang="en-US" dirty="0">
                <a:latin typeface="system-ui"/>
              </a:rPr>
              <a:t>- Contains the main transactional data or transaction details including customer, time, item, store, quantity sold, unit, unit price, and total price. It has </a:t>
            </a:r>
            <a:r>
              <a:rPr lang="en-US" b="1" dirty="0">
                <a:latin typeface="system-ui"/>
              </a:rPr>
              <a:t>100000 rows </a:t>
            </a:r>
            <a:r>
              <a:rPr lang="en-US" dirty="0">
                <a:latin typeface="system-ui"/>
              </a:rPr>
              <a:t>and </a:t>
            </a:r>
            <a:r>
              <a:rPr lang="en-US" b="1" dirty="0">
                <a:latin typeface="system-ui"/>
              </a:rPr>
              <a:t>9 columns </a:t>
            </a:r>
            <a:r>
              <a:rPr lang="en-US" b="0" i="0" dirty="0">
                <a:effectLst/>
                <a:latin typeface="system-ui"/>
              </a:rPr>
              <a:t>.</a:t>
            </a:r>
          </a:p>
          <a:p>
            <a:pPr marL="800100" lvl="1" indent="-342900">
              <a:buFont typeface="+mj-lt"/>
              <a:buAutoNum type="arabicParenR"/>
            </a:pPr>
            <a:r>
              <a:rPr lang="en-US" b="1" dirty="0" err="1">
                <a:latin typeface="system-ui"/>
              </a:rPr>
              <a:t>Trans_dim</a:t>
            </a:r>
            <a:r>
              <a:rPr lang="en-US" b="1" dirty="0">
                <a:latin typeface="system-ui"/>
              </a:rPr>
              <a:t> </a:t>
            </a:r>
            <a:r>
              <a:rPr lang="en-US" dirty="0">
                <a:latin typeface="system-ui"/>
              </a:rPr>
              <a:t>- Includes details about transactions, Provides information about the payment method, including transaction type and associated bank name. </a:t>
            </a:r>
            <a:r>
              <a:rPr lang="en-US" dirty="0"/>
              <a:t>It has </a:t>
            </a:r>
            <a:r>
              <a:rPr lang="en-US" b="1" dirty="0"/>
              <a:t>39 rows </a:t>
            </a:r>
            <a:r>
              <a:rPr lang="en-US" dirty="0"/>
              <a:t>and </a:t>
            </a:r>
            <a:r>
              <a:rPr lang="en-US" b="1" dirty="0"/>
              <a:t>3 columns</a:t>
            </a:r>
            <a:r>
              <a:rPr lang="en-US" dirty="0">
                <a:latin typeface="system-ui"/>
              </a:rPr>
              <a:t>.</a:t>
            </a:r>
            <a:endParaRPr lang="en-US" b="0" i="0" dirty="0">
              <a:effectLst/>
              <a:latin typeface="system-ui"/>
            </a:endParaRPr>
          </a:p>
          <a:p>
            <a:pPr marL="800100" lvl="1" indent="-342900">
              <a:buFont typeface="+mj-lt"/>
              <a:buAutoNum type="arabicParenR"/>
            </a:pPr>
            <a:r>
              <a:rPr lang="en-US" b="1" i="0" dirty="0" err="1">
                <a:effectLst/>
                <a:latin typeface="system-ui"/>
              </a:rPr>
              <a:t>I</a:t>
            </a:r>
            <a:r>
              <a:rPr lang="en-US" b="1" dirty="0" err="1">
                <a:latin typeface="system-ui"/>
              </a:rPr>
              <a:t>tem_dim</a:t>
            </a:r>
            <a:r>
              <a:rPr lang="en-US" b="1" dirty="0">
                <a:latin typeface="system-ui"/>
              </a:rPr>
              <a:t> </a:t>
            </a:r>
            <a:r>
              <a:rPr lang="en-US" dirty="0">
                <a:latin typeface="system-ui"/>
              </a:rPr>
              <a:t>- Contains item-related information. Details about items, including item name, type, price, manufacturing country, supplier, stock quantity, and unit. It has </a:t>
            </a:r>
            <a:r>
              <a:rPr lang="en-US" b="1" dirty="0">
                <a:latin typeface="system-ui"/>
              </a:rPr>
              <a:t>264 rows </a:t>
            </a:r>
            <a:r>
              <a:rPr lang="en-US" dirty="0">
                <a:latin typeface="system-ui"/>
              </a:rPr>
              <a:t>and </a:t>
            </a:r>
            <a:r>
              <a:rPr lang="en-US" b="1" dirty="0">
                <a:latin typeface="system-ui"/>
              </a:rPr>
              <a:t>8 columns</a:t>
            </a:r>
            <a:r>
              <a:rPr lang="en-US" dirty="0">
                <a:latin typeface="system-ui"/>
              </a:rPr>
              <a:t>.</a:t>
            </a:r>
            <a:endParaRPr lang="en-US" b="0" i="0" dirty="0">
              <a:effectLst/>
              <a:latin typeface="system-ui"/>
            </a:endParaRPr>
          </a:p>
          <a:p>
            <a:pPr marL="800100" lvl="1" indent="-342900">
              <a:buFont typeface="+mj-lt"/>
              <a:buAutoNum type="arabicParenR"/>
            </a:pPr>
            <a:r>
              <a:rPr lang="en-US" b="1" dirty="0" err="1">
                <a:latin typeface="system-ui"/>
              </a:rPr>
              <a:t>Customer_dim</a:t>
            </a:r>
            <a:r>
              <a:rPr lang="en-US" b="1" dirty="0">
                <a:latin typeface="system-ui"/>
              </a:rPr>
              <a:t> </a:t>
            </a:r>
            <a:r>
              <a:rPr lang="en-US" dirty="0">
                <a:latin typeface="system-ui"/>
              </a:rPr>
              <a:t>- Contains customer-related information, Contains customer information like name, contact details, address, district and division. It has </a:t>
            </a:r>
            <a:r>
              <a:rPr lang="en-US" b="1" dirty="0">
                <a:latin typeface="system-ui"/>
              </a:rPr>
              <a:t>9191 rows </a:t>
            </a:r>
            <a:r>
              <a:rPr lang="en-US" dirty="0">
                <a:latin typeface="system-ui"/>
              </a:rPr>
              <a:t>and </a:t>
            </a:r>
            <a:r>
              <a:rPr lang="en-US" b="1" dirty="0">
                <a:latin typeface="system-ui"/>
              </a:rPr>
              <a:t>9 columns</a:t>
            </a:r>
            <a:r>
              <a:rPr lang="en-US" dirty="0">
                <a:latin typeface="system-ui"/>
              </a:rPr>
              <a:t>.</a:t>
            </a:r>
            <a:endParaRPr lang="en-US" b="0" i="0" dirty="0">
              <a:effectLst/>
              <a:latin typeface="system-ui"/>
            </a:endParaRPr>
          </a:p>
          <a:p>
            <a:pPr marL="800100" lvl="1" indent="-342900">
              <a:buFont typeface="+mj-lt"/>
              <a:buAutoNum type="arabicParenR"/>
            </a:pPr>
            <a:r>
              <a:rPr lang="en-US" b="1" dirty="0" err="1">
                <a:latin typeface="system-ui"/>
              </a:rPr>
              <a:t>Time_dim</a:t>
            </a:r>
            <a:r>
              <a:rPr lang="en-US" b="1" dirty="0">
                <a:latin typeface="system-ui"/>
              </a:rPr>
              <a:t> </a:t>
            </a:r>
            <a:r>
              <a:rPr lang="en-US" dirty="0">
                <a:latin typeface="system-ui"/>
              </a:rPr>
              <a:t>- Includes time-related data for each transaction. Stores time-related information such as date, hour, day, week, month, quarter, and year. It has </a:t>
            </a:r>
            <a:r>
              <a:rPr lang="en-US" b="1" dirty="0">
                <a:latin typeface="system-ui"/>
              </a:rPr>
              <a:t>4999 rows </a:t>
            </a:r>
            <a:r>
              <a:rPr lang="en-US" dirty="0">
                <a:latin typeface="system-ui"/>
              </a:rPr>
              <a:t>and </a:t>
            </a:r>
            <a:r>
              <a:rPr lang="en-US" b="1" dirty="0">
                <a:latin typeface="system-ui"/>
              </a:rPr>
              <a:t>8 columns</a:t>
            </a:r>
            <a:r>
              <a:rPr lang="en-US" dirty="0">
                <a:latin typeface="system-ui"/>
              </a:rPr>
              <a:t>.</a:t>
            </a:r>
            <a:endParaRPr lang="en-US" b="0" i="0" dirty="0">
              <a:effectLst/>
              <a:latin typeface="system-ui"/>
            </a:endParaRPr>
          </a:p>
          <a:p>
            <a:pPr marL="800100" lvl="1" indent="-342900">
              <a:buFont typeface="+mj-lt"/>
              <a:buAutoNum type="arabicParenR"/>
            </a:pPr>
            <a:r>
              <a:rPr lang="en-US" b="1" dirty="0" err="1">
                <a:latin typeface="system-ui"/>
              </a:rPr>
              <a:t>Store_dim</a:t>
            </a:r>
            <a:r>
              <a:rPr lang="en-US" b="1" dirty="0">
                <a:latin typeface="system-ui"/>
              </a:rPr>
              <a:t> </a:t>
            </a:r>
            <a:r>
              <a:rPr lang="en-US" dirty="0">
                <a:latin typeface="system-ui"/>
              </a:rPr>
              <a:t>- Contains store-related information. Provides information about stores including size, location, city, upazila, district, and division</a:t>
            </a:r>
            <a:r>
              <a:rPr lang="en-US" b="0" i="0" dirty="0">
                <a:effectLst/>
                <a:latin typeface="system-ui"/>
              </a:rPr>
              <a:t>. </a:t>
            </a:r>
            <a:r>
              <a:rPr lang="en-US" dirty="0">
                <a:latin typeface="system-ui"/>
              </a:rPr>
              <a:t>It has </a:t>
            </a:r>
            <a:r>
              <a:rPr lang="en-US" b="1" dirty="0">
                <a:latin typeface="system-ui"/>
              </a:rPr>
              <a:t>44 rows </a:t>
            </a:r>
            <a:r>
              <a:rPr lang="en-US" dirty="0">
                <a:latin typeface="system-ui"/>
              </a:rPr>
              <a:t>and </a:t>
            </a:r>
            <a:r>
              <a:rPr lang="en-US" b="1" dirty="0">
                <a:latin typeface="system-ui"/>
              </a:rPr>
              <a:t>7 columns</a:t>
            </a:r>
            <a:r>
              <a:rPr lang="en-US" dirty="0">
                <a:latin typeface="system-ui"/>
              </a:rPr>
              <a:t>.</a:t>
            </a:r>
            <a:endParaRPr lang="en-US" b="0" i="0" dirty="0">
              <a:effectLst/>
              <a:latin typeface="system-ui"/>
            </a:endParaRPr>
          </a:p>
        </p:txBody>
      </p:sp>
      <p:sp>
        <p:nvSpPr>
          <p:cNvPr id="2" name="TextBox 1">
            <a:extLst>
              <a:ext uri="{FF2B5EF4-FFF2-40B4-BE49-F238E27FC236}">
                <a16:creationId xmlns:a16="http://schemas.microsoft.com/office/drawing/2014/main" id="{0A2D85E3-F11C-E29A-68A4-0D1095E8BB5D}"/>
              </a:ext>
            </a:extLst>
          </p:cNvPr>
          <p:cNvSpPr txBox="1"/>
          <p:nvPr/>
        </p:nvSpPr>
        <p:spPr>
          <a:xfrm>
            <a:off x="781473" y="5480612"/>
            <a:ext cx="10835640" cy="400110"/>
          </a:xfrm>
          <a:prstGeom prst="rect">
            <a:avLst/>
          </a:prstGeom>
          <a:noFill/>
        </p:spPr>
        <p:txBody>
          <a:bodyPr wrap="square" rtlCol="0">
            <a:spAutoFit/>
          </a:bodyPr>
          <a:lstStyle/>
          <a:p>
            <a:r>
              <a:rPr lang="en-US" sz="2000" dirty="0">
                <a:latin typeface="system-ui"/>
              </a:rPr>
              <a:t>After the doing merge, there has been Number of </a:t>
            </a:r>
            <a:r>
              <a:rPr lang="en-US" sz="2000" b="1" dirty="0">
                <a:latin typeface="system-ui"/>
              </a:rPr>
              <a:t>rows 100000 </a:t>
            </a:r>
            <a:r>
              <a:rPr lang="en-US" sz="2000" dirty="0">
                <a:latin typeface="system-ui"/>
              </a:rPr>
              <a:t>and </a:t>
            </a:r>
            <a:r>
              <a:rPr lang="en-US" sz="2000" b="1" dirty="0">
                <a:latin typeface="system-ui"/>
              </a:rPr>
              <a:t>columns 39</a:t>
            </a:r>
            <a:r>
              <a:rPr lang="en-US" sz="2000" dirty="0">
                <a:latin typeface="system-ui"/>
              </a:rPr>
              <a:t>.</a:t>
            </a:r>
            <a:endParaRPr lang="en-US" dirty="0"/>
          </a:p>
        </p:txBody>
      </p:sp>
    </p:spTree>
    <p:extLst>
      <p:ext uri="{BB962C8B-B14F-4D97-AF65-F5344CB8AC3E}">
        <p14:creationId xmlns:p14="http://schemas.microsoft.com/office/powerpoint/2010/main" val="32323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801"/>
                            </p:stCondLst>
                            <p:childTnLst>
                              <p:par>
                                <p:cTn id="12" presetID="1" presetClass="entr" presetSubtype="0" fill="hold" grpId="0" nodeType="afterEffect">
                                  <p:stCondLst>
                                    <p:cond delay="0"/>
                                  </p:stCondLst>
                                  <p:iterate type="lt">
                                    <p:tmAbs val="2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1442"/>
                            </p:stCondLst>
                            <p:childTnLst>
                              <p:par>
                                <p:cTn id="15" presetID="42" presetClass="entr" presetSubtype="0" fill="hold" grpId="0" nodeType="afterEffect">
                                  <p:stCondLst>
                                    <p:cond delay="30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anim calcmode="lin" valueType="num">
                                      <p:cBhvr>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40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anim calcmode="lin" valueType="num">
                                      <p:cBhvr>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anim calcmode="lin" valueType="num">
                                      <p:cBhvr>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5">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60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anim calcmode="lin" valueType="num">
                                      <p:cBhvr>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5">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anim calcmode="lin" valueType="num">
                                      <p:cBhvr>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80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2742"/>
                            </p:stCondLst>
                            <p:childTnLst>
                              <p:par>
                                <p:cTn id="46" presetID="1" presetClass="entr" presetSubtype="0" fill="hold" grpId="0" nodeType="afterEffect">
                                  <p:stCondLst>
                                    <p:cond delay="0"/>
                                  </p:stCondLst>
                                  <p:iterate type="lt">
                                    <p:tmAbs val="20"/>
                                  </p:iterate>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4" grpId="0"/>
      <p:bldP spid="5" grpId="0" uiExpand="1" build="p" bldLvl="5"/>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576943" y="441305"/>
            <a:ext cx="3675017" cy="461665"/>
          </a:xfrm>
          <a:prstGeom prst="rect">
            <a:avLst/>
          </a:prstGeom>
          <a:noFill/>
        </p:spPr>
        <p:txBody>
          <a:bodyPr wrap="square" rtlCol="0">
            <a:spAutoFit/>
          </a:bodyPr>
          <a:lstStyle/>
          <a:p>
            <a:r>
              <a:rPr lang="en-US" sz="2400" dirty="0">
                <a:solidFill>
                  <a:schemeClr val="bg1"/>
                </a:solidFill>
              </a:rPr>
              <a:t>UNDERSTANDING THE DATA</a:t>
            </a:r>
          </a:p>
        </p:txBody>
      </p:sp>
      <p:sp>
        <p:nvSpPr>
          <p:cNvPr id="4" name="TextBox 3">
            <a:extLst>
              <a:ext uri="{FF2B5EF4-FFF2-40B4-BE49-F238E27FC236}">
                <a16:creationId xmlns:a16="http://schemas.microsoft.com/office/drawing/2014/main" id="{BFAFF09B-7660-0DE8-E5C0-FF99B391221D}"/>
              </a:ext>
            </a:extLst>
          </p:cNvPr>
          <p:cNvSpPr txBox="1"/>
          <p:nvPr/>
        </p:nvSpPr>
        <p:spPr>
          <a:xfrm>
            <a:off x="678180" y="1613118"/>
            <a:ext cx="10835640" cy="400110"/>
          </a:xfrm>
          <a:prstGeom prst="rect">
            <a:avLst/>
          </a:prstGeom>
          <a:noFill/>
        </p:spPr>
        <p:txBody>
          <a:bodyPr wrap="square" rtlCol="0">
            <a:spAutoFit/>
          </a:bodyPr>
          <a:lstStyle/>
          <a:p>
            <a:r>
              <a:rPr lang="en-US" sz="2000" dirty="0">
                <a:latin typeface="system-ui"/>
              </a:rPr>
              <a:t>The file contains the following</a:t>
            </a:r>
          </a:p>
        </p:txBody>
      </p:sp>
      <p:sp>
        <p:nvSpPr>
          <p:cNvPr id="5" name="TextBox 4">
            <a:extLst>
              <a:ext uri="{FF2B5EF4-FFF2-40B4-BE49-F238E27FC236}">
                <a16:creationId xmlns:a16="http://schemas.microsoft.com/office/drawing/2014/main" id="{DD763E80-FC39-1DB2-4ED6-D781E157C417}"/>
              </a:ext>
            </a:extLst>
          </p:cNvPr>
          <p:cNvSpPr txBox="1"/>
          <p:nvPr/>
        </p:nvSpPr>
        <p:spPr>
          <a:xfrm>
            <a:off x="678180" y="2038760"/>
            <a:ext cx="11111050" cy="2031325"/>
          </a:xfrm>
          <a:prstGeom prst="rect">
            <a:avLst/>
          </a:prstGeom>
          <a:noFill/>
        </p:spPr>
        <p:txBody>
          <a:bodyPr wrap="square" rtlCol="0">
            <a:spAutoFit/>
          </a:bodyPr>
          <a:lstStyle/>
          <a:p>
            <a:pPr marL="800100" lvl="1" indent="-342900">
              <a:buFont typeface="+mj-lt"/>
              <a:buAutoNum type="arabicParenR"/>
            </a:pPr>
            <a:r>
              <a:rPr lang="en-US" b="1" dirty="0">
                <a:latin typeface="system-ui"/>
              </a:rPr>
              <a:t>28 object type </a:t>
            </a:r>
            <a:r>
              <a:rPr lang="en-US" dirty="0">
                <a:latin typeface="system-ui"/>
              </a:rPr>
              <a:t>columns or </a:t>
            </a:r>
            <a:r>
              <a:rPr lang="en-US" b="1" dirty="0">
                <a:latin typeface="system-ui"/>
              </a:rPr>
              <a:t>string data</a:t>
            </a:r>
            <a:r>
              <a:rPr lang="en-US" b="0" i="0" dirty="0">
                <a:effectLst/>
                <a:latin typeface="system-ui"/>
              </a:rPr>
              <a:t>.</a:t>
            </a:r>
          </a:p>
          <a:p>
            <a:pPr marL="800100" lvl="1" indent="-342900">
              <a:buFont typeface="+mj-lt"/>
              <a:buAutoNum type="arabicParenR"/>
            </a:pPr>
            <a:r>
              <a:rPr lang="en-US" b="1" dirty="0">
                <a:latin typeface="system-ui"/>
              </a:rPr>
              <a:t>11 number type </a:t>
            </a:r>
            <a:r>
              <a:rPr lang="en-US" dirty="0">
                <a:latin typeface="system-ui"/>
              </a:rPr>
              <a:t>columns or </a:t>
            </a:r>
            <a:r>
              <a:rPr lang="en-US" b="1" dirty="0">
                <a:latin typeface="system-ui"/>
              </a:rPr>
              <a:t>numeric data</a:t>
            </a:r>
            <a:r>
              <a:rPr lang="en-US" dirty="0">
                <a:latin typeface="system-ui"/>
              </a:rPr>
              <a:t>.</a:t>
            </a:r>
            <a:endParaRPr lang="en-US" b="0" i="0" dirty="0">
              <a:effectLst/>
              <a:latin typeface="system-ui"/>
            </a:endParaRPr>
          </a:p>
          <a:p>
            <a:pPr marL="800100" lvl="1" indent="-342900">
              <a:buFont typeface="+mj-lt"/>
              <a:buAutoNum type="arabicParenR"/>
            </a:pPr>
            <a:r>
              <a:rPr lang="en-US" b="1" dirty="0">
                <a:latin typeface="system-ui"/>
              </a:rPr>
              <a:t>4 number type </a:t>
            </a:r>
            <a:r>
              <a:rPr lang="en-US" dirty="0">
                <a:latin typeface="system-ui"/>
              </a:rPr>
              <a:t>data column, sold quantity, unit price, total price and stock quantity are </a:t>
            </a:r>
            <a:r>
              <a:rPr lang="en-US" b="1" dirty="0">
                <a:latin typeface="system-ui"/>
              </a:rPr>
              <a:t>effective summarize.</a:t>
            </a:r>
            <a:endParaRPr lang="en-US" b="1" i="0" dirty="0">
              <a:effectLst/>
              <a:latin typeface="system-ui"/>
            </a:endParaRPr>
          </a:p>
          <a:p>
            <a:pPr marL="800100" lvl="1" indent="-342900">
              <a:buFont typeface="+mj-lt"/>
              <a:buAutoNum type="arabicParenR"/>
            </a:pPr>
            <a:r>
              <a:rPr lang="en-US" b="1" dirty="0">
                <a:latin typeface="system-ui"/>
              </a:rPr>
              <a:t>Other 6 number type </a:t>
            </a:r>
            <a:r>
              <a:rPr lang="en-US" dirty="0">
                <a:latin typeface="system-ui"/>
              </a:rPr>
              <a:t>data column are related to </a:t>
            </a:r>
            <a:r>
              <a:rPr lang="en-US" b="1" dirty="0">
                <a:latin typeface="system-ui"/>
              </a:rPr>
              <a:t>date breakdown</a:t>
            </a:r>
            <a:r>
              <a:rPr lang="en-US" dirty="0">
                <a:latin typeface="system-ui"/>
              </a:rPr>
              <a:t>.</a:t>
            </a:r>
            <a:endParaRPr lang="en-US" b="0" i="0" dirty="0">
              <a:effectLst/>
              <a:latin typeface="system-ui"/>
            </a:endParaRPr>
          </a:p>
          <a:p>
            <a:pPr marL="800100" lvl="1" indent="-342900">
              <a:buFont typeface="+mj-lt"/>
              <a:buAutoNum type="arabicParenR"/>
            </a:pPr>
            <a:r>
              <a:rPr lang="en-US" b="1" dirty="0">
                <a:latin typeface="system-ui"/>
              </a:rPr>
              <a:t>Dropping 9 irrelevant columns </a:t>
            </a:r>
            <a:r>
              <a:rPr lang="en-US" dirty="0">
                <a:latin typeface="system-ui"/>
              </a:rPr>
              <a:t>from merge sheet</a:t>
            </a:r>
            <a:endParaRPr lang="en-US" b="0" i="0" dirty="0">
              <a:effectLst/>
              <a:latin typeface="system-ui"/>
            </a:endParaRPr>
          </a:p>
          <a:p>
            <a:pPr marL="800100" lvl="1" indent="-342900">
              <a:buFont typeface="+mj-lt"/>
              <a:buAutoNum type="arabicParenR"/>
            </a:pPr>
            <a:r>
              <a:rPr lang="en-US" b="1" dirty="0">
                <a:latin typeface="system-ui"/>
              </a:rPr>
              <a:t>After</a:t>
            </a:r>
            <a:r>
              <a:rPr lang="en-US" dirty="0">
                <a:latin typeface="system-ui"/>
              </a:rPr>
              <a:t> that most of the </a:t>
            </a:r>
            <a:r>
              <a:rPr lang="en-US" b="1" dirty="0">
                <a:latin typeface="system-ui"/>
              </a:rPr>
              <a:t>missing values </a:t>
            </a:r>
            <a:r>
              <a:rPr lang="en-US" dirty="0">
                <a:latin typeface="system-ui"/>
              </a:rPr>
              <a:t>in the </a:t>
            </a:r>
            <a:r>
              <a:rPr lang="en-US" b="1" dirty="0">
                <a:latin typeface="system-ui"/>
              </a:rPr>
              <a:t>name column</a:t>
            </a:r>
            <a:r>
              <a:rPr lang="en-US" dirty="0">
                <a:latin typeface="system-ui"/>
              </a:rPr>
              <a:t>, which we can ignore for now as it doesn't significantly impact the analysis. </a:t>
            </a:r>
            <a:endParaRPr lang="en-US" b="0" i="0" dirty="0">
              <a:effectLst/>
              <a:latin typeface="system-ui"/>
            </a:endParaRPr>
          </a:p>
        </p:txBody>
      </p:sp>
    </p:spTree>
    <p:extLst>
      <p:ext uri="{BB962C8B-B14F-4D97-AF65-F5344CB8AC3E}">
        <p14:creationId xmlns:p14="http://schemas.microsoft.com/office/powerpoint/2010/main" val="274846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881"/>
                            </p:stCondLst>
                            <p:childTnLst>
                              <p:par>
                                <p:cTn id="12" presetID="1" presetClass="entr" presetSubtype="0" fill="hold" grpId="0" nodeType="afterEffect">
                                  <p:stCondLst>
                                    <p:cond delay="0"/>
                                  </p:stCondLst>
                                  <p:iterate type="lt">
                                    <p:tmAbs val="2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1402"/>
                            </p:stCondLst>
                            <p:childTnLst>
                              <p:par>
                                <p:cTn id="15" presetID="42" presetClass="entr" presetSubtype="0" fill="hold" grpId="0" nodeType="afterEffect">
                                  <p:stCondLst>
                                    <p:cond delay="30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anim calcmode="lin" valueType="num">
                                      <p:cBhvr>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40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anim calcmode="lin" valueType="num">
                                      <p:cBhvr>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anim calcmode="lin" valueType="num">
                                      <p:cBhvr>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5">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60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anim calcmode="lin" valueType="num">
                                      <p:cBhvr>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5">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0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anim calcmode="lin" valueType="num">
                                      <p:cBhvr>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5">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80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4" grpId="0"/>
      <p:bldP spid="5" grpId="0" uiExpand="1"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587829" y="441305"/>
            <a:ext cx="3664131" cy="461665"/>
          </a:xfrm>
          <a:prstGeom prst="rect">
            <a:avLst/>
          </a:prstGeom>
          <a:noFill/>
        </p:spPr>
        <p:txBody>
          <a:bodyPr wrap="square" rtlCol="0">
            <a:spAutoFit/>
          </a:bodyPr>
          <a:lstStyle/>
          <a:p>
            <a:r>
              <a:rPr lang="en-US" sz="2400" dirty="0">
                <a:solidFill>
                  <a:schemeClr val="bg1"/>
                </a:solidFill>
              </a:rPr>
              <a:t>UNDERSTANDING THE DATA</a:t>
            </a:r>
          </a:p>
        </p:txBody>
      </p:sp>
      <p:sp>
        <p:nvSpPr>
          <p:cNvPr id="4" name="TextBox 3">
            <a:extLst>
              <a:ext uri="{FF2B5EF4-FFF2-40B4-BE49-F238E27FC236}">
                <a16:creationId xmlns:a16="http://schemas.microsoft.com/office/drawing/2014/main" id="{BFAFF09B-7660-0DE8-E5C0-FF99B391221D}"/>
              </a:ext>
            </a:extLst>
          </p:cNvPr>
          <p:cNvSpPr txBox="1"/>
          <p:nvPr/>
        </p:nvSpPr>
        <p:spPr>
          <a:xfrm>
            <a:off x="587830" y="1201578"/>
            <a:ext cx="1894114" cy="400110"/>
          </a:xfrm>
          <a:prstGeom prst="rect">
            <a:avLst/>
          </a:prstGeom>
          <a:noFill/>
        </p:spPr>
        <p:txBody>
          <a:bodyPr wrap="square" rtlCol="0">
            <a:spAutoFit/>
          </a:bodyPr>
          <a:lstStyle/>
          <a:p>
            <a:r>
              <a:rPr lang="en-US" sz="2000" dirty="0">
                <a:latin typeface="system-ui"/>
              </a:rPr>
              <a:t>CORRELATION</a:t>
            </a:r>
            <a:endParaRPr lang="en-US" dirty="0"/>
          </a:p>
        </p:txBody>
      </p:sp>
      <p:sp>
        <p:nvSpPr>
          <p:cNvPr id="2" name="TextBox 1">
            <a:extLst>
              <a:ext uri="{FF2B5EF4-FFF2-40B4-BE49-F238E27FC236}">
                <a16:creationId xmlns:a16="http://schemas.microsoft.com/office/drawing/2014/main" id="{0A2D85E3-F11C-E29A-68A4-0D1095E8BB5D}"/>
              </a:ext>
            </a:extLst>
          </p:cNvPr>
          <p:cNvSpPr txBox="1"/>
          <p:nvPr/>
        </p:nvSpPr>
        <p:spPr>
          <a:xfrm>
            <a:off x="10301151" y="1201578"/>
            <a:ext cx="1303019" cy="400110"/>
          </a:xfrm>
          <a:prstGeom prst="rect">
            <a:avLst/>
          </a:prstGeom>
          <a:noFill/>
        </p:spPr>
        <p:txBody>
          <a:bodyPr wrap="square" rtlCol="0">
            <a:spAutoFit/>
          </a:bodyPr>
          <a:lstStyle/>
          <a:p>
            <a:r>
              <a:rPr lang="en-US" sz="2000" dirty="0">
                <a:latin typeface="system-ui"/>
              </a:rPr>
              <a:t>STATISTICS</a:t>
            </a:r>
            <a:endParaRPr lang="en-US" dirty="0"/>
          </a:p>
        </p:txBody>
      </p:sp>
      <p:pic>
        <p:nvPicPr>
          <p:cNvPr id="7" name="Picture 6">
            <a:extLst>
              <a:ext uri="{FF2B5EF4-FFF2-40B4-BE49-F238E27FC236}">
                <a16:creationId xmlns:a16="http://schemas.microsoft.com/office/drawing/2014/main" id="{7CBA0D1E-D368-26B4-8FF6-159924B1E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37" y="1900296"/>
            <a:ext cx="5559563" cy="4672593"/>
          </a:xfrm>
          <a:prstGeom prst="rect">
            <a:avLst/>
          </a:prstGeom>
        </p:spPr>
      </p:pic>
      <p:pic>
        <p:nvPicPr>
          <p:cNvPr id="9" name="Picture 8">
            <a:extLst>
              <a:ext uri="{FF2B5EF4-FFF2-40B4-BE49-F238E27FC236}">
                <a16:creationId xmlns:a16="http://schemas.microsoft.com/office/drawing/2014/main" id="{2953FAA9-6CE3-A990-C200-A787F8C04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4215" y="1601688"/>
            <a:ext cx="5125585" cy="3958557"/>
          </a:xfrm>
          <a:prstGeom prst="rect">
            <a:avLst/>
          </a:prstGeom>
        </p:spPr>
      </p:pic>
      <p:cxnSp>
        <p:nvCxnSpPr>
          <p:cNvPr id="11" name="Straight Connector 10">
            <a:extLst>
              <a:ext uri="{FF2B5EF4-FFF2-40B4-BE49-F238E27FC236}">
                <a16:creationId xmlns:a16="http://schemas.microsoft.com/office/drawing/2014/main" id="{FECACE60-51FD-EC49-C126-F8C83F98ED63}"/>
              </a:ext>
            </a:extLst>
          </p:cNvPr>
          <p:cNvCxnSpPr/>
          <p:nvPr/>
        </p:nvCxnSpPr>
        <p:spPr>
          <a:xfrm>
            <a:off x="6411686" y="1601688"/>
            <a:ext cx="0" cy="454874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1A2633C-D3F2-1BAE-4A02-21051AFB92EA}"/>
              </a:ext>
            </a:extLst>
          </p:cNvPr>
          <p:cNvCxnSpPr/>
          <p:nvPr/>
        </p:nvCxnSpPr>
        <p:spPr>
          <a:xfrm>
            <a:off x="587829" y="1601688"/>
            <a:ext cx="110163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52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881"/>
                            </p:stCondLst>
                            <p:childTnLst>
                              <p:par>
                                <p:cTn id="12" presetID="1" presetClass="entr" presetSubtype="0" fill="hold" grpId="0" nodeType="afterEffect">
                                  <p:stCondLst>
                                    <p:cond delay="0"/>
                                  </p:stCondLst>
                                  <p:iterate type="lt">
                                    <p:tmAbs val="2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1082"/>
                            </p:stCondLst>
                            <p:childTnLst>
                              <p:par>
                                <p:cTn id="15" presetID="1" presetClass="entr" presetSubtype="0" fill="hold" grpId="0" nodeType="afterEffect">
                                  <p:stCondLst>
                                    <p:cond delay="0"/>
                                  </p:stCondLst>
                                  <p:iterate type="lt">
                                    <p:tmAbs val="20"/>
                                  </p:iterate>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1263"/>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1763"/>
                            </p:stCondLst>
                            <p:childTnLst>
                              <p:par>
                                <p:cTn id="22" presetID="22"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2263"/>
                            </p:stCondLst>
                            <p:childTnLst>
                              <p:par>
                                <p:cTn id="26" presetID="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763"/>
                            </p:stCondLst>
                            <p:childTnLst>
                              <p:par>
                                <p:cTn id="31" presetID="2" presetClass="entr" presetSubtype="2"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1714500" y="441306"/>
            <a:ext cx="2537460" cy="461665"/>
          </a:xfrm>
          <a:prstGeom prst="rect">
            <a:avLst/>
          </a:prstGeom>
          <a:noFill/>
        </p:spPr>
        <p:txBody>
          <a:bodyPr wrap="square" rtlCol="0">
            <a:spAutoFit/>
          </a:bodyPr>
          <a:lstStyle/>
          <a:p>
            <a:r>
              <a:rPr lang="en-US" sz="2400" dirty="0">
                <a:solidFill>
                  <a:schemeClr val="bg1"/>
                </a:solidFill>
              </a:rPr>
              <a:t>STORE WISE SALES</a:t>
            </a:r>
          </a:p>
        </p:txBody>
      </p:sp>
      <p:pic>
        <p:nvPicPr>
          <p:cNvPr id="6" name="Picture 5">
            <a:extLst>
              <a:ext uri="{FF2B5EF4-FFF2-40B4-BE49-F238E27FC236}">
                <a16:creationId xmlns:a16="http://schemas.microsoft.com/office/drawing/2014/main" id="{0F5D0EF4-2AE6-0AF2-44BD-1B0550B82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640" y="925830"/>
            <a:ext cx="9686719" cy="4697730"/>
          </a:xfrm>
          <a:prstGeom prst="rect">
            <a:avLst/>
          </a:prstGeom>
        </p:spPr>
      </p:pic>
      <p:sp>
        <p:nvSpPr>
          <p:cNvPr id="10" name="TextBox 9">
            <a:extLst>
              <a:ext uri="{FF2B5EF4-FFF2-40B4-BE49-F238E27FC236}">
                <a16:creationId xmlns:a16="http://schemas.microsoft.com/office/drawing/2014/main" id="{D2DF2462-B0BC-5FE1-1E8B-1576D7936FC1}"/>
              </a:ext>
            </a:extLst>
          </p:cNvPr>
          <p:cNvSpPr txBox="1"/>
          <p:nvPr/>
        </p:nvSpPr>
        <p:spPr>
          <a:xfrm>
            <a:off x="1478279" y="5749677"/>
            <a:ext cx="9235440" cy="707886"/>
          </a:xfrm>
          <a:prstGeom prst="rect">
            <a:avLst/>
          </a:prstGeom>
          <a:noFill/>
        </p:spPr>
        <p:txBody>
          <a:bodyPr wrap="square" rtlCol="0">
            <a:spAutoFit/>
          </a:bodyPr>
          <a:lstStyle/>
          <a:p>
            <a:r>
              <a:rPr lang="en-US" sz="2000" dirty="0">
                <a:latin typeface="system-ui"/>
              </a:rPr>
              <a:t>From above chart shows the total sales by store, where my assign store </a:t>
            </a:r>
            <a:r>
              <a:rPr lang="en-US" sz="2000" b="1" dirty="0">
                <a:latin typeface="system-ui"/>
              </a:rPr>
              <a:t>(S0001) is 19th </a:t>
            </a:r>
            <a:r>
              <a:rPr lang="en-US" sz="2000" dirty="0">
                <a:latin typeface="system-ui"/>
              </a:rPr>
              <a:t>position </a:t>
            </a:r>
            <a:r>
              <a:rPr lang="en-US" sz="2000" b="1" dirty="0">
                <a:latin typeface="system-ui"/>
              </a:rPr>
              <a:t>out of 44</a:t>
            </a:r>
            <a:r>
              <a:rPr lang="en-US" sz="2000" dirty="0">
                <a:latin typeface="system-ui"/>
              </a:rPr>
              <a:t>, located in </a:t>
            </a:r>
            <a:r>
              <a:rPr lang="en-US" sz="2000" b="1" dirty="0">
                <a:latin typeface="system-ui"/>
              </a:rPr>
              <a:t>Dhaka</a:t>
            </a:r>
            <a:r>
              <a:rPr lang="en-US" sz="2000" dirty="0">
                <a:latin typeface="system-ui"/>
              </a:rPr>
              <a:t> and </a:t>
            </a:r>
            <a:r>
              <a:rPr lang="en-US" sz="2000" b="1" dirty="0">
                <a:latin typeface="system-ui"/>
              </a:rPr>
              <a:t>topmost</a:t>
            </a:r>
            <a:r>
              <a:rPr lang="en-US" sz="2000" dirty="0">
                <a:latin typeface="system-ui"/>
              </a:rPr>
              <a:t> one in </a:t>
            </a:r>
            <a:r>
              <a:rPr lang="en-US" sz="2000" b="1" dirty="0">
                <a:latin typeface="system-ui"/>
              </a:rPr>
              <a:t>Chittagong</a:t>
            </a:r>
            <a:endParaRPr lang="en-US" b="1" dirty="0"/>
          </a:p>
        </p:txBody>
      </p:sp>
      <p:sp>
        <p:nvSpPr>
          <p:cNvPr id="2" name="Arrow: Down 1">
            <a:extLst>
              <a:ext uri="{FF2B5EF4-FFF2-40B4-BE49-F238E27FC236}">
                <a16:creationId xmlns:a16="http://schemas.microsoft.com/office/drawing/2014/main" id="{10100B30-A01A-3FEC-05BA-3D887C5425E3}"/>
              </a:ext>
            </a:extLst>
          </p:cNvPr>
          <p:cNvSpPr/>
          <p:nvPr/>
        </p:nvSpPr>
        <p:spPr>
          <a:xfrm>
            <a:off x="5770880" y="1780099"/>
            <a:ext cx="213360" cy="304800"/>
          </a:xfrm>
          <a:prstGeom prst="downArrow">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0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61"/>
                            </p:stCondLst>
                            <p:childTnLst>
                              <p:par>
                                <p:cTn id="12" presetID="2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26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3762"/>
                            </p:stCondLst>
                            <p:childTnLst>
                              <p:par>
                                <p:cTn id="19" presetID="47"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par>
                          <p:cTn id="24" fill="hold">
                            <p:stCondLst>
                              <p:cond delay="4262"/>
                            </p:stCondLst>
                            <p:childTnLst>
                              <p:par>
                                <p:cTn id="25" presetID="6" presetClass="emph" presetSubtype="0" repeatCount="indefinite" fill="hold" grpId="1" nodeType="afterEffect">
                                  <p:stCondLst>
                                    <p:cond delay="0"/>
                                  </p:stCondLst>
                                  <p:childTnLst>
                                    <p:animScale>
                                      <p:cBhvr>
                                        <p:cTn id="2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0B28858-8857-17D2-73FA-67C990F6AD70}"/>
              </a:ext>
            </a:extLst>
          </p:cNvPr>
          <p:cNvSpPr txBox="1"/>
          <p:nvPr/>
        </p:nvSpPr>
        <p:spPr>
          <a:xfrm>
            <a:off x="1861458" y="441305"/>
            <a:ext cx="2401932" cy="461665"/>
          </a:xfrm>
          <a:prstGeom prst="rect">
            <a:avLst/>
          </a:prstGeom>
          <a:noFill/>
        </p:spPr>
        <p:txBody>
          <a:bodyPr wrap="square" rtlCol="0">
            <a:spAutoFit/>
          </a:bodyPr>
          <a:lstStyle/>
          <a:p>
            <a:r>
              <a:rPr lang="en-US" sz="2400" dirty="0">
                <a:solidFill>
                  <a:schemeClr val="bg1"/>
                </a:solidFill>
              </a:rPr>
              <a:t>AREA WISE SALES</a:t>
            </a:r>
          </a:p>
        </p:txBody>
      </p:sp>
      <p:pic>
        <p:nvPicPr>
          <p:cNvPr id="4" name="Picture 3">
            <a:extLst>
              <a:ext uri="{FF2B5EF4-FFF2-40B4-BE49-F238E27FC236}">
                <a16:creationId xmlns:a16="http://schemas.microsoft.com/office/drawing/2014/main" id="{15C5432A-CEAB-E69C-19F0-928DD092B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66" y="967356"/>
            <a:ext cx="4800610" cy="4370841"/>
          </a:xfrm>
          <a:prstGeom prst="rect">
            <a:avLst/>
          </a:prstGeom>
        </p:spPr>
      </p:pic>
      <p:pic>
        <p:nvPicPr>
          <p:cNvPr id="7" name="Picture 6">
            <a:extLst>
              <a:ext uri="{FF2B5EF4-FFF2-40B4-BE49-F238E27FC236}">
                <a16:creationId xmlns:a16="http://schemas.microsoft.com/office/drawing/2014/main" id="{9C8C63B6-C678-4E82-34DC-DD73F0A66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852" y="1054678"/>
            <a:ext cx="4396749" cy="4196196"/>
          </a:xfrm>
          <a:prstGeom prst="rect">
            <a:avLst/>
          </a:prstGeom>
        </p:spPr>
      </p:pic>
      <p:sp>
        <p:nvSpPr>
          <p:cNvPr id="10" name="TextBox 9">
            <a:extLst>
              <a:ext uri="{FF2B5EF4-FFF2-40B4-BE49-F238E27FC236}">
                <a16:creationId xmlns:a16="http://schemas.microsoft.com/office/drawing/2014/main" id="{D2DF2462-B0BC-5FE1-1E8B-1576D7936FC1}"/>
              </a:ext>
            </a:extLst>
          </p:cNvPr>
          <p:cNvSpPr txBox="1"/>
          <p:nvPr/>
        </p:nvSpPr>
        <p:spPr>
          <a:xfrm>
            <a:off x="621029" y="5207023"/>
            <a:ext cx="6229347" cy="1015663"/>
          </a:xfrm>
          <a:prstGeom prst="rect">
            <a:avLst/>
          </a:prstGeom>
          <a:noFill/>
        </p:spPr>
        <p:txBody>
          <a:bodyPr wrap="square" rtlCol="0">
            <a:spAutoFit/>
          </a:bodyPr>
          <a:lstStyle/>
          <a:p>
            <a:r>
              <a:rPr lang="en-US" sz="2000" b="1" dirty="0">
                <a:latin typeface="system-ui"/>
              </a:rPr>
              <a:t>Dhaka</a:t>
            </a:r>
            <a:r>
              <a:rPr lang="en-US" sz="2000" dirty="0">
                <a:latin typeface="system-ui"/>
              </a:rPr>
              <a:t> is the </a:t>
            </a:r>
            <a:r>
              <a:rPr lang="en-US" sz="2000" b="1" dirty="0">
                <a:latin typeface="system-ui"/>
              </a:rPr>
              <a:t>most</a:t>
            </a:r>
            <a:r>
              <a:rPr lang="en-US" sz="2000" dirty="0">
                <a:latin typeface="system-ui"/>
              </a:rPr>
              <a:t> significant sales area and, other location moderately close, ranging from about 0.9 million to 0.7 million, </a:t>
            </a:r>
            <a:r>
              <a:rPr lang="en-US" sz="2000" b="1" dirty="0">
                <a:latin typeface="system-ui"/>
              </a:rPr>
              <a:t>Mymensingh</a:t>
            </a:r>
            <a:r>
              <a:rPr lang="en-US" sz="2000" dirty="0">
                <a:latin typeface="system-ui"/>
              </a:rPr>
              <a:t> is the </a:t>
            </a:r>
            <a:r>
              <a:rPr lang="en-US" sz="2000" b="1" dirty="0">
                <a:latin typeface="system-ui"/>
              </a:rPr>
              <a:t>lowest</a:t>
            </a:r>
            <a:r>
              <a:rPr lang="en-US" sz="2000" dirty="0">
                <a:latin typeface="system-ui"/>
              </a:rPr>
              <a:t> sales division</a:t>
            </a:r>
            <a:endParaRPr lang="en-US" dirty="0"/>
          </a:p>
        </p:txBody>
      </p:sp>
      <p:sp>
        <p:nvSpPr>
          <p:cNvPr id="8" name="TextBox 7">
            <a:extLst>
              <a:ext uri="{FF2B5EF4-FFF2-40B4-BE49-F238E27FC236}">
                <a16:creationId xmlns:a16="http://schemas.microsoft.com/office/drawing/2014/main" id="{6FE07CD8-9BE5-030F-15AA-B45CBB7A1678}"/>
              </a:ext>
            </a:extLst>
          </p:cNvPr>
          <p:cNvSpPr txBox="1"/>
          <p:nvPr/>
        </p:nvSpPr>
        <p:spPr>
          <a:xfrm>
            <a:off x="7056113" y="5250874"/>
            <a:ext cx="4659634" cy="707886"/>
          </a:xfrm>
          <a:prstGeom prst="rect">
            <a:avLst/>
          </a:prstGeom>
          <a:noFill/>
        </p:spPr>
        <p:txBody>
          <a:bodyPr wrap="square" rtlCol="0">
            <a:spAutoFit/>
          </a:bodyPr>
          <a:lstStyle/>
          <a:p>
            <a:pPr algn="r"/>
            <a:r>
              <a:rPr lang="en-US" sz="2000" dirty="0">
                <a:latin typeface="system-ui"/>
              </a:rPr>
              <a:t>Most of the store (17) in </a:t>
            </a:r>
            <a:r>
              <a:rPr lang="en-US" sz="2000" b="1" dirty="0">
                <a:latin typeface="system-ui"/>
              </a:rPr>
              <a:t>Dhaka</a:t>
            </a:r>
            <a:r>
              <a:rPr lang="en-US" sz="2000" dirty="0">
                <a:latin typeface="system-ui"/>
              </a:rPr>
              <a:t> division and other between 5 to 3 out of 44</a:t>
            </a:r>
            <a:endParaRPr lang="en-US" dirty="0"/>
          </a:p>
        </p:txBody>
      </p:sp>
      <p:cxnSp>
        <p:nvCxnSpPr>
          <p:cNvPr id="9" name="Straight Connector 8">
            <a:extLst>
              <a:ext uri="{FF2B5EF4-FFF2-40B4-BE49-F238E27FC236}">
                <a16:creationId xmlns:a16="http://schemas.microsoft.com/office/drawing/2014/main" id="{CD071164-03B7-4534-3293-DFBA915BB9F5}"/>
              </a:ext>
            </a:extLst>
          </p:cNvPr>
          <p:cNvCxnSpPr/>
          <p:nvPr/>
        </p:nvCxnSpPr>
        <p:spPr>
          <a:xfrm>
            <a:off x="7017476" y="698717"/>
            <a:ext cx="0" cy="5486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D28823B-0C0D-11B6-3CB2-D72EEB78747B}"/>
              </a:ext>
            </a:extLst>
          </p:cNvPr>
          <p:cNvCxnSpPr/>
          <p:nvPr/>
        </p:nvCxnSpPr>
        <p:spPr>
          <a:xfrm>
            <a:off x="587829" y="6196548"/>
            <a:ext cx="1101634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157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41"/>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241"/>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1741"/>
                            </p:stCondLst>
                            <p:childTnLst>
                              <p:par>
                                <p:cTn id="20" presetID="2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par>
                          <p:cTn id="23" fill="hold">
                            <p:stCondLst>
                              <p:cond delay="2241"/>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2741"/>
                            </p:stCondLst>
                            <p:childTnLst>
                              <p:par>
                                <p:cTn id="28" presetID="1" presetClass="entr" presetSubtype="0" fill="hold" grpId="0" nodeType="afterEffect">
                                  <p:stCondLst>
                                    <p:cond delay="0"/>
                                  </p:stCondLst>
                                  <p:iterate type="lt">
                                    <p:tmAbs val="20"/>
                                  </p:iterate>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5522"/>
                            </p:stCondLst>
                            <p:childTnLst>
                              <p:par>
                                <p:cTn id="31" presetID="1" presetClass="entr" presetSubtype="0" fill="hold" grpId="0" nodeType="afterEffect">
                                  <p:stCondLst>
                                    <p:cond delay="0"/>
                                  </p:stCondLst>
                                  <p:iterate type="lt">
                                    <p:tmAbs val="20"/>
                                  </p:iterate>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400241-1156-6A8E-F95E-5BBF95792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0090"/>
            <a:ext cx="12192000" cy="6137910"/>
          </a:xfrm>
          <a:prstGeom prst="rect">
            <a:avLst/>
          </a:prstGeom>
        </p:spPr>
      </p:pic>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0B28858-8857-17D2-73FA-67C990F6AD70}"/>
              </a:ext>
            </a:extLst>
          </p:cNvPr>
          <p:cNvSpPr txBox="1"/>
          <p:nvPr/>
        </p:nvSpPr>
        <p:spPr>
          <a:xfrm>
            <a:off x="1926771" y="441305"/>
            <a:ext cx="2325189" cy="461665"/>
          </a:xfrm>
          <a:prstGeom prst="rect">
            <a:avLst/>
          </a:prstGeom>
          <a:noFill/>
        </p:spPr>
        <p:txBody>
          <a:bodyPr wrap="square" rtlCol="0">
            <a:spAutoFit/>
          </a:bodyPr>
          <a:lstStyle/>
          <a:p>
            <a:r>
              <a:rPr lang="en-US" sz="2400" dirty="0">
                <a:solidFill>
                  <a:schemeClr val="bg1"/>
                </a:solidFill>
              </a:rPr>
              <a:t>ITEM WISE SALES</a:t>
            </a:r>
          </a:p>
        </p:txBody>
      </p:sp>
      <p:sp>
        <p:nvSpPr>
          <p:cNvPr id="10" name="TextBox 9">
            <a:extLst>
              <a:ext uri="{FF2B5EF4-FFF2-40B4-BE49-F238E27FC236}">
                <a16:creationId xmlns:a16="http://schemas.microsoft.com/office/drawing/2014/main" id="{D2DF2462-B0BC-5FE1-1E8B-1576D7936FC1}"/>
              </a:ext>
            </a:extLst>
          </p:cNvPr>
          <p:cNvSpPr txBox="1"/>
          <p:nvPr/>
        </p:nvSpPr>
        <p:spPr>
          <a:xfrm>
            <a:off x="2708910" y="1157109"/>
            <a:ext cx="9483090" cy="338554"/>
          </a:xfrm>
          <a:prstGeom prst="rect">
            <a:avLst/>
          </a:prstGeom>
          <a:noFill/>
        </p:spPr>
        <p:txBody>
          <a:bodyPr wrap="square" rtlCol="0">
            <a:spAutoFit/>
          </a:bodyPr>
          <a:lstStyle/>
          <a:p>
            <a:r>
              <a:rPr lang="en-US" sz="1600" dirty="0">
                <a:latin typeface="system-ui"/>
              </a:rPr>
              <a:t>The most sales Item name is "</a:t>
            </a:r>
            <a:r>
              <a:rPr lang="en-US" sz="1600" b="1" dirty="0">
                <a:latin typeface="system-ui"/>
              </a:rPr>
              <a:t>Tylenol Extra Strength 2 pill packets</a:t>
            </a:r>
            <a:r>
              <a:rPr lang="en-US" sz="1600" dirty="0">
                <a:latin typeface="system-ui"/>
              </a:rPr>
              <a:t>", it’s value </a:t>
            </a:r>
            <a:r>
              <a:rPr lang="en-US" sz="1600" b="1" dirty="0">
                <a:latin typeface="system-ui"/>
              </a:rPr>
              <a:t>272445</a:t>
            </a:r>
            <a:r>
              <a:rPr lang="en-US" sz="1600" dirty="0">
                <a:latin typeface="system-ui"/>
              </a:rPr>
              <a:t>, This is a Medicine.</a:t>
            </a:r>
          </a:p>
        </p:txBody>
      </p:sp>
      <p:sp>
        <p:nvSpPr>
          <p:cNvPr id="8" name="TextBox 7">
            <a:extLst>
              <a:ext uri="{FF2B5EF4-FFF2-40B4-BE49-F238E27FC236}">
                <a16:creationId xmlns:a16="http://schemas.microsoft.com/office/drawing/2014/main" id="{FAABF11E-F210-D374-F9C7-D68F89E08B30}"/>
              </a:ext>
            </a:extLst>
          </p:cNvPr>
          <p:cNvSpPr txBox="1"/>
          <p:nvPr/>
        </p:nvSpPr>
        <p:spPr>
          <a:xfrm>
            <a:off x="2708910" y="1637228"/>
            <a:ext cx="9235440" cy="584775"/>
          </a:xfrm>
          <a:prstGeom prst="rect">
            <a:avLst/>
          </a:prstGeom>
          <a:noFill/>
        </p:spPr>
        <p:txBody>
          <a:bodyPr wrap="square" rtlCol="0">
            <a:spAutoFit/>
          </a:bodyPr>
          <a:lstStyle/>
          <a:p>
            <a:r>
              <a:rPr lang="en-US" sz="1600" dirty="0">
                <a:latin typeface="system-ui"/>
              </a:rPr>
              <a:t>Where my assign item name are "</a:t>
            </a:r>
            <a:r>
              <a:rPr lang="en-US" sz="1600" b="1" dirty="0">
                <a:latin typeface="system-ui"/>
              </a:rPr>
              <a:t>Cheetos </a:t>
            </a:r>
            <a:r>
              <a:rPr lang="en-US" sz="1600" b="1" dirty="0" err="1">
                <a:latin typeface="system-ui"/>
              </a:rPr>
              <a:t>Flamin</a:t>
            </a:r>
            <a:r>
              <a:rPr lang="en-US" sz="1600" b="1" dirty="0">
                <a:latin typeface="system-ui"/>
              </a:rPr>
              <a:t>' Hot 1 oz</a:t>
            </a:r>
            <a:r>
              <a:rPr lang="en-US" sz="1600" dirty="0">
                <a:latin typeface="system-ui"/>
              </a:rPr>
              <a:t>" and "</a:t>
            </a:r>
            <a:r>
              <a:rPr lang="en-US" sz="1600" b="1" dirty="0">
                <a:latin typeface="system-ui"/>
              </a:rPr>
              <a:t>Tropicana Orange Juice 10 oz 100%</a:t>
            </a:r>
            <a:r>
              <a:rPr lang="en-US" sz="1600" dirty="0">
                <a:latin typeface="system-ui"/>
              </a:rPr>
              <a:t>",These are </a:t>
            </a:r>
            <a:r>
              <a:rPr lang="en-US" sz="1600" b="1" dirty="0">
                <a:latin typeface="system-ui"/>
              </a:rPr>
              <a:t>Food - Chips </a:t>
            </a:r>
            <a:r>
              <a:rPr lang="en-US" sz="1600" dirty="0">
                <a:latin typeface="system-ui"/>
              </a:rPr>
              <a:t>and </a:t>
            </a:r>
            <a:r>
              <a:rPr lang="en-US" sz="1600" b="1" dirty="0">
                <a:latin typeface="system-ui"/>
              </a:rPr>
              <a:t>Beverage - Juice </a:t>
            </a:r>
            <a:r>
              <a:rPr lang="en-US" sz="1600" dirty="0">
                <a:latin typeface="system-ui"/>
              </a:rPr>
              <a:t>item, value </a:t>
            </a:r>
            <a:r>
              <a:rPr lang="en-US" sz="1600" b="1" dirty="0">
                <a:latin typeface="system-ui"/>
              </a:rPr>
              <a:t>18734</a:t>
            </a:r>
            <a:r>
              <a:rPr lang="en-US" sz="1600" dirty="0">
                <a:latin typeface="system-ui"/>
              </a:rPr>
              <a:t> and </a:t>
            </a:r>
            <a:r>
              <a:rPr lang="en-US" sz="1600" b="1" dirty="0">
                <a:latin typeface="system-ui"/>
              </a:rPr>
              <a:t>57744</a:t>
            </a:r>
            <a:endParaRPr lang="en-US" sz="1400" b="1" dirty="0"/>
          </a:p>
        </p:txBody>
      </p:sp>
      <p:sp>
        <p:nvSpPr>
          <p:cNvPr id="2" name="Arrow: Down 1">
            <a:extLst>
              <a:ext uri="{FF2B5EF4-FFF2-40B4-BE49-F238E27FC236}">
                <a16:creationId xmlns:a16="http://schemas.microsoft.com/office/drawing/2014/main" id="{AFF9F584-F02E-1AB3-946B-E0E98CA6601D}"/>
              </a:ext>
            </a:extLst>
          </p:cNvPr>
          <p:cNvSpPr/>
          <p:nvPr/>
        </p:nvSpPr>
        <p:spPr>
          <a:xfrm>
            <a:off x="11244923" y="3124200"/>
            <a:ext cx="213360" cy="304800"/>
          </a:xfrm>
          <a:prstGeom prst="downArrow">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6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741"/>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241"/>
                            </p:stCondLst>
                            <p:childTnLst>
                              <p:par>
                                <p:cTn id="16" presetID="1" presetClass="entr" presetSubtype="0" fill="hold" grpId="0" nodeType="afterEffect">
                                  <p:stCondLst>
                                    <p:cond delay="0"/>
                                  </p:stCondLst>
                                  <p:iterate type="lt">
                                    <p:tmAbs val="20"/>
                                  </p:iterate>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3002"/>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5743"/>
                            </p:stCondLst>
                            <p:childTnLst>
                              <p:par>
                                <p:cTn id="22" presetID="47"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ppt_y-.1"/>
                                          </p:val>
                                        </p:tav>
                                        <p:tav tm="100000">
                                          <p:val>
                                            <p:strVal val="#ppt_y"/>
                                          </p:val>
                                        </p:tav>
                                      </p:tavLst>
                                    </p:anim>
                                  </p:childTnLst>
                                </p:cTn>
                              </p:par>
                            </p:childTnLst>
                          </p:cTn>
                        </p:par>
                        <p:par>
                          <p:cTn id="27" fill="hold">
                            <p:stCondLst>
                              <p:cond delay="6243"/>
                            </p:stCondLst>
                            <p:childTnLst>
                              <p:par>
                                <p:cTn id="28" presetID="6" presetClass="emph" presetSubtype="0" repeatCount="indefinite" fill="hold" grpId="1" nodeType="after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P spid="8" grpId="0"/>
      <p:bldP spid="2" grpId="0" animBg="1"/>
      <p:bldP spid="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t="25000" r="35000" b="25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B57FB-B87D-38A0-335D-57E81C13FE56}"/>
              </a:ext>
            </a:extLst>
          </p:cNvPr>
          <p:cNvSpPr/>
          <p:nvPr/>
        </p:nvSpPr>
        <p:spPr>
          <a:xfrm>
            <a:off x="0" y="445770"/>
            <a:ext cx="4251960" cy="480060"/>
          </a:xfrm>
          <a:prstGeom prst="rect">
            <a:avLst/>
          </a:prstGeom>
          <a:solidFill>
            <a:srgbClr val="AC1F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28858-8857-17D2-73FA-67C990F6AD70}"/>
              </a:ext>
            </a:extLst>
          </p:cNvPr>
          <p:cNvSpPr txBox="1"/>
          <p:nvPr/>
        </p:nvSpPr>
        <p:spPr>
          <a:xfrm>
            <a:off x="-65311" y="441305"/>
            <a:ext cx="4428307" cy="461665"/>
          </a:xfrm>
          <a:prstGeom prst="rect">
            <a:avLst/>
          </a:prstGeom>
          <a:noFill/>
        </p:spPr>
        <p:txBody>
          <a:bodyPr wrap="square" rtlCol="0">
            <a:spAutoFit/>
          </a:bodyPr>
          <a:lstStyle/>
          <a:p>
            <a:r>
              <a:rPr lang="en-US" sz="2400" dirty="0">
                <a:solidFill>
                  <a:schemeClr val="bg1"/>
                </a:solidFill>
              </a:rPr>
              <a:t>PAYMENT METHOD &amp; CUSTOMER</a:t>
            </a:r>
          </a:p>
        </p:txBody>
      </p:sp>
      <p:sp>
        <p:nvSpPr>
          <p:cNvPr id="10" name="TextBox 9">
            <a:extLst>
              <a:ext uri="{FF2B5EF4-FFF2-40B4-BE49-F238E27FC236}">
                <a16:creationId xmlns:a16="http://schemas.microsoft.com/office/drawing/2014/main" id="{D2DF2462-B0BC-5FE1-1E8B-1576D7936FC1}"/>
              </a:ext>
            </a:extLst>
          </p:cNvPr>
          <p:cNvSpPr txBox="1"/>
          <p:nvPr/>
        </p:nvSpPr>
        <p:spPr>
          <a:xfrm>
            <a:off x="621029" y="5207023"/>
            <a:ext cx="6229347" cy="1015663"/>
          </a:xfrm>
          <a:prstGeom prst="rect">
            <a:avLst/>
          </a:prstGeom>
          <a:noFill/>
        </p:spPr>
        <p:txBody>
          <a:bodyPr wrap="square" rtlCol="0">
            <a:spAutoFit/>
          </a:bodyPr>
          <a:lstStyle/>
          <a:p>
            <a:r>
              <a:rPr lang="en-US" sz="2000" dirty="0">
                <a:latin typeface="system-ui"/>
              </a:rPr>
              <a:t>Most of the transaction was by </a:t>
            </a:r>
            <a:r>
              <a:rPr lang="en-US" sz="2000" b="1" dirty="0">
                <a:latin typeface="system-ui"/>
              </a:rPr>
              <a:t>using card</a:t>
            </a:r>
            <a:r>
              <a:rPr lang="en-US" sz="2000" dirty="0">
                <a:latin typeface="system-ui"/>
              </a:rPr>
              <a:t>, only 7.3% using cash, we want to increase other transaction type, we can some offer using those type transaction</a:t>
            </a:r>
            <a:endParaRPr lang="en-US" dirty="0"/>
          </a:p>
        </p:txBody>
      </p:sp>
      <p:sp>
        <p:nvSpPr>
          <p:cNvPr id="8" name="TextBox 7">
            <a:extLst>
              <a:ext uri="{FF2B5EF4-FFF2-40B4-BE49-F238E27FC236}">
                <a16:creationId xmlns:a16="http://schemas.microsoft.com/office/drawing/2014/main" id="{6FE07CD8-9BE5-030F-15AA-B45CBB7A1678}"/>
              </a:ext>
            </a:extLst>
          </p:cNvPr>
          <p:cNvSpPr txBox="1"/>
          <p:nvPr/>
        </p:nvSpPr>
        <p:spPr>
          <a:xfrm>
            <a:off x="7056113" y="5250874"/>
            <a:ext cx="4659634" cy="1015663"/>
          </a:xfrm>
          <a:prstGeom prst="rect">
            <a:avLst/>
          </a:prstGeom>
          <a:noFill/>
        </p:spPr>
        <p:txBody>
          <a:bodyPr wrap="square" rtlCol="0">
            <a:spAutoFit/>
          </a:bodyPr>
          <a:lstStyle/>
          <a:p>
            <a:pPr algn="r"/>
            <a:r>
              <a:rPr lang="en-US" sz="2000" dirty="0">
                <a:latin typeface="system-ui"/>
              </a:rPr>
              <a:t>Most of the </a:t>
            </a:r>
            <a:r>
              <a:rPr lang="en-US" sz="2000" b="1" dirty="0">
                <a:latin typeface="system-ui"/>
              </a:rPr>
              <a:t>customer in Dhaka</a:t>
            </a:r>
            <a:r>
              <a:rPr lang="en-US" sz="2000" dirty="0">
                <a:latin typeface="system-ui"/>
              </a:rPr>
              <a:t>, there are no customer in Khulna, </a:t>
            </a:r>
            <a:r>
              <a:rPr lang="en-US" sz="2000" dirty="0" err="1">
                <a:latin typeface="system-ui"/>
              </a:rPr>
              <a:t>Rajshahi</a:t>
            </a:r>
            <a:r>
              <a:rPr lang="en-US" sz="2000" dirty="0">
                <a:latin typeface="system-ui"/>
              </a:rPr>
              <a:t>, Rangpur and Mymensingh</a:t>
            </a:r>
            <a:endParaRPr lang="en-US" dirty="0"/>
          </a:p>
        </p:txBody>
      </p:sp>
      <p:cxnSp>
        <p:nvCxnSpPr>
          <p:cNvPr id="9" name="Straight Connector 8">
            <a:extLst>
              <a:ext uri="{FF2B5EF4-FFF2-40B4-BE49-F238E27FC236}">
                <a16:creationId xmlns:a16="http://schemas.microsoft.com/office/drawing/2014/main" id="{CD071164-03B7-4534-3293-DFBA915BB9F5}"/>
              </a:ext>
            </a:extLst>
          </p:cNvPr>
          <p:cNvCxnSpPr/>
          <p:nvPr/>
        </p:nvCxnSpPr>
        <p:spPr>
          <a:xfrm>
            <a:off x="7017476" y="698717"/>
            <a:ext cx="0" cy="5486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D28823B-0C0D-11B6-3CB2-D72EEB78747B}"/>
              </a:ext>
            </a:extLst>
          </p:cNvPr>
          <p:cNvCxnSpPr/>
          <p:nvPr/>
        </p:nvCxnSpPr>
        <p:spPr>
          <a:xfrm>
            <a:off x="587829" y="6196548"/>
            <a:ext cx="11016341"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EBE0C326-6C29-C636-45AF-4C6D79B849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665" y="1329938"/>
            <a:ext cx="4709169" cy="3758191"/>
          </a:xfrm>
          <a:prstGeom prst="rect">
            <a:avLst/>
          </a:prstGeom>
        </p:spPr>
      </p:pic>
      <p:pic>
        <p:nvPicPr>
          <p:cNvPr id="15" name="Picture 14">
            <a:extLst>
              <a:ext uri="{FF2B5EF4-FFF2-40B4-BE49-F238E27FC236}">
                <a16:creationId xmlns:a16="http://schemas.microsoft.com/office/drawing/2014/main" id="{6DAA1778-35F2-3C74-C843-FB6E6410EE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577" y="1329937"/>
            <a:ext cx="4709169" cy="3758191"/>
          </a:xfrm>
          <a:prstGeom prst="rect">
            <a:avLst/>
          </a:prstGeom>
        </p:spPr>
      </p:pic>
    </p:spTree>
    <p:extLst>
      <p:ext uri="{BB962C8B-B14F-4D97-AF65-F5344CB8AC3E}">
        <p14:creationId xmlns:p14="http://schemas.microsoft.com/office/powerpoint/2010/main" val="31484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20"/>
                                  </p:iterate>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921"/>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par>
                          <p:cTn id="15" fill="hold">
                            <p:stCondLst>
                              <p:cond delay="1421"/>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1921"/>
                            </p:stCondLst>
                            <p:childTnLst>
                              <p:par>
                                <p:cTn id="20" presetID="21"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500"/>
                                        <p:tgtEl>
                                          <p:spTgt spid="5"/>
                                        </p:tgtEl>
                                      </p:cBhvr>
                                    </p:animEffect>
                                  </p:childTnLst>
                                </p:cTn>
                              </p:par>
                            </p:childTnLst>
                          </p:cTn>
                        </p:par>
                        <p:par>
                          <p:cTn id="23" fill="hold">
                            <p:stCondLst>
                              <p:cond delay="2421"/>
                            </p:stCondLst>
                            <p:childTnLst>
                              <p:par>
                                <p:cTn id="24" presetID="21"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heel(1)">
                                      <p:cBhvr>
                                        <p:cTn id="26" dur="500"/>
                                        <p:tgtEl>
                                          <p:spTgt spid="15"/>
                                        </p:tgtEl>
                                      </p:cBhvr>
                                    </p:animEffect>
                                  </p:childTnLst>
                                </p:cTn>
                              </p:par>
                            </p:childTnLst>
                          </p:cTn>
                        </p:par>
                        <p:par>
                          <p:cTn id="27" fill="hold">
                            <p:stCondLst>
                              <p:cond delay="2921"/>
                            </p:stCondLst>
                            <p:childTnLst>
                              <p:par>
                                <p:cTn id="28" presetID="1" presetClass="entr" presetSubtype="0" fill="hold" grpId="0" nodeType="afterEffect">
                                  <p:stCondLst>
                                    <p:cond delay="0"/>
                                  </p:stCondLst>
                                  <p:iterate type="lt">
                                    <p:tmAbs val="20"/>
                                  </p:iterate>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5482"/>
                            </p:stCondLst>
                            <p:childTnLst>
                              <p:par>
                                <p:cTn id="31" presetID="1" presetClass="entr" presetSubtype="0" fill="hold" grpId="0" nodeType="afterEffect">
                                  <p:stCondLst>
                                    <p:cond delay="0"/>
                                  </p:stCondLst>
                                  <p:iterate type="lt">
                                    <p:tmAbs val="20"/>
                                  </p:iterate>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10"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1422</Words>
  <Application>Microsoft Office PowerPoint</Application>
  <PresentationFormat>Widescreen</PresentationFormat>
  <Paragraphs>154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Shihab Uddin</dc:creator>
  <cp:lastModifiedBy>Shihab Uddin</cp:lastModifiedBy>
  <cp:revision>17</cp:revision>
  <cp:lastPrinted>2024-09-14T06:01:05Z</cp:lastPrinted>
  <dcterms:created xsi:type="dcterms:W3CDTF">2024-09-12T05:47:10Z</dcterms:created>
  <dcterms:modified xsi:type="dcterms:W3CDTF">2024-09-14T07:18:33Z</dcterms:modified>
</cp:coreProperties>
</file>