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682" r:id="rId3"/>
    <p:sldId id="685" r:id="rId4"/>
    <p:sldId id="686" r:id="rId5"/>
    <p:sldId id="687" r:id="rId6"/>
    <p:sldId id="688" r:id="rId7"/>
    <p:sldId id="539" r:id="rId8"/>
    <p:sldId id="577" r:id="rId9"/>
    <p:sldId id="578" r:id="rId10"/>
    <p:sldId id="579" r:id="rId11"/>
    <p:sldId id="353" r:id="rId12"/>
    <p:sldId id="5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EB1B-1423-4C01-B766-EE1EDEE3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777E8-EB4A-40F1-949A-6C37B40D9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3F4C-CFEA-4095-9088-3B46B75A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70B3-CA97-443C-B343-1603860F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4EE7-3340-4204-8111-B5063F0D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08E4-7DF1-410D-BC16-C7EF1EBC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BA8DB-41B3-47DA-905D-BB85C056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68BB-D4DD-4307-9BE6-84C2B238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8B18-6F4D-4676-9FE1-BD322040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A2C6-AAA9-4854-A3EB-EDB17627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CDF57-9C9B-47FF-9421-8062D465E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743AE-3363-4B63-BB97-0585B979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5BE2-9A43-4500-A79B-214B47E7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7F41-1692-42EA-A4C3-4A32E4A4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12D5-6E56-44F6-A5B0-002CB673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9CC91-7613-4BFD-A5C3-D8B6C30C7C61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id-ID" altLang="en-US" sz="950">
                <a:solidFill>
                  <a:schemeClr val="accent1"/>
                </a:solidFill>
                <a:latin typeface="Lato Light" pitchFamily="-65" charset="0"/>
              </a:rPr>
              <a:t>www.companyname.com</a:t>
            </a:r>
          </a:p>
          <a:p>
            <a:pPr algn="ctr"/>
            <a:r>
              <a:rPr lang="en-US" altLang="en-US" sz="800">
                <a:solidFill>
                  <a:schemeClr val="tx2"/>
                </a:solidFill>
                <a:latin typeface="Lato Light" pitchFamily="-65" charset="0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 pitchFamily="-65" charset="0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 pitchFamily="-65" charset="0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 pitchFamily="-65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EE328A-ADEA-4F98-9633-310322984B2F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E7A77-7F90-48F9-9082-0AF0A386C252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43DD70ED-F76D-415F-81A4-7DFDE7024A05}" type="slidenum">
              <a:rPr lang="id-ID" altLang="en-US" sz="1100" b="1">
                <a:solidFill>
                  <a:schemeClr val="bg1"/>
                </a:solidFill>
                <a:latin typeface="Raleway Light" pitchFamily="-65" charset="0"/>
              </a:rPr>
              <a:pPr algn="ctr"/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58353"/>
      </p:ext>
    </p:extLst>
  </p:cSld>
  <p:clrMapOvr>
    <a:masterClrMapping/>
  </p:clrMapOvr>
  <p:transition spd="slow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980360"/>
      </p:ext>
    </p:extLst>
  </p:cSld>
  <p:clrMapOvr>
    <a:masterClrMapping/>
  </p:clrMapOvr>
  <p:transition spd="slow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>
              <a:buNone/>
              <a:defRPr sz="1301">
                <a:solidFill>
                  <a:schemeClr val="bg2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652760"/>
      </p:ext>
    </p:extLst>
  </p:cSld>
  <p:clrMapOvr>
    <a:masterClrMapping/>
  </p:clrMapOvr>
  <p:transition spd="slow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0E9AC2F-4E04-7C4D-8366-249C3D79A4A7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CC8F9-39C1-CC4D-AC3C-72278C5C5537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E4A5A45C-E5E3-E241-B814-50ABAC93B200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C33CD-17C2-2E47-BFC0-30A8E65DE21C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 rtlCol="0">
            <a:normAutofit/>
          </a:bodyPr>
          <a:lstStyle>
            <a:lvl1pPr marL="0" indent="0">
              <a:buNone/>
              <a:defRPr sz="170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533195"/>
      </p:ext>
    </p:extLst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E28013-628B-7941-91F6-873D21A354D3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F65C1C-0CE2-CD4E-8C02-539CEC7D74AB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84446-EC12-FF4D-B9B8-47674FB38EBF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4CF83049-E050-B64B-8827-476F6EDE4B02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5029201" y="1260657"/>
            <a:ext cx="2133599" cy="173736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301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22192"/>
      </p:ext>
    </p:extLst>
  </p:cSld>
  <p:clrMapOvr>
    <a:masterClrMapping/>
  </p:clrMapOvr>
  <p:transition spd="slow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C1A73B-2A71-2D43-9097-39C46799BD6A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BDD2C1-5733-054D-B315-B667E46D0CCD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AF803-958D-C14B-9192-170743B1878E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CFB66B2-59FE-AA4F-A2B6-76847AD85CBD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4"/>
            <a:ext cx="12192000" cy="3158274"/>
          </a:xfrm>
        </p:spPr>
        <p:txBody>
          <a:bodyPr rtlCol="0">
            <a:normAutofit/>
          </a:bodyPr>
          <a:lstStyle>
            <a:lvl1pPr marL="0" indent="0">
              <a:buNone/>
              <a:defRPr sz="170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433902"/>
      </p:ext>
    </p:extLst>
  </p:cSld>
  <p:clrMapOvr>
    <a:masterClrMapping/>
  </p:clrMapOvr>
  <p:transition spd="slow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 rtlCol="0">
            <a:normAutofit/>
          </a:bodyPr>
          <a:lstStyle>
            <a:lvl1pPr marL="0" indent="0">
              <a:buNone/>
              <a:defRPr sz="1301">
                <a:latin typeface="Raleway Light"/>
                <a:cs typeface="Raleway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575142874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87CF58-2507-F249-897F-7C8C031A12E8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A8A32E-37CE-2242-AC27-76A92663366F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E400C-2EF2-994D-BABE-2DCC6FA8D7B6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A2BFC35D-CB67-804E-92D8-E8244ABA5E53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53261"/>
      </p:ext>
    </p:extLst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ABAF-369F-4AFD-939D-525A1DE3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096A-0671-4B22-869A-3DF1F142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2A513-DADF-4E6C-A4F2-7C6684E0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2222-C9C7-4ED8-9BF8-F098FD44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0701-E06E-438D-A5A8-EAE574F3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5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238BD40-B8F3-2348-A24A-0D84633DE09B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3DEC-E2DF-9647-8411-C57AA4F159C6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F70EE800-CA06-F844-9441-F42621104200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5972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41982"/>
      </p:ext>
    </p:extLst>
  </p:cSld>
  <p:clrMapOvr>
    <a:masterClrMapping/>
  </p:clrMapOvr>
  <p:transition spd="slow" advClick="0" advTm="3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11B1F0-0CA4-1344-A0CE-21856414EEC8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1C83DD-C343-3040-92C8-0507D2AEECF4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A008-9E2C-BA42-BEA9-B7301335218D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F8E5A34C-115A-B542-81AE-3EE0F459EB01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5" y="1978874"/>
            <a:ext cx="4557549" cy="4155281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867880156"/>
      </p:ext>
    </p:extLst>
  </p:cSld>
  <p:clrMapOvr>
    <a:masterClrMapping/>
  </p:clrMapOvr>
  <p:transition spd="slow" advClick="0" advTm="3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1FC323-63DE-1347-91FB-7A6C7C309BCF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27323-C627-5D4E-8247-32D095BE7C56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123469A1-AAC0-E146-9349-0E2CE33F7C77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1" y="0"/>
            <a:ext cx="5954186" cy="6858000"/>
          </a:xfrm>
        </p:spPr>
        <p:txBody>
          <a:bodyPr rtlCol="0">
            <a:normAutofit/>
          </a:bodyPr>
          <a:lstStyle>
            <a:lvl1pPr marL="0" indent="0">
              <a:buNone/>
              <a:defRPr sz="1301">
                <a:latin typeface="Raleway Light"/>
                <a:cs typeface="Raleway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83118157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3C683-012C-E14D-9597-F69AFB725AF6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502A12-8FCB-AF45-B25D-DC79B3AC3E41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6633C-E717-FD44-9588-5608C9A9B061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8EC5FA1-390A-D143-8DCA-9161F559828A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5422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83129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561184-91DF-E446-8E31-37328D11A53F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162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4DD8F7-F6B2-4140-ACF3-5C77E8665C3B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8" y="1188270"/>
            <a:ext cx="803170" cy="2133600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59475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E72E99-8C34-D542-9E11-293B2E3FBCD0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99A988-2642-B649-94D6-BC4464592295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ECE5-F17C-3540-9399-2ACDD2958215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283A4A51-E465-0B40-B082-9ACCD1F0AED6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6" y="2195660"/>
            <a:ext cx="12191997" cy="2125087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07077966"/>
      </p:ext>
    </p:extLst>
  </p:cSld>
  <p:clrMapOvr>
    <a:masterClrMapping/>
  </p:clrMapOvr>
  <p:transition spd="slow" advClick="0" advTm="3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15CDFF-7B30-0E46-9B2D-84AE430EC9F2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F11BC5-FBE6-CC49-B9F0-ABD9839AA7A8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E48A2-FB3E-444F-B85D-E7EF8BA03B59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7868C895-0288-D04B-986C-082A1E1EA2F0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2" y="2132955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47" y="2132955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60" y="2132955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2" y="2132955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57021209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065A-3FD1-4AFD-80C3-12E69C11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8720E-E3ED-484E-B489-A5241421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718C-05B0-41C0-8BDF-C7A24ED4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AF05A-7D8E-4FFE-89C1-5461EAD5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D35FE-1D1A-46C1-82E8-579BEF0C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48416C-8350-AB43-A486-9F4C0A145383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8EAF68-FC17-B04F-924C-032B6905FF07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9050A-3653-8645-9A96-62B7F6D25FBF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BFA9F94-075D-9B41-8F40-2186E5A749CF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 rtlCol="0">
            <a:normAutofit/>
          </a:bodyPr>
          <a:lstStyle>
            <a:lvl1pPr marL="0" indent="0">
              <a:buNone/>
              <a:defRPr sz="130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10417076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976348-1C5D-734B-8AC1-A996B5A055C2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47E35F-B776-5B45-B306-AECBDF3CDC90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41254-FB65-484C-A123-D641F42FD305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99DB5419-4B8E-DC43-9B53-259E211B835B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9" y="2000250"/>
            <a:ext cx="3206751" cy="3138488"/>
          </a:xfrm>
        </p:spPr>
        <p:txBody>
          <a:bodyPr rtlCol="0">
            <a:normAutofit/>
          </a:bodyPr>
          <a:lstStyle>
            <a:lvl1pPr marL="0" indent="0">
              <a:buNone/>
              <a:defRPr sz="1301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949535557"/>
      </p:ext>
    </p:extLst>
  </p:cSld>
  <p:clrMapOvr>
    <a:masterClrMapping/>
  </p:clrMapOvr>
  <p:transition spd="slow" advClick="0" advTm="3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A4D092-2075-984D-93C7-267FDCC52D1C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CBA335-6ABD-A140-878A-17824E7B3F46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38CC2-4E42-CD48-AD1E-808E1F43EDB9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2568237F-5F3B-B54E-80E4-E38D9B08CC9B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9" y="1803402"/>
            <a:ext cx="2133599" cy="173736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301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1" y="1803402"/>
            <a:ext cx="2133599" cy="173736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301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1" y="1803402"/>
            <a:ext cx="2133599" cy="173736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301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1" y="1803402"/>
            <a:ext cx="2133599" cy="173736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1301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224666"/>
      </p:ext>
    </p:extLst>
  </p:cSld>
  <p:clrMapOvr>
    <a:masterClrMapping/>
  </p:clrMapOvr>
  <p:transition spd="slow" advClick="0" advTm="3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D7B468-E7A0-224B-B38A-8927A60F4FB5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633664-5303-034E-9DC8-121CD064F6C1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71EF4-44E6-9D45-8BB9-048DC3F36C26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473B3F9-7826-8240-8161-37B565C90587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65" y="1779590"/>
            <a:ext cx="3206751" cy="3138488"/>
          </a:xfrm>
        </p:spPr>
        <p:txBody>
          <a:bodyPr rtlCol="0">
            <a:normAutofit/>
          </a:bodyPr>
          <a:lstStyle>
            <a:lvl1pPr marL="0" indent="0">
              <a:buNone/>
              <a:defRPr sz="1301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65" y="1779590"/>
            <a:ext cx="3206751" cy="3138488"/>
          </a:xfrm>
        </p:spPr>
        <p:txBody>
          <a:bodyPr rtlCol="0">
            <a:normAutofit/>
          </a:bodyPr>
          <a:lstStyle>
            <a:lvl1pPr marL="0" indent="0">
              <a:buNone/>
              <a:defRPr sz="1301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65" y="1784352"/>
            <a:ext cx="3206751" cy="3138488"/>
          </a:xfrm>
        </p:spPr>
        <p:txBody>
          <a:bodyPr rtlCol="0">
            <a:normAutofit/>
          </a:bodyPr>
          <a:lstStyle>
            <a:lvl1pPr marL="0" indent="0">
              <a:buNone/>
              <a:defRPr sz="1301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851024834"/>
      </p:ext>
    </p:extLst>
  </p:cSld>
  <p:clrMapOvr>
    <a:masterClrMapping/>
  </p:clrMapOvr>
  <p:transition spd="slow" advClick="0" advTm="3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39D611-36B7-604D-B765-D8945532EAE7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0BAD9F-DE9D-5446-894C-7447FD376832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1F944-6F28-9246-B719-DB96A83857E4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3B50E5D-0A67-CF47-86C5-4F7C23FD4552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68165" y="1603015"/>
            <a:ext cx="1259942" cy="102412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30000"/>
              </a:lnSpc>
              <a:buNone/>
              <a:defRPr sz="975"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134531" y="1592554"/>
            <a:ext cx="1259942" cy="1024128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30000"/>
              </a:lnSpc>
              <a:buNone/>
              <a:defRPr sz="975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839987" y="1609007"/>
            <a:ext cx="1259942" cy="1024128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742944" rtl="0" eaLnBrk="1" fontAlgn="auto" latinLnBrk="0" hangingPunct="1">
              <a:lnSpc>
                <a:spcPct val="13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75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564327" y="1609007"/>
            <a:ext cx="1259942" cy="1024128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742944" rtl="0" eaLnBrk="1" fontAlgn="auto" latinLnBrk="0" hangingPunct="1">
              <a:lnSpc>
                <a:spcPct val="13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75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214258" y="4054258"/>
            <a:ext cx="1259942" cy="1024128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sz="975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499535" y="4054258"/>
            <a:ext cx="1259942" cy="1024128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742944" rtl="0" eaLnBrk="1" fontAlgn="auto" latinLnBrk="0" hangingPunct="1">
              <a:lnSpc>
                <a:spcPct val="13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75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756072" y="4040047"/>
            <a:ext cx="1259942" cy="1024128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marR="0" indent="0" algn="l" defTabSz="742944" rtl="0" eaLnBrk="1" fontAlgn="auto" latinLnBrk="0" hangingPunct="1">
              <a:lnSpc>
                <a:spcPct val="13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75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729313"/>
      </p:ext>
    </p:extLst>
  </p:cSld>
  <p:clrMapOvr>
    <a:masterClrMapping/>
  </p:clrMapOvr>
  <p:transition spd="slow" advClick="0" advTm="3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F2A0DE-555A-4744-96E7-9F19FC0E631E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73D6AB-2399-BC42-93F0-CCCB53860FF9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A3020-6DC1-5A4B-B627-4FAD6738F3E6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7896C83D-EC4E-A948-B927-D784074DA306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89" y="1692240"/>
            <a:ext cx="4030217" cy="3977969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857603"/>
      </p:ext>
    </p:extLst>
  </p:cSld>
  <p:clrMapOvr>
    <a:masterClrMapping/>
  </p:clrMapOvr>
  <p:transition spd="slow" advClick="0" advTm="3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1E4F3D-149E-BD4E-B060-8B1CDDF4D969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2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81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49" y="609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49" y="1982088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3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6" y="1217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6" y="1982696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0" y="1217"/>
            <a:ext cx="2449889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0" y="1982696"/>
            <a:ext cx="2449889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003172562"/>
      </p:ext>
    </p:extLst>
  </p:cSld>
  <p:clrMapOvr>
    <a:masterClrMapping/>
  </p:clrMapOvr>
  <p:transition spd="slow" advClick="0" advTm="3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D1E7B0-374C-E948-AA5C-C6979450111A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2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49" y="1982089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54" y="1982696"/>
            <a:ext cx="2539935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0" y="1217"/>
            <a:ext cx="2449889" cy="19808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424273882"/>
      </p:ext>
    </p:extLst>
  </p:cSld>
  <p:clrMapOvr>
    <a:masterClrMapping/>
  </p:clrMapOvr>
  <p:transition spd="slow" advClick="0" advTm="3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577FD3-AE74-0444-8285-D61804B83494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17F798-63B8-E84E-B64F-9AF9533C45AC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60B54-C549-FC49-A780-BD985EE8E237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8DE16A3B-8A10-7B4B-B3C0-7C4BC5133F20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90"/>
            <a:ext cx="3194049" cy="2266950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4" y="1779590"/>
            <a:ext cx="3216274" cy="2266950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10" y="1795468"/>
            <a:ext cx="3201554" cy="2251071"/>
          </a:xfrm>
        </p:spPr>
        <p:txBody>
          <a:bodyPr rtlCol="0">
            <a:normAutofit/>
          </a:bodyPr>
          <a:lstStyle>
            <a:lvl1pPr marL="0" indent="0">
              <a:buNone/>
              <a:defRPr sz="1626">
                <a:solidFill>
                  <a:schemeClr val="accent1"/>
                </a:solidFill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51426724"/>
      </p:ext>
    </p:extLst>
  </p:cSld>
  <p:clrMapOvr>
    <a:masterClrMapping/>
  </p:clrMapOvr>
  <p:transition spd="slow" advClick="0" advTm="3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AE984-3D46-4D4D-90E0-3F40FE431886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BCAD2A-A2F5-854F-B4C3-C8C99AF54437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C32B2-0A8C-4B43-907D-224DE0E5CFE6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15644982-227A-CE43-87D1-777652A0599E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8" y="162540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60"/>
            <a:ext cx="4695167" cy="4634299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9"/>
            <a:ext cx="2317410" cy="231529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368189"/>
      </p:ext>
    </p:extLst>
  </p:cSld>
  <p:clrMapOvr>
    <a:masterClrMapping/>
  </p:clrMapOvr>
  <p:transition spd="slow"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406-4DC3-4A03-9705-C3EBED34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3443-3C60-492D-B03D-17C4392EB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9598A-31F9-4469-BD18-C468BF18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FE3EA-0842-4B8E-860C-18AF7B6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13804-C585-4BB4-8E76-FE924DF5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DC58-860E-4C36-97B3-0DE2787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019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D74F0D-9256-304C-AA3D-32A76D513428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4DA1B-BF89-FB49-B114-7A054EA4DE72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3F711-065A-2F49-9CFE-5559A27FF7DC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07357540-1533-2340-8D35-1FF3EFC44128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3" y="1647682"/>
            <a:ext cx="2317410" cy="2315293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47" y="1647682"/>
            <a:ext cx="2317410" cy="2315293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3" y="3961490"/>
            <a:ext cx="2317410" cy="2315293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47" y="3961490"/>
            <a:ext cx="2317410" cy="2315293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6953210"/>
      </p:ext>
    </p:extLst>
  </p:cSld>
  <p:clrMapOvr>
    <a:masterClrMapping/>
  </p:clrMapOvr>
  <p:transition spd="slow" advClick="0" advTm="30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12763A-81BE-F24E-A675-4C69978B3889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157D30-BF7E-4D45-8BF5-A86277EF846F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445EF-A2CC-484C-A0E2-E55783A1FDC0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FD6E4FD4-F066-A241-B3EC-E4CA0225374F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3463440"/>
      </p:ext>
    </p:extLst>
  </p:cSld>
  <p:clrMapOvr>
    <a:masterClrMapping/>
  </p:clrMapOvr>
  <p:transition spd="slow" advClick="0" advTm="30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E2BAA-3E58-A54C-8C9E-B3495A6C6F90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61476D-B110-1A4A-B704-F913B0A4FEBD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CFF64-8C2D-7E4B-9585-C47DB14A2B8C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5BF8A9A4-A657-5B47-B348-00974F44D85B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11582" y="1723565"/>
            <a:ext cx="2357967" cy="191566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marR="0" indent="0" algn="l" defTabSz="742944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15402" y="1723565"/>
            <a:ext cx="2357967" cy="191566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marR="0" indent="0" algn="l" defTabSz="742944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19223" y="1723565"/>
            <a:ext cx="2357967" cy="191566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marR="0" indent="0" algn="l" defTabSz="742944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08154" y="3836202"/>
            <a:ext cx="2357967" cy="191566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marR="0" indent="0" algn="l" defTabSz="742944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11975" y="3836202"/>
            <a:ext cx="2357967" cy="1915668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marR="0" indent="0" algn="l" defTabSz="742944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501484"/>
      </p:ext>
    </p:extLst>
  </p:cSld>
  <p:clrMapOvr>
    <a:masterClrMapping/>
  </p:clrMapOvr>
  <p:transition spd="slow" advClick="0" advTm="3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405B70-DAD4-1849-A1A9-2229405B9C68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395B63-622B-D04F-8C0A-DC7499D89489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58B59-BFAF-7B43-896F-2ABDE8BA3F6A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8EB18A08-E5E7-9F44-9410-825B1837437D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514612"/>
      </p:ext>
    </p:extLst>
  </p:cSld>
  <p:clrMapOvr>
    <a:masterClrMapping/>
  </p:clrMapOvr>
  <p:transition spd="slow" advClick="0" advTm="30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BD80F9-08AB-2742-A468-C80275BEB718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BB8F20-53FA-CD4C-AD6A-CC1841209BCC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B122A-58C0-9B45-98A7-6C141E8D73F3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BF856CF6-0ADC-9142-A7D4-D8EAEE4263ED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4" y="2440695"/>
            <a:ext cx="4064678" cy="3824637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 rtlCol="0">
            <a:normAutofit/>
          </a:bodyPr>
          <a:lstStyle>
            <a:lvl1pPr>
              <a:defRPr sz="1138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07313"/>
      </p:ext>
    </p:extLst>
  </p:cSld>
  <p:clrMapOvr>
    <a:masterClrMapping/>
  </p:clrMapOvr>
  <p:transition spd="slow" advClick="0" advTm="300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27B3B9-499B-7E42-B197-1F7CC1E6073E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8806D3-92AF-C042-A57C-4074E9CC7C64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8CC9E-60B5-4541-98D9-544FB906DFC9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AA703C5C-7149-7A46-AC36-837406FFF4D4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03121"/>
      </p:ext>
    </p:extLst>
  </p:cSld>
  <p:clrMapOvr>
    <a:masterClrMapping/>
  </p:clrMapOvr>
  <p:transition spd="slow" advClick="0" advTm="3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4BA2AB-F2C7-F84A-89F5-A80D88E991DD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1A372-03A1-E14B-A231-33892CD3BDBF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B5262D0E-A7F9-AB43-9CBC-FF70E627145A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230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C0FAB-1416-A949-AE6E-80BBBB1DD3CF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90" y="1233379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94418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40FC52-3B63-9543-A32F-AE808D49E8E0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224601-303D-5640-AEE5-BC58C045CE9C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1D68F-0276-7343-A438-815F07CC3EA4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C0D68679-4CBD-EA4E-9C75-E220795BFEB4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23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4303919" y="2557198"/>
            <a:ext cx="944871" cy="2572187"/>
          </a:xfrm>
        </p:spPr>
        <p:txBody>
          <a:bodyPr rtlCol="0">
            <a:normAutofit/>
          </a:bodyPr>
          <a:lstStyle>
            <a:lvl1pPr marL="0" indent="0">
              <a:buNone/>
              <a:defRPr sz="569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1165168" y="2550141"/>
            <a:ext cx="896020" cy="2572188"/>
          </a:xfrm>
        </p:spPr>
        <p:txBody>
          <a:bodyPr rtlCol="0">
            <a:normAutofit/>
          </a:bodyPr>
          <a:lstStyle>
            <a:lvl1pPr marL="0" indent="0">
              <a:buNone/>
              <a:defRPr sz="569"/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9" y="2267921"/>
            <a:ext cx="1889743" cy="3369467"/>
          </a:xfrm>
        </p:spPr>
        <p:txBody>
          <a:bodyPr rtlCol="0">
            <a:normAutofit/>
          </a:bodyPr>
          <a:lstStyle>
            <a:lvl1pPr marL="0" indent="0">
              <a:buNone/>
              <a:defRPr sz="569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446345"/>
      </p:ext>
    </p:extLst>
  </p:cSld>
  <p:clrMapOvr>
    <a:masterClrMapping/>
  </p:clrMapOvr>
  <p:transition spd="slow" advClick="0" advTm="3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36C60C-030F-5646-A8EC-BBF7362BC14E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ED12A-75C8-9F46-99FA-23D62FD274E7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BC5D-5E60-004D-8CA5-4F99288EDDCB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F089650C-8C62-9B46-BBA7-DEF1C5D277A5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9" y="2292692"/>
            <a:ext cx="1418177" cy="2544377"/>
          </a:xfrm>
        </p:spPr>
        <p:txBody>
          <a:bodyPr rtlCol="0">
            <a:normAutofit/>
          </a:bodyPr>
          <a:lstStyle>
            <a:lvl1pPr marL="0" indent="0">
              <a:buNone/>
              <a:defRPr sz="8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2" y="2292692"/>
            <a:ext cx="1418177" cy="2544377"/>
          </a:xfrm>
        </p:spPr>
        <p:txBody>
          <a:bodyPr rtlCol="0">
            <a:normAutofit/>
          </a:bodyPr>
          <a:lstStyle>
            <a:lvl1pPr marL="0" indent="0">
              <a:buNone/>
              <a:defRPr sz="8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 rtlCol="0">
            <a:normAutofit/>
          </a:bodyPr>
          <a:lstStyle>
            <a:lvl1pPr marL="0" indent="0">
              <a:buNone/>
              <a:defRPr sz="113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909161"/>
      </p:ext>
    </p:extLst>
  </p:cSld>
  <p:clrMapOvr>
    <a:masterClrMapping/>
  </p:clrMapOvr>
  <p:transition spd="slow"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F6BA-4318-4E82-B0F9-757CAAC9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1469-1684-439F-BAA4-662DDCC8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C0589-D86B-4299-8A3B-3FF39F1A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676CB-4A96-44F9-8678-C1DC3E81B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923B7-9ACB-48F4-8E27-5F829F911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DBAED-83DC-4054-86F0-B6AC8BF7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568C2-289E-4667-9FA3-2094C387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172DD-7F66-42FA-B151-024C7BD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9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006053-8B64-AA4C-88F6-9F6B70362C2C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E0B331-3DC4-1041-BB82-252E8D59AFE2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B9062-35C5-8041-ACC0-113F6096AE80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E0903B44-92DA-4B48-8985-ED3592FCDDF4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 rtlCol="0">
            <a:normAutofit/>
          </a:bodyPr>
          <a:lstStyle>
            <a:lvl1pPr marL="0" indent="0">
              <a:buNone/>
              <a:defRPr sz="488"/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4" y="2393726"/>
            <a:ext cx="920404" cy="2385050"/>
          </a:xfrm>
        </p:spPr>
        <p:txBody>
          <a:bodyPr rtlCol="0">
            <a:normAutofit/>
          </a:bodyPr>
          <a:lstStyle>
            <a:lvl1pPr marL="0" indent="0">
              <a:buNone/>
              <a:defRPr sz="488"/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 rtlCol="0">
            <a:normAutofit/>
          </a:bodyPr>
          <a:lstStyle>
            <a:lvl1pPr marL="0" indent="0">
              <a:buNone/>
              <a:defRPr sz="488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807906"/>
      </p:ext>
    </p:extLst>
  </p:cSld>
  <p:clrMapOvr>
    <a:masterClrMapping/>
  </p:clrMapOvr>
  <p:transition spd="med" advClick="0" advTm="3000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C8CBB5-5016-F549-BC8D-706E0CBE6E85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35BD0C-60F0-F842-A740-82B1339C70E1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76151-B7BF-5F4E-B725-E3AF72C925EB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97725E8D-D347-FB4F-8231-F9F3DAE9D488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1970316"/>
      </p:ext>
    </p:extLst>
  </p:cSld>
  <p:clrMapOvr>
    <a:masterClrMapping/>
  </p:clrMapOvr>
  <p:transition spd="med" advClick="0" advTm="3000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38AEF4-22F4-994A-8420-236286B734AF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694A32-F66A-514C-9E6D-E9AC4747CC66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2B8BB-0A3E-5C4E-AF76-FAACC7C04F9E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7890EECC-23A3-A442-B6A7-2DEFFD5E7EE6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651296"/>
      </p:ext>
    </p:extLst>
  </p:cSld>
  <p:clrMapOvr>
    <a:masterClrMapping/>
  </p:clrMapOvr>
  <p:transition spd="med" advClick="0" advTm="3000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C6247C-6874-8A4F-99F0-89854B6845A5}"/>
              </a:ext>
            </a:extLst>
          </p:cNvPr>
          <p:cNvSpPr/>
          <p:nvPr userDrawn="1"/>
        </p:nvSpPr>
        <p:spPr>
          <a:xfrm>
            <a:off x="3896947" y="6256338"/>
            <a:ext cx="4404946" cy="344316"/>
          </a:xfrm>
          <a:prstGeom prst="rect">
            <a:avLst/>
          </a:prstGeom>
        </p:spPr>
        <p:txBody>
          <a:bodyPr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95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© 2016 Motagua </a:t>
            </a:r>
            <a:r>
              <a:rPr lang="id-ID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PowerPoint Multipurpose Theme</a:t>
            </a:r>
            <a:r>
              <a:rPr lang="en-US" altLang="en-US" sz="800">
                <a:solidFill>
                  <a:schemeClr val="tx2"/>
                </a:solidFill>
                <a:latin typeface="Lato Light"/>
                <a:ea typeface="Lato Light"/>
                <a:cs typeface="Lato Light"/>
              </a:rPr>
              <a:t>. All Rights Reserved. </a:t>
            </a:r>
            <a:endParaRPr lang="id-ID" altLang="en-US" sz="800">
              <a:solidFill>
                <a:schemeClr val="tx2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DF8624-CBD8-A940-8F1C-AD28026D0233}"/>
              </a:ext>
            </a:extLst>
          </p:cNvPr>
          <p:cNvSpPr/>
          <p:nvPr userDrawn="1"/>
        </p:nvSpPr>
        <p:spPr>
          <a:xfrm>
            <a:off x="11513039" y="258762"/>
            <a:ext cx="479669" cy="3937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latin typeface="Lat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53EB1-47C3-D74B-842C-D6F572062019}"/>
              </a:ext>
            </a:extLst>
          </p:cNvPr>
          <p:cNvSpPr txBox="1"/>
          <p:nvPr userDrawn="1"/>
        </p:nvSpPr>
        <p:spPr>
          <a:xfrm>
            <a:off x="11592215" y="303213"/>
            <a:ext cx="335970" cy="244289"/>
          </a:xfrm>
          <a:prstGeom prst="rect">
            <a:avLst/>
          </a:prstGeom>
          <a:noFill/>
        </p:spPr>
        <p:txBody>
          <a:bodyPr wrap="none" lIns="74285" tIns="37143" rIns="74285" bIns="37143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722DE34D-BA82-A045-86E2-346D208E2EE3}" type="slidenum">
              <a:rPr lang="id-ID" altLang="en-US" sz="1100" b="1" smtClean="0">
                <a:solidFill>
                  <a:schemeClr val="bg1"/>
                </a:solidFill>
                <a:latin typeface="Raleway Light" pitchFamily="-65" charset="0"/>
              </a:rPr>
              <a:pPr algn="ctr" eaLnBrk="1" hangingPunct="1">
                <a:defRPr/>
              </a:pPr>
              <a:t>‹#›</a:t>
            </a:fld>
            <a:endParaRPr lang="id-ID" altLang="en-US" sz="1100">
              <a:solidFill>
                <a:schemeClr val="bg1"/>
              </a:solidFill>
              <a:latin typeface="Raleway Light" pitchFamily="-65" charset="0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 rtlCol="0">
            <a:normAutofit/>
          </a:bodyPr>
          <a:lstStyle>
            <a:lvl1pPr marL="0" indent="0">
              <a:buNone/>
              <a:defRPr sz="170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7849542"/>
      </p:ext>
    </p:extLst>
  </p:cSld>
  <p:clrMapOvr>
    <a:masterClrMapping/>
  </p:clrMapOvr>
  <p:transition spd="slow"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DD17-7454-4291-B77E-40E22343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E97FA-3EDF-44FF-9562-FBB5A7B2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13284-E1F9-4E29-BB63-FE8CCAF6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57D1-00E8-402A-BD0B-7C440790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653E-BC79-4E29-8417-DD66B639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15CF9-CF73-419F-B549-1BEB2FA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AB1D-2D6D-4A0E-B53F-35F7F094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C5FD-4089-4FE6-A52D-556FF3E8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4A3D-64B0-4C73-91B9-2936235B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18011-7AEB-48F7-902F-3C8791CCE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005CB-124E-4EC9-8FFB-1830FF2C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2F325-A631-4F9E-85DD-4578B96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BBD0D-8258-4614-B431-77638CC1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702E-C4F4-45F6-876B-624ED8D6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29E03-6CAF-455E-A0DE-4B8439496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9C0FE-40BA-4488-ADD3-DACAF944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4402-9683-4FC5-B661-70BA1FCE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2BCA-C82F-40B5-BA36-00B1E40A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3D587-1359-48C8-B567-E32D02C5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FA414-B015-4336-AB18-081B9633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2282-B19F-455C-984B-D59E6F04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BFFE1-A286-4986-9850-1215A2D4C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FDD5-D14F-414C-B54D-53874FD7C99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D03D-6E5D-4CCA-BCF7-279F45BC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B63F-88C8-4543-9ADA-405836DDB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94B4-C090-468F-882A-38E6730D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76F8B71-F1B3-294D-A841-0138CD8261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7670E5C-1FA9-AF43-8556-0153FEC7C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F449-39F4-2648-80A3-1A6FD2CF8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217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13F5-ED01-FE41-89DF-0B1DC54AB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217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CAFA-32EB-9947-A974-E9B9163CE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BEBEBE"/>
                </a:solidFill>
                <a:latin typeface="Lato Regular"/>
                <a:ea typeface="Lato Regular"/>
                <a:cs typeface="Lato Regular"/>
              </a:defRPr>
            </a:lvl1pPr>
          </a:lstStyle>
          <a:p>
            <a:pPr>
              <a:defRPr/>
            </a:pPr>
            <a:fld id="{0A42E8AB-8BA9-6B4D-8CFB-38B6406C4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</p:sldLayoutIdLst>
  <p:hf hdr="0" ftr="0" dt="0"/>
  <p:txStyles>
    <p:titleStyle>
      <a:lvl1pPr algn="l" defTabSz="914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1pPr>
      <a:lvl2pPr algn="l" defTabSz="914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2pPr>
      <a:lvl3pPr algn="l" defTabSz="914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3pPr>
      <a:lvl4pPr algn="l" defTabSz="914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4pPr>
      <a:lvl5pPr algn="l" defTabSz="9144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5pPr>
      <a:lvl6pPr marL="228600" algn="l" defTabSz="9144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Regular"/>
          <a:ea typeface="ＭＳ Ｐゴシック" panose="020B0600070205080204" pitchFamily="34" charset="-128"/>
        </a:defRPr>
      </a:lvl6pPr>
      <a:lvl7pPr marL="457200" algn="l" defTabSz="9144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Regular"/>
          <a:ea typeface="ＭＳ Ｐゴシック" panose="020B0600070205080204" pitchFamily="34" charset="-128"/>
        </a:defRPr>
      </a:lvl7pPr>
      <a:lvl8pPr marL="685800" algn="l" defTabSz="9144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Regular"/>
          <a:ea typeface="ＭＳ Ｐゴシック" panose="020B0600070205080204" pitchFamily="34" charset="-128"/>
        </a:defRPr>
      </a:lvl8pPr>
      <a:lvl9pPr marL="914400" algn="l" defTabSz="9144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Regular"/>
          <a:ea typeface="ＭＳ Ｐゴシック" panose="020B0600070205080204" pitchFamily="34" charset="-128"/>
        </a:defRPr>
      </a:lvl9pPr>
    </p:titleStyle>
    <p:bodyStyle>
      <a:lvl1pPr marL="228600" indent="-228600" algn="l" defTabSz="9144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1pPr>
      <a:lvl2pPr marL="685800" indent="-228600" algn="l" defTabSz="9144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2pPr>
      <a:lvl3pPr marL="1143000" indent="-228600" algn="l" defTabSz="9144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3pPr>
      <a:lvl4pPr marL="1600200" indent="-228600" algn="l" defTabSz="9144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4pPr>
      <a:lvl5pPr marL="2057400" indent="-228600" algn="l" defTabSz="9144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Regular"/>
          <a:ea typeface="ＭＳ Ｐゴシック" panose="020B0600070205080204" pitchFamily="34" charset="-128"/>
          <a:cs typeface="La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62D518-4D7E-954C-A7BF-BEDF1F37CD7D}"/>
              </a:ext>
            </a:extLst>
          </p:cNvPr>
          <p:cNvSpPr/>
          <p:nvPr/>
        </p:nvSpPr>
        <p:spPr>
          <a:xfrm>
            <a:off x="1143000" y="1217613"/>
            <a:ext cx="9906000" cy="4422775"/>
          </a:xfrm>
          <a:prstGeom prst="rect">
            <a:avLst/>
          </a:prstGeom>
          <a:solidFill>
            <a:srgbClr val="1E27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064" tIns="49532" rIns="99064" bIns="49532" anchor="ctr"/>
          <a:lstStyle/>
          <a:p>
            <a:pPr algn="ctr" defTabSz="914217">
              <a:defRPr/>
            </a:pPr>
            <a:endParaRPr lang="en-US" sz="1463" dirty="0">
              <a:latin typeface="Lato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18774A-2D38-5E4F-8265-367D241C33CA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2177257"/>
            <a:ext cx="1786732" cy="1687513"/>
            <a:chOff x="10070783" y="4738978"/>
            <a:chExt cx="4396845" cy="41528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8DE2AD-A092-C142-813C-E8852496286F}"/>
                </a:ext>
              </a:extLst>
            </p:cNvPr>
            <p:cNvCxnSpPr/>
            <p:nvPr/>
          </p:nvCxnSpPr>
          <p:spPr>
            <a:xfrm>
              <a:off x="14467628" y="5326945"/>
              <a:ext cx="0" cy="35649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30">
              <a:extLst>
                <a:ext uri="{FF2B5EF4-FFF2-40B4-BE49-F238E27FC236}">
                  <a16:creationId xmlns:a16="http://schemas.microsoft.com/office/drawing/2014/main" id="{3AE55217-5F5F-EE44-97C2-72C2DA0F9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4581" y="7045920"/>
              <a:ext cx="3371370" cy="170420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defTabSz="914217">
                <a:defRPr/>
              </a:pPr>
              <a:r>
                <a:rPr lang="en-US" sz="975" dirty="0">
                  <a:solidFill>
                    <a:schemeClr val="bg1"/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Which  location is more profitable in the neighborhood of New York</a:t>
              </a:r>
            </a:p>
          </p:txBody>
        </p:sp>
        <p:sp>
          <p:nvSpPr>
            <p:cNvPr id="7" name="TextBox 31">
              <a:extLst>
                <a:ext uri="{FF2B5EF4-FFF2-40B4-BE49-F238E27FC236}">
                  <a16:creationId xmlns:a16="http://schemas.microsoft.com/office/drawing/2014/main" id="{7BE06B85-BA06-B447-920B-EABC05A7F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0783" y="5985233"/>
              <a:ext cx="4396845" cy="91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defTabSz="914217" eaLnBrk="1" hangingPunct="1">
                <a:defRPr/>
              </a:pPr>
              <a:r>
                <a:rPr lang="id-ID" sz="1829" b="1" dirty="0">
                  <a:solidFill>
                    <a:schemeClr val="bg1">
                      <a:lumMod val="85000"/>
                    </a:schemeClr>
                  </a:solidFill>
                  <a:latin typeface="Lato Light"/>
                  <a:cs typeface="Lato Light"/>
                </a:rPr>
                <a:t>WHERE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74536EB-E7E5-A34B-9924-2E608CD11E08}"/>
                </a:ext>
              </a:extLst>
            </p:cNvPr>
            <p:cNvSpPr/>
            <p:nvPr/>
          </p:nvSpPr>
          <p:spPr>
            <a:xfrm>
              <a:off x="10764200" y="6670870"/>
              <a:ext cx="3045171" cy="8790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162" tIns="44582" rIns="89162" bIns="44582" anchor="ctr"/>
            <a:lstStyle/>
            <a:p>
              <a:pPr algn="ctr" defTabSz="914217">
                <a:defRPr/>
              </a:pPr>
              <a:endParaRPr lang="bg-BG" sz="1463" dirty="0">
                <a:latin typeface="Lato Light"/>
              </a:endParaRPr>
            </a:p>
          </p:txBody>
        </p:sp>
        <p:sp>
          <p:nvSpPr>
            <p:cNvPr id="9" name="Freeform 74">
              <a:extLst>
                <a:ext uri="{FF2B5EF4-FFF2-40B4-BE49-F238E27FC236}">
                  <a16:creationId xmlns:a16="http://schemas.microsoft.com/office/drawing/2014/main" id="{456ACEAD-19AC-1B4D-8465-7B69B9E1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6383" y="4738978"/>
              <a:ext cx="1152438" cy="1021617"/>
            </a:xfrm>
            <a:custGeom>
              <a:avLst/>
              <a:gdLst>
                <a:gd name="T0" fmla="*/ 451 w 461"/>
                <a:gd name="T1" fmla="*/ 213 h 409"/>
                <a:gd name="T2" fmla="*/ 451 w 461"/>
                <a:gd name="T3" fmla="*/ 213 h 409"/>
                <a:gd name="T4" fmla="*/ 247 w 461"/>
                <a:gd name="T5" fmla="*/ 17 h 409"/>
                <a:gd name="T6" fmla="*/ 212 w 461"/>
                <a:gd name="T7" fmla="*/ 17 h 409"/>
                <a:gd name="T8" fmla="*/ 9 w 461"/>
                <a:gd name="T9" fmla="*/ 213 h 409"/>
                <a:gd name="T10" fmla="*/ 18 w 461"/>
                <a:gd name="T11" fmla="*/ 230 h 409"/>
                <a:gd name="T12" fmla="*/ 62 w 461"/>
                <a:gd name="T13" fmla="*/ 230 h 409"/>
                <a:gd name="T14" fmla="*/ 62 w 461"/>
                <a:gd name="T15" fmla="*/ 390 h 409"/>
                <a:gd name="T16" fmla="*/ 79 w 461"/>
                <a:gd name="T17" fmla="*/ 408 h 409"/>
                <a:gd name="T18" fmla="*/ 177 w 461"/>
                <a:gd name="T19" fmla="*/ 408 h 409"/>
                <a:gd name="T20" fmla="*/ 177 w 461"/>
                <a:gd name="T21" fmla="*/ 248 h 409"/>
                <a:gd name="T22" fmla="*/ 283 w 461"/>
                <a:gd name="T23" fmla="*/ 248 h 409"/>
                <a:gd name="T24" fmla="*/ 283 w 461"/>
                <a:gd name="T25" fmla="*/ 408 h 409"/>
                <a:gd name="T26" fmla="*/ 381 w 461"/>
                <a:gd name="T27" fmla="*/ 408 h 409"/>
                <a:gd name="T28" fmla="*/ 398 w 461"/>
                <a:gd name="T29" fmla="*/ 390 h 409"/>
                <a:gd name="T30" fmla="*/ 398 w 461"/>
                <a:gd name="T31" fmla="*/ 230 h 409"/>
                <a:gd name="T32" fmla="*/ 443 w 461"/>
                <a:gd name="T33" fmla="*/ 230 h 409"/>
                <a:gd name="T34" fmla="*/ 451 w 461"/>
                <a:gd name="T35" fmla="*/ 21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1463" dirty="0">
                <a:latin typeface="Lato Ligh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CEFB90-2905-514D-96DC-C9995F78117B}"/>
              </a:ext>
            </a:extLst>
          </p:cNvPr>
          <p:cNvGrpSpPr>
            <a:grpSpLocks/>
          </p:cNvGrpSpPr>
          <p:nvPr/>
        </p:nvGrpSpPr>
        <p:grpSpPr bwMode="auto">
          <a:xfrm>
            <a:off x="7208044" y="2162175"/>
            <a:ext cx="1508125" cy="1701800"/>
            <a:chOff x="14926262" y="4703329"/>
            <a:chExt cx="3710534" cy="418812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35D902-C51A-834F-82FE-B6AFBA5BB4BC}"/>
                </a:ext>
              </a:extLst>
            </p:cNvPr>
            <p:cNvCxnSpPr/>
            <p:nvPr/>
          </p:nvCxnSpPr>
          <p:spPr>
            <a:xfrm>
              <a:off x="18636796" y="5326469"/>
              <a:ext cx="0" cy="35649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0">
              <a:extLst>
                <a:ext uri="{FF2B5EF4-FFF2-40B4-BE49-F238E27FC236}">
                  <a16:creationId xmlns:a16="http://schemas.microsoft.com/office/drawing/2014/main" id="{05D5946A-6737-154E-BDF5-872BD55E5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6402" y="7027894"/>
              <a:ext cx="3370726" cy="133498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defTabSz="914217">
                <a:defRPr/>
              </a:pPr>
              <a:r>
                <a:rPr lang="en-US" sz="975" dirty="0">
                  <a:solidFill>
                    <a:schemeClr val="bg1"/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Which time of the year should you list to gain more bookings</a:t>
              </a: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A7A5DECE-82A2-4E4E-8828-D719E5DDA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6262" y="6010164"/>
              <a:ext cx="3530866" cy="9199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defTabSz="914217" eaLnBrk="1" hangingPunct="1">
                <a:defRPr/>
              </a:pPr>
              <a:r>
                <a:rPr lang="id-ID" sz="1829" b="1" dirty="0">
                  <a:solidFill>
                    <a:schemeClr val="accent2"/>
                  </a:solidFill>
                  <a:latin typeface="Lato Light"/>
                  <a:cs typeface="Lato Light"/>
                </a:rPr>
                <a:t>WHEN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F82A520-4026-8D46-B0AC-56C98A411731}"/>
                </a:ext>
              </a:extLst>
            </p:cNvPr>
            <p:cNvSpPr/>
            <p:nvPr/>
          </p:nvSpPr>
          <p:spPr>
            <a:xfrm>
              <a:off x="15170375" y="6695812"/>
              <a:ext cx="3044591" cy="879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162" tIns="44582" rIns="89162" bIns="44582" anchor="ctr"/>
            <a:lstStyle/>
            <a:p>
              <a:pPr algn="ctr" defTabSz="914217">
                <a:defRPr/>
              </a:pPr>
              <a:endParaRPr lang="bg-BG" sz="1463" dirty="0">
                <a:latin typeface="Lato Light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43AB81D8-F350-AA40-8C17-6FE165D97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8078" y="4703329"/>
              <a:ext cx="1021374" cy="1086099"/>
            </a:xfrm>
            <a:custGeom>
              <a:avLst/>
              <a:gdLst>
                <a:gd name="T0" fmla="*/ 1548 w 1548"/>
                <a:gd name="T1" fmla="*/ 1327 h 1648"/>
                <a:gd name="T2" fmla="*/ 1268 w 1548"/>
                <a:gd name="T3" fmla="*/ 1408 h 1648"/>
                <a:gd name="T4" fmla="*/ 1186 w 1548"/>
                <a:gd name="T5" fmla="*/ 1129 h 1648"/>
                <a:gd name="T6" fmla="*/ 1307 w 1548"/>
                <a:gd name="T7" fmla="*/ 1195 h 1648"/>
                <a:gd name="T8" fmla="*/ 1388 w 1548"/>
                <a:gd name="T9" fmla="*/ 893 h 1648"/>
                <a:gd name="T10" fmla="*/ 1018 w 1548"/>
                <a:gd name="T11" fmla="*/ 327 h 1648"/>
                <a:gd name="T12" fmla="*/ 1061 w 1548"/>
                <a:gd name="T13" fmla="*/ 195 h 1648"/>
                <a:gd name="T14" fmla="*/ 1526 w 1548"/>
                <a:gd name="T15" fmla="*/ 893 h 1648"/>
                <a:gd name="T16" fmla="*/ 1428 w 1548"/>
                <a:gd name="T17" fmla="*/ 1261 h 1648"/>
                <a:gd name="T18" fmla="*/ 1548 w 1548"/>
                <a:gd name="T19" fmla="*/ 1327 h 1648"/>
                <a:gd name="T20" fmla="*/ 770 w 1548"/>
                <a:gd name="T21" fmla="*/ 1511 h 1648"/>
                <a:gd name="T22" fmla="*/ 235 w 1548"/>
                <a:gd name="T23" fmla="*/ 1200 h 1648"/>
                <a:gd name="T24" fmla="*/ 357 w 1548"/>
                <a:gd name="T25" fmla="*/ 1130 h 1648"/>
                <a:gd name="T26" fmla="*/ 75 w 1548"/>
                <a:gd name="T27" fmla="*/ 1055 h 1648"/>
                <a:gd name="T28" fmla="*/ 0 w 1548"/>
                <a:gd name="T29" fmla="*/ 1336 h 1648"/>
                <a:gd name="T30" fmla="*/ 116 w 1548"/>
                <a:gd name="T31" fmla="*/ 1269 h 1648"/>
                <a:gd name="T32" fmla="*/ 770 w 1548"/>
                <a:gd name="T33" fmla="*/ 1648 h 1648"/>
                <a:gd name="T34" fmla="*/ 1180 w 1548"/>
                <a:gd name="T35" fmla="*/ 1527 h 1648"/>
                <a:gd name="T36" fmla="*/ 1095 w 1548"/>
                <a:gd name="T37" fmla="*/ 1418 h 1648"/>
                <a:gd name="T38" fmla="*/ 770 w 1548"/>
                <a:gd name="T39" fmla="*/ 1511 h 1648"/>
                <a:gd name="T40" fmla="*/ 153 w 1548"/>
                <a:gd name="T41" fmla="*/ 901 h 1648"/>
                <a:gd name="T42" fmla="*/ 152 w 1548"/>
                <a:gd name="T43" fmla="*/ 893 h 1648"/>
                <a:gd name="T44" fmla="*/ 702 w 1548"/>
                <a:gd name="T45" fmla="*/ 279 h 1648"/>
                <a:gd name="T46" fmla="*/ 702 w 1548"/>
                <a:gd name="T47" fmla="*/ 412 h 1648"/>
                <a:gd name="T48" fmla="*/ 908 w 1548"/>
                <a:gd name="T49" fmla="*/ 206 h 1648"/>
                <a:gd name="T50" fmla="*/ 702 w 1548"/>
                <a:gd name="T51" fmla="*/ 0 h 1648"/>
                <a:gd name="T52" fmla="*/ 702 w 1548"/>
                <a:gd name="T53" fmla="*/ 141 h 1648"/>
                <a:gd name="T54" fmla="*/ 15 w 1548"/>
                <a:gd name="T55" fmla="*/ 893 h 1648"/>
                <a:gd name="T56" fmla="*/ 16 w 1548"/>
                <a:gd name="T57" fmla="*/ 920 h 1648"/>
                <a:gd name="T58" fmla="*/ 153 w 1548"/>
                <a:gd name="T59" fmla="*/ 901 h 1648"/>
                <a:gd name="T60" fmla="*/ 573 w 1548"/>
                <a:gd name="T61" fmla="*/ 862 h 1648"/>
                <a:gd name="T62" fmla="*/ 602 w 1548"/>
                <a:gd name="T63" fmla="*/ 1039 h 1648"/>
                <a:gd name="T64" fmla="*/ 860 w 1548"/>
                <a:gd name="T65" fmla="*/ 830 h 1648"/>
                <a:gd name="T66" fmla="*/ 592 w 1548"/>
                <a:gd name="T67" fmla="*/ 1305 h 1648"/>
                <a:gd name="T68" fmla="*/ 661 w 1548"/>
                <a:gd name="T69" fmla="*/ 1305 h 1648"/>
                <a:gd name="T70" fmla="*/ 695 w 1548"/>
                <a:gd name="T71" fmla="*/ 1103 h 1648"/>
                <a:gd name="T72" fmla="*/ 887 w 1548"/>
                <a:gd name="T73" fmla="*/ 1061 h 1648"/>
                <a:gd name="T74" fmla="*/ 1170 w 1548"/>
                <a:gd name="T75" fmla="*/ 679 h 1648"/>
                <a:gd name="T76" fmla="*/ 573 w 1548"/>
                <a:gd name="T77" fmla="*/ 862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48" h="1648">
                  <a:moveTo>
                    <a:pt x="1548" y="1327"/>
                  </a:moveTo>
                  <a:cubicBezTo>
                    <a:pt x="1268" y="1408"/>
                    <a:pt x="1268" y="1408"/>
                    <a:pt x="1268" y="1408"/>
                  </a:cubicBezTo>
                  <a:cubicBezTo>
                    <a:pt x="1186" y="1129"/>
                    <a:pt x="1186" y="1129"/>
                    <a:pt x="1186" y="1129"/>
                  </a:cubicBezTo>
                  <a:cubicBezTo>
                    <a:pt x="1307" y="1195"/>
                    <a:pt x="1307" y="1195"/>
                    <a:pt x="1307" y="1195"/>
                  </a:cubicBezTo>
                  <a:cubicBezTo>
                    <a:pt x="1358" y="1105"/>
                    <a:pt x="1388" y="1003"/>
                    <a:pt x="1388" y="893"/>
                  </a:cubicBezTo>
                  <a:cubicBezTo>
                    <a:pt x="1388" y="640"/>
                    <a:pt x="1236" y="422"/>
                    <a:pt x="1018" y="327"/>
                  </a:cubicBezTo>
                  <a:cubicBezTo>
                    <a:pt x="1061" y="195"/>
                    <a:pt x="1061" y="195"/>
                    <a:pt x="1061" y="195"/>
                  </a:cubicBezTo>
                  <a:cubicBezTo>
                    <a:pt x="1334" y="309"/>
                    <a:pt x="1526" y="578"/>
                    <a:pt x="1526" y="893"/>
                  </a:cubicBezTo>
                  <a:cubicBezTo>
                    <a:pt x="1526" y="1027"/>
                    <a:pt x="1490" y="1152"/>
                    <a:pt x="1428" y="1261"/>
                  </a:cubicBezTo>
                  <a:lnTo>
                    <a:pt x="1548" y="1327"/>
                  </a:lnTo>
                  <a:close/>
                  <a:moveTo>
                    <a:pt x="770" y="1511"/>
                  </a:moveTo>
                  <a:cubicBezTo>
                    <a:pt x="542" y="1511"/>
                    <a:pt x="342" y="1385"/>
                    <a:pt x="235" y="1200"/>
                  </a:cubicBezTo>
                  <a:cubicBezTo>
                    <a:pt x="357" y="1130"/>
                    <a:pt x="357" y="1130"/>
                    <a:pt x="357" y="1130"/>
                  </a:cubicBezTo>
                  <a:cubicBezTo>
                    <a:pt x="75" y="1055"/>
                    <a:pt x="75" y="1055"/>
                    <a:pt x="75" y="1055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116" y="1269"/>
                    <a:pt x="116" y="1269"/>
                    <a:pt x="116" y="1269"/>
                  </a:cubicBezTo>
                  <a:cubicBezTo>
                    <a:pt x="247" y="1495"/>
                    <a:pt x="490" y="1648"/>
                    <a:pt x="770" y="1648"/>
                  </a:cubicBezTo>
                  <a:cubicBezTo>
                    <a:pt x="922" y="1648"/>
                    <a:pt x="1062" y="1603"/>
                    <a:pt x="1180" y="1527"/>
                  </a:cubicBezTo>
                  <a:cubicBezTo>
                    <a:pt x="1095" y="1418"/>
                    <a:pt x="1095" y="1418"/>
                    <a:pt x="1095" y="1418"/>
                  </a:cubicBezTo>
                  <a:cubicBezTo>
                    <a:pt x="1001" y="1476"/>
                    <a:pt x="890" y="1511"/>
                    <a:pt x="770" y="1511"/>
                  </a:cubicBezTo>
                  <a:close/>
                  <a:moveTo>
                    <a:pt x="153" y="901"/>
                  </a:moveTo>
                  <a:cubicBezTo>
                    <a:pt x="153" y="898"/>
                    <a:pt x="152" y="896"/>
                    <a:pt x="152" y="893"/>
                  </a:cubicBezTo>
                  <a:cubicBezTo>
                    <a:pt x="152" y="575"/>
                    <a:pt x="393" y="314"/>
                    <a:pt x="702" y="279"/>
                  </a:cubicBezTo>
                  <a:cubicBezTo>
                    <a:pt x="702" y="412"/>
                    <a:pt x="702" y="412"/>
                    <a:pt x="702" y="412"/>
                  </a:cubicBezTo>
                  <a:cubicBezTo>
                    <a:pt x="908" y="206"/>
                    <a:pt x="908" y="206"/>
                    <a:pt x="908" y="206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702" y="141"/>
                    <a:pt x="702" y="141"/>
                    <a:pt x="702" y="141"/>
                  </a:cubicBezTo>
                  <a:cubicBezTo>
                    <a:pt x="317" y="175"/>
                    <a:pt x="15" y="499"/>
                    <a:pt x="15" y="893"/>
                  </a:cubicBezTo>
                  <a:cubicBezTo>
                    <a:pt x="15" y="902"/>
                    <a:pt x="16" y="911"/>
                    <a:pt x="16" y="920"/>
                  </a:cubicBezTo>
                  <a:lnTo>
                    <a:pt x="153" y="901"/>
                  </a:lnTo>
                  <a:close/>
                  <a:moveTo>
                    <a:pt x="573" y="862"/>
                  </a:moveTo>
                  <a:cubicBezTo>
                    <a:pt x="556" y="922"/>
                    <a:pt x="563" y="984"/>
                    <a:pt x="602" y="1039"/>
                  </a:cubicBezTo>
                  <a:cubicBezTo>
                    <a:pt x="664" y="947"/>
                    <a:pt x="780" y="849"/>
                    <a:pt x="860" y="830"/>
                  </a:cubicBezTo>
                  <a:cubicBezTo>
                    <a:pt x="696" y="949"/>
                    <a:pt x="604" y="1116"/>
                    <a:pt x="592" y="1305"/>
                  </a:cubicBezTo>
                  <a:cubicBezTo>
                    <a:pt x="661" y="1305"/>
                    <a:pt x="661" y="1305"/>
                    <a:pt x="661" y="1305"/>
                  </a:cubicBezTo>
                  <a:cubicBezTo>
                    <a:pt x="660" y="1233"/>
                    <a:pt x="670" y="1144"/>
                    <a:pt x="695" y="1103"/>
                  </a:cubicBezTo>
                  <a:cubicBezTo>
                    <a:pt x="758" y="1124"/>
                    <a:pt x="827" y="1112"/>
                    <a:pt x="887" y="1061"/>
                  </a:cubicBezTo>
                  <a:cubicBezTo>
                    <a:pt x="1006" y="961"/>
                    <a:pt x="961" y="708"/>
                    <a:pt x="1170" y="679"/>
                  </a:cubicBezTo>
                  <a:cubicBezTo>
                    <a:pt x="890" y="526"/>
                    <a:pt x="624" y="688"/>
                    <a:pt x="573" y="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bg-BG" sz="1463" dirty="0">
                <a:latin typeface="Lato Ligh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DCA958-D188-0349-A823-FEF5775AE242}"/>
              </a:ext>
            </a:extLst>
          </p:cNvPr>
          <p:cNvGrpSpPr>
            <a:grpSpLocks/>
          </p:cNvGrpSpPr>
          <p:nvPr/>
        </p:nvGrpSpPr>
        <p:grpSpPr bwMode="auto">
          <a:xfrm>
            <a:off x="8795544" y="2183607"/>
            <a:ext cx="1910556" cy="1615628"/>
            <a:chOff x="18831421" y="4756802"/>
            <a:chExt cx="4702934" cy="3974161"/>
          </a:xfrm>
        </p:grpSpPr>
        <p:sp>
          <p:nvSpPr>
            <p:cNvPr id="17" name="TextBox 30">
              <a:extLst>
                <a:ext uri="{FF2B5EF4-FFF2-40B4-BE49-F238E27FC236}">
                  <a16:creationId xmlns:a16="http://schemas.microsoft.com/office/drawing/2014/main" id="{269AF808-FE7D-8E4F-AFBE-09C11CEEA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4810" y="7027542"/>
              <a:ext cx="3370402" cy="17034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defTabSz="914217">
                <a:defRPr/>
              </a:pPr>
              <a:r>
                <a:rPr lang="en-US" sz="975" dirty="0">
                  <a:solidFill>
                    <a:schemeClr val="bg1"/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How should you list? What to include in the description and what not to include?</a:t>
              </a:r>
            </a:p>
          </p:txBody>
        </p:sp>
        <p:sp>
          <p:nvSpPr>
            <p:cNvPr id="18" name="TextBox 31">
              <a:extLst>
                <a:ext uri="{FF2B5EF4-FFF2-40B4-BE49-F238E27FC236}">
                  <a16:creationId xmlns:a16="http://schemas.microsoft.com/office/drawing/2014/main" id="{2CF0E481-6024-5745-91C7-CC6D58F75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1421" y="6010299"/>
              <a:ext cx="4702934" cy="9195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defTabSz="914217" eaLnBrk="1" hangingPunct="1">
                <a:defRPr/>
              </a:pPr>
              <a:r>
                <a:rPr lang="id-ID" sz="1829" b="1" dirty="0">
                  <a:solidFill>
                    <a:schemeClr val="accent3"/>
                  </a:solidFill>
                  <a:latin typeface="Lato Light"/>
                  <a:cs typeface="Lato Light"/>
                </a:rPr>
                <a:t>HOW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8AED4BD-C0F3-C64B-95CD-24138343F3F4}"/>
                </a:ext>
              </a:extLst>
            </p:cNvPr>
            <p:cNvSpPr/>
            <p:nvPr/>
          </p:nvSpPr>
          <p:spPr>
            <a:xfrm>
              <a:off x="19648133" y="6695620"/>
              <a:ext cx="3046063" cy="8786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162" tIns="44582" rIns="89162" bIns="44582" anchor="ctr"/>
            <a:lstStyle/>
            <a:p>
              <a:pPr algn="ctr" defTabSz="914217">
                <a:defRPr/>
              </a:pPr>
              <a:endParaRPr lang="bg-BG" sz="1463" dirty="0">
                <a:latin typeface="Lato Light"/>
              </a:endParaRPr>
            </a:p>
          </p:txBody>
        </p:sp>
        <p:sp>
          <p:nvSpPr>
            <p:cNvPr id="20" name="Freeform 102">
              <a:extLst>
                <a:ext uri="{FF2B5EF4-FFF2-40B4-BE49-F238E27FC236}">
                  <a16:creationId xmlns:a16="http://schemas.microsoft.com/office/drawing/2014/main" id="{A21D6FF6-45E6-DF41-AFE6-CEE07B24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4492" y="4756802"/>
              <a:ext cx="1141053" cy="1021150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1463" dirty="0">
                <a:latin typeface="Lato Light"/>
              </a:endParaRPr>
            </a:p>
          </p:txBody>
        </p:sp>
      </p:grpSp>
      <p:pic>
        <p:nvPicPr>
          <p:cNvPr id="41989" name="Picture 20">
            <a:extLst>
              <a:ext uri="{FF2B5EF4-FFF2-40B4-BE49-F238E27FC236}">
                <a16:creationId xmlns:a16="http://schemas.microsoft.com/office/drawing/2014/main" id="{E08D8358-1192-1047-BD2F-B01CFA89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82" y="1778000"/>
            <a:ext cx="3302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31">
            <a:extLst>
              <a:ext uri="{FF2B5EF4-FFF2-40B4-BE49-F238E27FC236}">
                <a16:creationId xmlns:a16="http://schemas.microsoft.com/office/drawing/2014/main" id="{C2D4DF91-A6F0-474C-B48C-74049D43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382" y="4260850"/>
            <a:ext cx="5242719" cy="10772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defTabSz="914217" eaLnBrk="1" hangingPunct="1">
              <a:defRPr/>
            </a:pPr>
            <a:r>
              <a:rPr lang="id-ID" sz="3200" b="1" dirty="0">
                <a:solidFill>
                  <a:schemeClr val="bg1"/>
                </a:solidFill>
                <a:latin typeface="Lato Regular"/>
                <a:ea typeface="+mn-ea"/>
              </a:rPr>
              <a:t>Improving the </a:t>
            </a:r>
            <a:r>
              <a:rPr lang="en-US" sz="3200" b="1" dirty="0">
                <a:solidFill>
                  <a:schemeClr val="bg1"/>
                </a:solidFill>
                <a:latin typeface="Lato Regular"/>
                <a:ea typeface="+mn-ea"/>
              </a:rPr>
              <a:t>R</a:t>
            </a:r>
            <a:r>
              <a:rPr lang="id-ID" sz="3200" b="1" dirty="0">
                <a:solidFill>
                  <a:schemeClr val="bg1"/>
                </a:solidFill>
                <a:latin typeface="Lato Regular"/>
                <a:ea typeface="+mn-ea"/>
              </a:rPr>
              <a:t>evenues of the </a:t>
            </a:r>
            <a:r>
              <a:rPr lang="en-US" sz="3200" b="1" dirty="0">
                <a:solidFill>
                  <a:schemeClr val="bg1"/>
                </a:solidFill>
                <a:latin typeface="Lato Regular"/>
                <a:ea typeface="+mn-ea"/>
              </a:rPr>
              <a:t>A</a:t>
            </a:r>
            <a:r>
              <a:rPr lang="id-ID" sz="3200" b="1" dirty="0">
                <a:solidFill>
                  <a:schemeClr val="bg1"/>
                </a:solidFill>
                <a:latin typeface="Lato Regular"/>
                <a:ea typeface="+mn-ea"/>
              </a:rPr>
              <a:t>irbnb </a:t>
            </a:r>
            <a:r>
              <a:rPr lang="en-US" sz="3200" b="1" dirty="0">
                <a:solidFill>
                  <a:schemeClr val="bg1"/>
                </a:solidFill>
                <a:latin typeface="Lato Regular"/>
                <a:ea typeface="+mn-ea"/>
              </a:rPr>
              <a:t>H</a:t>
            </a:r>
            <a:r>
              <a:rPr lang="id-ID" sz="3200" b="1" dirty="0">
                <a:solidFill>
                  <a:schemeClr val="bg1"/>
                </a:solidFill>
                <a:latin typeface="Lato Regular"/>
                <a:ea typeface="+mn-ea"/>
              </a:rPr>
              <a:t>ost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5232FE-C1B3-D042-AAA7-48D70C1702DE}"/>
              </a:ext>
            </a:extLst>
          </p:cNvPr>
          <p:cNvGrpSpPr>
            <a:grpSpLocks/>
          </p:cNvGrpSpPr>
          <p:nvPr/>
        </p:nvGrpSpPr>
        <p:grpSpPr bwMode="auto">
          <a:xfrm>
            <a:off x="-238919" y="372269"/>
            <a:ext cx="5022851" cy="845344"/>
            <a:chOff x="5988388" y="483017"/>
            <a:chExt cx="12359700" cy="20790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08C0B3-A757-C242-AEA9-B19C231E68D5}"/>
                </a:ext>
              </a:extLst>
            </p:cNvPr>
            <p:cNvSpPr txBox="1"/>
            <p:nvPr/>
          </p:nvSpPr>
          <p:spPr>
            <a:xfrm>
              <a:off x="5988388" y="483017"/>
              <a:ext cx="12359700" cy="1445649"/>
            </a:xfrm>
            <a:prstGeom prst="rect">
              <a:avLst/>
            </a:prstGeom>
            <a:noFill/>
          </p:spPr>
          <p:txBody>
            <a:bodyPr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id-ID" sz="3576" b="1" dirty="0" err="1">
                  <a:solidFill>
                    <a:srgbClr val="C00000"/>
                  </a:solidFill>
                  <a:latin typeface="Lato Regular"/>
                  <a:cs typeface="Lato Regular"/>
                </a:rPr>
                <a:t>Objective</a:t>
              </a:r>
              <a:endParaRPr lang="id-ID" sz="3576" b="1" dirty="0">
                <a:solidFill>
                  <a:srgbClr val="C00000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4EA40D-29E0-FC4A-935B-6A80EE050BA0}"/>
                </a:ext>
              </a:extLst>
            </p:cNvPr>
            <p:cNvSpPr/>
            <p:nvPr/>
          </p:nvSpPr>
          <p:spPr>
            <a:xfrm>
              <a:off x="11412359" y="2470351"/>
              <a:ext cx="1552776" cy="917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39182"/>
      </p:ext>
    </p:extLst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87" name="Group 40">
            <a:extLst>
              <a:ext uri="{FF2B5EF4-FFF2-40B4-BE49-F238E27FC236}">
                <a16:creationId xmlns:a16="http://schemas.microsoft.com/office/drawing/2014/main" id="{6F5A4611-6A9F-4EE5-8C03-4F5A301E803E}"/>
              </a:ext>
            </a:extLst>
          </p:cNvPr>
          <p:cNvGrpSpPr>
            <a:grpSpLocks/>
          </p:cNvGrpSpPr>
          <p:nvPr/>
        </p:nvGrpSpPr>
        <p:grpSpPr bwMode="auto">
          <a:xfrm rot="16858470">
            <a:off x="-636038" y="3239297"/>
            <a:ext cx="2262774" cy="402529"/>
            <a:chOff x="1253922" y="2219659"/>
            <a:chExt cx="2746161" cy="46043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06358B9-D526-44FB-A8D7-747A8A92403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56010" y="2329753"/>
              <a:ext cx="348257" cy="35243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6BABA5-3FE6-4290-A45F-BAC3B8492878}"/>
                </a:ext>
              </a:extLst>
            </p:cNvPr>
            <p:cNvSpPr txBox="1"/>
            <p:nvPr/>
          </p:nvSpPr>
          <p:spPr>
            <a:xfrm>
              <a:off x="1581199" y="2219659"/>
              <a:ext cx="2418884" cy="390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17">
                <a:defRPr/>
              </a:pPr>
              <a:r>
                <a:rPr lang="id-ID" sz="1463" dirty="0">
                  <a:solidFill>
                    <a:schemeClr val="tx2"/>
                  </a:solidFill>
                  <a:latin typeface="Lato Regular"/>
                  <a:cs typeface="Lato Regular"/>
                </a:rPr>
                <a:t>January</a:t>
              </a:r>
              <a:r>
                <a:rPr lang="en-US" sz="1463" dirty="0">
                  <a:solidFill>
                    <a:schemeClr val="tx2"/>
                  </a:solidFill>
                  <a:latin typeface="Lato Regular"/>
                  <a:cs typeface="Lato Regular"/>
                </a:rPr>
                <a:t> and February</a:t>
              </a:r>
              <a:endParaRPr lang="id-ID" sz="1463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46483" name="Group 74">
            <a:extLst>
              <a:ext uri="{FF2B5EF4-FFF2-40B4-BE49-F238E27FC236}">
                <a16:creationId xmlns:a16="http://schemas.microsoft.com/office/drawing/2014/main" id="{FA02B6F6-A7E6-4669-9CA1-B10E1651E925}"/>
              </a:ext>
            </a:extLst>
          </p:cNvPr>
          <p:cNvGrpSpPr>
            <a:grpSpLocks/>
          </p:cNvGrpSpPr>
          <p:nvPr/>
        </p:nvGrpSpPr>
        <p:grpSpPr bwMode="auto">
          <a:xfrm rot="17082687">
            <a:off x="211999" y="2926451"/>
            <a:ext cx="2049374" cy="329614"/>
            <a:chOff x="1253920" y="2219659"/>
            <a:chExt cx="2181178" cy="460440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5EE1E9D-7DBB-45C3-A5EC-BD46E5E312E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53689" y="2332073"/>
              <a:ext cx="348257" cy="347795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FC4F91-2952-4F94-A45F-0C60F2A3CFAE}"/>
                </a:ext>
              </a:extLst>
            </p:cNvPr>
            <p:cNvSpPr txBox="1"/>
            <p:nvPr/>
          </p:nvSpPr>
          <p:spPr>
            <a:xfrm>
              <a:off x="1581199" y="2219659"/>
              <a:ext cx="1853899" cy="390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17">
                <a:defRPr/>
              </a:pPr>
              <a:r>
                <a:rPr lang="en-US" sz="1463" dirty="0">
                  <a:solidFill>
                    <a:schemeClr val="tx2"/>
                  </a:solidFill>
                  <a:latin typeface="Lato Regular"/>
                  <a:cs typeface="Lato Regular"/>
                </a:rPr>
                <a:t>March and April</a:t>
              </a:r>
            </a:p>
          </p:txBody>
        </p:sp>
      </p:grpSp>
      <p:grpSp>
        <p:nvGrpSpPr>
          <p:cNvPr id="146479" name="Group 99">
            <a:extLst>
              <a:ext uri="{FF2B5EF4-FFF2-40B4-BE49-F238E27FC236}">
                <a16:creationId xmlns:a16="http://schemas.microsoft.com/office/drawing/2014/main" id="{EBE7F1E5-5C18-4A25-B512-47898AAC8B52}"/>
              </a:ext>
            </a:extLst>
          </p:cNvPr>
          <p:cNvGrpSpPr>
            <a:grpSpLocks/>
          </p:cNvGrpSpPr>
          <p:nvPr/>
        </p:nvGrpSpPr>
        <p:grpSpPr bwMode="auto">
          <a:xfrm rot="17111158">
            <a:off x="999941" y="3127995"/>
            <a:ext cx="1746297" cy="310054"/>
            <a:chOff x="1253922" y="2332008"/>
            <a:chExt cx="2498861" cy="374923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B648116-FAB1-489C-B420-EF06433C94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42849" y="2243081"/>
              <a:ext cx="374923" cy="552777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8A4A38E-5F80-438D-AAAD-FCA87D507D20}"/>
                </a:ext>
              </a:extLst>
            </p:cNvPr>
            <p:cNvSpPr txBox="1"/>
            <p:nvPr/>
          </p:nvSpPr>
          <p:spPr>
            <a:xfrm>
              <a:off x="1795498" y="2372063"/>
              <a:ext cx="1957285" cy="2850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217">
                <a:defRPr/>
              </a:pPr>
              <a:r>
                <a:rPr lang="en-US" sz="1463" dirty="0">
                  <a:solidFill>
                    <a:schemeClr val="tx2"/>
                  </a:solidFill>
                  <a:latin typeface="Lato Regular"/>
                  <a:cs typeface="Lato Regular"/>
                </a:rPr>
                <a:t>May and June</a:t>
              </a:r>
            </a:p>
          </p:txBody>
        </p:sp>
      </p:grpSp>
      <p:grpSp>
        <p:nvGrpSpPr>
          <p:cNvPr id="146475" name="Group 104">
            <a:extLst>
              <a:ext uri="{FF2B5EF4-FFF2-40B4-BE49-F238E27FC236}">
                <a16:creationId xmlns:a16="http://schemas.microsoft.com/office/drawing/2014/main" id="{40CD386D-990B-4171-90BA-4964E873C5BB}"/>
              </a:ext>
            </a:extLst>
          </p:cNvPr>
          <p:cNvGrpSpPr>
            <a:grpSpLocks/>
          </p:cNvGrpSpPr>
          <p:nvPr/>
        </p:nvGrpSpPr>
        <p:grpSpPr bwMode="auto">
          <a:xfrm rot="17002794">
            <a:off x="1678337" y="3076071"/>
            <a:ext cx="1872236" cy="343481"/>
            <a:chOff x="1253918" y="2257958"/>
            <a:chExt cx="2304361" cy="422134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BAEDF8E-1479-4C13-9A2A-E731578275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15721" y="2270032"/>
              <a:ext cx="348257" cy="471863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6E0AA22-2399-4CFD-B77C-236995A6C4BC}"/>
                </a:ext>
              </a:extLst>
            </p:cNvPr>
            <p:cNvSpPr txBox="1"/>
            <p:nvPr/>
          </p:nvSpPr>
          <p:spPr>
            <a:xfrm>
              <a:off x="1717087" y="2257958"/>
              <a:ext cx="1841192" cy="390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17">
                <a:defRPr/>
              </a:pPr>
              <a:r>
                <a:rPr lang="en-US" sz="1463" dirty="0">
                  <a:solidFill>
                    <a:schemeClr val="tx2"/>
                  </a:solidFill>
                  <a:latin typeface="Lato Regular"/>
                  <a:cs typeface="Lato Regular"/>
                </a:rPr>
                <a:t>July and August</a:t>
              </a:r>
              <a:endParaRPr lang="id-ID" sz="1463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46471" name="Group 109">
            <a:extLst>
              <a:ext uri="{FF2B5EF4-FFF2-40B4-BE49-F238E27FC236}">
                <a16:creationId xmlns:a16="http://schemas.microsoft.com/office/drawing/2014/main" id="{D9F67975-DE20-4D47-A1B7-77FCD246C354}"/>
              </a:ext>
            </a:extLst>
          </p:cNvPr>
          <p:cNvGrpSpPr>
            <a:grpSpLocks/>
          </p:cNvGrpSpPr>
          <p:nvPr/>
        </p:nvGrpSpPr>
        <p:grpSpPr bwMode="auto">
          <a:xfrm rot="16838129">
            <a:off x="2588280" y="3027305"/>
            <a:ext cx="1416925" cy="317459"/>
            <a:chOff x="1253921" y="2326238"/>
            <a:chExt cx="1751448" cy="390153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0F911F7-818E-4E2B-9649-C65B608C939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15547" y="2270214"/>
              <a:ext cx="348257" cy="471510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6A235A8-A469-4617-871C-B0EDFD66D759}"/>
                </a:ext>
              </a:extLst>
            </p:cNvPr>
            <p:cNvSpPr txBox="1"/>
            <p:nvPr/>
          </p:nvSpPr>
          <p:spPr>
            <a:xfrm>
              <a:off x="1665156" y="2326238"/>
              <a:ext cx="1340213" cy="390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17">
                <a:defRPr/>
              </a:pPr>
              <a:r>
                <a:rPr lang="en-US" sz="1463" dirty="0">
                  <a:solidFill>
                    <a:schemeClr val="tx2"/>
                  </a:solidFill>
                  <a:latin typeface="Lato Regular"/>
                  <a:cs typeface="Lato Regular"/>
                </a:rPr>
                <a:t>September</a:t>
              </a:r>
              <a:endParaRPr lang="id-ID" sz="1463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46467" name="Group 114">
            <a:extLst>
              <a:ext uri="{FF2B5EF4-FFF2-40B4-BE49-F238E27FC236}">
                <a16:creationId xmlns:a16="http://schemas.microsoft.com/office/drawing/2014/main" id="{A4F2DB15-8FC3-4EB5-A0D3-0AC1DE4FD5ED}"/>
              </a:ext>
            </a:extLst>
          </p:cNvPr>
          <p:cNvGrpSpPr>
            <a:grpSpLocks/>
          </p:cNvGrpSpPr>
          <p:nvPr/>
        </p:nvGrpSpPr>
        <p:grpSpPr bwMode="auto">
          <a:xfrm rot="16948007">
            <a:off x="3511054" y="3415595"/>
            <a:ext cx="2605429" cy="374650"/>
            <a:chOff x="1148771" y="2219659"/>
            <a:chExt cx="3292319" cy="461120"/>
          </a:xfrm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A704E0D-4A5A-4F2D-850B-FDAA8BBB31A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01348" y="2279432"/>
              <a:ext cx="348770" cy="453924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327EB6C-7028-4149-AAAF-5B8495D2D347}"/>
                </a:ext>
              </a:extLst>
            </p:cNvPr>
            <p:cNvSpPr txBox="1"/>
            <p:nvPr/>
          </p:nvSpPr>
          <p:spPr>
            <a:xfrm>
              <a:off x="1581201" y="2219659"/>
              <a:ext cx="2859889" cy="3907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17">
                <a:defRPr/>
              </a:pPr>
              <a:r>
                <a:rPr lang="en-US" sz="1463" dirty="0">
                  <a:solidFill>
                    <a:schemeClr val="tx2"/>
                  </a:solidFill>
                  <a:latin typeface="Lato Regular"/>
                  <a:cs typeface="Lato Regular"/>
                </a:rPr>
                <a:t>November and December</a:t>
              </a:r>
              <a:endParaRPr lang="id-ID" sz="1463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111C12-E75B-43E7-9D31-4BBAF3FCCB83}"/>
              </a:ext>
            </a:extLst>
          </p:cNvPr>
          <p:cNvGrpSpPr>
            <a:grpSpLocks/>
          </p:cNvGrpSpPr>
          <p:nvPr/>
        </p:nvGrpSpPr>
        <p:grpSpPr bwMode="auto">
          <a:xfrm>
            <a:off x="226426" y="883182"/>
            <a:ext cx="1490217" cy="1422725"/>
            <a:chOff x="1706563" y="4518025"/>
            <a:chExt cx="2605088" cy="1390650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1ADAEAB-65FF-45D8-9E01-A06DD6A74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4518025"/>
              <a:ext cx="1303685" cy="1390650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7A5EBA40-F672-446F-970E-7CC3146C7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248" y="4518025"/>
              <a:ext cx="1301403" cy="1390650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0BB9EA-2510-4CBD-944E-1A66805E2022}"/>
              </a:ext>
            </a:extLst>
          </p:cNvPr>
          <p:cNvGrpSpPr>
            <a:grpSpLocks/>
          </p:cNvGrpSpPr>
          <p:nvPr/>
        </p:nvGrpSpPr>
        <p:grpSpPr bwMode="auto">
          <a:xfrm>
            <a:off x="1011341" y="1225689"/>
            <a:ext cx="1249611" cy="1080218"/>
            <a:chOff x="3024188" y="3378200"/>
            <a:chExt cx="2609851" cy="2530475"/>
          </a:xfrm>
        </p:grpSpPr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263A0E9-5DD7-45AE-B78C-3138675A6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3378200"/>
              <a:ext cx="1306066" cy="2530475"/>
            </a:xfrm>
            <a:custGeom>
              <a:avLst/>
              <a:gdLst>
                <a:gd name="T0" fmla="*/ 334 w 348"/>
                <a:gd name="T1" fmla="*/ 52 h 673"/>
                <a:gd name="T2" fmla="*/ 0 w 348"/>
                <a:gd name="T3" fmla="*/ 673 h 673"/>
                <a:gd name="T4" fmla="*/ 348 w 348"/>
                <a:gd name="T5" fmla="*/ 673 h 673"/>
                <a:gd name="T6" fmla="*/ 348 w 348"/>
                <a:gd name="T7" fmla="*/ 0 h 673"/>
                <a:gd name="T8" fmla="*/ 334 w 348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673">
                  <a:moveTo>
                    <a:pt x="334" y="52"/>
                  </a:moveTo>
                  <a:cubicBezTo>
                    <a:pt x="243" y="520"/>
                    <a:pt x="0" y="673"/>
                    <a:pt x="0" y="673"/>
                  </a:cubicBezTo>
                  <a:cubicBezTo>
                    <a:pt x="348" y="673"/>
                    <a:pt x="348" y="673"/>
                    <a:pt x="348" y="673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5" y="0"/>
                    <a:pt x="339" y="24"/>
                    <a:pt x="334" y="52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01078586-19D9-49BB-8DC7-90D32F183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254" y="3378200"/>
              <a:ext cx="1303785" cy="2530475"/>
            </a:xfrm>
            <a:custGeom>
              <a:avLst/>
              <a:gdLst>
                <a:gd name="T0" fmla="*/ 14 w 347"/>
                <a:gd name="T1" fmla="*/ 52 h 673"/>
                <a:gd name="T2" fmla="*/ 0 w 347"/>
                <a:gd name="T3" fmla="*/ 0 h 673"/>
                <a:gd name="T4" fmla="*/ 0 w 347"/>
                <a:gd name="T5" fmla="*/ 673 h 673"/>
                <a:gd name="T6" fmla="*/ 347 w 347"/>
                <a:gd name="T7" fmla="*/ 673 h 673"/>
                <a:gd name="T8" fmla="*/ 14 w 347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673">
                  <a:moveTo>
                    <a:pt x="14" y="52"/>
                  </a:moveTo>
                  <a:cubicBezTo>
                    <a:pt x="9" y="24"/>
                    <a:pt x="3" y="0"/>
                    <a:pt x="0" y="0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347" y="673"/>
                    <a:pt x="347" y="673"/>
                    <a:pt x="347" y="673"/>
                  </a:cubicBezTo>
                  <a:cubicBezTo>
                    <a:pt x="347" y="673"/>
                    <a:pt x="105" y="520"/>
                    <a:pt x="14" y="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D618C9-CB0D-4EF7-9642-DB49327692B4}"/>
              </a:ext>
            </a:extLst>
          </p:cNvPr>
          <p:cNvGrpSpPr>
            <a:grpSpLocks/>
          </p:cNvGrpSpPr>
          <p:nvPr/>
        </p:nvGrpSpPr>
        <p:grpSpPr bwMode="auto">
          <a:xfrm>
            <a:off x="1596752" y="1435269"/>
            <a:ext cx="1455940" cy="876631"/>
            <a:chOff x="4338638" y="2257425"/>
            <a:chExt cx="2605088" cy="3651250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F54B1E55-D360-4F41-853F-AD31A8BDE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257425"/>
              <a:ext cx="1303685" cy="3651250"/>
            </a:xfrm>
            <a:custGeom>
              <a:avLst/>
              <a:gdLst>
                <a:gd name="T0" fmla="*/ 333 w 347"/>
                <a:gd name="T1" fmla="*/ 75 h 971"/>
                <a:gd name="T2" fmla="*/ 0 w 347"/>
                <a:gd name="T3" fmla="*/ 971 h 971"/>
                <a:gd name="T4" fmla="*/ 347 w 347"/>
                <a:gd name="T5" fmla="*/ 971 h 971"/>
                <a:gd name="T6" fmla="*/ 347 w 347"/>
                <a:gd name="T7" fmla="*/ 0 h 971"/>
                <a:gd name="T8" fmla="*/ 333 w 347"/>
                <a:gd name="T9" fmla="*/ 7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71">
                  <a:moveTo>
                    <a:pt x="333" y="75"/>
                  </a:moveTo>
                  <a:cubicBezTo>
                    <a:pt x="242" y="750"/>
                    <a:pt x="0" y="971"/>
                    <a:pt x="0" y="971"/>
                  </a:cubicBezTo>
                  <a:cubicBezTo>
                    <a:pt x="347" y="971"/>
                    <a:pt x="347" y="971"/>
                    <a:pt x="347" y="971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33"/>
                    <a:pt x="333" y="75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5E5788A-703C-4DEF-B20D-E3CFB99BE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323" y="2257425"/>
              <a:ext cx="1301403" cy="3651250"/>
            </a:xfrm>
            <a:custGeom>
              <a:avLst/>
              <a:gdLst>
                <a:gd name="T0" fmla="*/ 15 w 347"/>
                <a:gd name="T1" fmla="*/ 75 h 971"/>
                <a:gd name="T2" fmla="*/ 0 w 347"/>
                <a:gd name="T3" fmla="*/ 0 h 971"/>
                <a:gd name="T4" fmla="*/ 0 w 347"/>
                <a:gd name="T5" fmla="*/ 971 h 971"/>
                <a:gd name="T6" fmla="*/ 347 w 347"/>
                <a:gd name="T7" fmla="*/ 971 h 971"/>
                <a:gd name="T8" fmla="*/ 15 w 347"/>
                <a:gd name="T9" fmla="*/ 7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71">
                  <a:moveTo>
                    <a:pt x="15" y="75"/>
                  </a:moveTo>
                  <a:cubicBezTo>
                    <a:pt x="9" y="33"/>
                    <a:pt x="3" y="0"/>
                    <a:pt x="0" y="0"/>
                  </a:cubicBezTo>
                  <a:cubicBezTo>
                    <a:pt x="0" y="971"/>
                    <a:pt x="0" y="971"/>
                    <a:pt x="0" y="971"/>
                  </a:cubicBezTo>
                  <a:cubicBezTo>
                    <a:pt x="347" y="971"/>
                    <a:pt x="347" y="971"/>
                    <a:pt x="347" y="971"/>
                  </a:cubicBezTo>
                  <a:cubicBezTo>
                    <a:pt x="347" y="971"/>
                    <a:pt x="105" y="750"/>
                    <a:pt x="15" y="7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95DF1C-9E8E-4604-B7C8-D2CBAF829620}"/>
              </a:ext>
            </a:extLst>
          </p:cNvPr>
          <p:cNvGrpSpPr>
            <a:grpSpLocks/>
          </p:cNvGrpSpPr>
          <p:nvPr/>
        </p:nvGrpSpPr>
        <p:grpSpPr bwMode="auto">
          <a:xfrm>
            <a:off x="2321815" y="1622711"/>
            <a:ext cx="1399159" cy="683195"/>
            <a:chOff x="5661026" y="3946525"/>
            <a:chExt cx="2605088" cy="1962150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6E0C57D-BF50-45D0-80A1-08DE51C21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6" y="3946525"/>
              <a:ext cx="1301403" cy="1962150"/>
            </a:xfrm>
            <a:custGeom>
              <a:avLst/>
              <a:gdLst>
                <a:gd name="T0" fmla="*/ 333 w 347"/>
                <a:gd name="T1" fmla="*/ 40 h 522"/>
                <a:gd name="T2" fmla="*/ 0 w 347"/>
                <a:gd name="T3" fmla="*/ 522 h 522"/>
                <a:gd name="T4" fmla="*/ 347 w 347"/>
                <a:gd name="T5" fmla="*/ 522 h 522"/>
                <a:gd name="T6" fmla="*/ 347 w 347"/>
                <a:gd name="T7" fmla="*/ 0 h 522"/>
                <a:gd name="T8" fmla="*/ 333 w 347"/>
                <a:gd name="T9" fmla="*/ 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522">
                  <a:moveTo>
                    <a:pt x="333" y="40"/>
                  </a:moveTo>
                  <a:cubicBezTo>
                    <a:pt x="242" y="403"/>
                    <a:pt x="0" y="522"/>
                    <a:pt x="0" y="522"/>
                  </a:cubicBezTo>
                  <a:cubicBezTo>
                    <a:pt x="347" y="522"/>
                    <a:pt x="347" y="522"/>
                    <a:pt x="347" y="522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4" y="0"/>
                    <a:pt x="338" y="18"/>
                    <a:pt x="333" y="40"/>
                  </a:cubicBezTo>
                  <a:close/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3DA7353A-57EC-49D7-8746-43454F2C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429" y="3946525"/>
              <a:ext cx="1303685" cy="1962150"/>
            </a:xfrm>
            <a:custGeom>
              <a:avLst/>
              <a:gdLst>
                <a:gd name="T0" fmla="*/ 14 w 347"/>
                <a:gd name="T1" fmla="*/ 40 h 522"/>
                <a:gd name="T2" fmla="*/ 0 w 347"/>
                <a:gd name="T3" fmla="*/ 0 h 522"/>
                <a:gd name="T4" fmla="*/ 0 w 347"/>
                <a:gd name="T5" fmla="*/ 522 h 522"/>
                <a:gd name="T6" fmla="*/ 347 w 347"/>
                <a:gd name="T7" fmla="*/ 522 h 522"/>
                <a:gd name="T8" fmla="*/ 14 w 347"/>
                <a:gd name="T9" fmla="*/ 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522">
                  <a:moveTo>
                    <a:pt x="14" y="40"/>
                  </a:moveTo>
                  <a:cubicBezTo>
                    <a:pt x="9" y="18"/>
                    <a:pt x="3" y="0"/>
                    <a:pt x="0" y="0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347" y="522"/>
                    <a:pt x="347" y="522"/>
                    <a:pt x="347" y="522"/>
                  </a:cubicBezTo>
                  <a:cubicBezTo>
                    <a:pt x="347" y="522"/>
                    <a:pt x="105" y="403"/>
                    <a:pt x="14" y="4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9AF09C-A6C1-41CA-B35E-EFFBF73AF053}"/>
              </a:ext>
            </a:extLst>
          </p:cNvPr>
          <p:cNvGrpSpPr>
            <a:grpSpLocks/>
          </p:cNvGrpSpPr>
          <p:nvPr/>
        </p:nvGrpSpPr>
        <p:grpSpPr bwMode="auto">
          <a:xfrm>
            <a:off x="3002031" y="1778240"/>
            <a:ext cx="1396438" cy="517384"/>
            <a:chOff x="3024188" y="3378200"/>
            <a:chExt cx="2609852" cy="2530475"/>
          </a:xfrm>
        </p:grpSpPr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5EB3803F-21B1-433E-8AA0-DB0C14877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3378200"/>
              <a:ext cx="1306636" cy="2530475"/>
            </a:xfrm>
            <a:custGeom>
              <a:avLst/>
              <a:gdLst>
                <a:gd name="T0" fmla="*/ 334 w 348"/>
                <a:gd name="T1" fmla="*/ 52 h 673"/>
                <a:gd name="T2" fmla="*/ 0 w 348"/>
                <a:gd name="T3" fmla="*/ 673 h 673"/>
                <a:gd name="T4" fmla="*/ 348 w 348"/>
                <a:gd name="T5" fmla="*/ 673 h 673"/>
                <a:gd name="T6" fmla="*/ 348 w 348"/>
                <a:gd name="T7" fmla="*/ 0 h 673"/>
                <a:gd name="T8" fmla="*/ 334 w 348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673">
                  <a:moveTo>
                    <a:pt x="334" y="52"/>
                  </a:moveTo>
                  <a:cubicBezTo>
                    <a:pt x="243" y="520"/>
                    <a:pt x="0" y="673"/>
                    <a:pt x="0" y="673"/>
                  </a:cubicBezTo>
                  <a:cubicBezTo>
                    <a:pt x="348" y="673"/>
                    <a:pt x="348" y="673"/>
                    <a:pt x="348" y="673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5" y="0"/>
                    <a:pt x="339" y="24"/>
                    <a:pt x="334" y="52"/>
                  </a:cubicBezTo>
                  <a:close/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DC106E1D-BECF-43D6-8BF4-2C579EE6F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824" y="3378200"/>
              <a:ext cx="1303216" cy="2530475"/>
            </a:xfrm>
            <a:custGeom>
              <a:avLst/>
              <a:gdLst>
                <a:gd name="T0" fmla="*/ 14 w 347"/>
                <a:gd name="T1" fmla="*/ 52 h 673"/>
                <a:gd name="T2" fmla="*/ 0 w 347"/>
                <a:gd name="T3" fmla="*/ 0 h 673"/>
                <a:gd name="T4" fmla="*/ 0 w 347"/>
                <a:gd name="T5" fmla="*/ 673 h 673"/>
                <a:gd name="T6" fmla="*/ 347 w 347"/>
                <a:gd name="T7" fmla="*/ 673 h 673"/>
                <a:gd name="T8" fmla="*/ 14 w 347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673">
                  <a:moveTo>
                    <a:pt x="14" y="52"/>
                  </a:moveTo>
                  <a:cubicBezTo>
                    <a:pt x="9" y="24"/>
                    <a:pt x="3" y="0"/>
                    <a:pt x="0" y="0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347" y="673"/>
                    <a:pt x="347" y="673"/>
                    <a:pt x="347" y="673"/>
                  </a:cubicBezTo>
                  <a:cubicBezTo>
                    <a:pt x="347" y="673"/>
                    <a:pt x="105" y="520"/>
                    <a:pt x="14" y="5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698D0BD7-CC03-49A1-91EF-FE47317E6CF0}"/>
              </a:ext>
            </a:extLst>
          </p:cNvPr>
          <p:cNvSpPr txBox="1"/>
          <p:nvPr/>
        </p:nvSpPr>
        <p:spPr>
          <a:xfrm>
            <a:off x="331432" y="905738"/>
            <a:ext cx="584465" cy="350166"/>
          </a:xfrm>
          <a:prstGeom prst="rect">
            <a:avLst/>
          </a:prstGeom>
          <a:noFill/>
        </p:spPr>
        <p:txBody>
          <a:bodyPr wrap="none" lIns="74300" tIns="37150" rIns="74300" bIns="37150">
            <a:spAutoFit/>
          </a:bodyPr>
          <a:lstStyle/>
          <a:p>
            <a:pPr defTabSz="914217">
              <a:defRPr/>
            </a:pPr>
            <a:r>
              <a:rPr lang="en-US" sz="1788" dirty="0">
                <a:solidFill>
                  <a:schemeClr val="tx2"/>
                </a:solidFill>
                <a:latin typeface="Lato Light"/>
                <a:cs typeface="Lato Light"/>
              </a:rPr>
              <a:t>5</a:t>
            </a:r>
            <a:r>
              <a:rPr lang="id-ID" sz="1788" dirty="0">
                <a:solidFill>
                  <a:schemeClr val="tx2"/>
                </a:solidFill>
                <a:latin typeface="Lato Light"/>
                <a:cs typeface="Lato Light"/>
              </a:rPr>
              <a:t>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6592828-AB06-4C2C-BB70-90EA1CF287AE}"/>
              </a:ext>
            </a:extLst>
          </p:cNvPr>
          <p:cNvSpPr txBox="1"/>
          <p:nvPr/>
        </p:nvSpPr>
        <p:spPr>
          <a:xfrm>
            <a:off x="1403664" y="897277"/>
            <a:ext cx="584465" cy="350166"/>
          </a:xfrm>
          <a:prstGeom prst="rect">
            <a:avLst/>
          </a:prstGeom>
          <a:noFill/>
        </p:spPr>
        <p:txBody>
          <a:bodyPr wrap="none" lIns="74300" tIns="37150" rIns="74300" bIns="37150">
            <a:spAutoFit/>
          </a:bodyPr>
          <a:lstStyle/>
          <a:p>
            <a:pPr defTabSz="914217">
              <a:defRPr/>
            </a:pPr>
            <a:r>
              <a:rPr lang="en-US" sz="1788" dirty="0">
                <a:solidFill>
                  <a:schemeClr val="tx2"/>
                </a:solidFill>
                <a:latin typeface="Lato Light"/>
                <a:cs typeface="Lato Light"/>
              </a:rPr>
              <a:t>4</a:t>
            </a:r>
            <a:r>
              <a:rPr lang="id-ID" sz="1788" dirty="0">
                <a:solidFill>
                  <a:schemeClr val="tx2"/>
                </a:solidFill>
                <a:latin typeface="Lato Light"/>
                <a:cs typeface="Lato Light"/>
              </a:rPr>
              <a:t>0%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5BEAAB-B4CF-4241-8662-B6B12175B9AF}"/>
              </a:ext>
            </a:extLst>
          </p:cNvPr>
          <p:cNvSpPr txBox="1"/>
          <p:nvPr/>
        </p:nvSpPr>
        <p:spPr>
          <a:xfrm>
            <a:off x="2099648" y="1151839"/>
            <a:ext cx="584465" cy="350166"/>
          </a:xfrm>
          <a:prstGeom prst="rect">
            <a:avLst/>
          </a:prstGeom>
          <a:noFill/>
        </p:spPr>
        <p:txBody>
          <a:bodyPr wrap="none" lIns="74300" tIns="37150" rIns="74300" bIns="37150">
            <a:spAutoFit/>
          </a:bodyPr>
          <a:lstStyle/>
          <a:p>
            <a:pPr defTabSz="914217">
              <a:defRPr/>
            </a:pPr>
            <a:r>
              <a:rPr lang="id-ID" sz="1788" dirty="0">
                <a:solidFill>
                  <a:schemeClr val="tx2"/>
                </a:solidFill>
                <a:latin typeface="Lato Light"/>
                <a:cs typeface="Lato Light"/>
              </a:rPr>
              <a:t>3</a:t>
            </a:r>
            <a:r>
              <a:rPr lang="en-US" sz="1788" dirty="0">
                <a:solidFill>
                  <a:schemeClr val="tx2"/>
                </a:solidFill>
                <a:latin typeface="Lato Light"/>
                <a:cs typeface="Lato Light"/>
              </a:rPr>
              <a:t>7</a:t>
            </a:r>
            <a:r>
              <a:rPr lang="id-ID" sz="1788" dirty="0">
                <a:solidFill>
                  <a:schemeClr val="tx2"/>
                </a:solidFill>
                <a:latin typeface="Lato Light"/>
                <a:cs typeface="Lato Light"/>
              </a:rPr>
              <a:t>%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BE36BF-4F6C-471D-A14A-D217C145F44E}"/>
              </a:ext>
            </a:extLst>
          </p:cNvPr>
          <p:cNvSpPr txBox="1"/>
          <p:nvPr/>
        </p:nvSpPr>
        <p:spPr>
          <a:xfrm>
            <a:off x="3468465" y="1485200"/>
            <a:ext cx="607108" cy="350166"/>
          </a:xfrm>
          <a:prstGeom prst="rect">
            <a:avLst/>
          </a:prstGeom>
          <a:noFill/>
        </p:spPr>
        <p:txBody>
          <a:bodyPr wrap="square" lIns="74300" tIns="37150" rIns="74300" bIns="37150">
            <a:spAutoFit/>
          </a:bodyPr>
          <a:lstStyle/>
          <a:p>
            <a:pPr defTabSz="914217">
              <a:defRPr/>
            </a:pPr>
            <a:r>
              <a:rPr lang="en-US" sz="1788" dirty="0">
                <a:solidFill>
                  <a:schemeClr val="tx2"/>
                </a:solidFill>
                <a:latin typeface="Lato Light"/>
                <a:cs typeface="Lato Light"/>
              </a:rPr>
              <a:t>25%</a:t>
            </a:r>
            <a:endParaRPr lang="id-ID" sz="1788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13D1F7-40BA-4319-ABA6-FF38957D0E69}"/>
              </a:ext>
            </a:extLst>
          </p:cNvPr>
          <p:cNvSpPr txBox="1"/>
          <p:nvPr/>
        </p:nvSpPr>
        <p:spPr>
          <a:xfrm>
            <a:off x="5313118" y="857623"/>
            <a:ext cx="584465" cy="350166"/>
          </a:xfrm>
          <a:prstGeom prst="rect">
            <a:avLst/>
          </a:prstGeom>
          <a:noFill/>
        </p:spPr>
        <p:txBody>
          <a:bodyPr wrap="none" lIns="74300" tIns="37150" rIns="74300" bIns="37150">
            <a:spAutoFit/>
          </a:bodyPr>
          <a:lstStyle/>
          <a:p>
            <a:pPr defTabSz="914217">
              <a:defRPr/>
            </a:pPr>
            <a:r>
              <a:rPr lang="en-US" sz="1788" dirty="0">
                <a:solidFill>
                  <a:schemeClr val="tx2"/>
                </a:solidFill>
                <a:latin typeface="Lato Light"/>
                <a:cs typeface="Lato Light"/>
              </a:rPr>
              <a:t>5</a:t>
            </a:r>
            <a:r>
              <a:rPr lang="id-ID" sz="1788" dirty="0">
                <a:solidFill>
                  <a:schemeClr val="tx2"/>
                </a:solidFill>
                <a:latin typeface="Lato Light"/>
                <a:cs typeface="Lato Light"/>
              </a:rPr>
              <a:t>0%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0D86C9-6E08-43B3-B9A8-A796E17C90C3}"/>
              </a:ext>
            </a:extLst>
          </p:cNvPr>
          <p:cNvGrpSpPr>
            <a:grpSpLocks/>
          </p:cNvGrpSpPr>
          <p:nvPr/>
        </p:nvGrpSpPr>
        <p:grpSpPr bwMode="auto">
          <a:xfrm>
            <a:off x="2223583" y="118119"/>
            <a:ext cx="7868769" cy="1141338"/>
            <a:chOff x="6580508" y="790861"/>
            <a:chExt cx="12359700" cy="279903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97515A-D057-4EA3-8537-9DACB727031C}"/>
                </a:ext>
              </a:extLst>
            </p:cNvPr>
            <p:cNvSpPr txBox="1"/>
            <p:nvPr/>
          </p:nvSpPr>
          <p:spPr>
            <a:xfrm>
              <a:off x="6580508" y="790861"/>
              <a:ext cx="12359700" cy="2799034"/>
            </a:xfrm>
            <a:prstGeom prst="rect">
              <a:avLst/>
            </a:prstGeom>
            <a:noFill/>
          </p:spPr>
          <p:txBody>
            <a:bodyPr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en-US" sz="3576" b="1" dirty="0">
                  <a:solidFill>
                    <a:schemeClr val="tx2"/>
                  </a:solidFill>
                  <a:latin typeface="Lato Regular"/>
                  <a:cs typeface="Lato Regular"/>
                </a:rPr>
                <a:t>Percentage of Listings Per Month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FA40DA-F6A8-47D0-A3A0-B5FE55827132}"/>
                </a:ext>
              </a:extLst>
            </p:cNvPr>
            <p:cNvSpPr/>
            <p:nvPr/>
          </p:nvSpPr>
          <p:spPr>
            <a:xfrm>
              <a:off x="11412359" y="2470350"/>
              <a:ext cx="1552775" cy="9175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598159E-3374-46B7-8B93-A9B8C290437F}"/>
              </a:ext>
            </a:extLst>
          </p:cNvPr>
          <p:cNvSpPr txBox="1"/>
          <p:nvPr/>
        </p:nvSpPr>
        <p:spPr bwMode="auto">
          <a:xfrm>
            <a:off x="105600" y="104216"/>
            <a:ext cx="2579717" cy="587792"/>
          </a:xfrm>
          <a:prstGeom prst="rect">
            <a:avLst/>
          </a:prstGeom>
          <a:noFill/>
        </p:spPr>
        <p:txBody>
          <a:bodyPr wrap="square" lIns="37150" tIns="18575" rIns="37150" bIns="18575">
            <a:spAutoFit/>
          </a:bodyPr>
          <a:lstStyle/>
          <a:p>
            <a:pPr algn="ctr" defTabSz="914217">
              <a:defRPr/>
            </a:pPr>
            <a:r>
              <a:rPr lang="en-US" sz="3576" b="1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When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76A0FA-E5C2-4349-A79F-19A4277306CA}"/>
              </a:ext>
            </a:extLst>
          </p:cNvPr>
          <p:cNvSpPr txBox="1"/>
          <p:nvPr/>
        </p:nvSpPr>
        <p:spPr>
          <a:xfrm>
            <a:off x="2766899" y="1328953"/>
            <a:ext cx="584465" cy="350166"/>
          </a:xfrm>
          <a:prstGeom prst="rect">
            <a:avLst/>
          </a:prstGeom>
          <a:noFill/>
        </p:spPr>
        <p:txBody>
          <a:bodyPr wrap="none" lIns="74300" tIns="37150" rIns="74300" bIns="37150">
            <a:spAutoFit/>
          </a:bodyPr>
          <a:lstStyle/>
          <a:p>
            <a:pPr defTabSz="914217">
              <a:defRPr/>
            </a:pPr>
            <a:r>
              <a:rPr lang="id-ID" sz="1788" dirty="0">
                <a:solidFill>
                  <a:schemeClr val="tx2"/>
                </a:solidFill>
                <a:latin typeface="Lato Light"/>
                <a:cs typeface="Lato Light"/>
              </a:rPr>
              <a:t>3</a:t>
            </a:r>
            <a:r>
              <a:rPr lang="en-US" sz="1788" dirty="0">
                <a:solidFill>
                  <a:schemeClr val="tx2"/>
                </a:solidFill>
                <a:latin typeface="Lato Light"/>
                <a:cs typeface="Lato Light"/>
              </a:rPr>
              <a:t>5</a:t>
            </a:r>
            <a:r>
              <a:rPr lang="id-ID" sz="1788" dirty="0">
                <a:solidFill>
                  <a:schemeClr val="tx2"/>
                </a:solidFill>
                <a:latin typeface="Lato Light"/>
                <a:cs typeface="Lato Light"/>
              </a:rPr>
              <a:t>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5E4917-7514-4757-8975-651BB852E3F4}"/>
              </a:ext>
            </a:extLst>
          </p:cNvPr>
          <p:cNvSpPr txBox="1"/>
          <p:nvPr/>
        </p:nvSpPr>
        <p:spPr>
          <a:xfrm>
            <a:off x="4199606" y="857623"/>
            <a:ext cx="584465" cy="350166"/>
          </a:xfrm>
          <a:prstGeom prst="rect">
            <a:avLst/>
          </a:prstGeom>
          <a:noFill/>
        </p:spPr>
        <p:txBody>
          <a:bodyPr wrap="none" lIns="74300" tIns="37150" rIns="74300" bIns="37150">
            <a:spAutoFit/>
          </a:bodyPr>
          <a:lstStyle/>
          <a:p>
            <a:pPr defTabSz="914217">
              <a:defRPr/>
            </a:pPr>
            <a:r>
              <a:rPr lang="en-US" sz="1788" dirty="0">
                <a:solidFill>
                  <a:schemeClr val="tx2"/>
                </a:solidFill>
                <a:latin typeface="Lato Light"/>
                <a:cs typeface="Lato Light"/>
              </a:rPr>
              <a:t>4</a:t>
            </a:r>
            <a:r>
              <a:rPr lang="id-ID" sz="1788" dirty="0">
                <a:solidFill>
                  <a:schemeClr val="tx2"/>
                </a:solidFill>
                <a:latin typeface="Lato Light"/>
                <a:cs typeface="Lato Light"/>
              </a:rPr>
              <a:t>0%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6BDFF8-EECF-495B-97DE-63D89D86278B}"/>
              </a:ext>
            </a:extLst>
          </p:cNvPr>
          <p:cNvGrpSpPr>
            <a:grpSpLocks/>
          </p:cNvGrpSpPr>
          <p:nvPr/>
        </p:nvGrpSpPr>
        <p:grpSpPr bwMode="auto">
          <a:xfrm>
            <a:off x="3839692" y="1225689"/>
            <a:ext cx="1249611" cy="1074346"/>
            <a:chOff x="3024188" y="3378200"/>
            <a:chExt cx="2609851" cy="2530475"/>
          </a:xfrm>
        </p:grpSpPr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F9C3D489-7139-4145-B1D1-F1371D695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3378200"/>
              <a:ext cx="1306066" cy="2530475"/>
            </a:xfrm>
            <a:custGeom>
              <a:avLst/>
              <a:gdLst>
                <a:gd name="T0" fmla="*/ 334 w 348"/>
                <a:gd name="T1" fmla="*/ 52 h 673"/>
                <a:gd name="T2" fmla="*/ 0 w 348"/>
                <a:gd name="T3" fmla="*/ 673 h 673"/>
                <a:gd name="T4" fmla="*/ 348 w 348"/>
                <a:gd name="T5" fmla="*/ 673 h 673"/>
                <a:gd name="T6" fmla="*/ 348 w 348"/>
                <a:gd name="T7" fmla="*/ 0 h 673"/>
                <a:gd name="T8" fmla="*/ 334 w 348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673">
                  <a:moveTo>
                    <a:pt x="334" y="52"/>
                  </a:moveTo>
                  <a:cubicBezTo>
                    <a:pt x="243" y="520"/>
                    <a:pt x="0" y="673"/>
                    <a:pt x="0" y="673"/>
                  </a:cubicBezTo>
                  <a:cubicBezTo>
                    <a:pt x="348" y="673"/>
                    <a:pt x="348" y="673"/>
                    <a:pt x="348" y="673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5" y="0"/>
                    <a:pt x="339" y="24"/>
                    <a:pt x="334" y="52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F6CA89F5-BFEA-4A47-A63D-EFA8D92DC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254" y="3378200"/>
              <a:ext cx="1303785" cy="2530475"/>
            </a:xfrm>
            <a:custGeom>
              <a:avLst/>
              <a:gdLst>
                <a:gd name="T0" fmla="*/ 14 w 347"/>
                <a:gd name="T1" fmla="*/ 52 h 673"/>
                <a:gd name="T2" fmla="*/ 0 w 347"/>
                <a:gd name="T3" fmla="*/ 0 h 673"/>
                <a:gd name="T4" fmla="*/ 0 w 347"/>
                <a:gd name="T5" fmla="*/ 673 h 673"/>
                <a:gd name="T6" fmla="*/ 347 w 347"/>
                <a:gd name="T7" fmla="*/ 673 h 673"/>
                <a:gd name="T8" fmla="*/ 14 w 347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673">
                  <a:moveTo>
                    <a:pt x="14" y="52"/>
                  </a:moveTo>
                  <a:cubicBezTo>
                    <a:pt x="9" y="24"/>
                    <a:pt x="3" y="0"/>
                    <a:pt x="0" y="0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347" y="673"/>
                    <a:pt x="347" y="673"/>
                    <a:pt x="347" y="673"/>
                  </a:cubicBezTo>
                  <a:cubicBezTo>
                    <a:pt x="347" y="673"/>
                    <a:pt x="105" y="520"/>
                    <a:pt x="14" y="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CAECAF8-7C51-430B-9A8B-824093A74F7C}"/>
              </a:ext>
            </a:extLst>
          </p:cNvPr>
          <p:cNvGrpSpPr>
            <a:grpSpLocks/>
          </p:cNvGrpSpPr>
          <p:nvPr/>
        </p:nvGrpSpPr>
        <p:grpSpPr bwMode="auto">
          <a:xfrm>
            <a:off x="4487307" y="883182"/>
            <a:ext cx="1413571" cy="1404445"/>
            <a:chOff x="4338638" y="2257425"/>
            <a:chExt cx="2605088" cy="3651250"/>
          </a:xfrm>
        </p:grpSpPr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1D140AEC-AF6E-4096-99EA-77667DFB1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257425"/>
              <a:ext cx="1303684" cy="3651250"/>
            </a:xfrm>
            <a:custGeom>
              <a:avLst/>
              <a:gdLst>
                <a:gd name="T0" fmla="*/ 333 w 347"/>
                <a:gd name="T1" fmla="*/ 75 h 971"/>
                <a:gd name="T2" fmla="*/ 0 w 347"/>
                <a:gd name="T3" fmla="*/ 971 h 971"/>
                <a:gd name="T4" fmla="*/ 347 w 347"/>
                <a:gd name="T5" fmla="*/ 971 h 971"/>
                <a:gd name="T6" fmla="*/ 347 w 347"/>
                <a:gd name="T7" fmla="*/ 0 h 971"/>
                <a:gd name="T8" fmla="*/ 333 w 347"/>
                <a:gd name="T9" fmla="*/ 7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71">
                  <a:moveTo>
                    <a:pt x="333" y="75"/>
                  </a:moveTo>
                  <a:cubicBezTo>
                    <a:pt x="242" y="750"/>
                    <a:pt x="0" y="971"/>
                    <a:pt x="0" y="971"/>
                  </a:cubicBezTo>
                  <a:cubicBezTo>
                    <a:pt x="347" y="971"/>
                    <a:pt x="347" y="971"/>
                    <a:pt x="347" y="971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33"/>
                    <a:pt x="333" y="75"/>
                  </a:cubicBezTo>
                  <a:close/>
                </a:path>
              </a:pathLst>
            </a:custGeom>
            <a:solidFill>
              <a:schemeClr val="accent6">
                <a:alpha val="75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48546380-BABF-4303-B3D0-5CB944571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322" y="2257425"/>
              <a:ext cx="1301404" cy="3651250"/>
            </a:xfrm>
            <a:custGeom>
              <a:avLst/>
              <a:gdLst>
                <a:gd name="T0" fmla="*/ 15 w 347"/>
                <a:gd name="T1" fmla="*/ 75 h 971"/>
                <a:gd name="T2" fmla="*/ 0 w 347"/>
                <a:gd name="T3" fmla="*/ 0 h 971"/>
                <a:gd name="T4" fmla="*/ 0 w 347"/>
                <a:gd name="T5" fmla="*/ 971 h 971"/>
                <a:gd name="T6" fmla="*/ 347 w 347"/>
                <a:gd name="T7" fmla="*/ 971 h 971"/>
                <a:gd name="T8" fmla="*/ 15 w 347"/>
                <a:gd name="T9" fmla="*/ 7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71">
                  <a:moveTo>
                    <a:pt x="15" y="75"/>
                  </a:moveTo>
                  <a:cubicBezTo>
                    <a:pt x="9" y="33"/>
                    <a:pt x="3" y="0"/>
                    <a:pt x="0" y="0"/>
                  </a:cubicBezTo>
                  <a:cubicBezTo>
                    <a:pt x="0" y="971"/>
                    <a:pt x="0" y="971"/>
                    <a:pt x="0" y="971"/>
                  </a:cubicBezTo>
                  <a:cubicBezTo>
                    <a:pt x="347" y="971"/>
                    <a:pt x="347" y="971"/>
                    <a:pt x="347" y="971"/>
                  </a:cubicBezTo>
                  <a:cubicBezTo>
                    <a:pt x="347" y="971"/>
                    <a:pt x="105" y="750"/>
                    <a:pt x="15" y="7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</p:grpSp>
      <p:grpSp>
        <p:nvGrpSpPr>
          <p:cNvPr id="79" name="Group 74">
            <a:extLst>
              <a:ext uri="{FF2B5EF4-FFF2-40B4-BE49-F238E27FC236}">
                <a16:creationId xmlns:a16="http://schemas.microsoft.com/office/drawing/2014/main" id="{E851AB78-D37E-4993-8060-6BC8E74D95FD}"/>
              </a:ext>
            </a:extLst>
          </p:cNvPr>
          <p:cNvGrpSpPr>
            <a:grpSpLocks/>
          </p:cNvGrpSpPr>
          <p:nvPr/>
        </p:nvGrpSpPr>
        <p:grpSpPr bwMode="auto">
          <a:xfrm rot="16945353">
            <a:off x="3482066" y="2902105"/>
            <a:ext cx="1222588" cy="273372"/>
            <a:chOff x="1253920" y="2314839"/>
            <a:chExt cx="1301218" cy="379649"/>
          </a:xfrm>
        </p:grpSpPr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B9C4D139-C91D-4199-9F67-551F37B4BC9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53689" y="2332073"/>
              <a:ext cx="348257" cy="347795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37157" tIns="18579" rIns="37157" bIns="18579"/>
            <a:lstStyle/>
            <a:p>
              <a:pPr defTabSz="914217">
                <a:defRPr/>
              </a:pPr>
              <a:endParaRPr lang="id-ID" sz="1463" dirty="0">
                <a:latin typeface="Lato Ligh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C927195-7E7B-455E-AF95-77BF04936E2E}"/>
                </a:ext>
              </a:extLst>
            </p:cNvPr>
            <p:cNvSpPr txBox="1"/>
            <p:nvPr/>
          </p:nvSpPr>
          <p:spPr>
            <a:xfrm>
              <a:off x="1640190" y="2314839"/>
              <a:ext cx="914948" cy="3796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217">
                <a:defRPr/>
              </a:pPr>
              <a:r>
                <a:rPr lang="en-US" sz="1463" dirty="0">
                  <a:solidFill>
                    <a:schemeClr val="tx2"/>
                  </a:solidFill>
                  <a:latin typeface="Lato Regular"/>
                  <a:cs typeface="Lato Regular"/>
                </a:rPr>
                <a:t>October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65F038-4D2E-42CE-A77F-25DCC9986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79" b="2443"/>
          <a:stretch/>
        </p:blipFill>
        <p:spPr>
          <a:xfrm>
            <a:off x="5622887" y="2903540"/>
            <a:ext cx="6310141" cy="3919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72359-9ABC-4CE9-97CB-CC0B7477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6" y="5273961"/>
            <a:ext cx="2364487" cy="1415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5DE37-1213-437B-BE67-6E3B47BB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918" y="5372799"/>
            <a:ext cx="2193966" cy="131648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42E87C-16F1-4DA6-976C-A2FE244ED660}"/>
              </a:ext>
            </a:extLst>
          </p:cNvPr>
          <p:cNvSpPr txBox="1"/>
          <p:nvPr/>
        </p:nvSpPr>
        <p:spPr bwMode="auto">
          <a:xfrm>
            <a:off x="906618" y="5032466"/>
            <a:ext cx="4132448" cy="252956"/>
          </a:xfrm>
          <a:prstGeom prst="rect">
            <a:avLst/>
          </a:prstGeom>
          <a:noFill/>
        </p:spPr>
        <p:txBody>
          <a:bodyPr wrap="square" lIns="37150" tIns="18575" rIns="37150" bIns="18575">
            <a:spAutoFit/>
          </a:bodyPr>
          <a:lstStyle/>
          <a:p>
            <a:pPr algn="ctr" defTabSz="914217">
              <a:defRPr/>
            </a:pPr>
            <a:r>
              <a:rPr lang="en-US" sz="1400" b="1" u="sng" dirty="0">
                <a:latin typeface="Lato Regular"/>
                <a:cs typeface="Lato Regular"/>
              </a:rPr>
              <a:t>Queens Neighborhood in Group 6 and Group 1</a:t>
            </a:r>
          </a:p>
        </p:txBody>
      </p: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1" grpId="0"/>
      <p:bldP spid="132" grpId="0"/>
      <p:bldP spid="133" grpId="0"/>
      <p:bldP spid="134" grpId="0"/>
      <p:bldP spid="66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-Shape 198">
            <a:extLst>
              <a:ext uri="{FF2B5EF4-FFF2-40B4-BE49-F238E27FC236}">
                <a16:creationId xmlns:a16="http://schemas.microsoft.com/office/drawing/2014/main" id="{AFE1D7CE-6DA8-4D0F-A09D-CF876A3DDD98}"/>
              </a:ext>
            </a:extLst>
          </p:cNvPr>
          <p:cNvSpPr/>
          <p:nvPr/>
        </p:nvSpPr>
        <p:spPr>
          <a:xfrm>
            <a:off x="2128796" y="5058194"/>
            <a:ext cx="4993157" cy="1277597"/>
          </a:xfrm>
          <a:prstGeom prst="corner">
            <a:avLst>
              <a:gd name="adj1" fmla="val 19139"/>
              <a:gd name="adj2" fmla="val 197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D6A3C267-AE72-4076-B1C2-1B4BBF04C832}"/>
              </a:ext>
            </a:extLst>
          </p:cNvPr>
          <p:cNvSpPr/>
          <p:nvPr/>
        </p:nvSpPr>
        <p:spPr>
          <a:xfrm>
            <a:off x="486560" y="1310542"/>
            <a:ext cx="8196045" cy="920930"/>
          </a:xfrm>
          <a:prstGeom prst="roundRect">
            <a:avLst/>
          </a:prstGeom>
          <a:solidFill>
            <a:srgbClr val="FFC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9F6B6E3B-C72C-4D92-B857-77A01C77A42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88340" y="4807994"/>
            <a:ext cx="346869" cy="549275"/>
          </a:xfrm>
          <a:custGeom>
            <a:avLst/>
            <a:gdLst>
              <a:gd name="T0" fmla="*/ 50258 w 1282"/>
              <a:gd name="T1" fmla="*/ 185853 h 2032"/>
              <a:gd name="T2" fmla="*/ 50258 w 1282"/>
              <a:gd name="T3" fmla="*/ 185853 h 2032"/>
              <a:gd name="T4" fmla="*/ 405309 w 1282"/>
              <a:gd name="T5" fmla="*/ 540270 h 2032"/>
              <a:gd name="T6" fmla="*/ 50258 w 1282"/>
              <a:gd name="T7" fmla="*/ 894687 h 2032"/>
              <a:gd name="T8" fmla="*/ 50258 w 1282"/>
              <a:gd name="T9" fmla="*/ 1046503 h 2032"/>
              <a:gd name="T10" fmla="*/ 202655 w 1282"/>
              <a:gd name="T11" fmla="*/ 1046503 h 2032"/>
              <a:gd name="T12" fmla="*/ 692269 w 1282"/>
              <a:gd name="T13" fmla="*/ 540270 h 2032"/>
              <a:gd name="T14" fmla="*/ 202655 w 1282"/>
              <a:gd name="T15" fmla="*/ 50785 h 2032"/>
              <a:gd name="T16" fmla="*/ 50258 w 1282"/>
              <a:gd name="T17" fmla="*/ 50785 h 2032"/>
              <a:gd name="T18" fmla="*/ 16753 w 1282"/>
              <a:gd name="T19" fmla="*/ 118319 h 2032"/>
              <a:gd name="T20" fmla="*/ 50258 w 1282"/>
              <a:gd name="T21" fmla="*/ 185853 h 20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82" h="2032">
                <a:moveTo>
                  <a:pt x="93" y="344"/>
                </a:moveTo>
                <a:lnTo>
                  <a:pt x="93" y="344"/>
                </a:lnTo>
                <a:cubicBezTo>
                  <a:pt x="750" y="1000"/>
                  <a:pt x="750" y="1000"/>
                  <a:pt x="750" y="1000"/>
                </a:cubicBezTo>
                <a:cubicBezTo>
                  <a:pt x="93" y="1656"/>
                  <a:pt x="93" y="1656"/>
                  <a:pt x="93" y="1656"/>
                </a:cubicBezTo>
                <a:cubicBezTo>
                  <a:pt x="0" y="1750"/>
                  <a:pt x="0" y="1875"/>
                  <a:pt x="93" y="1937"/>
                </a:cubicBezTo>
                <a:cubicBezTo>
                  <a:pt x="156" y="2031"/>
                  <a:pt x="281" y="2031"/>
                  <a:pt x="375" y="1937"/>
                </a:cubicBezTo>
                <a:cubicBezTo>
                  <a:pt x="1281" y="1000"/>
                  <a:pt x="1281" y="1000"/>
                  <a:pt x="1281" y="1000"/>
                </a:cubicBezTo>
                <a:cubicBezTo>
                  <a:pt x="375" y="94"/>
                  <a:pt x="375" y="94"/>
                  <a:pt x="375" y="94"/>
                </a:cubicBezTo>
                <a:cubicBezTo>
                  <a:pt x="281" y="0"/>
                  <a:pt x="156" y="0"/>
                  <a:pt x="93" y="94"/>
                </a:cubicBezTo>
                <a:cubicBezTo>
                  <a:pt x="62" y="125"/>
                  <a:pt x="31" y="156"/>
                  <a:pt x="31" y="219"/>
                </a:cubicBezTo>
                <a:cubicBezTo>
                  <a:pt x="31" y="281"/>
                  <a:pt x="62" y="313"/>
                  <a:pt x="93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74300" tIns="37150" rIns="74300" bIns="37150" anchor="ctr"/>
          <a:lstStyle/>
          <a:p>
            <a:endParaRPr lang="en-US" sz="900"/>
          </a:p>
        </p:txBody>
      </p:sp>
      <p:sp>
        <p:nvSpPr>
          <p:cNvPr id="61" name="Title 20">
            <a:extLst>
              <a:ext uri="{FF2B5EF4-FFF2-40B4-BE49-F238E27FC236}">
                <a16:creationId xmlns:a16="http://schemas.microsoft.com/office/drawing/2014/main" id="{BBEEE188-B03C-4F40-9C38-A5868DF6CD96}"/>
              </a:ext>
            </a:extLst>
          </p:cNvPr>
          <p:cNvSpPr txBox="1">
            <a:spLocks/>
          </p:cNvSpPr>
          <p:nvPr/>
        </p:nvSpPr>
        <p:spPr>
          <a:xfrm>
            <a:off x="543486" y="1031855"/>
            <a:ext cx="7954841" cy="1167692"/>
          </a:xfrm>
          <a:prstGeom prst="rect">
            <a:avLst/>
          </a:prstGeom>
        </p:spPr>
        <p:txBody>
          <a:bodyPr wrap="square" lIns="99064" tIns="0" rIns="99064" bIns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defRPr/>
            </a:pPr>
            <a:r>
              <a:rPr lang="en-US" sz="1788" dirty="0">
                <a:solidFill>
                  <a:schemeClr val="tx2"/>
                </a:solidFill>
                <a:latin typeface="Lato Regular"/>
                <a:cs typeface="Lato Regular"/>
              </a:rPr>
              <a:t>Linear Regression:</a:t>
            </a:r>
          </a:p>
          <a:p>
            <a:pPr algn="l">
              <a:defRPr/>
            </a:pPr>
            <a:endParaRPr lang="en-US" sz="200" dirty="0">
              <a:solidFill>
                <a:schemeClr val="tx2"/>
              </a:solidFill>
              <a:latin typeface="Lato Regular"/>
              <a:cs typeface="Lato Regular"/>
            </a:endParaRPr>
          </a:p>
          <a:p>
            <a:pPr algn="l">
              <a:defRPr/>
            </a:pP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Log-price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 =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4.650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 -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0.185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room_type|Hotel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-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0.738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room_type|Private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-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1.116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room_type|Shared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-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0.0117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(reviews per month)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+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0.000496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(availability)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-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0.0004213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(number of reviews)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-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0.00322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(minimum nights)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 +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0.0967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(group2)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+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0.0722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(group3)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+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0.171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(group4)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+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0.258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(group5) </a:t>
            </a:r>
            <a:r>
              <a:rPr lang="en-US" sz="1400" dirty="0">
                <a:solidFill>
                  <a:schemeClr val="tx2"/>
                </a:solidFill>
                <a:latin typeface="Lato Regular"/>
                <a:cs typeface="Lato Regular"/>
              </a:rPr>
              <a:t>+ </a:t>
            </a:r>
            <a:r>
              <a:rPr lang="en-US" sz="1400" b="1" dirty="0">
                <a:solidFill>
                  <a:schemeClr val="tx2"/>
                </a:solidFill>
                <a:latin typeface="Lato Regular"/>
                <a:cs typeface="Lato Regular"/>
              </a:rPr>
              <a:t>0.184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(group6)</a:t>
            </a:r>
          </a:p>
        </p:txBody>
      </p:sp>
      <p:sp>
        <p:nvSpPr>
          <p:cNvPr id="63" name="Title 20">
            <a:extLst>
              <a:ext uri="{FF2B5EF4-FFF2-40B4-BE49-F238E27FC236}">
                <a16:creationId xmlns:a16="http://schemas.microsoft.com/office/drawing/2014/main" id="{3A3A7C10-9482-4E32-B816-F9E848906A84}"/>
              </a:ext>
            </a:extLst>
          </p:cNvPr>
          <p:cNvSpPr txBox="1">
            <a:spLocks/>
          </p:cNvSpPr>
          <p:nvPr/>
        </p:nvSpPr>
        <p:spPr>
          <a:xfrm>
            <a:off x="7255223" y="3153860"/>
            <a:ext cx="4587167" cy="275140"/>
          </a:xfrm>
          <a:prstGeom prst="rect">
            <a:avLst/>
          </a:prstGeom>
        </p:spPr>
        <p:txBody>
          <a:bodyPr wrap="square" lIns="99064" tIns="0" rIns="99064" bIns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defRPr/>
            </a:pPr>
            <a:r>
              <a:rPr lang="en-US" sz="1788" dirty="0">
                <a:solidFill>
                  <a:schemeClr val="tx2"/>
                </a:solidFill>
                <a:latin typeface="Lato Regular"/>
                <a:cs typeface="Lato Regular"/>
              </a:rPr>
              <a:t>Revenue Gained in Group 1 and Group 6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1590A9D-4878-407F-AFF0-29389CB72818}"/>
              </a:ext>
            </a:extLst>
          </p:cNvPr>
          <p:cNvGrpSpPr>
            <a:grpSpLocks/>
          </p:cNvGrpSpPr>
          <p:nvPr/>
        </p:nvGrpSpPr>
        <p:grpSpPr bwMode="auto">
          <a:xfrm>
            <a:off x="3059130" y="223818"/>
            <a:ext cx="5022850" cy="845344"/>
            <a:chOff x="5988388" y="483017"/>
            <a:chExt cx="12359700" cy="207908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3A1B64-99B9-48E9-BABC-E80C635C0CDA}"/>
                </a:ext>
              </a:extLst>
            </p:cNvPr>
            <p:cNvSpPr txBox="1"/>
            <p:nvPr/>
          </p:nvSpPr>
          <p:spPr>
            <a:xfrm>
              <a:off x="5988388" y="483017"/>
              <a:ext cx="12359700" cy="1445649"/>
            </a:xfrm>
            <a:prstGeom prst="rect">
              <a:avLst/>
            </a:prstGeom>
            <a:noFill/>
          </p:spPr>
          <p:txBody>
            <a:bodyPr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en-US" sz="3576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Pricing Model</a:t>
              </a:r>
              <a:endParaRPr lang="id-ID" sz="3576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A680D43-73A8-4543-BA7A-60AB1051B867}"/>
                </a:ext>
              </a:extLst>
            </p:cNvPr>
            <p:cNvSpPr/>
            <p:nvPr/>
          </p:nvSpPr>
          <p:spPr>
            <a:xfrm>
              <a:off x="11412359" y="2470350"/>
              <a:ext cx="1552775" cy="9175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195" name="Picture 194">
            <a:extLst>
              <a:ext uri="{FF2B5EF4-FFF2-40B4-BE49-F238E27FC236}">
                <a16:creationId xmlns:a16="http://schemas.microsoft.com/office/drawing/2014/main" id="{7305D1FB-C24E-44E2-B18C-302A91A0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0" y="2303124"/>
            <a:ext cx="6112233" cy="2257422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A07CA83E-77FF-4829-83EB-FC4E3FCA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44" y="3492511"/>
            <a:ext cx="3727923" cy="1897852"/>
          </a:xfrm>
          <a:prstGeom prst="rect">
            <a:avLst/>
          </a:prstGeom>
        </p:spPr>
      </p:pic>
      <p:sp>
        <p:nvSpPr>
          <p:cNvPr id="200" name="Freeform 1">
            <a:extLst>
              <a:ext uri="{FF2B5EF4-FFF2-40B4-BE49-F238E27FC236}">
                <a16:creationId xmlns:a16="http://schemas.microsoft.com/office/drawing/2014/main" id="{E313963E-E9DB-4398-B623-5AEDA1D1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354" y="5935513"/>
            <a:ext cx="346869" cy="549275"/>
          </a:xfrm>
          <a:custGeom>
            <a:avLst/>
            <a:gdLst>
              <a:gd name="T0" fmla="*/ 50258 w 1282"/>
              <a:gd name="T1" fmla="*/ 185853 h 2032"/>
              <a:gd name="T2" fmla="*/ 50258 w 1282"/>
              <a:gd name="T3" fmla="*/ 185853 h 2032"/>
              <a:gd name="T4" fmla="*/ 405309 w 1282"/>
              <a:gd name="T5" fmla="*/ 540270 h 2032"/>
              <a:gd name="T6" fmla="*/ 50258 w 1282"/>
              <a:gd name="T7" fmla="*/ 894687 h 2032"/>
              <a:gd name="T8" fmla="*/ 50258 w 1282"/>
              <a:gd name="T9" fmla="*/ 1046503 h 2032"/>
              <a:gd name="T10" fmla="*/ 202655 w 1282"/>
              <a:gd name="T11" fmla="*/ 1046503 h 2032"/>
              <a:gd name="T12" fmla="*/ 692269 w 1282"/>
              <a:gd name="T13" fmla="*/ 540270 h 2032"/>
              <a:gd name="T14" fmla="*/ 202655 w 1282"/>
              <a:gd name="T15" fmla="*/ 50785 h 2032"/>
              <a:gd name="T16" fmla="*/ 50258 w 1282"/>
              <a:gd name="T17" fmla="*/ 50785 h 2032"/>
              <a:gd name="T18" fmla="*/ 16753 w 1282"/>
              <a:gd name="T19" fmla="*/ 118319 h 2032"/>
              <a:gd name="T20" fmla="*/ 50258 w 1282"/>
              <a:gd name="T21" fmla="*/ 185853 h 20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82" h="2032">
                <a:moveTo>
                  <a:pt x="93" y="344"/>
                </a:moveTo>
                <a:lnTo>
                  <a:pt x="93" y="344"/>
                </a:lnTo>
                <a:cubicBezTo>
                  <a:pt x="750" y="1000"/>
                  <a:pt x="750" y="1000"/>
                  <a:pt x="750" y="1000"/>
                </a:cubicBezTo>
                <a:cubicBezTo>
                  <a:pt x="93" y="1656"/>
                  <a:pt x="93" y="1656"/>
                  <a:pt x="93" y="1656"/>
                </a:cubicBezTo>
                <a:cubicBezTo>
                  <a:pt x="0" y="1750"/>
                  <a:pt x="0" y="1875"/>
                  <a:pt x="93" y="1937"/>
                </a:cubicBezTo>
                <a:cubicBezTo>
                  <a:pt x="156" y="2031"/>
                  <a:pt x="281" y="2031"/>
                  <a:pt x="375" y="1937"/>
                </a:cubicBezTo>
                <a:cubicBezTo>
                  <a:pt x="1281" y="1000"/>
                  <a:pt x="1281" y="1000"/>
                  <a:pt x="1281" y="1000"/>
                </a:cubicBezTo>
                <a:cubicBezTo>
                  <a:pt x="375" y="94"/>
                  <a:pt x="375" y="94"/>
                  <a:pt x="375" y="94"/>
                </a:cubicBezTo>
                <a:cubicBezTo>
                  <a:pt x="281" y="0"/>
                  <a:pt x="156" y="0"/>
                  <a:pt x="93" y="94"/>
                </a:cubicBezTo>
                <a:cubicBezTo>
                  <a:pt x="62" y="125"/>
                  <a:pt x="31" y="156"/>
                  <a:pt x="31" y="219"/>
                </a:cubicBezTo>
                <a:cubicBezTo>
                  <a:pt x="31" y="281"/>
                  <a:pt x="62" y="313"/>
                  <a:pt x="93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74300" tIns="37150" rIns="74300" bIns="37150" anchor="ctr"/>
          <a:lstStyle/>
          <a:p>
            <a:endParaRPr lang="en-US" sz="90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AC06BF4-63A5-4875-97F2-24C2BE2380FB}"/>
              </a:ext>
            </a:extLst>
          </p:cNvPr>
          <p:cNvSpPr txBox="1"/>
          <p:nvPr/>
        </p:nvSpPr>
        <p:spPr>
          <a:xfrm>
            <a:off x="402741" y="4632198"/>
            <a:ext cx="3284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Relative to Entire Place Room Type and </a:t>
            </a:r>
            <a:r>
              <a:rPr lang="en-US" sz="1200" dirty="0"/>
              <a:t>Group</a:t>
            </a:r>
            <a:r>
              <a:rPr lang="en-US" sz="1100" dirty="0"/>
              <a:t> 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E139662-A53B-4AED-B9F9-F38FB5E7F189}"/>
              </a:ext>
            </a:extLst>
          </p:cNvPr>
          <p:cNvSpPr txBox="1"/>
          <p:nvPr/>
        </p:nvSpPr>
        <p:spPr bwMode="auto">
          <a:xfrm>
            <a:off x="105600" y="104216"/>
            <a:ext cx="2579717" cy="587792"/>
          </a:xfrm>
          <a:prstGeom prst="rect">
            <a:avLst/>
          </a:prstGeom>
          <a:noFill/>
        </p:spPr>
        <p:txBody>
          <a:bodyPr wrap="square" lIns="37150" tIns="18575" rIns="37150" bIns="18575">
            <a:spAutoFit/>
          </a:bodyPr>
          <a:lstStyle/>
          <a:p>
            <a:pPr algn="ctr" defTabSz="914217">
              <a:defRPr/>
            </a:pPr>
            <a:r>
              <a:rPr lang="en-US" sz="3576" b="1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DF38E-3107-4E5C-9210-6EF0746AD7E6}"/>
              </a:ext>
            </a:extLst>
          </p:cNvPr>
          <p:cNvSpPr txBox="1"/>
          <p:nvPr/>
        </p:nvSpPr>
        <p:spPr>
          <a:xfrm>
            <a:off x="7568337" y="5423635"/>
            <a:ext cx="328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*Host earns 97% of listing price</a:t>
            </a:r>
          </a:p>
        </p:txBody>
      </p:sp>
    </p:spTree>
  </p:cSld>
  <p:clrMapOvr>
    <a:masterClrMapping/>
  </p:clrMapOvr>
  <p:transition spd="med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197" grpId="0" animBg="1"/>
      <p:bldP spid="10" grpId="0" animBg="1"/>
      <p:bldP spid="61" grpId="0"/>
      <p:bldP spid="63" grpId="0"/>
      <p:bldP spid="200" grpId="0" animBg="1"/>
      <p:bldP spid="20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2F7825-C106-1D43-AD44-8F96BC145195}"/>
              </a:ext>
            </a:extLst>
          </p:cNvPr>
          <p:cNvGrpSpPr>
            <a:grpSpLocks/>
          </p:cNvGrpSpPr>
          <p:nvPr/>
        </p:nvGrpSpPr>
        <p:grpSpPr bwMode="auto">
          <a:xfrm>
            <a:off x="3584575" y="838200"/>
            <a:ext cx="5022850" cy="845344"/>
            <a:chOff x="5988388" y="483017"/>
            <a:chExt cx="12359700" cy="20790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C2A9A-8C61-EB49-A7C3-EF23A039685B}"/>
                </a:ext>
              </a:extLst>
            </p:cNvPr>
            <p:cNvSpPr txBox="1"/>
            <p:nvPr/>
          </p:nvSpPr>
          <p:spPr>
            <a:xfrm>
              <a:off x="5988388" y="483017"/>
              <a:ext cx="12359700" cy="1445649"/>
            </a:xfrm>
            <a:prstGeom prst="rect">
              <a:avLst/>
            </a:prstGeom>
            <a:noFill/>
          </p:spPr>
          <p:txBody>
            <a:bodyPr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id-ID" sz="3576" b="1" dirty="0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Outline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06E14B-D8BB-B641-BFB6-08A367DB96D4}"/>
                </a:ext>
              </a:extLst>
            </p:cNvPr>
            <p:cNvSpPr/>
            <p:nvPr/>
          </p:nvSpPr>
          <p:spPr>
            <a:xfrm>
              <a:off x="11412359" y="2470350"/>
              <a:ext cx="1552775" cy="9175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rgbClr val="E73847"/>
                </a:solidFill>
                <a:latin typeface="Open Sans Light"/>
              </a:endParaRPr>
            </a:p>
          </p:txBody>
        </p:sp>
      </p:grpSp>
      <p:grpSp>
        <p:nvGrpSpPr>
          <p:cNvPr id="43010" name="Group 6">
            <a:extLst>
              <a:ext uri="{FF2B5EF4-FFF2-40B4-BE49-F238E27FC236}">
                <a16:creationId xmlns:a16="http://schemas.microsoft.com/office/drawing/2014/main" id="{C1AAFC90-CFC7-E243-A94B-231575BBC5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55094" y="3243263"/>
            <a:ext cx="7321550" cy="1325563"/>
            <a:chOff x="4883150" y="6378621"/>
            <a:chExt cx="10578051" cy="1915416"/>
          </a:xfrm>
        </p:grpSpPr>
        <p:grpSp>
          <p:nvGrpSpPr>
            <p:cNvPr id="43022" name="Group 1">
              <a:extLst>
                <a:ext uri="{FF2B5EF4-FFF2-40B4-BE49-F238E27FC236}">
                  <a16:creationId xmlns:a16="http://schemas.microsoft.com/office/drawing/2014/main" id="{56D19D6E-B239-D947-B19D-9D594D122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3150" y="6574775"/>
              <a:ext cx="8101012" cy="1719262"/>
              <a:chOff x="4539911" y="6352848"/>
              <a:chExt cx="8101012" cy="1719262"/>
            </a:xfrm>
          </p:grpSpPr>
          <p:grpSp>
            <p:nvGrpSpPr>
              <p:cNvPr id="89" name="Group 10">
                <a:extLst>
                  <a:ext uri="{FF2B5EF4-FFF2-40B4-BE49-F238E27FC236}">
                    <a16:creationId xmlns:a16="http://schemas.microsoft.com/office/drawing/2014/main" id="{F2A5B9BC-252B-0741-810A-A7325E2F0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300000">
                <a:off x="4782261" y="6343860"/>
                <a:ext cx="716033" cy="1200733"/>
                <a:chOff x="2761515" y="2286000"/>
                <a:chExt cx="1645174" cy="2760228"/>
              </a:xfrm>
              <a:solidFill>
                <a:schemeClr val="accent1"/>
              </a:solidFill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5086D13-4080-BF46-A747-AE241BF9D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19A5BE1-D5F4-6D42-B475-6C9DC4E83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98B2348-3EC1-B045-8087-0323C492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47763EDB-91DB-7445-9FD3-EE437A093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1DB202FF-4CB3-DA46-8CC5-D8B58B6E5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9623D9A8-8011-8B41-9FB5-9317D1152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96" name="Group 11">
                <a:extLst>
                  <a:ext uri="{FF2B5EF4-FFF2-40B4-BE49-F238E27FC236}">
                    <a16:creationId xmlns:a16="http://schemas.microsoft.com/office/drawing/2014/main" id="{34DF397B-12E4-864C-87F1-C12D757F4D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300000" flipV="1">
                <a:off x="5376990" y="6872427"/>
                <a:ext cx="716033" cy="1200733"/>
                <a:chOff x="2761515" y="2286000"/>
                <a:chExt cx="1645174" cy="276022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379A786-1A87-494C-B619-E612BCAA2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FABEB67-0CA5-FD43-9011-2C32FB7C8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8D984A2-678A-F042-A8CD-2D8302229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9B59ECA6-5E5C-124B-B64B-A32089411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6A30C97-D796-694B-B950-807EE2F4A3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0B8629BB-E8EE-A147-87B0-37521A9AA4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F338C3B8-123F-9E45-B23D-91D22B811E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300000">
                <a:off x="6676176" y="6321607"/>
                <a:ext cx="780878" cy="1310084"/>
                <a:chOff x="2761515" y="2286000"/>
                <a:chExt cx="1645174" cy="2760228"/>
              </a:xfrm>
              <a:solidFill>
                <a:schemeClr val="accent2"/>
              </a:solidFill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156A82A-0FE3-FD4D-B718-AF3F4C8CF8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11CD32E-FD27-2740-9AE1-E22DDE3EE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195E680-1734-254B-8E1F-F94BBB4BD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E76B9733-DEBF-E841-8D58-BFED22552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C41B80B-3F5B-1F47-8EEA-63D89ED07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ACF17BBE-F20F-D34E-8EAD-6A10DC0E0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10" name="Group 25">
                <a:extLst>
                  <a:ext uri="{FF2B5EF4-FFF2-40B4-BE49-F238E27FC236}">
                    <a16:creationId xmlns:a16="http://schemas.microsoft.com/office/drawing/2014/main" id="{087347FE-1F13-7149-8019-EFC90AABB0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300000" flipV="1">
                <a:off x="7268795" y="6813634"/>
                <a:ext cx="780878" cy="1310084"/>
                <a:chOff x="2761515" y="2286000"/>
                <a:chExt cx="1645174" cy="2760228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12307A9-C113-CE4D-8EB7-B19D9A20EF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1BEB3A1A-9D8B-1042-B071-D0CAFF8C1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45518BEB-FDB2-FC45-AED0-4A8E37ED2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628F4333-5124-E24A-9880-915C0C75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1C4E4014-2437-914C-AD0C-A33625374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A4EFCD25-FB0C-2940-9A97-FA35349EA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17" name="Group 32">
                <a:extLst>
                  <a:ext uri="{FF2B5EF4-FFF2-40B4-BE49-F238E27FC236}">
                    <a16:creationId xmlns:a16="http://schemas.microsoft.com/office/drawing/2014/main" id="{18AE662E-B039-5440-AFBA-71D9889A7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300000">
                <a:off x="8431580" y="6129891"/>
                <a:ext cx="873121" cy="1465086"/>
                <a:chOff x="2761515" y="2286000"/>
                <a:chExt cx="1645174" cy="2760228"/>
              </a:xfrm>
              <a:solidFill>
                <a:schemeClr val="accent3"/>
              </a:solidFill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04F2CB5-1E67-BA40-AC2A-D69285ED2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45CF3787-14C4-4043-89C1-C8D4D7255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9548FF3A-F5A6-1949-AE68-51BC90082B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49FB75D-EA41-3C4B-98FB-DD49B0219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C550B38-3EE0-A04E-B70F-70895E9BA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DC9A47D9-E17F-414A-AD06-7645F5305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24" name="Group 39">
                <a:extLst>
                  <a:ext uri="{FF2B5EF4-FFF2-40B4-BE49-F238E27FC236}">
                    <a16:creationId xmlns:a16="http://schemas.microsoft.com/office/drawing/2014/main" id="{AB47DD25-944A-5F4E-A1E5-808D5A09FB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300000" flipV="1">
                <a:off x="9157244" y="6774419"/>
                <a:ext cx="873121" cy="1465086"/>
                <a:chOff x="2761515" y="2286000"/>
                <a:chExt cx="1645174" cy="2760228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E980FA73-20D6-8842-A7D7-62A374622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7772C28-6CC0-2F4C-88CD-60455AFC9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F7A3EEA-2A1E-EC41-BB99-5EC93174A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F6DFB7E6-3E47-DA4E-8E9D-D88D5F47B7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BA419CD-5EA2-9C4D-AE19-14F261C8C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8CF01BD6-8E69-B44E-828B-475100D9A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31" name="Group 46">
                <a:extLst>
                  <a:ext uri="{FF2B5EF4-FFF2-40B4-BE49-F238E27FC236}">
                    <a16:creationId xmlns:a16="http://schemas.microsoft.com/office/drawing/2014/main" id="{1E6F7648-AEC5-1A47-B1D8-0F0F6033E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300000">
                <a:off x="10495846" y="6018250"/>
                <a:ext cx="989111" cy="1658307"/>
                <a:chOff x="2761515" y="2286000"/>
                <a:chExt cx="1645174" cy="2760228"/>
              </a:xfrm>
              <a:solidFill>
                <a:schemeClr val="accent4"/>
              </a:solidFill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3C555C20-D879-F841-8B6E-0E937F07EF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22B20D35-5022-8D47-8556-D37327C12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85E80F6-9630-994F-B2C1-8A262367C4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F00C9B8-2252-E44E-B538-73D3960EE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F4008644-2DD4-CD43-8F6C-6EB9766DA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299D1F41-FF28-D845-9ADA-61BE7A092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38" name="Group 53">
                <a:extLst>
                  <a:ext uri="{FF2B5EF4-FFF2-40B4-BE49-F238E27FC236}">
                    <a16:creationId xmlns:a16="http://schemas.microsoft.com/office/drawing/2014/main" id="{94E50980-F24A-A845-9475-BFEB07932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300000" flipV="1">
                <a:off x="11317214" y="6748401"/>
                <a:ext cx="989111" cy="1658307"/>
                <a:chOff x="2761515" y="2286000"/>
                <a:chExt cx="1645174" cy="2760228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FE72A58D-E634-5B4A-97F6-8C3174715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B2425656-48A1-6D4C-86AB-66D380A10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D3C867AF-3602-5F46-A699-3F69CFABF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A5747376-0E37-7343-998C-F5A856F97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18B9EA0-D7B8-294D-B3F7-E861A6913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D251C204-8C83-F540-9BBB-215D336AB9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913607">
                    <a:defRPr/>
                  </a:pPr>
                  <a:endParaRPr lang="id-ID" altLang="id-ID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C95D8FD-7DC4-5B42-8471-ACA2D32470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823540" y="6378621"/>
              <a:ext cx="2637661" cy="1828800"/>
              <a:chOff x="7584303" y="2612121"/>
              <a:chExt cx="2479675" cy="1719262"/>
            </a:xfrm>
            <a:solidFill>
              <a:schemeClr val="accent2">
                <a:lumMod val="50000"/>
              </a:schemeClr>
            </a:solidFill>
          </p:grpSpPr>
          <p:grpSp>
            <p:nvGrpSpPr>
              <p:cNvPr id="171" name="Group 46">
                <a:extLst>
                  <a:ext uri="{FF2B5EF4-FFF2-40B4-BE49-F238E27FC236}">
                    <a16:creationId xmlns:a16="http://schemas.microsoft.com/office/drawing/2014/main" id="{CE981694-EF8F-884F-8E3A-E6CBD6D8FB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300000">
                <a:off x="7918901" y="2277523"/>
                <a:ext cx="989111" cy="1658307"/>
                <a:chOff x="2761515" y="2286000"/>
                <a:chExt cx="1645174" cy="2760228"/>
              </a:xfrm>
              <a:grpFill/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C79DE362-ED57-5442-86F0-98781BE4E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6809C129-E65D-3C43-A0A7-84817D4B59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1CFC2C20-A0F8-4D4A-ADDE-73B1EA20B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6F5572D1-5B60-5045-AEE9-ED610A40F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2C3DB229-A57B-AE49-9C70-88F7C8E2D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137AB52A-2A3A-2245-9BD5-580559BDD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grpSp>
            <p:nvGrpSpPr>
              <p:cNvPr id="172" name="Group 53">
                <a:extLst>
                  <a:ext uri="{FF2B5EF4-FFF2-40B4-BE49-F238E27FC236}">
                    <a16:creationId xmlns:a16="http://schemas.microsoft.com/office/drawing/2014/main" id="{214FD1F6-71D8-AD49-AA52-011086DF4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300000" flipV="1">
                <a:off x="8740269" y="3007674"/>
                <a:ext cx="989111" cy="1658307"/>
                <a:chOff x="2761515" y="2286000"/>
                <a:chExt cx="1645174" cy="2760228"/>
              </a:xfrm>
              <a:grpFill/>
            </p:grpSpPr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3537B8A-FC26-8C41-B125-501F388E4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352800" y="2286000"/>
                  <a:ext cx="304800" cy="3810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CA1D5941-0C94-F943-A354-79B9371D6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3151531" y="2515499"/>
                  <a:ext cx="213632" cy="25804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3C6C964E-C5FF-B345-8C20-CB5436E76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992344" y="2729550"/>
                  <a:ext cx="186338" cy="225072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26F08EB0-6534-4D46-852D-DD12B7E0A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879347" y="292135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C7890BF2-BA85-6943-BCF5-765E3DC2D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3528">
                  <a:off x="2761515" y="3137975"/>
                  <a:ext cx="150338" cy="18907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61CAC54E-D0D4-6845-A210-E8EBF4FBD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384" y="2737153"/>
                  <a:ext cx="1467305" cy="2309075"/>
                </a:xfrm>
                <a:custGeom>
                  <a:avLst/>
                  <a:gdLst>
                    <a:gd name="T0" fmla="*/ 631801 w 1467305"/>
                    <a:gd name="T1" fmla="*/ 891166 h 2309075"/>
                    <a:gd name="T2" fmla="*/ 669995 w 1467305"/>
                    <a:gd name="T3" fmla="*/ 757491 h 2309075"/>
                    <a:gd name="T4" fmla="*/ 860968 w 1467305"/>
                    <a:gd name="T5" fmla="*/ 547430 h 2309075"/>
                    <a:gd name="T6" fmla="*/ 899162 w 1467305"/>
                    <a:gd name="T7" fmla="*/ 289629 h 2309075"/>
                    <a:gd name="T8" fmla="*/ 794128 w 1467305"/>
                    <a:gd name="T9" fmla="*/ 89116 h 2309075"/>
                    <a:gd name="T10" fmla="*/ 555412 w 1467305"/>
                    <a:gd name="T11" fmla="*/ 60472 h 2309075"/>
                    <a:gd name="T12" fmla="*/ 106627 w 1467305"/>
                    <a:gd name="T13" fmla="*/ 451948 h 2309075"/>
                    <a:gd name="T14" fmla="*/ 20689 w 1467305"/>
                    <a:gd name="T15" fmla="*/ 805232 h 2309075"/>
                    <a:gd name="T16" fmla="*/ 230759 w 1467305"/>
                    <a:gd name="T17" fmla="*/ 1320835 h 2309075"/>
                    <a:gd name="T18" fmla="*/ 679544 w 1467305"/>
                    <a:gd name="T19" fmla="*/ 2017854 h 2309075"/>
                    <a:gd name="T20" fmla="*/ 946906 w 1467305"/>
                    <a:gd name="T21" fmla="*/ 2266108 h 2309075"/>
                    <a:gd name="T22" fmla="*/ 1204718 w 1467305"/>
                    <a:gd name="T23" fmla="*/ 2275656 h 2309075"/>
                    <a:gd name="T24" fmla="*/ 1405239 w 1467305"/>
                    <a:gd name="T25" fmla="*/ 2103788 h 2309075"/>
                    <a:gd name="T26" fmla="*/ 1462531 w 1467305"/>
                    <a:gd name="T27" fmla="*/ 1884179 h 2309075"/>
                    <a:gd name="T28" fmla="*/ 1376594 w 1467305"/>
                    <a:gd name="T29" fmla="*/ 1655022 h 2309075"/>
                    <a:gd name="T30" fmla="*/ 1166524 w 1467305"/>
                    <a:gd name="T31" fmla="*/ 1530896 h 2309075"/>
                    <a:gd name="T32" fmla="*/ 946906 w 1467305"/>
                    <a:gd name="T33" fmla="*/ 1483155 h 2309075"/>
                    <a:gd name="T34" fmla="*/ 765482 w 1467305"/>
                    <a:gd name="T35" fmla="*/ 1349480 h 2309075"/>
                    <a:gd name="T36" fmla="*/ 631801 w 1467305"/>
                    <a:gd name="T37" fmla="*/ 1063034 h 2309075"/>
                    <a:gd name="T38" fmla="*/ 631801 w 1467305"/>
                    <a:gd name="T39" fmla="*/ 891166 h 230907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67305"/>
                    <a:gd name="T61" fmla="*/ 0 h 2309075"/>
                    <a:gd name="T62" fmla="*/ 1467305 w 1467305"/>
                    <a:gd name="T63" fmla="*/ 2309075 h 230907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67305" h="2309075">
                      <a:moveTo>
                        <a:pt x="631801" y="891166"/>
                      </a:moveTo>
                      <a:cubicBezTo>
                        <a:pt x="641342" y="827542"/>
                        <a:pt x="644500" y="814780"/>
                        <a:pt x="669995" y="757491"/>
                      </a:cubicBezTo>
                      <a:cubicBezTo>
                        <a:pt x="708190" y="700202"/>
                        <a:pt x="822774" y="625407"/>
                        <a:pt x="860968" y="547430"/>
                      </a:cubicBezTo>
                      <a:cubicBezTo>
                        <a:pt x="899162" y="469453"/>
                        <a:pt x="910302" y="366015"/>
                        <a:pt x="899162" y="289629"/>
                      </a:cubicBezTo>
                      <a:cubicBezTo>
                        <a:pt x="888022" y="213243"/>
                        <a:pt x="851420" y="127309"/>
                        <a:pt x="794128" y="89116"/>
                      </a:cubicBezTo>
                      <a:cubicBezTo>
                        <a:pt x="736836" y="50923"/>
                        <a:pt x="669995" y="0"/>
                        <a:pt x="555412" y="60472"/>
                      </a:cubicBezTo>
                      <a:cubicBezTo>
                        <a:pt x="440829" y="120944"/>
                        <a:pt x="195748" y="327821"/>
                        <a:pt x="106627" y="451948"/>
                      </a:cubicBezTo>
                      <a:cubicBezTo>
                        <a:pt x="17507" y="576075"/>
                        <a:pt x="0" y="660418"/>
                        <a:pt x="20689" y="805232"/>
                      </a:cubicBezTo>
                      <a:cubicBezTo>
                        <a:pt x="41378" y="950046"/>
                        <a:pt x="120950" y="1118731"/>
                        <a:pt x="230759" y="1320835"/>
                      </a:cubicBezTo>
                      <a:cubicBezTo>
                        <a:pt x="340568" y="1522939"/>
                        <a:pt x="560186" y="1860309"/>
                        <a:pt x="679544" y="2017854"/>
                      </a:cubicBezTo>
                      <a:cubicBezTo>
                        <a:pt x="798902" y="2175399"/>
                        <a:pt x="859377" y="2223141"/>
                        <a:pt x="946906" y="2266108"/>
                      </a:cubicBezTo>
                      <a:cubicBezTo>
                        <a:pt x="1034435" y="2309075"/>
                        <a:pt x="1128329" y="2302709"/>
                        <a:pt x="1204718" y="2275656"/>
                      </a:cubicBezTo>
                      <a:cubicBezTo>
                        <a:pt x="1281107" y="2248603"/>
                        <a:pt x="1362270" y="2169034"/>
                        <a:pt x="1405239" y="2103788"/>
                      </a:cubicBezTo>
                      <a:cubicBezTo>
                        <a:pt x="1448208" y="2038542"/>
                        <a:pt x="1467305" y="1958973"/>
                        <a:pt x="1462531" y="1884179"/>
                      </a:cubicBezTo>
                      <a:cubicBezTo>
                        <a:pt x="1457757" y="1809385"/>
                        <a:pt x="1425928" y="1713902"/>
                        <a:pt x="1376594" y="1655022"/>
                      </a:cubicBezTo>
                      <a:cubicBezTo>
                        <a:pt x="1327260" y="1596142"/>
                        <a:pt x="1238139" y="1559541"/>
                        <a:pt x="1166524" y="1530896"/>
                      </a:cubicBezTo>
                      <a:cubicBezTo>
                        <a:pt x="1094909" y="1502251"/>
                        <a:pt x="1013746" y="1513391"/>
                        <a:pt x="946906" y="1483155"/>
                      </a:cubicBezTo>
                      <a:cubicBezTo>
                        <a:pt x="880066" y="1452919"/>
                        <a:pt x="817999" y="1419500"/>
                        <a:pt x="765482" y="1349480"/>
                      </a:cubicBezTo>
                      <a:cubicBezTo>
                        <a:pt x="712965" y="1279460"/>
                        <a:pt x="654081" y="1139420"/>
                        <a:pt x="631801" y="1063034"/>
                      </a:cubicBezTo>
                      <a:cubicBezTo>
                        <a:pt x="615871" y="945373"/>
                        <a:pt x="625435" y="942090"/>
                        <a:pt x="631801" y="891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228600">
                    <a:defRPr/>
                  </a:pPr>
                  <a:endParaRPr lang="id-ID" altLang="id-ID" sz="900" kern="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</p:grpSp>
      </p:grpSp>
      <p:sp>
        <p:nvSpPr>
          <p:cNvPr id="195" name="Rectangle 1436">
            <a:extLst>
              <a:ext uri="{FF2B5EF4-FFF2-40B4-BE49-F238E27FC236}">
                <a16:creationId xmlns:a16="http://schemas.microsoft.com/office/drawing/2014/main" id="{6ADF15C2-7639-C84C-917A-B5E94A61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82" y="2309813"/>
            <a:ext cx="203200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Overall Exploratory Analysis</a:t>
            </a:r>
            <a:endParaRPr lang="en-US" sz="1600" b="1" kern="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  <a:cs typeface="Arial" pitchFamily="34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>
              <a:solidFill>
                <a:srgbClr val="F2F2F2">
                  <a:lumMod val="75000"/>
                </a:srgbClr>
              </a:solidFill>
              <a:latin typeface="Calibri" panose="020F0502020204030204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96" name="Rectangle 1436">
            <a:extLst>
              <a:ext uri="{FF2B5EF4-FFF2-40B4-BE49-F238E27FC236}">
                <a16:creationId xmlns:a16="http://schemas.microsoft.com/office/drawing/2014/main" id="{1AD417E5-BD2A-4F4D-955F-1E18B338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057" y="2262188"/>
            <a:ext cx="2069306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Recommendations</a:t>
            </a:r>
            <a:endParaRPr lang="en-US" sz="1600" b="1" kern="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  <a:cs typeface="Arial" pitchFamily="34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>
              <a:solidFill>
                <a:srgbClr val="F2F2F2">
                  <a:lumMod val="75000"/>
                </a:srgbClr>
              </a:solidFill>
              <a:latin typeface="Calibri" panose="020F0502020204030204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43013" name="Straight Connector 197">
            <a:extLst>
              <a:ext uri="{FF2B5EF4-FFF2-40B4-BE49-F238E27FC236}">
                <a16:creationId xmlns:a16="http://schemas.microsoft.com/office/drawing/2014/main" id="{43E50A10-CF83-3F4E-B1E3-9FE734ECBC1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6388" y="3008313"/>
            <a:ext cx="0" cy="496094"/>
          </a:xfrm>
          <a:prstGeom prst="line">
            <a:avLst/>
          </a:prstGeom>
          <a:noFill/>
          <a:ln w="12700" algn="ctr">
            <a:solidFill>
              <a:srgbClr val="D5DBDB"/>
            </a:solidFill>
            <a:miter lim="800000"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35FFE50-3BE1-A847-A1B1-B35CCC54708F}"/>
              </a:ext>
            </a:extLst>
          </p:cNvPr>
          <p:cNvSpPr/>
          <p:nvPr/>
        </p:nvSpPr>
        <p:spPr>
          <a:xfrm>
            <a:off x="4700011" y="2309019"/>
            <a:ext cx="18101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Sentiment Analysis</a:t>
            </a:r>
            <a:endParaRPr lang="en-US" sz="1600" b="1" kern="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43015" name="TextBox 8">
            <a:extLst>
              <a:ext uri="{FF2B5EF4-FFF2-40B4-BE49-F238E27FC236}">
                <a16:creationId xmlns:a16="http://schemas.microsoft.com/office/drawing/2014/main" id="{9CF24CCC-C2DC-1441-BB69-A27584DF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782" y="322818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3607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A1A1A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43016" name="Straight Connector 204">
            <a:extLst>
              <a:ext uri="{FF2B5EF4-FFF2-40B4-BE49-F238E27FC236}">
                <a16:creationId xmlns:a16="http://schemas.microsoft.com/office/drawing/2014/main" id="{57E0C1D7-D9A2-F144-950F-F0D5A78342DD}"/>
              </a:ext>
            </a:extLst>
          </p:cNvPr>
          <p:cNvCxnSpPr>
            <a:cxnSpLocks/>
          </p:cNvCxnSpPr>
          <p:nvPr/>
        </p:nvCxnSpPr>
        <p:spPr bwMode="auto">
          <a:xfrm flipV="1">
            <a:off x="5553075" y="2840832"/>
            <a:ext cx="0" cy="496094"/>
          </a:xfrm>
          <a:prstGeom prst="line">
            <a:avLst/>
          </a:prstGeom>
          <a:noFill/>
          <a:ln w="12700" algn="ctr">
            <a:solidFill>
              <a:srgbClr val="D5DBDB"/>
            </a:solidFill>
            <a:miter lim="800000"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Connector 206">
            <a:extLst>
              <a:ext uri="{FF2B5EF4-FFF2-40B4-BE49-F238E27FC236}">
                <a16:creationId xmlns:a16="http://schemas.microsoft.com/office/drawing/2014/main" id="{B78D86D0-B056-134B-92EF-CE169A5AD619}"/>
              </a:ext>
            </a:extLst>
          </p:cNvPr>
          <p:cNvCxnSpPr>
            <a:cxnSpLocks/>
          </p:cNvCxnSpPr>
          <p:nvPr/>
        </p:nvCxnSpPr>
        <p:spPr bwMode="auto">
          <a:xfrm flipV="1">
            <a:off x="8682832" y="2759869"/>
            <a:ext cx="0" cy="496888"/>
          </a:xfrm>
          <a:prstGeom prst="line">
            <a:avLst/>
          </a:prstGeom>
          <a:noFill/>
          <a:ln w="12700" algn="ctr">
            <a:solidFill>
              <a:srgbClr val="D5DBDB"/>
            </a:solidFill>
            <a:miter lim="800000"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Straight Connector 207">
            <a:extLst>
              <a:ext uri="{FF2B5EF4-FFF2-40B4-BE49-F238E27FC236}">
                <a16:creationId xmlns:a16="http://schemas.microsoft.com/office/drawing/2014/main" id="{70F0401B-78A8-F944-A633-F74D15354744}"/>
              </a:ext>
            </a:extLst>
          </p:cNvPr>
          <p:cNvCxnSpPr>
            <a:cxnSpLocks/>
          </p:cNvCxnSpPr>
          <p:nvPr/>
        </p:nvCxnSpPr>
        <p:spPr bwMode="auto">
          <a:xfrm flipV="1">
            <a:off x="4753769" y="4633913"/>
            <a:ext cx="0" cy="496888"/>
          </a:xfrm>
          <a:prstGeom prst="line">
            <a:avLst/>
          </a:prstGeom>
          <a:noFill/>
          <a:ln w="12700" algn="ctr">
            <a:solidFill>
              <a:srgbClr val="D5DBDB"/>
            </a:solidFill>
            <a:miter lim="800000"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Straight Connector 208">
            <a:extLst>
              <a:ext uri="{FF2B5EF4-FFF2-40B4-BE49-F238E27FC236}">
                <a16:creationId xmlns:a16="http://schemas.microsoft.com/office/drawing/2014/main" id="{5B5532F1-80A2-8649-81C1-B177BF9B5848}"/>
              </a:ext>
            </a:extLst>
          </p:cNvPr>
          <p:cNvCxnSpPr>
            <a:cxnSpLocks/>
          </p:cNvCxnSpPr>
          <p:nvPr/>
        </p:nvCxnSpPr>
        <p:spPr bwMode="auto">
          <a:xfrm flipV="1">
            <a:off x="7688263" y="4633913"/>
            <a:ext cx="0" cy="496888"/>
          </a:xfrm>
          <a:prstGeom prst="line">
            <a:avLst/>
          </a:prstGeom>
          <a:noFill/>
          <a:ln w="12700" algn="ctr">
            <a:solidFill>
              <a:srgbClr val="D5DBDB"/>
            </a:solidFill>
            <a:miter lim="800000"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76AA346-ECA7-514F-AE16-40219CEB12F3}"/>
              </a:ext>
            </a:extLst>
          </p:cNvPr>
          <p:cNvSpPr/>
          <p:nvPr/>
        </p:nvSpPr>
        <p:spPr>
          <a:xfrm>
            <a:off x="6655594" y="5315744"/>
            <a:ext cx="2124869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Quantitative Analysis </a:t>
            </a:r>
            <a:r>
              <a:rPr lang="id-ID" sz="1600" b="1" kern="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of</a:t>
            </a:r>
            <a:r>
              <a:rPr lang="id-ID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600" b="1" kern="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Customer</a:t>
            </a:r>
            <a:r>
              <a:rPr lang="id-ID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 </a:t>
            </a:r>
            <a:r>
              <a:rPr lang="id-ID" sz="1600" b="1" kern="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Satisfaction</a:t>
            </a:r>
            <a:endParaRPr lang="en-US" sz="1600" b="1" kern="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212" name="Rectangle 1436">
            <a:extLst>
              <a:ext uri="{FF2B5EF4-FFF2-40B4-BE49-F238E27FC236}">
                <a16:creationId xmlns:a16="http://schemas.microsoft.com/office/drawing/2014/main" id="{E0C7FFE4-7CAB-0C41-AD49-F126F581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5362575"/>
            <a:ext cx="1531938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1600" b="1" kern="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Pricing</a:t>
            </a:r>
            <a:r>
              <a:rPr lang="id-ID" sz="16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Arial" pitchFamily="34" charset="0"/>
              </a:rPr>
              <a:t> Anlaysis</a:t>
            </a:r>
            <a:endParaRPr lang="en-US" sz="1600" b="1" kern="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14022"/>
      </p:ext>
    </p:extLst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2F7825-C106-1D43-AD44-8F96BC145195}"/>
              </a:ext>
            </a:extLst>
          </p:cNvPr>
          <p:cNvGrpSpPr>
            <a:grpSpLocks/>
          </p:cNvGrpSpPr>
          <p:nvPr/>
        </p:nvGrpSpPr>
        <p:grpSpPr bwMode="auto">
          <a:xfrm>
            <a:off x="3584575" y="838200"/>
            <a:ext cx="5022850" cy="845344"/>
            <a:chOff x="5988388" y="483017"/>
            <a:chExt cx="12359700" cy="20790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C2A9A-8C61-EB49-A7C3-EF23A039685B}"/>
                </a:ext>
              </a:extLst>
            </p:cNvPr>
            <p:cNvSpPr txBox="1"/>
            <p:nvPr/>
          </p:nvSpPr>
          <p:spPr>
            <a:xfrm>
              <a:off x="5988388" y="483017"/>
              <a:ext cx="12359700" cy="1445649"/>
            </a:xfrm>
            <a:prstGeom prst="rect">
              <a:avLst/>
            </a:prstGeom>
            <a:noFill/>
          </p:spPr>
          <p:txBody>
            <a:bodyPr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id-ID" sz="3576" b="1" dirty="0" err="1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Deep</a:t>
              </a:r>
              <a:r>
                <a:rPr lang="id-ID" sz="3576" b="1" dirty="0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 </a:t>
              </a:r>
              <a:r>
                <a:rPr lang="id-ID" sz="3576" b="1" dirty="0" err="1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Dive</a:t>
              </a:r>
              <a:endParaRPr lang="id-ID" sz="3576" b="1" dirty="0">
                <a:solidFill>
                  <a:srgbClr val="C00000"/>
                </a:solidFill>
                <a:latin typeface="Lato Regular"/>
                <a:ea typeface="ＭＳ Ｐゴシック" panose="020B0600070205080204" pitchFamily="34" charset="-128"/>
                <a:cs typeface="Lato Regular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06E14B-D8BB-B641-BFB6-08A367DB96D4}"/>
                </a:ext>
              </a:extLst>
            </p:cNvPr>
            <p:cNvSpPr/>
            <p:nvPr/>
          </p:nvSpPr>
          <p:spPr>
            <a:xfrm>
              <a:off x="11412359" y="2470350"/>
              <a:ext cx="1552775" cy="9175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rgbClr val="E73847"/>
                </a:solidFill>
                <a:latin typeface="Open Sans Light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221A43-F216-184A-AA90-02C0AD60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20" y="2345631"/>
            <a:ext cx="6016609" cy="3965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666DEC-40E3-674A-A92E-2FADBD546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" y="2491409"/>
            <a:ext cx="5386890" cy="3811133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B39A3BF-CC81-1D4F-8A56-15C9686DBDE4}"/>
              </a:ext>
            </a:extLst>
          </p:cNvPr>
          <p:cNvCxnSpPr/>
          <p:nvPr/>
        </p:nvCxnSpPr>
        <p:spPr>
          <a:xfrm>
            <a:off x="5989983" y="2783684"/>
            <a:ext cx="0" cy="31686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80F74C6-54A9-1F4D-BD26-112408901EEB}"/>
              </a:ext>
            </a:extLst>
          </p:cNvPr>
          <p:cNvSpPr txBox="1"/>
          <p:nvPr/>
        </p:nvSpPr>
        <p:spPr bwMode="auto">
          <a:xfrm>
            <a:off x="1444487" y="1730830"/>
            <a:ext cx="9796351" cy="537906"/>
          </a:xfrm>
          <a:prstGeom prst="rect">
            <a:avLst/>
          </a:prstGeom>
          <a:noFill/>
          <a:ln>
            <a:noFill/>
          </a:ln>
        </p:spPr>
        <p:txBody>
          <a:bodyPr wrap="square" lIns="37150" tIns="18575" rIns="37150" bIns="18575">
            <a:spAutoFit/>
          </a:bodyPr>
          <a:lstStyle/>
          <a:p>
            <a:pPr defTabSz="914217">
              <a:defRPr/>
            </a:pPr>
            <a:r>
              <a:rPr lang="en-US" sz="1626" b="1" dirty="0">
                <a:solidFill>
                  <a:prstClr val="black"/>
                </a:solidFill>
                <a:latin typeface="Lato Regular"/>
                <a:cs typeface="Lato Regular"/>
              </a:rPr>
              <a:t>Manhattan tops average pricing among neighborhood groups  across different room types; Hotel rooms  followed by  entire home or apartment tops the pricing chart</a:t>
            </a:r>
            <a:endParaRPr lang="id-ID" sz="1626" b="1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20320406"/>
      </p:ext>
    </p:extLst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2F7825-C106-1D43-AD44-8F96BC145195}"/>
              </a:ext>
            </a:extLst>
          </p:cNvPr>
          <p:cNvGrpSpPr>
            <a:grpSpLocks/>
          </p:cNvGrpSpPr>
          <p:nvPr/>
        </p:nvGrpSpPr>
        <p:grpSpPr bwMode="auto">
          <a:xfrm>
            <a:off x="3584575" y="838200"/>
            <a:ext cx="5022850" cy="845344"/>
            <a:chOff x="5988388" y="483017"/>
            <a:chExt cx="12359700" cy="20790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C2A9A-8C61-EB49-A7C3-EF23A039685B}"/>
                </a:ext>
              </a:extLst>
            </p:cNvPr>
            <p:cNvSpPr txBox="1"/>
            <p:nvPr/>
          </p:nvSpPr>
          <p:spPr>
            <a:xfrm>
              <a:off x="5988388" y="483017"/>
              <a:ext cx="12359700" cy="1445649"/>
            </a:xfrm>
            <a:prstGeom prst="rect">
              <a:avLst/>
            </a:prstGeom>
            <a:noFill/>
          </p:spPr>
          <p:txBody>
            <a:bodyPr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id-ID" sz="3576" b="1" dirty="0" err="1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Deep</a:t>
              </a:r>
              <a:r>
                <a:rPr lang="id-ID" sz="3576" b="1" dirty="0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 </a:t>
              </a:r>
              <a:r>
                <a:rPr lang="id-ID" sz="3576" b="1" dirty="0" err="1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Dive</a:t>
              </a:r>
              <a:endParaRPr lang="id-ID" sz="3576" b="1" dirty="0">
                <a:solidFill>
                  <a:srgbClr val="C00000"/>
                </a:solidFill>
                <a:latin typeface="Lato Regular"/>
                <a:ea typeface="ＭＳ Ｐゴシック" panose="020B0600070205080204" pitchFamily="34" charset="-128"/>
                <a:cs typeface="Lato Regular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06E14B-D8BB-B641-BFB6-08A367DB96D4}"/>
                </a:ext>
              </a:extLst>
            </p:cNvPr>
            <p:cNvSpPr/>
            <p:nvPr/>
          </p:nvSpPr>
          <p:spPr>
            <a:xfrm>
              <a:off x="11412359" y="2470350"/>
              <a:ext cx="1552775" cy="9175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rgbClr val="E73847"/>
                </a:solidFill>
                <a:latin typeface="Open Sans Light"/>
              </a:endParaRPr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B39A3BF-CC81-1D4F-8A56-15C9686DBDE4}"/>
              </a:ext>
            </a:extLst>
          </p:cNvPr>
          <p:cNvCxnSpPr/>
          <p:nvPr/>
        </p:nvCxnSpPr>
        <p:spPr>
          <a:xfrm>
            <a:off x="5989983" y="2783684"/>
            <a:ext cx="0" cy="31686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80F74C6-54A9-1F4D-BD26-112408901EEB}"/>
              </a:ext>
            </a:extLst>
          </p:cNvPr>
          <p:cNvSpPr txBox="1"/>
          <p:nvPr/>
        </p:nvSpPr>
        <p:spPr bwMode="auto">
          <a:xfrm>
            <a:off x="1444487" y="1730830"/>
            <a:ext cx="9796351" cy="287709"/>
          </a:xfrm>
          <a:prstGeom prst="rect">
            <a:avLst/>
          </a:prstGeom>
          <a:noFill/>
          <a:ln>
            <a:noFill/>
          </a:ln>
        </p:spPr>
        <p:txBody>
          <a:bodyPr wrap="square" lIns="37150" tIns="18575" rIns="37150" bIns="18575">
            <a:spAutoFit/>
          </a:bodyPr>
          <a:lstStyle/>
          <a:p>
            <a:pPr defTabSz="914217">
              <a:defRPr/>
            </a:pPr>
            <a:r>
              <a:rPr lang="en-US" sz="1626" b="1" dirty="0">
                <a:solidFill>
                  <a:prstClr val="black"/>
                </a:solidFill>
                <a:latin typeface="Lato Regular"/>
                <a:cs typeface="Lato Regular"/>
              </a:rPr>
              <a:t>Manhattan has more number of listings  and that too entire houses/apartments are listed </a:t>
            </a:r>
            <a:endParaRPr lang="id-ID" sz="1626" b="1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53D57-C3B5-C04C-B946-D58B9B29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86" y="2573574"/>
            <a:ext cx="5201478" cy="3563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EB0289-78D6-B045-8340-0A050EA9A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2" y="2573574"/>
            <a:ext cx="5021160" cy="34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9580"/>
      </p:ext>
    </p:extLst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2F7825-C106-1D43-AD44-8F96BC145195}"/>
              </a:ext>
            </a:extLst>
          </p:cNvPr>
          <p:cNvGrpSpPr>
            <a:grpSpLocks/>
          </p:cNvGrpSpPr>
          <p:nvPr/>
        </p:nvGrpSpPr>
        <p:grpSpPr bwMode="auto">
          <a:xfrm>
            <a:off x="3584575" y="838200"/>
            <a:ext cx="5022850" cy="845344"/>
            <a:chOff x="5988388" y="483017"/>
            <a:chExt cx="12359700" cy="20790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4C2A9A-8C61-EB49-A7C3-EF23A039685B}"/>
                </a:ext>
              </a:extLst>
            </p:cNvPr>
            <p:cNvSpPr txBox="1"/>
            <p:nvPr/>
          </p:nvSpPr>
          <p:spPr>
            <a:xfrm>
              <a:off x="5988388" y="483017"/>
              <a:ext cx="12359700" cy="1445649"/>
            </a:xfrm>
            <a:prstGeom prst="rect">
              <a:avLst/>
            </a:prstGeom>
            <a:noFill/>
          </p:spPr>
          <p:txBody>
            <a:bodyPr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id-ID" sz="3576" b="1" dirty="0" err="1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Deep</a:t>
              </a:r>
              <a:r>
                <a:rPr lang="id-ID" sz="3576" b="1" dirty="0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 </a:t>
              </a:r>
              <a:r>
                <a:rPr lang="id-ID" sz="3576" b="1" dirty="0" err="1">
                  <a:solidFill>
                    <a:srgbClr val="C00000"/>
                  </a:solidFill>
                  <a:latin typeface="Lato Regular"/>
                  <a:ea typeface="ＭＳ Ｐゴシック" panose="020B0600070205080204" pitchFamily="34" charset="-128"/>
                  <a:cs typeface="Lato Regular"/>
                </a:rPr>
                <a:t>Dive</a:t>
              </a:r>
              <a:endParaRPr lang="id-ID" sz="3576" b="1" dirty="0">
                <a:solidFill>
                  <a:srgbClr val="C00000"/>
                </a:solidFill>
                <a:latin typeface="Lato Regular"/>
                <a:ea typeface="ＭＳ Ｐゴシック" panose="020B0600070205080204" pitchFamily="34" charset="-128"/>
                <a:cs typeface="Lato Regular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06E14B-D8BB-B641-BFB6-08A367DB96D4}"/>
                </a:ext>
              </a:extLst>
            </p:cNvPr>
            <p:cNvSpPr/>
            <p:nvPr/>
          </p:nvSpPr>
          <p:spPr>
            <a:xfrm>
              <a:off x="11412359" y="2470350"/>
              <a:ext cx="1552775" cy="9175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rgbClr val="E73847"/>
                </a:solidFill>
                <a:latin typeface="Open Sans Light"/>
              </a:endParaRPr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B39A3BF-CC81-1D4F-8A56-15C9686DBDE4}"/>
              </a:ext>
            </a:extLst>
          </p:cNvPr>
          <p:cNvCxnSpPr/>
          <p:nvPr/>
        </p:nvCxnSpPr>
        <p:spPr>
          <a:xfrm>
            <a:off x="5989983" y="2783684"/>
            <a:ext cx="0" cy="31686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80F74C6-54A9-1F4D-BD26-112408901EEB}"/>
              </a:ext>
            </a:extLst>
          </p:cNvPr>
          <p:cNvSpPr txBox="1"/>
          <p:nvPr/>
        </p:nvSpPr>
        <p:spPr bwMode="auto">
          <a:xfrm>
            <a:off x="1206158" y="1750247"/>
            <a:ext cx="9796351" cy="287709"/>
          </a:xfrm>
          <a:prstGeom prst="rect">
            <a:avLst/>
          </a:prstGeom>
          <a:noFill/>
          <a:ln>
            <a:noFill/>
          </a:ln>
        </p:spPr>
        <p:txBody>
          <a:bodyPr wrap="square" lIns="37150" tIns="18575" rIns="37150" bIns="18575">
            <a:spAutoFit/>
          </a:bodyPr>
          <a:lstStyle/>
          <a:p>
            <a:pPr algn="ctr" defTabSz="914217">
              <a:defRPr/>
            </a:pPr>
            <a:r>
              <a:rPr lang="en-US" sz="1626" b="1" dirty="0">
                <a:solidFill>
                  <a:prstClr val="black"/>
                </a:solidFill>
                <a:latin typeface="Lato Regular"/>
                <a:cs typeface="Lato Regular"/>
              </a:rPr>
              <a:t>Staten Island stands out in terms of both Average rating score and cleanliness rating    </a:t>
            </a:r>
            <a:endParaRPr lang="id-ID" sz="1626" b="1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008AA-3B5E-6944-A9E7-95CDF350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8" y="2697168"/>
            <a:ext cx="5298555" cy="3255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97756-29CB-BF43-BE9E-8BD5309D5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9" y="2544768"/>
            <a:ext cx="5389517" cy="34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69468"/>
      </p:ext>
    </p:extLst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5EE82F-63D0-4072-9E5A-BB448289D270}"/>
              </a:ext>
            </a:extLst>
          </p:cNvPr>
          <p:cNvCxnSpPr/>
          <p:nvPr/>
        </p:nvCxnSpPr>
        <p:spPr>
          <a:xfrm>
            <a:off x="6096000" y="2174082"/>
            <a:ext cx="0" cy="31686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1E3FDE8-79B2-40FF-AEBB-67E6690F04AC}"/>
              </a:ext>
            </a:extLst>
          </p:cNvPr>
          <p:cNvGrpSpPr>
            <a:grpSpLocks/>
          </p:cNvGrpSpPr>
          <p:nvPr/>
        </p:nvGrpSpPr>
        <p:grpSpPr bwMode="auto">
          <a:xfrm>
            <a:off x="6857022" y="1361278"/>
            <a:ext cx="3923924" cy="1216819"/>
            <a:chOff x="6480485" y="1912096"/>
            <a:chExt cx="4829882" cy="149776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E50C3F-3784-44E1-B294-07E7C424F958}"/>
                </a:ext>
              </a:extLst>
            </p:cNvPr>
            <p:cNvGrpSpPr/>
            <p:nvPr/>
          </p:nvGrpSpPr>
          <p:grpSpPr>
            <a:xfrm>
              <a:off x="6503983" y="1982202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9DB98AA-EF8E-44ED-8E26-2CBBBFE04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5A0659A5-B323-4A96-917D-CC8843289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32F627-2FF7-4E93-9E49-8A6C63D9E7EB}"/>
                </a:ext>
              </a:extLst>
            </p:cNvPr>
            <p:cNvSpPr txBox="1"/>
            <p:nvPr/>
          </p:nvSpPr>
          <p:spPr>
            <a:xfrm>
              <a:off x="6825369" y="1912096"/>
              <a:ext cx="4125771" cy="354136"/>
            </a:xfrm>
            <a:prstGeom prst="rect">
              <a:avLst/>
            </a:prstGeom>
            <a:noFill/>
          </p:spPr>
          <p:txBody>
            <a:bodyPr wrap="none" lIns="37150" tIns="18575" rIns="37150" bIns="18575">
              <a:spAutoFit/>
            </a:bodyPr>
            <a:lstStyle/>
            <a:p>
              <a:pPr defTabSz="914217">
                <a:defRPr/>
              </a:pPr>
              <a:r>
                <a:rPr lang="en-US" sz="1626" b="1" dirty="0">
                  <a:latin typeface="Lato Regular"/>
                  <a:cs typeface="Lato Regular"/>
                </a:rPr>
                <a:t>Low Average Price Private Rooms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A57AE0-5EC0-4B23-A254-1D8B6ECFA4CA}"/>
                </a:ext>
              </a:extLst>
            </p:cNvPr>
            <p:cNvSpPr txBox="1"/>
            <p:nvPr/>
          </p:nvSpPr>
          <p:spPr>
            <a:xfrm>
              <a:off x="7636288" y="2385948"/>
              <a:ext cx="3674079" cy="811188"/>
            </a:xfrm>
            <a:prstGeom prst="rect">
              <a:avLst/>
            </a:prstGeom>
            <a:noFill/>
          </p:spPr>
          <p:txBody>
            <a:bodyPr wrap="square" lIns="37150" tIns="18575" rIns="37150" bIns="18575">
              <a:spAutoFit/>
            </a:bodyPr>
            <a:lstStyle/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Far Rockaway ($50)</a:t>
              </a:r>
            </a:p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College Point ($50)</a:t>
              </a:r>
            </a:p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Glendale ($50)</a:t>
              </a:r>
            </a:p>
          </p:txBody>
        </p:sp>
        <p:grpSp>
          <p:nvGrpSpPr>
            <p:cNvPr id="138263" name="Group 51">
              <a:extLst>
                <a:ext uri="{FF2B5EF4-FFF2-40B4-BE49-F238E27FC236}">
                  <a16:creationId xmlns:a16="http://schemas.microsoft.com/office/drawing/2014/main" id="{923A4358-4417-4649-A98D-90634E5F3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485" y="2356637"/>
              <a:ext cx="1198795" cy="1053220"/>
              <a:chOff x="2894013" y="1827598"/>
              <a:chExt cx="1345717" cy="1182302"/>
            </a:xfrm>
          </p:grpSpPr>
          <p:sp>
            <p:nvSpPr>
              <p:cNvPr id="56" name="Freeform 25">
                <a:extLst>
                  <a:ext uri="{FF2B5EF4-FFF2-40B4-BE49-F238E27FC236}">
                    <a16:creationId xmlns:a16="http://schemas.microsoft.com/office/drawing/2014/main" id="{E4C493B8-5991-4B21-8976-179B41F80D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0398" y="1894500"/>
                <a:ext cx="1039722" cy="1040820"/>
              </a:xfrm>
              <a:custGeom>
                <a:avLst/>
                <a:gdLst>
                  <a:gd name="T0" fmla="*/ 117 w 235"/>
                  <a:gd name="T1" fmla="*/ 218 h 235"/>
                  <a:gd name="T2" fmla="*/ 46 w 235"/>
                  <a:gd name="T3" fmla="*/ 188 h 235"/>
                  <a:gd name="T4" fmla="*/ 46 w 235"/>
                  <a:gd name="T5" fmla="*/ 47 h 235"/>
                  <a:gd name="T6" fmla="*/ 117 w 235"/>
                  <a:gd name="T7" fmla="*/ 17 h 235"/>
                  <a:gd name="T8" fmla="*/ 188 w 235"/>
                  <a:gd name="T9" fmla="*/ 47 h 235"/>
                  <a:gd name="T10" fmla="*/ 188 w 235"/>
                  <a:gd name="T11" fmla="*/ 188 h 235"/>
                  <a:gd name="T12" fmla="*/ 117 w 235"/>
                  <a:gd name="T13" fmla="*/ 218 h 235"/>
                  <a:gd name="T14" fmla="*/ 117 w 235"/>
                  <a:gd name="T15" fmla="*/ 0 h 235"/>
                  <a:gd name="T16" fmla="*/ 34 w 235"/>
                  <a:gd name="T17" fmla="*/ 34 h 235"/>
                  <a:gd name="T18" fmla="*/ 0 w 235"/>
                  <a:gd name="T19" fmla="*/ 117 h 235"/>
                  <a:gd name="T20" fmla="*/ 34 w 235"/>
                  <a:gd name="T21" fmla="*/ 200 h 235"/>
                  <a:gd name="T22" fmla="*/ 117 w 235"/>
                  <a:gd name="T23" fmla="*/ 235 h 235"/>
                  <a:gd name="T24" fmla="*/ 200 w 235"/>
                  <a:gd name="T25" fmla="*/ 200 h 235"/>
                  <a:gd name="T26" fmla="*/ 235 w 235"/>
                  <a:gd name="T27" fmla="*/ 117 h 235"/>
                  <a:gd name="T28" fmla="*/ 200 w 235"/>
                  <a:gd name="T29" fmla="*/ 34 h 235"/>
                  <a:gd name="T30" fmla="*/ 117 w 235"/>
                  <a:gd name="T3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5" h="235">
                    <a:moveTo>
                      <a:pt x="117" y="218"/>
                    </a:moveTo>
                    <a:cubicBezTo>
                      <a:pt x="92" y="218"/>
                      <a:pt x="66" y="208"/>
                      <a:pt x="46" y="188"/>
                    </a:cubicBezTo>
                    <a:cubicBezTo>
                      <a:pt x="7" y="149"/>
                      <a:pt x="7" y="86"/>
                      <a:pt x="46" y="47"/>
                    </a:cubicBezTo>
                    <a:cubicBezTo>
                      <a:pt x="66" y="27"/>
                      <a:pt x="92" y="17"/>
                      <a:pt x="117" y="17"/>
                    </a:cubicBezTo>
                    <a:cubicBezTo>
                      <a:pt x="143" y="17"/>
                      <a:pt x="169" y="27"/>
                      <a:pt x="188" y="47"/>
                    </a:cubicBezTo>
                    <a:cubicBezTo>
                      <a:pt x="227" y="86"/>
                      <a:pt x="227" y="149"/>
                      <a:pt x="188" y="188"/>
                    </a:cubicBezTo>
                    <a:cubicBezTo>
                      <a:pt x="169" y="208"/>
                      <a:pt x="143" y="218"/>
                      <a:pt x="117" y="218"/>
                    </a:cubicBezTo>
                    <a:moveTo>
                      <a:pt x="117" y="0"/>
                    </a:moveTo>
                    <a:cubicBezTo>
                      <a:pt x="87" y="0"/>
                      <a:pt x="57" y="12"/>
                      <a:pt x="34" y="34"/>
                    </a:cubicBezTo>
                    <a:cubicBezTo>
                      <a:pt x="11" y="57"/>
                      <a:pt x="0" y="87"/>
                      <a:pt x="0" y="117"/>
                    </a:cubicBezTo>
                    <a:cubicBezTo>
                      <a:pt x="0" y="147"/>
                      <a:pt x="11" y="178"/>
                      <a:pt x="34" y="200"/>
                    </a:cubicBezTo>
                    <a:cubicBezTo>
                      <a:pt x="57" y="223"/>
                      <a:pt x="87" y="235"/>
                      <a:pt x="117" y="235"/>
                    </a:cubicBezTo>
                    <a:cubicBezTo>
                      <a:pt x="147" y="235"/>
                      <a:pt x="177" y="223"/>
                      <a:pt x="200" y="200"/>
                    </a:cubicBezTo>
                    <a:cubicBezTo>
                      <a:pt x="223" y="178"/>
                      <a:pt x="235" y="147"/>
                      <a:pt x="235" y="117"/>
                    </a:cubicBezTo>
                    <a:cubicBezTo>
                      <a:pt x="235" y="87"/>
                      <a:pt x="223" y="57"/>
                      <a:pt x="200" y="34"/>
                    </a:cubicBezTo>
                    <a:cubicBezTo>
                      <a:pt x="177" y="12"/>
                      <a:pt x="147" y="0"/>
                      <a:pt x="117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57" name="Freeform 26">
                <a:extLst>
                  <a:ext uri="{FF2B5EF4-FFF2-40B4-BE49-F238E27FC236}">
                    <a16:creationId xmlns:a16="http://schemas.microsoft.com/office/drawing/2014/main" id="{0EF238D0-9AA2-4C9F-9652-C75D489396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4013" y="1827598"/>
                <a:ext cx="1264557" cy="1169141"/>
              </a:xfrm>
              <a:custGeom>
                <a:avLst/>
                <a:gdLst>
                  <a:gd name="T0" fmla="*/ 141 w 286"/>
                  <a:gd name="T1" fmla="*/ 261 h 264"/>
                  <a:gd name="T2" fmla="*/ 50 w 286"/>
                  <a:gd name="T3" fmla="*/ 223 h 264"/>
                  <a:gd name="T4" fmla="*/ 50 w 286"/>
                  <a:gd name="T5" fmla="*/ 41 h 264"/>
                  <a:gd name="T6" fmla="*/ 141 w 286"/>
                  <a:gd name="T7" fmla="*/ 4 h 264"/>
                  <a:gd name="T8" fmla="*/ 232 w 286"/>
                  <a:gd name="T9" fmla="*/ 41 h 264"/>
                  <a:gd name="T10" fmla="*/ 232 w 286"/>
                  <a:gd name="T11" fmla="*/ 223 h 264"/>
                  <a:gd name="T12" fmla="*/ 141 w 286"/>
                  <a:gd name="T13" fmla="*/ 261 h 264"/>
                  <a:gd name="T14" fmla="*/ 141 w 286"/>
                  <a:gd name="T15" fmla="*/ 0 h 264"/>
                  <a:gd name="T16" fmla="*/ 48 w 286"/>
                  <a:gd name="T17" fmla="*/ 39 h 264"/>
                  <a:gd name="T18" fmla="*/ 9 w 286"/>
                  <a:gd name="T19" fmla="*/ 132 h 264"/>
                  <a:gd name="T20" fmla="*/ 48 w 286"/>
                  <a:gd name="T21" fmla="*/ 226 h 264"/>
                  <a:gd name="T22" fmla="*/ 141 w 286"/>
                  <a:gd name="T23" fmla="*/ 264 h 264"/>
                  <a:gd name="T24" fmla="*/ 141 w 286"/>
                  <a:gd name="T25" fmla="*/ 264 h 264"/>
                  <a:gd name="T26" fmla="*/ 235 w 286"/>
                  <a:gd name="T27" fmla="*/ 226 h 264"/>
                  <a:gd name="T28" fmla="*/ 235 w 286"/>
                  <a:gd name="T29" fmla="*/ 39 h 264"/>
                  <a:gd name="T30" fmla="*/ 141 w 286"/>
                  <a:gd name="T3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264">
                    <a:moveTo>
                      <a:pt x="141" y="261"/>
                    </a:moveTo>
                    <a:cubicBezTo>
                      <a:pt x="107" y="261"/>
                      <a:pt x="75" y="248"/>
                      <a:pt x="50" y="223"/>
                    </a:cubicBezTo>
                    <a:cubicBezTo>
                      <a:pt x="0" y="173"/>
                      <a:pt x="0" y="92"/>
                      <a:pt x="50" y="41"/>
                    </a:cubicBezTo>
                    <a:cubicBezTo>
                      <a:pt x="75" y="17"/>
                      <a:pt x="107" y="4"/>
                      <a:pt x="141" y="4"/>
                    </a:cubicBezTo>
                    <a:cubicBezTo>
                      <a:pt x="176" y="4"/>
                      <a:pt x="208" y="17"/>
                      <a:pt x="232" y="41"/>
                    </a:cubicBezTo>
                    <a:cubicBezTo>
                      <a:pt x="283" y="92"/>
                      <a:pt x="283" y="173"/>
                      <a:pt x="232" y="223"/>
                    </a:cubicBezTo>
                    <a:cubicBezTo>
                      <a:pt x="208" y="248"/>
                      <a:pt x="176" y="261"/>
                      <a:pt x="141" y="261"/>
                    </a:cubicBezTo>
                    <a:moveTo>
                      <a:pt x="141" y="0"/>
                    </a:moveTo>
                    <a:cubicBezTo>
                      <a:pt x="106" y="0"/>
                      <a:pt x="73" y="14"/>
                      <a:pt x="48" y="39"/>
                    </a:cubicBezTo>
                    <a:cubicBezTo>
                      <a:pt x="23" y="64"/>
                      <a:pt x="9" y="97"/>
                      <a:pt x="9" y="132"/>
                    </a:cubicBezTo>
                    <a:cubicBezTo>
                      <a:pt x="9" y="168"/>
                      <a:pt x="23" y="201"/>
                      <a:pt x="48" y="226"/>
                    </a:cubicBezTo>
                    <a:cubicBezTo>
                      <a:pt x="73" y="251"/>
                      <a:pt x="106" y="264"/>
                      <a:pt x="141" y="264"/>
                    </a:cubicBezTo>
                    <a:cubicBezTo>
                      <a:pt x="141" y="264"/>
                      <a:pt x="141" y="264"/>
                      <a:pt x="141" y="264"/>
                    </a:cubicBezTo>
                    <a:cubicBezTo>
                      <a:pt x="177" y="264"/>
                      <a:pt x="210" y="251"/>
                      <a:pt x="235" y="226"/>
                    </a:cubicBezTo>
                    <a:cubicBezTo>
                      <a:pt x="286" y="174"/>
                      <a:pt x="286" y="91"/>
                      <a:pt x="235" y="39"/>
                    </a:cubicBezTo>
                    <a:cubicBezTo>
                      <a:pt x="210" y="14"/>
                      <a:pt x="177" y="0"/>
                      <a:pt x="141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59" name="Freeform 40">
                <a:extLst>
                  <a:ext uri="{FF2B5EF4-FFF2-40B4-BE49-F238E27FC236}">
                    <a16:creationId xmlns:a16="http://schemas.microsoft.com/office/drawing/2014/main" id="{C11A418A-D5FB-4776-B99A-A1C9D9672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187" y="2683067"/>
                <a:ext cx="323543" cy="326833"/>
              </a:xfrm>
              <a:custGeom>
                <a:avLst/>
                <a:gdLst>
                  <a:gd name="T0" fmla="*/ 181 w 204"/>
                  <a:gd name="T1" fmla="*/ 0 h 206"/>
                  <a:gd name="T2" fmla="*/ 0 w 204"/>
                  <a:gd name="T3" fmla="*/ 184 h 206"/>
                  <a:gd name="T4" fmla="*/ 204 w 204"/>
                  <a:gd name="T5" fmla="*/ 206 h 206"/>
                  <a:gd name="T6" fmla="*/ 181 w 204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181" y="0"/>
                    </a:moveTo>
                    <a:lnTo>
                      <a:pt x="0" y="184"/>
                    </a:lnTo>
                    <a:lnTo>
                      <a:pt x="204" y="206"/>
                    </a:lnTo>
                    <a:lnTo>
                      <a:pt x="1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6B1755-4E5E-43AC-98BA-4C5A4FF7A6E8}"/>
                </a:ext>
              </a:extLst>
            </p:cNvPr>
            <p:cNvGrpSpPr/>
            <p:nvPr/>
          </p:nvGrpSpPr>
          <p:grpSpPr>
            <a:xfrm>
              <a:off x="6825804" y="2688863"/>
              <a:ext cx="432364" cy="330459"/>
              <a:chOff x="5516563" y="84138"/>
              <a:chExt cx="1414463" cy="1081087"/>
            </a:xfrm>
            <a:solidFill>
              <a:schemeClr val="bg1"/>
            </a:solidFill>
          </p:grpSpPr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CF63EA8B-09B7-4514-9F40-39A4220665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8013" y="249238"/>
                <a:ext cx="896938" cy="698500"/>
              </a:xfrm>
              <a:custGeom>
                <a:avLst/>
                <a:gdLst>
                  <a:gd name="T0" fmla="*/ 214 w 239"/>
                  <a:gd name="T1" fmla="*/ 9 h 186"/>
                  <a:gd name="T2" fmla="*/ 120 w 239"/>
                  <a:gd name="T3" fmla="*/ 0 h 186"/>
                  <a:gd name="T4" fmla="*/ 26 w 239"/>
                  <a:gd name="T5" fmla="*/ 9 h 186"/>
                  <a:gd name="T6" fmla="*/ 17 w 239"/>
                  <a:gd name="T7" fmla="*/ 17 h 186"/>
                  <a:gd name="T8" fmla="*/ 17 w 239"/>
                  <a:gd name="T9" fmla="*/ 169 h 186"/>
                  <a:gd name="T10" fmla="*/ 26 w 239"/>
                  <a:gd name="T11" fmla="*/ 177 h 186"/>
                  <a:gd name="T12" fmla="*/ 120 w 239"/>
                  <a:gd name="T13" fmla="*/ 186 h 186"/>
                  <a:gd name="T14" fmla="*/ 214 w 239"/>
                  <a:gd name="T15" fmla="*/ 177 h 186"/>
                  <a:gd name="T16" fmla="*/ 222 w 239"/>
                  <a:gd name="T17" fmla="*/ 169 h 186"/>
                  <a:gd name="T18" fmla="*/ 222 w 239"/>
                  <a:gd name="T19" fmla="*/ 17 h 186"/>
                  <a:gd name="T20" fmla="*/ 214 w 239"/>
                  <a:gd name="T21" fmla="*/ 9 h 186"/>
                  <a:gd name="T22" fmla="*/ 211 w 239"/>
                  <a:gd name="T23" fmla="*/ 165 h 186"/>
                  <a:gd name="T24" fmla="*/ 28 w 239"/>
                  <a:gd name="T25" fmla="*/ 165 h 186"/>
                  <a:gd name="T26" fmla="*/ 28 w 239"/>
                  <a:gd name="T27" fmla="*/ 21 h 186"/>
                  <a:gd name="T28" fmla="*/ 211 w 239"/>
                  <a:gd name="T29" fmla="*/ 21 h 186"/>
                  <a:gd name="T30" fmla="*/ 211 w 239"/>
                  <a:gd name="T31" fmla="*/ 16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86">
                    <a:moveTo>
                      <a:pt x="214" y="9"/>
                    </a:moveTo>
                    <a:cubicBezTo>
                      <a:pt x="182" y="3"/>
                      <a:pt x="151" y="0"/>
                      <a:pt x="120" y="0"/>
                    </a:cubicBezTo>
                    <a:cubicBezTo>
                      <a:pt x="88" y="0"/>
                      <a:pt x="57" y="3"/>
                      <a:pt x="26" y="9"/>
                    </a:cubicBezTo>
                    <a:cubicBezTo>
                      <a:pt x="22" y="10"/>
                      <a:pt x="18" y="13"/>
                      <a:pt x="17" y="17"/>
                    </a:cubicBezTo>
                    <a:cubicBezTo>
                      <a:pt x="0" y="67"/>
                      <a:pt x="0" y="118"/>
                      <a:pt x="17" y="169"/>
                    </a:cubicBezTo>
                    <a:cubicBezTo>
                      <a:pt x="18" y="173"/>
                      <a:pt x="22" y="176"/>
                      <a:pt x="26" y="177"/>
                    </a:cubicBezTo>
                    <a:cubicBezTo>
                      <a:pt x="57" y="183"/>
                      <a:pt x="88" y="186"/>
                      <a:pt x="120" y="186"/>
                    </a:cubicBezTo>
                    <a:cubicBezTo>
                      <a:pt x="151" y="186"/>
                      <a:pt x="182" y="183"/>
                      <a:pt x="214" y="177"/>
                    </a:cubicBezTo>
                    <a:cubicBezTo>
                      <a:pt x="218" y="176"/>
                      <a:pt x="221" y="173"/>
                      <a:pt x="222" y="169"/>
                    </a:cubicBezTo>
                    <a:cubicBezTo>
                      <a:pt x="239" y="118"/>
                      <a:pt x="239" y="67"/>
                      <a:pt x="222" y="17"/>
                    </a:cubicBezTo>
                    <a:cubicBezTo>
                      <a:pt x="221" y="13"/>
                      <a:pt x="218" y="10"/>
                      <a:pt x="214" y="9"/>
                    </a:cubicBezTo>
                    <a:close/>
                    <a:moveTo>
                      <a:pt x="211" y="165"/>
                    </a:moveTo>
                    <a:cubicBezTo>
                      <a:pt x="150" y="178"/>
                      <a:pt x="89" y="178"/>
                      <a:pt x="28" y="165"/>
                    </a:cubicBezTo>
                    <a:cubicBezTo>
                      <a:pt x="12" y="117"/>
                      <a:pt x="12" y="69"/>
                      <a:pt x="28" y="21"/>
                    </a:cubicBezTo>
                    <a:cubicBezTo>
                      <a:pt x="89" y="8"/>
                      <a:pt x="150" y="8"/>
                      <a:pt x="211" y="21"/>
                    </a:cubicBezTo>
                    <a:cubicBezTo>
                      <a:pt x="227" y="69"/>
                      <a:pt x="227" y="117"/>
                      <a:pt x="211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C91854B6-4CE0-4051-AEDA-44BAA4E2E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6563" y="84138"/>
                <a:ext cx="1414463" cy="1081087"/>
              </a:xfrm>
              <a:custGeom>
                <a:avLst/>
                <a:gdLst>
                  <a:gd name="T0" fmla="*/ 359 w 377"/>
                  <a:gd name="T1" fmla="*/ 27 h 288"/>
                  <a:gd name="T2" fmla="*/ 340 w 377"/>
                  <a:gd name="T3" fmla="*/ 9 h 288"/>
                  <a:gd name="T4" fmla="*/ 189 w 377"/>
                  <a:gd name="T5" fmla="*/ 0 h 288"/>
                  <a:gd name="T6" fmla="*/ 37 w 377"/>
                  <a:gd name="T7" fmla="*/ 9 h 288"/>
                  <a:gd name="T8" fmla="*/ 18 w 377"/>
                  <a:gd name="T9" fmla="*/ 27 h 288"/>
                  <a:gd name="T10" fmla="*/ 18 w 377"/>
                  <a:gd name="T11" fmla="*/ 250 h 288"/>
                  <a:gd name="T12" fmla="*/ 37 w 377"/>
                  <a:gd name="T13" fmla="*/ 267 h 288"/>
                  <a:gd name="T14" fmla="*/ 110 w 377"/>
                  <a:gd name="T15" fmla="*/ 274 h 288"/>
                  <a:gd name="T16" fmla="*/ 108 w 377"/>
                  <a:gd name="T17" fmla="*/ 276 h 288"/>
                  <a:gd name="T18" fmla="*/ 189 w 377"/>
                  <a:gd name="T19" fmla="*/ 288 h 288"/>
                  <a:gd name="T20" fmla="*/ 269 w 377"/>
                  <a:gd name="T21" fmla="*/ 276 h 288"/>
                  <a:gd name="T22" fmla="*/ 267 w 377"/>
                  <a:gd name="T23" fmla="*/ 274 h 288"/>
                  <a:gd name="T24" fmla="*/ 340 w 377"/>
                  <a:gd name="T25" fmla="*/ 267 h 288"/>
                  <a:gd name="T26" fmla="*/ 359 w 377"/>
                  <a:gd name="T27" fmla="*/ 250 h 288"/>
                  <a:gd name="T28" fmla="*/ 359 w 377"/>
                  <a:gd name="T29" fmla="*/ 27 h 288"/>
                  <a:gd name="T30" fmla="*/ 337 w 377"/>
                  <a:gd name="T31" fmla="*/ 244 h 288"/>
                  <a:gd name="T32" fmla="*/ 40 w 377"/>
                  <a:gd name="T33" fmla="*/ 244 h 288"/>
                  <a:gd name="T34" fmla="*/ 40 w 377"/>
                  <a:gd name="T35" fmla="*/ 32 h 288"/>
                  <a:gd name="T36" fmla="*/ 337 w 377"/>
                  <a:gd name="T37" fmla="*/ 32 h 288"/>
                  <a:gd name="T38" fmla="*/ 337 w 377"/>
                  <a:gd name="T39" fmla="*/ 24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7" h="288">
                    <a:moveTo>
                      <a:pt x="359" y="27"/>
                    </a:moveTo>
                    <a:cubicBezTo>
                      <a:pt x="357" y="17"/>
                      <a:pt x="349" y="10"/>
                      <a:pt x="340" y="9"/>
                    </a:cubicBezTo>
                    <a:cubicBezTo>
                      <a:pt x="290" y="3"/>
                      <a:pt x="239" y="0"/>
                      <a:pt x="189" y="0"/>
                    </a:cubicBezTo>
                    <a:cubicBezTo>
                      <a:pt x="138" y="0"/>
                      <a:pt x="87" y="3"/>
                      <a:pt x="37" y="9"/>
                    </a:cubicBezTo>
                    <a:cubicBezTo>
                      <a:pt x="28" y="10"/>
                      <a:pt x="20" y="17"/>
                      <a:pt x="18" y="27"/>
                    </a:cubicBezTo>
                    <a:cubicBezTo>
                      <a:pt x="0" y="101"/>
                      <a:pt x="0" y="176"/>
                      <a:pt x="18" y="250"/>
                    </a:cubicBezTo>
                    <a:cubicBezTo>
                      <a:pt x="20" y="259"/>
                      <a:pt x="28" y="266"/>
                      <a:pt x="37" y="267"/>
                    </a:cubicBezTo>
                    <a:cubicBezTo>
                      <a:pt x="61" y="270"/>
                      <a:pt x="86" y="272"/>
                      <a:pt x="110" y="274"/>
                    </a:cubicBezTo>
                    <a:cubicBezTo>
                      <a:pt x="109" y="275"/>
                      <a:pt x="108" y="275"/>
                      <a:pt x="108" y="276"/>
                    </a:cubicBezTo>
                    <a:cubicBezTo>
                      <a:pt x="108" y="283"/>
                      <a:pt x="144" y="288"/>
                      <a:pt x="189" y="288"/>
                    </a:cubicBezTo>
                    <a:cubicBezTo>
                      <a:pt x="233" y="288"/>
                      <a:pt x="269" y="283"/>
                      <a:pt x="269" y="276"/>
                    </a:cubicBezTo>
                    <a:cubicBezTo>
                      <a:pt x="269" y="275"/>
                      <a:pt x="268" y="275"/>
                      <a:pt x="267" y="274"/>
                    </a:cubicBezTo>
                    <a:cubicBezTo>
                      <a:pt x="291" y="272"/>
                      <a:pt x="316" y="270"/>
                      <a:pt x="340" y="267"/>
                    </a:cubicBezTo>
                    <a:cubicBezTo>
                      <a:pt x="349" y="266"/>
                      <a:pt x="357" y="259"/>
                      <a:pt x="359" y="250"/>
                    </a:cubicBezTo>
                    <a:cubicBezTo>
                      <a:pt x="377" y="176"/>
                      <a:pt x="377" y="101"/>
                      <a:pt x="359" y="27"/>
                    </a:cubicBezTo>
                    <a:close/>
                    <a:moveTo>
                      <a:pt x="337" y="244"/>
                    </a:moveTo>
                    <a:cubicBezTo>
                      <a:pt x="238" y="256"/>
                      <a:pt x="139" y="256"/>
                      <a:pt x="40" y="244"/>
                    </a:cubicBezTo>
                    <a:cubicBezTo>
                      <a:pt x="23" y="174"/>
                      <a:pt x="23" y="103"/>
                      <a:pt x="40" y="32"/>
                    </a:cubicBezTo>
                    <a:cubicBezTo>
                      <a:pt x="139" y="20"/>
                      <a:pt x="238" y="20"/>
                      <a:pt x="337" y="32"/>
                    </a:cubicBezTo>
                    <a:cubicBezTo>
                      <a:pt x="354" y="103"/>
                      <a:pt x="354" y="174"/>
                      <a:pt x="337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287C8B43-8001-4C90-B208-7BB4B50DD0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1938" y="301625"/>
                <a:ext cx="131763" cy="128587"/>
              </a:xfrm>
              <a:custGeom>
                <a:avLst/>
                <a:gdLst>
                  <a:gd name="T0" fmla="*/ 17 w 35"/>
                  <a:gd name="T1" fmla="*/ 34 h 34"/>
                  <a:gd name="T2" fmla="*/ 35 w 35"/>
                  <a:gd name="T3" fmla="*/ 17 h 34"/>
                  <a:gd name="T4" fmla="*/ 17 w 35"/>
                  <a:gd name="T5" fmla="*/ 0 h 34"/>
                  <a:gd name="T6" fmla="*/ 0 w 35"/>
                  <a:gd name="T7" fmla="*/ 17 h 34"/>
                  <a:gd name="T8" fmla="*/ 17 w 35"/>
                  <a:gd name="T9" fmla="*/ 34 h 34"/>
                  <a:gd name="T10" fmla="*/ 17 w 35"/>
                  <a:gd name="T11" fmla="*/ 11 h 34"/>
                  <a:gd name="T12" fmla="*/ 23 w 35"/>
                  <a:gd name="T13" fmla="*/ 17 h 34"/>
                  <a:gd name="T14" fmla="*/ 17 w 35"/>
                  <a:gd name="T15" fmla="*/ 23 h 34"/>
                  <a:gd name="T16" fmla="*/ 12 w 35"/>
                  <a:gd name="T17" fmla="*/ 17 h 34"/>
                  <a:gd name="T18" fmla="*/ 17 w 35"/>
                  <a:gd name="T1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27" y="34"/>
                      <a:pt x="35" y="26"/>
                      <a:pt x="35" y="17"/>
                    </a:cubicBezTo>
                    <a:cubicBezTo>
                      <a:pt x="35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  <a:moveTo>
                      <a:pt x="17" y="11"/>
                    </a:moveTo>
                    <a:cubicBezTo>
                      <a:pt x="21" y="11"/>
                      <a:pt x="23" y="14"/>
                      <a:pt x="23" y="17"/>
                    </a:cubicBezTo>
                    <a:cubicBezTo>
                      <a:pt x="23" y="20"/>
                      <a:pt x="21" y="23"/>
                      <a:pt x="17" y="23"/>
                    </a:cubicBezTo>
                    <a:cubicBezTo>
                      <a:pt x="14" y="23"/>
                      <a:pt x="12" y="20"/>
                      <a:pt x="12" y="17"/>
                    </a:cubicBezTo>
                    <a:cubicBezTo>
                      <a:pt x="12" y="14"/>
                      <a:pt x="14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0D467AD9-BEA5-4F2F-BF50-A222BBD5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663" y="860425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5 w 46"/>
                  <a:gd name="T3" fmla="*/ 0 h 12"/>
                  <a:gd name="T4" fmla="*/ 0 w 46"/>
                  <a:gd name="T5" fmla="*/ 6 h 12"/>
                  <a:gd name="T6" fmla="*/ 5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2"/>
                      <a:pt x="46" y="9"/>
                      <a:pt x="46" y="6"/>
                    </a:cubicBezTo>
                    <a:cubicBezTo>
                      <a:pt x="46" y="3"/>
                      <a:pt x="43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C0A44CFC-296E-47DA-8695-D0EEA09B8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733425"/>
                <a:ext cx="173038" cy="41275"/>
              </a:xfrm>
              <a:custGeom>
                <a:avLst/>
                <a:gdLst>
                  <a:gd name="T0" fmla="*/ 40 w 46"/>
                  <a:gd name="T1" fmla="*/ 0 h 11"/>
                  <a:gd name="T2" fmla="*/ 6 w 46"/>
                  <a:gd name="T3" fmla="*/ 0 h 11"/>
                  <a:gd name="T4" fmla="*/ 0 w 46"/>
                  <a:gd name="T5" fmla="*/ 5 h 11"/>
                  <a:gd name="T6" fmla="*/ 6 w 46"/>
                  <a:gd name="T7" fmla="*/ 11 h 11"/>
                  <a:gd name="T8" fmla="*/ 40 w 46"/>
                  <a:gd name="T9" fmla="*/ 11 h 11"/>
                  <a:gd name="T10" fmla="*/ 46 w 46"/>
                  <a:gd name="T11" fmla="*/ 5 h 11"/>
                  <a:gd name="T12" fmla="*/ 40 w 4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1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4" y="11"/>
                      <a:pt x="46" y="9"/>
                      <a:pt x="46" y="5"/>
                    </a:cubicBezTo>
                    <a:cubicBezTo>
                      <a:pt x="46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965718ED-EBF1-40D5-8589-2499D2141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601663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6 w 46"/>
                  <a:gd name="T3" fmla="*/ 0 h 12"/>
                  <a:gd name="T4" fmla="*/ 0 w 46"/>
                  <a:gd name="T5" fmla="*/ 6 h 12"/>
                  <a:gd name="T6" fmla="*/ 6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4" y="12"/>
                      <a:pt x="46" y="9"/>
                      <a:pt x="46" y="6"/>
                    </a:cubicBezTo>
                    <a:cubicBezTo>
                      <a:pt x="46" y="3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12BC91AE-39B7-479C-A0C7-96543B6F9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0100" y="422275"/>
                <a:ext cx="258763" cy="179387"/>
              </a:xfrm>
              <a:custGeom>
                <a:avLst/>
                <a:gdLst>
                  <a:gd name="T0" fmla="*/ 63 w 69"/>
                  <a:gd name="T1" fmla="*/ 0 h 48"/>
                  <a:gd name="T2" fmla="*/ 10 w 69"/>
                  <a:gd name="T3" fmla="*/ 4 h 48"/>
                  <a:gd name="T4" fmla="*/ 3 w 69"/>
                  <a:gd name="T5" fmla="*/ 10 h 48"/>
                  <a:gd name="T6" fmla="*/ 0 w 69"/>
                  <a:gd name="T7" fmla="*/ 42 h 48"/>
                  <a:gd name="T8" fmla="*/ 5 w 69"/>
                  <a:gd name="T9" fmla="*/ 48 h 48"/>
                  <a:gd name="T10" fmla="*/ 11 w 69"/>
                  <a:gd name="T11" fmla="*/ 42 h 48"/>
                  <a:gd name="T12" fmla="*/ 13 w 69"/>
                  <a:gd name="T13" fmla="*/ 21 h 48"/>
                  <a:gd name="T14" fmla="*/ 20 w 69"/>
                  <a:gd name="T15" fmla="*/ 14 h 48"/>
                  <a:gd name="T16" fmla="*/ 63 w 69"/>
                  <a:gd name="T17" fmla="*/ 11 h 48"/>
                  <a:gd name="T18" fmla="*/ 69 w 69"/>
                  <a:gd name="T19" fmla="*/ 5 h 48"/>
                  <a:gd name="T20" fmla="*/ 63 w 69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8">
                    <a:moveTo>
                      <a:pt x="63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3" y="1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8" y="48"/>
                      <a:pt x="11" y="46"/>
                      <a:pt x="11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17"/>
                      <a:pt x="16" y="15"/>
                      <a:pt x="20" y="1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9" y="9"/>
                      <a:pt x="69" y="5"/>
                    </a:cubicBezTo>
                    <a:cubicBezTo>
                      <a:pt x="69" y="2"/>
                      <a:pt x="66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38A046-A022-4305-8D2B-52EC750CEEA6}"/>
              </a:ext>
            </a:extLst>
          </p:cNvPr>
          <p:cNvGrpSpPr>
            <a:grpSpLocks/>
          </p:cNvGrpSpPr>
          <p:nvPr/>
        </p:nvGrpSpPr>
        <p:grpSpPr bwMode="auto">
          <a:xfrm>
            <a:off x="1500924" y="1361278"/>
            <a:ext cx="3970108" cy="1175606"/>
            <a:chOff x="1578703" y="1873704"/>
            <a:chExt cx="4886729" cy="1447032"/>
          </a:xfrm>
        </p:grpSpPr>
        <p:grpSp>
          <p:nvGrpSpPr>
            <p:cNvPr id="138250" name="Group 1">
              <a:extLst>
                <a:ext uri="{FF2B5EF4-FFF2-40B4-BE49-F238E27FC236}">
                  <a16:creationId xmlns:a16="http://schemas.microsoft.com/office/drawing/2014/main" id="{9556BC6B-2FC0-42F6-9C4A-1470ACC28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703" y="1873704"/>
              <a:ext cx="4886729" cy="1447032"/>
              <a:chOff x="1578703" y="1873704"/>
              <a:chExt cx="4886729" cy="144703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6D098C2-E31D-48E0-8BD3-4DF823010AA2}"/>
                  </a:ext>
                </a:extLst>
              </p:cNvPr>
              <p:cNvGrpSpPr/>
              <p:nvPr/>
            </p:nvGrpSpPr>
            <p:grpSpPr>
              <a:xfrm>
                <a:off x="1602201" y="1893082"/>
                <a:ext cx="277647" cy="276819"/>
                <a:chOff x="2138511" y="2464802"/>
                <a:chExt cx="354012" cy="352956"/>
              </a:xfrm>
              <a:solidFill>
                <a:schemeClr val="accent1"/>
              </a:solidFill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A9B17BF-C018-41E7-A02D-92140831A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ln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84378ED9-B644-4F8C-80B4-0DA87BC836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0C63EF-FCF3-4FF1-BD1A-791BD02ED7A7}"/>
                  </a:ext>
                </a:extLst>
              </p:cNvPr>
              <p:cNvSpPr txBox="1"/>
              <p:nvPr/>
            </p:nvSpPr>
            <p:spPr>
              <a:xfrm>
                <a:off x="1923587" y="1873704"/>
                <a:ext cx="4374381" cy="354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7150" tIns="18575" rIns="37150" bIns="18575">
                <a:spAutoFit/>
              </a:bodyPr>
              <a:lstStyle/>
              <a:p>
                <a:pPr defTabSz="914217">
                  <a:defRPr/>
                </a:pPr>
                <a:r>
                  <a:rPr lang="en-US" sz="1626" b="1" dirty="0">
                    <a:latin typeface="Lato Regular"/>
                    <a:cs typeface="Lato Regular"/>
                  </a:rPr>
                  <a:t>High Average Price Private Rooms</a:t>
                </a:r>
                <a:endParaRPr lang="id-ID" sz="1626" b="1" dirty="0">
                  <a:latin typeface="Lato Regular"/>
                  <a:cs typeface="Lato Regular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7A75D4-0BDC-434E-A2F3-1A4DCA5BA4BE}"/>
                  </a:ext>
                </a:extLst>
              </p:cNvPr>
              <p:cNvSpPr txBox="1"/>
              <p:nvPr/>
            </p:nvSpPr>
            <p:spPr>
              <a:xfrm>
                <a:off x="2734506" y="2374988"/>
                <a:ext cx="3730926" cy="811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7150" tIns="18575" rIns="37150" bIns="18575">
                <a:spAutoFit/>
              </a:bodyPr>
              <a:lstStyle/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Briarwood ($680 in summer and $100 in winter)</a:t>
                </a:r>
              </a:p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Jamaica Estates ($400)</a:t>
                </a:r>
              </a:p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Breezy Point ($225)</a:t>
                </a:r>
              </a:p>
            </p:txBody>
          </p:sp>
          <p:grpSp>
            <p:nvGrpSpPr>
              <p:cNvPr id="138255" name="Group 42">
                <a:extLst>
                  <a:ext uri="{FF2B5EF4-FFF2-40B4-BE49-F238E27FC236}">
                    <a16:creationId xmlns:a16="http://schemas.microsoft.com/office/drawing/2014/main" id="{837EDA9D-FBBA-4194-9CB2-FB4809B4C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703" y="2267517"/>
                <a:ext cx="1198795" cy="1053219"/>
                <a:chOff x="2894013" y="1827599"/>
                <a:chExt cx="1345717" cy="1182301"/>
              </a:xfrm>
            </p:grpSpPr>
            <p:sp>
              <p:nvSpPr>
                <p:cNvPr id="47" name="Freeform 25">
                  <a:extLst>
                    <a:ext uri="{FF2B5EF4-FFF2-40B4-BE49-F238E27FC236}">
                      <a16:creationId xmlns:a16="http://schemas.microsoft.com/office/drawing/2014/main" id="{B3CE440C-A7B1-46F3-8149-94DD0CA961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7991" y="1894500"/>
                  <a:ext cx="1259839" cy="1051808"/>
                </a:xfrm>
                <a:custGeom>
                  <a:avLst/>
                  <a:gdLst>
                    <a:gd name="T0" fmla="*/ 117 w 235"/>
                    <a:gd name="T1" fmla="*/ 218 h 235"/>
                    <a:gd name="T2" fmla="*/ 46 w 235"/>
                    <a:gd name="T3" fmla="*/ 188 h 235"/>
                    <a:gd name="T4" fmla="*/ 46 w 235"/>
                    <a:gd name="T5" fmla="*/ 47 h 235"/>
                    <a:gd name="T6" fmla="*/ 117 w 235"/>
                    <a:gd name="T7" fmla="*/ 17 h 235"/>
                    <a:gd name="T8" fmla="*/ 188 w 235"/>
                    <a:gd name="T9" fmla="*/ 47 h 235"/>
                    <a:gd name="T10" fmla="*/ 188 w 235"/>
                    <a:gd name="T11" fmla="*/ 188 h 235"/>
                    <a:gd name="T12" fmla="*/ 117 w 235"/>
                    <a:gd name="T13" fmla="*/ 218 h 235"/>
                    <a:gd name="T14" fmla="*/ 117 w 235"/>
                    <a:gd name="T15" fmla="*/ 0 h 235"/>
                    <a:gd name="T16" fmla="*/ 34 w 235"/>
                    <a:gd name="T17" fmla="*/ 34 h 235"/>
                    <a:gd name="T18" fmla="*/ 0 w 235"/>
                    <a:gd name="T19" fmla="*/ 117 h 235"/>
                    <a:gd name="T20" fmla="*/ 34 w 235"/>
                    <a:gd name="T21" fmla="*/ 200 h 235"/>
                    <a:gd name="T22" fmla="*/ 117 w 235"/>
                    <a:gd name="T23" fmla="*/ 235 h 235"/>
                    <a:gd name="T24" fmla="*/ 200 w 235"/>
                    <a:gd name="T25" fmla="*/ 200 h 235"/>
                    <a:gd name="T26" fmla="*/ 235 w 235"/>
                    <a:gd name="T27" fmla="*/ 117 h 235"/>
                    <a:gd name="T28" fmla="*/ 200 w 235"/>
                    <a:gd name="T29" fmla="*/ 34 h 235"/>
                    <a:gd name="T30" fmla="*/ 117 w 235"/>
                    <a:gd name="T3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35" h="235">
                      <a:moveTo>
                        <a:pt x="117" y="218"/>
                      </a:moveTo>
                      <a:cubicBezTo>
                        <a:pt x="92" y="218"/>
                        <a:pt x="66" y="208"/>
                        <a:pt x="46" y="188"/>
                      </a:cubicBezTo>
                      <a:cubicBezTo>
                        <a:pt x="7" y="149"/>
                        <a:pt x="7" y="86"/>
                        <a:pt x="46" y="47"/>
                      </a:cubicBezTo>
                      <a:cubicBezTo>
                        <a:pt x="66" y="27"/>
                        <a:pt x="92" y="17"/>
                        <a:pt x="117" y="17"/>
                      </a:cubicBezTo>
                      <a:cubicBezTo>
                        <a:pt x="143" y="17"/>
                        <a:pt x="169" y="27"/>
                        <a:pt x="188" y="47"/>
                      </a:cubicBezTo>
                      <a:cubicBezTo>
                        <a:pt x="227" y="86"/>
                        <a:pt x="227" y="149"/>
                        <a:pt x="188" y="188"/>
                      </a:cubicBezTo>
                      <a:cubicBezTo>
                        <a:pt x="169" y="208"/>
                        <a:pt x="143" y="218"/>
                        <a:pt x="117" y="218"/>
                      </a:cubicBezTo>
                      <a:moveTo>
                        <a:pt x="117" y="0"/>
                      </a:moveTo>
                      <a:cubicBezTo>
                        <a:pt x="87" y="0"/>
                        <a:pt x="57" y="12"/>
                        <a:pt x="34" y="34"/>
                      </a:cubicBezTo>
                      <a:cubicBezTo>
                        <a:pt x="11" y="57"/>
                        <a:pt x="0" y="87"/>
                        <a:pt x="0" y="117"/>
                      </a:cubicBezTo>
                      <a:cubicBezTo>
                        <a:pt x="0" y="147"/>
                        <a:pt x="11" y="178"/>
                        <a:pt x="34" y="200"/>
                      </a:cubicBezTo>
                      <a:cubicBezTo>
                        <a:pt x="57" y="223"/>
                        <a:pt x="87" y="235"/>
                        <a:pt x="117" y="235"/>
                      </a:cubicBezTo>
                      <a:cubicBezTo>
                        <a:pt x="147" y="235"/>
                        <a:pt x="177" y="223"/>
                        <a:pt x="200" y="200"/>
                      </a:cubicBezTo>
                      <a:cubicBezTo>
                        <a:pt x="223" y="178"/>
                        <a:pt x="235" y="147"/>
                        <a:pt x="235" y="117"/>
                      </a:cubicBezTo>
                      <a:cubicBezTo>
                        <a:pt x="235" y="87"/>
                        <a:pt x="223" y="57"/>
                        <a:pt x="200" y="34"/>
                      </a:cubicBezTo>
                      <a:cubicBezTo>
                        <a:pt x="177" y="12"/>
                        <a:pt x="147" y="0"/>
                        <a:pt x="117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48" name="Freeform 26">
                  <a:extLst>
                    <a:ext uri="{FF2B5EF4-FFF2-40B4-BE49-F238E27FC236}">
                      <a16:creationId xmlns:a16="http://schemas.microsoft.com/office/drawing/2014/main" id="{DF2DE328-07EA-4E0F-965D-301BD53F60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4013" y="1827599"/>
                  <a:ext cx="1264557" cy="1169140"/>
                </a:xfrm>
                <a:custGeom>
                  <a:avLst/>
                  <a:gdLst>
                    <a:gd name="T0" fmla="*/ 141 w 286"/>
                    <a:gd name="T1" fmla="*/ 261 h 264"/>
                    <a:gd name="T2" fmla="*/ 50 w 286"/>
                    <a:gd name="T3" fmla="*/ 223 h 264"/>
                    <a:gd name="T4" fmla="*/ 50 w 286"/>
                    <a:gd name="T5" fmla="*/ 41 h 264"/>
                    <a:gd name="T6" fmla="*/ 141 w 286"/>
                    <a:gd name="T7" fmla="*/ 4 h 264"/>
                    <a:gd name="T8" fmla="*/ 232 w 286"/>
                    <a:gd name="T9" fmla="*/ 41 h 264"/>
                    <a:gd name="T10" fmla="*/ 232 w 286"/>
                    <a:gd name="T11" fmla="*/ 223 h 264"/>
                    <a:gd name="T12" fmla="*/ 141 w 286"/>
                    <a:gd name="T13" fmla="*/ 261 h 264"/>
                    <a:gd name="T14" fmla="*/ 141 w 286"/>
                    <a:gd name="T15" fmla="*/ 0 h 264"/>
                    <a:gd name="T16" fmla="*/ 48 w 286"/>
                    <a:gd name="T17" fmla="*/ 39 h 264"/>
                    <a:gd name="T18" fmla="*/ 9 w 286"/>
                    <a:gd name="T19" fmla="*/ 132 h 264"/>
                    <a:gd name="T20" fmla="*/ 48 w 286"/>
                    <a:gd name="T21" fmla="*/ 226 h 264"/>
                    <a:gd name="T22" fmla="*/ 141 w 286"/>
                    <a:gd name="T23" fmla="*/ 264 h 264"/>
                    <a:gd name="T24" fmla="*/ 141 w 286"/>
                    <a:gd name="T25" fmla="*/ 264 h 264"/>
                    <a:gd name="T26" fmla="*/ 235 w 286"/>
                    <a:gd name="T27" fmla="*/ 226 h 264"/>
                    <a:gd name="T28" fmla="*/ 235 w 286"/>
                    <a:gd name="T29" fmla="*/ 39 h 264"/>
                    <a:gd name="T30" fmla="*/ 141 w 286"/>
                    <a:gd name="T31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6" h="264">
                      <a:moveTo>
                        <a:pt x="141" y="261"/>
                      </a:moveTo>
                      <a:cubicBezTo>
                        <a:pt x="107" y="261"/>
                        <a:pt x="75" y="248"/>
                        <a:pt x="50" y="223"/>
                      </a:cubicBezTo>
                      <a:cubicBezTo>
                        <a:pt x="0" y="173"/>
                        <a:pt x="0" y="92"/>
                        <a:pt x="50" y="41"/>
                      </a:cubicBezTo>
                      <a:cubicBezTo>
                        <a:pt x="75" y="17"/>
                        <a:pt x="107" y="4"/>
                        <a:pt x="141" y="4"/>
                      </a:cubicBezTo>
                      <a:cubicBezTo>
                        <a:pt x="176" y="4"/>
                        <a:pt x="208" y="17"/>
                        <a:pt x="232" y="41"/>
                      </a:cubicBezTo>
                      <a:cubicBezTo>
                        <a:pt x="283" y="92"/>
                        <a:pt x="283" y="173"/>
                        <a:pt x="232" y="223"/>
                      </a:cubicBezTo>
                      <a:cubicBezTo>
                        <a:pt x="208" y="248"/>
                        <a:pt x="176" y="261"/>
                        <a:pt x="141" y="261"/>
                      </a:cubicBezTo>
                      <a:moveTo>
                        <a:pt x="141" y="0"/>
                      </a:moveTo>
                      <a:cubicBezTo>
                        <a:pt x="106" y="0"/>
                        <a:pt x="73" y="14"/>
                        <a:pt x="48" y="39"/>
                      </a:cubicBezTo>
                      <a:cubicBezTo>
                        <a:pt x="23" y="64"/>
                        <a:pt x="9" y="97"/>
                        <a:pt x="9" y="132"/>
                      </a:cubicBezTo>
                      <a:cubicBezTo>
                        <a:pt x="9" y="168"/>
                        <a:pt x="23" y="201"/>
                        <a:pt x="48" y="226"/>
                      </a:cubicBezTo>
                      <a:cubicBezTo>
                        <a:pt x="73" y="251"/>
                        <a:pt x="106" y="264"/>
                        <a:pt x="141" y="264"/>
                      </a:cubicBezTo>
                      <a:cubicBezTo>
                        <a:pt x="141" y="264"/>
                        <a:pt x="141" y="264"/>
                        <a:pt x="141" y="264"/>
                      </a:cubicBezTo>
                      <a:cubicBezTo>
                        <a:pt x="177" y="264"/>
                        <a:pt x="210" y="251"/>
                        <a:pt x="235" y="226"/>
                      </a:cubicBezTo>
                      <a:cubicBezTo>
                        <a:pt x="286" y="174"/>
                        <a:pt x="286" y="91"/>
                        <a:pt x="235" y="39"/>
                      </a:cubicBezTo>
                      <a:cubicBezTo>
                        <a:pt x="210" y="14"/>
                        <a:pt x="177" y="0"/>
                        <a:pt x="141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50" name="Freeform 40">
                  <a:extLst>
                    <a:ext uri="{FF2B5EF4-FFF2-40B4-BE49-F238E27FC236}">
                      <a16:creationId xmlns:a16="http://schemas.microsoft.com/office/drawing/2014/main" id="{82C9501E-4B67-4E30-A7A4-C477E1580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6187" y="2683067"/>
                  <a:ext cx="323543" cy="326833"/>
                </a:xfrm>
                <a:custGeom>
                  <a:avLst/>
                  <a:gdLst>
                    <a:gd name="T0" fmla="*/ 181 w 204"/>
                    <a:gd name="T1" fmla="*/ 0 h 206"/>
                    <a:gd name="T2" fmla="*/ 0 w 204"/>
                    <a:gd name="T3" fmla="*/ 184 h 206"/>
                    <a:gd name="T4" fmla="*/ 204 w 204"/>
                    <a:gd name="T5" fmla="*/ 206 h 206"/>
                    <a:gd name="T6" fmla="*/ 181 w 204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206">
                      <a:moveTo>
                        <a:pt x="181" y="0"/>
                      </a:moveTo>
                      <a:lnTo>
                        <a:pt x="0" y="184"/>
                      </a:lnTo>
                      <a:lnTo>
                        <a:pt x="204" y="206"/>
                      </a:lnTo>
                      <a:lnTo>
                        <a:pt x="18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F7F0EF7-DC48-48F3-A815-FC9AEC3598DE}"/>
                </a:ext>
              </a:extLst>
            </p:cNvPr>
            <p:cNvGrpSpPr/>
            <p:nvPr/>
          </p:nvGrpSpPr>
          <p:grpSpPr>
            <a:xfrm>
              <a:off x="1937334" y="2581645"/>
              <a:ext cx="422173" cy="356663"/>
              <a:chOff x="13828713" y="2805113"/>
              <a:chExt cx="1381125" cy="1166812"/>
            </a:xfrm>
            <a:solidFill>
              <a:schemeClr val="bg1"/>
            </a:solidFill>
          </p:grpSpPr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FC71CACA-8884-484A-AA5D-D3F2A77E3B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E23BD690-63FE-4B3E-94BA-82B64CB04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338A9B53-B244-4D57-A4DE-0E00A93A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F0FEC1-8284-42FB-9F2D-A44089F9F7B2}"/>
              </a:ext>
            </a:extLst>
          </p:cNvPr>
          <p:cNvGrpSpPr>
            <a:grpSpLocks/>
          </p:cNvGrpSpPr>
          <p:nvPr/>
        </p:nvGrpSpPr>
        <p:grpSpPr bwMode="auto">
          <a:xfrm>
            <a:off x="2332167" y="535016"/>
            <a:ext cx="7468930" cy="723333"/>
            <a:chOff x="5012615" y="-568107"/>
            <a:chExt cx="14561440" cy="37645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A0F18-F03F-43B2-BA23-331523031A03}"/>
                </a:ext>
              </a:extLst>
            </p:cNvPr>
            <p:cNvSpPr txBox="1"/>
            <p:nvPr/>
          </p:nvSpPr>
          <p:spPr>
            <a:xfrm>
              <a:off x="5012615" y="-568107"/>
              <a:ext cx="14561440" cy="1758065"/>
            </a:xfrm>
            <a:prstGeom prst="rect">
              <a:avLst/>
            </a:prstGeom>
            <a:noFill/>
          </p:spPr>
          <p:txBody>
            <a:bodyPr wrap="square"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en-US" sz="3576" b="1" dirty="0">
                  <a:solidFill>
                    <a:schemeClr val="tx2"/>
                  </a:solidFill>
                  <a:latin typeface="Lato Regular"/>
                  <a:cs typeface="Lato Regular"/>
                </a:rPr>
                <a:t>Top 3 Queens Neighborhoods  </a:t>
              </a:r>
              <a:endParaRPr lang="id-ID" sz="3576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93BF12-C2EE-4867-982F-ED9FFB5E28D6}"/>
                </a:ext>
              </a:extLst>
            </p:cNvPr>
            <p:cNvSpPr/>
            <p:nvPr/>
          </p:nvSpPr>
          <p:spPr>
            <a:xfrm>
              <a:off x="11298955" y="3104719"/>
              <a:ext cx="1552774" cy="917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D2179AA1-6027-4B75-B41C-414FF42FF1FF}"/>
              </a:ext>
            </a:extLst>
          </p:cNvPr>
          <p:cNvPicPr/>
          <p:nvPr/>
        </p:nvPicPr>
        <p:blipFill rotWithShape="1">
          <a:blip r:embed="rId2"/>
          <a:srcRect b="14530"/>
          <a:stretch/>
        </p:blipFill>
        <p:spPr bwMode="auto">
          <a:xfrm>
            <a:off x="279474" y="2846129"/>
            <a:ext cx="5721186" cy="3229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42E5A-E01D-4A47-973E-463C52F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46" y="2794375"/>
            <a:ext cx="5656976" cy="3281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6026C-E16A-4E79-95CB-711FE4111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39" y="1912272"/>
            <a:ext cx="419270" cy="50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C3E35-F602-43F2-B939-FEA9B1077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594" y="1938840"/>
            <a:ext cx="604583" cy="37547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D3E92E3-A405-4825-8CFD-6DCC7F933921}"/>
              </a:ext>
            </a:extLst>
          </p:cNvPr>
          <p:cNvSpPr txBox="1"/>
          <p:nvPr/>
        </p:nvSpPr>
        <p:spPr bwMode="auto">
          <a:xfrm>
            <a:off x="105600" y="104216"/>
            <a:ext cx="2579717" cy="587792"/>
          </a:xfrm>
          <a:prstGeom prst="rect">
            <a:avLst/>
          </a:prstGeom>
          <a:noFill/>
        </p:spPr>
        <p:txBody>
          <a:bodyPr wrap="square" lIns="37150" tIns="18575" rIns="37150" bIns="18575">
            <a:spAutoFit/>
          </a:bodyPr>
          <a:lstStyle/>
          <a:p>
            <a:pPr algn="ctr" defTabSz="914217">
              <a:defRPr/>
            </a:pPr>
            <a:r>
              <a:rPr lang="en-US" sz="3576" b="1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Where</a:t>
            </a:r>
            <a:endParaRPr lang="id-ID" sz="3576" b="1" dirty="0">
              <a:solidFill>
                <a:schemeClr val="accent2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5EE82F-63D0-4072-9E5A-BB448289D270}"/>
              </a:ext>
            </a:extLst>
          </p:cNvPr>
          <p:cNvCxnSpPr/>
          <p:nvPr/>
        </p:nvCxnSpPr>
        <p:spPr>
          <a:xfrm>
            <a:off x="6096000" y="2174082"/>
            <a:ext cx="0" cy="31686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1E3FDE8-79B2-40FF-AEBB-67E6690F04AC}"/>
              </a:ext>
            </a:extLst>
          </p:cNvPr>
          <p:cNvGrpSpPr>
            <a:grpSpLocks/>
          </p:cNvGrpSpPr>
          <p:nvPr/>
        </p:nvGrpSpPr>
        <p:grpSpPr bwMode="auto">
          <a:xfrm>
            <a:off x="6857022" y="1361278"/>
            <a:ext cx="3923924" cy="1216819"/>
            <a:chOff x="6480485" y="1912096"/>
            <a:chExt cx="4829882" cy="149776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E50C3F-3784-44E1-B294-07E7C424F958}"/>
                </a:ext>
              </a:extLst>
            </p:cNvPr>
            <p:cNvGrpSpPr/>
            <p:nvPr/>
          </p:nvGrpSpPr>
          <p:grpSpPr>
            <a:xfrm>
              <a:off x="6503983" y="1982202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9DB98AA-EF8E-44ED-8E26-2CBBBFE04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5A0659A5-B323-4A96-917D-CC8843289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32F627-2FF7-4E93-9E49-8A6C63D9E7EB}"/>
                </a:ext>
              </a:extLst>
            </p:cNvPr>
            <p:cNvSpPr txBox="1"/>
            <p:nvPr/>
          </p:nvSpPr>
          <p:spPr>
            <a:xfrm>
              <a:off x="6825369" y="1912096"/>
              <a:ext cx="3789710" cy="354136"/>
            </a:xfrm>
            <a:prstGeom prst="rect">
              <a:avLst/>
            </a:prstGeom>
            <a:noFill/>
          </p:spPr>
          <p:txBody>
            <a:bodyPr wrap="none" lIns="37150" tIns="18575" rIns="37150" bIns="18575">
              <a:spAutoFit/>
            </a:bodyPr>
            <a:lstStyle/>
            <a:p>
              <a:pPr defTabSz="914217">
                <a:defRPr/>
              </a:pPr>
              <a:r>
                <a:rPr lang="en-US" sz="1626" b="1" dirty="0">
                  <a:latin typeface="Lato Regular"/>
                  <a:cs typeface="Lato Regular"/>
                </a:rPr>
                <a:t>Low Average Price Entire Place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A57AE0-5EC0-4B23-A254-1D8B6ECFA4CA}"/>
                </a:ext>
              </a:extLst>
            </p:cNvPr>
            <p:cNvSpPr txBox="1"/>
            <p:nvPr/>
          </p:nvSpPr>
          <p:spPr>
            <a:xfrm>
              <a:off x="7636288" y="2385948"/>
              <a:ext cx="3674079" cy="811188"/>
            </a:xfrm>
            <a:prstGeom prst="rect">
              <a:avLst/>
            </a:prstGeom>
            <a:noFill/>
          </p:spPr>
          <p:txBody>
            <a:bodyPr wrap="square" lIns="37150" tIns="18575" rIns="37150" bIns="18575">
              <a:spAutoFit/>
            </a:bodyPr>
            <a:lstStyle/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Far Rockaway ($50)</a:t>
              </a:r>
            </a:p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College Point ($50)</a:t>
              </a:r>
            </a:p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Glendale ($50)</a:t>
              </a:r>
            </a:p>
          </p:txBody>
        </p:sp>
        <p:grpSp>
          <p:nvGrpSpPr>
            <p:cNvPr id="138263" name="Group 51">
              <a:extLst>
                <a:ext uri="{FF2B5EF4-FFF2-40B4-BE49-F238E27FC236}">
                  <a16:creationId xmlns:a16="http://schemas.microsoft.com/office/drawing/2014/main" id="{923A4358-4417-4649-A98D-90634E5F3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485" y="2356637"/>
              <a:ext cx="1198795" cy="1053220"/>
              <a:chOff x="2894013" y="1827598"/>
              <a:chExt cx="1345717" cy="1182302"/>
            </a:xfrm>
          </p:grpSpPr>
          <p:sp>
            <p:nvSpPr>
              <p:cNvPr id="56" name="Freeform 25">
                <a:extLst>
                  <a:ext uri="{FF2B5EF4-FFF2-40B4-BE49-F238E27FC236}">
                    <a16:creationId xmlns:a16="http://schemas.microsoft.com/office/drawing/2014/main" id="{E4C493B8-5991-4B21-8976-179B41F80D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0398" y="1894500"/>
                <a:ext cx="1039722" cy="1040820"/>
              </a:xfrm>
              <a:custGeom>
                <a:avLst/>
                <a:gdLst>
                  <a:gd name="T0" fmla="*/ 117 w 235"/>
                  <a:gd name="T1" fmla="*/ 218 h 235"/>
                  <a:gd name="T2" fmla="*/ 46 w 235"/>
                  <a:gd name="T3" fmla="*/ 188 h 235"/>
                  <a:gd name="T4" fmla="*/ 46 w 235"/>
                  <a:gd name="T5" fmla="*/ 47 h 235"/>
                  <a:gd name="T6" fmla="*/ 117 w 235"/>
                  <a:gd name="T7" fmla="*/ 17 h 235"/>
                  <a:gd name="T8" fmla="*/ 188 w 235"/>
                  <a:gd name="T9" fmla="*/ 47 h 235"/>
                  <a:gd name="T10" fmla="*/ 188 w 235"/>
                  <a:gd name="T11" fmla="*/ 188 h 235"/>
                  <a:gd name="T12" fmla="*/ 117 w 235"/>
                  <a:gd name="T13" fmla="*/ 218 h 235"/>
                  <a:gd name="T14" fmla="*/ 117 w 235"/>
                  <a:gd name="T15" fmla="*/ 0 h 235"/>
                  <a:gd name="T16" fmla="*/ 34 w 235"/>
                  <a:gd name="T17" fmla="*/ 34 h 235"/>
                  <a:gd name="T18" fmla="*/ 0 w 235"/>
                  <a:gd name="T19" fmla="*/ 117 h 235"/>
                  <a:gd name="T20" fmla="*/ 34 w 235"/>
                  <a:gd name="T21" fmla="*/ 200 h 235"/>
                  <a:gd name="T22" fmla="*/ 117 w 235"/>
                  <a:gd name="T23" fmla="*/ 235 h 235"/>
                  <a:gd name="T24" fmla="*/ 200 w 235"/>
                  <a:gd name="T25" fmla="*/ 200 h 235"/>
                  <a:gd name="T26" fmla="*/ 235 w 235"/>
                  <a:gd name="T27" fmla="*/ 117 h 235"/>
                  <a:gd name="T28" fmla="*/ 200 w 235"/>
                  <a:gd name="T29" fmla="*/ 34 h 235"/>
                  <a:gd name="T30" fmla="*/ 117 w 235"/>
                  <a:gd name="T3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5" h="235">
                    <a:moveTo>
                      <a:pt x="117" y="218"/>
                    </a:moveTo>
                    <a:cubicBezTo>
                      <a:pt x="92" y="218"/>
                      <a:pt x="66" y="208"/>
                      <a:pt x="46" y="188"/>
                    </a:cubicBezTo>
                    <a:cubicBezTo>
                      <a:pt x="7" y="149"/>
                      <a:pt x="7" y="86"/>
                      <a:pt x="46" y="47"/>
                    </a:cubicBezTo>
                    <a:cubicBezTo>
                      <a:pt x="66" y="27"/>
                      <a:pt x="92" y="17"/>
                      <a:pt x="117" y="17"/>
                    </a:cubicBezTo>
                    <a:cubicBezTo>
                      <a:pt x="143" y="17"/>
                      <a:pt x="169" y="27"/>
                      <a:pt x="188" y="47"/>
                    </a:cubicBezTo>
                    <a:cubicBezTo>
                      <a:pt x="227" y="86"/>
                      <a:pt x="227" y="149"/>
                      <a:pt x="188" y="188"/>
                    </a:cubicBezTo>
                    <a:cubicBezTo>
                      <a:pt x="169" y="208"/>
                      <a:pt x="143" y="218"/>
                      <a:pt x="117" y="218"/>
                    </a:cubicBezTo>
                    <a:moveTo>
                      <a:pt x="117" y="0"/>
                    </a:moveTo>
                    <a:cubicBezTo>
                      <a:pt x="87" y="0"/>
                      <a:pt x="57" y="12"/>
                      <a:pt x="34" y="34"/>
                    </a:cubicBezTo>
                    <a:cubicBezTo>
                      <a:pt x="11" y="57"/>
                      <a:pt x="0" y="87"/>
                      <a:pt x="0" y="117"/>
                    </a:cubicBezTo>
                    <a:cubicBezTo>
                      <a:pt x="0" y="147"/>
                      <a:pt x="11" y="178"/>
                      <a:pt x="34" y="200"/>
                    </a:cubicBezTo>
                    <a:cubicBezTo>
                      <a:pt x="57" y="223"/>
                      <a:pt x="87" y="235"/>
                      <a:pt x="117" y="235"/>
                    </a:cubicBezTo>
                    <a:cubicBezTo>
                      <a:pt x="147" y="235"/>
                      <a:pt x="177" y="223"/>
                      <a:pt x="200" y="200"/>
                    </a:cubicBezTo>
                    <a:cubicBezTo>
                      <a:pt x="223" y="178"/>
                      <a:pt x="235" y="147"/>
                      <a:pt x="235" y="117"/>
                    </a:cubicBezTo>
                    <a:cubicBezTo>
                      <a:pt x="235" y="87"/>
                      <a:pt x="223" y="57"/>
                      <a:pt x="200" y="34"/>
                    </a:cubicBezTo>
                    <a:cubicBezTo>
                      <a:pt x="177" y="12"/>
                      <a:pt x="147" y="0"/>
                      <a:pt x="117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57" name="Freeform 26">
                <a:extLst>
                  <a:ext uri="{FF2B5EF4-FFF2-40B4-BE49-F238E27FC236}">
                    <a16:creationId xmlns:a16="http://schemas.microsoft.com/office/drawing/2014/main" id="{0EF238D0-9AA2-4C9F-9652-C75D489396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4013" y="1827598"/>
                <a:ext cx="1264557" cy="1169141"/>
              </a:xfrm>
              <a:custGeom>
                <a:avLst/>
                <a:gdLst>
                  <a:gd name="T0" fmla="*/ 141 w 286"/>
                  <a:gd name="T1" fmla="*/ 261 h 264"/>
                  <a:gd name="T2" fmla="*/ 50 w 286"/>
                  <a:gd name="T3" fmla="*/ 223 h 264"/>
                  <a:gd name="T4" fmla="*/ 50 w 286"/>
                  <a:gd name="T5" fmla="*/ 41 h 264"/>
                  <a:gd name="T6" fmla="*/ 141 w 286"/>
                  <a:gd name="T7" fmla="*/ 4 h 264"/>
                  <a:gd name="T8" fmla="*/ 232 w 286"/>
                  <a:gd name="T9" fmla="*/ 41 h 264"/>
                  <a:gd name="T10" fmla="*/ 232 w 286"/>
                  <a:gd name="T11" fmla="*/ 223 h 264"/>
                  <a:gd name="T12" fmla="*/ 141 w 286"/>
                  <a:gd name="T13" fmla="*/ 261 h 264"/>
                  <a:gd name="T14" fmla="*/ 141 w 286"/>
                  <a:gd name="T15" fmla="*/ 0 h 264"/>
                  <a:gd name="T16" fmla="*/ 48 w 286"/>
                  <a:gd name="T17" fmla="*/ 39 h 264"/>
                  <a:gd name="T18" fmla="*/ 9 w 286"/>
                  <a:gd name="T19" fmla="*/ 132 h 264"/>
                  <a:gd name="T20" fmla="*/ 48 w 286"/>
                  <a:gd name="T21" fmla="*/ 226 h 264"/>
                  <a:gd name="T22" fmla="*/ 141 w 286"/>
                  <a:gd name="T23" fmla="*/ 264 h 264"/>
                  <a:gd name="T24" fmla="*/ 141 w 286"/>
                  <a:gd name="T25" fmla="*/ 264 h 264"/>
                  <a:gd name="T26" fmla="*/ 235 w 286"/>
                  <a:gd name="T27" fmla="*/ 226 h 264"/>
                  <a:gd name="T28" fmla="*/ 235 w 286"/>
                  <a:gd name="T29" fmla="*/ 39 h 264"/>
                  <a:gd name="T30" fmla="*/ 141 w 286"/>
                  <a:gd name="T3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264">
                    <a:moveTo>
                      <a:pt x="141" y="261"/>
                    </a:moveTo>
                    <a:cubicBezTo>
                      <a:pt x="107" y="261"/>
                      <a:pt x="75" y="248"/>
                      <a:pt x="50" y="223"/>
                    </a:cubicBezTo>
                    <a:cubicBezTo>
                      <a:pt x="0" y="173"/>
                      <a:pt x="0" y="92"/>
                      <a:pt x="50" y="41"/>
                    </a:cubicBezTo>
                    <a:cubicBezTo>
                      <a:pt x="75" y="17"/>
                      <a:pt x="107" y="4"/>
                      <a:pt x="141" y="4"/>
                    </a:cubicBezTo>
                    <a:cubicBezTo>
                      <a:pt x="176" y="4"/>
                      <a:pt x="208" y="17"/>
                      <a:pt x="232" y="41"/>
                    </a:cubicBezTo>
                    <a:cubicBezTo>
                      <a:pt x="283" y="92"/>
                      <a:pt x="283" y="173"/>
                      <a:pt x="232" y="223"/>
                    </a:cubicBezTo>
                    <a:cubicBezTo>
                      <a:pt x="208" y="248"/>
                      <a:pt x="176" y="261"/>
                      <a:pt x="141" y="261"/>
                    </a:cubicBezTo>
                    <a:moveTo>
                      <a:pt x="141" y="0"/>
                    </a:moveTo>
                    <a:cubicBezTo>
                      <a:pt x="106" y="0"/>
                      <a:pt x="73" y="14"/>
                      <a:pt x="48" y="39"/>
                    </a:cubicBezTo>
                    <a:cubicBezTo>
                      <a:pt x="23" y="64"/>
                      <a:pt x="9" y="97"/>
                      <a:pt x="9" y="132"/>
                    </a:cubicBezTo>
                    <a:cubicBezTo>
                      <a:pt x="9" y="168"/>
                      <a:pt x="23" y="201"/>
                      <a:pt x="48" y="226"/>
                    </a:cubicBezTo>
                    <a:cubicBezTo>
                      <a:pt x="73" y="251"/>
                      <a:pt x="106" y="264"/>
                      <a:pt x="141" y="264"/>
                    </a:cubicBezTo>
                    <a:cubicBezTo>
                      <a:pt x="141" y="264"/>
                      <a:pt x="141" y="264"/>
                      <a:pt x="141" y="264"/>
                    </a:cubicBezTo>
                    <a:cubicBezTo>
                      <a:pt x="177" y="264"/>
                      <a:pt x="210" y="251"/>
                      <a:pt x="235" y="226"/>
                    </a:cubicBezTo>
                    <a:cubicBezTo>
                      <a:pt x="286" y="174"/>
                      <a:pt x="286" y="91"/>
                      <a:pt x="235" y="39"/>
                    </a:cubicBezTo>
                    <a:cubicBezTo>
                      <a:pt x="210" y="14"/>
                      <a:pt x="177" y="0"/>
                      <a:pt x="141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59" name="Freeform 40">
                <a:extLst>
                  <a:ext uri="{FF2B5EF4-FFF2-40B4-BE49-F238E27FC236}">
                    <a16:creationId xmlns:a16="http://schemas.microsoft.com/office/drawing/2014/main" id="{C11A418A-D5FB-4776-B99A-A1C9D9672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187" y="2683067"/>
                <a:ext cx="323543" cy="326833"/>
              </a:xfrm>
              <a:custGeom>
                <a:avLst/>
                <a:gdLst>
                  <a:gd name="T0" fmla="*/ 181 w 204"/>
                  <a:gd name="T1" fmla="*/ 0 h 206"/>
                  <a:gd name="T2" fmla="*/ 0 w 204"/>
                  <a:gd name="T3" fmla="*/ 184 h 206"/>
                  <a:gd name="T4" fmla="*/ 204 w 204"/>
                  <a:gd name="T5" fmla="*/ 206 h 206"/>
                  <a:gd name="T6" fmla="*/ 181 w 204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181" y="0"/>
                    </a:moveTo>
                    <a:lnTo>
                      <a:pt x="0" y="184"/>
                    </a:lnTo>
                    <a:lnTo>
                      <a:pt x="204" y="206"/>
                    </a:lnTo>
                    <a:lnTo>
                      <a:pt x="1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6B1755-4E5E-43AC-98BA-4C5A4FF7A6E8}"/>
                </a:ext>
              </a:extLst>
            </p:cNvPr>
            <p:cNvGrpSpPr/>
            <p:nvPr/>
          </p:nvGrpSpPr>
          <p:grpSpPr>
            <a:xfrm>
              <a:off x="6825804" y="2688863"/>
              <a:ext cx="432364" cy="330459"/>
              <a:chOff x="5516563" y="84138"/>
              <a:chExt cx="1414463" cy="1081087"/>
            </a:xfrm>
            <a:solidFill>
              <a:schemeClr val="bg1"/>
            </a:solidFill>
          </p:grpSpPr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CF63EA8B-09B7-4514-9F40-39A4220665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8013" y="249238"/>
                <a:ext cx="896938" cy="698500"/>
              </a:xfrm>
              <a:custGeom>
                <a:avLst/>
                <a:gdLst>
                  <a:gd name="T0" fmla="*/ 214 w 239"/>
                  <a:gd name="T1" fmla="*/ 9 h 186"/>
                  <a:gd name="T2" fmla="*/ 120 w 239"/>
                  <a:gd name="T3" fmla="*/ 0 h 186"/>
                  <a:gd name="T4" fmla="*/ 26 w 239"/>
                  <a:gd name="T5" fmla="*/ 9 h 186"/>
                  <a:gd name="T6" fmla="*/ 17 w 239"/>
                  <a:gd name="T7" fmla="*/ 17 h 186"/>
                  <a:gd name="T8" fmla="*/ 17 w 239"/>
                  <a:gd name="T9" fmla="*/ 169 h 186"/>
                  <a:gd name="T10" fmla="*/ 26 w 239"/>
                  <a:gd name="T11" fmla="*/ 177 h 186"/>
                  <a:gd name="T12" fmla="*/ 120 w 239"/>
                  <a:gd name="T13" fmla="*/ 186 h 186"/>
                  <a:gd name="T14" fmla="*/ 214 w 239"/>
                  <a:gd name="T15" fmla="*/ 177 h 186"/>
                  <a:gd name="T16" fmla="*/ 222 w 239"/>
                  <a:gd name="T17" fmla="*/ 169 h 186"/>
                  <a:gd name="T18" fmla="*/ 222 w 239"/>
                  <a:gd name="T19" fmla="*/ 17 h 186"/>
                  <a:gd name="T20" fmla="*/ 214 w 239"/>
                  <a:gd name="T21" fmla="*/ 9 h 186"/>
                  <a:gd name="T22" fmla="*/ 211 w 239"/>
                  <a:gd name="T23" fmla="*/ 165 h 186"/>
                  <a:gd name="T24" fmla="*/ 28 w 239"/>
                  <a:gd name="T25" fmla="*/ 165 h 186"/>
                  <a:gd name="T26" fmla="*/ 28 w 239"/>
                  <a:gd name="T27" fmla="*/ 21 h 186"/>
                  <a:gd name="T28" fmla="*/ 211 w 239"/>
                  <a:gd name="T29" fmla="*/ 21 h 186"/>
                  <a:gd name="T30" fmla="*/ 211 w 239"/>
                  <a:gd name="T31" fmla="*/ 16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86">
                    <a:moveTo>
                      <a:pt x="214" y="9"/>
                    </a:moveTo>
                    <a:cubicBezTo>
                      <a:pt x="182" y="3"/>
                      <a:pt x="151" y="0"/>
                      <a:pt x="120" y="0"/>
                    </a:cubicBezTo>
                    <a:cubicBezTo>
                      <a:pt x="88" y="0"/>
                      <a:pt x="57" y="3"/>
                      <a:pt x="26" y="9"/>
                    </a:cubicBezTo>
                    <a:cubicBezTo>
                      <a:pt x="22" y="10"/>
                      <a:pt x="18" y="13"/>
                      <a:pt x="17" y="17"/>
                    </a:cubicBezTo>
                    <a:cubicBezTo>
                      <a:pt x="0" y="67"/>
                      <a:pt x="0" y="118"/>
                      <a:pt x="17" y="169"/>
                    </a:cubicBezTo>
                    <a:cubicBezTo>
                      <a:pt x="18" y="173"/>
                      <a:pt x="22" y="176"/>
                      <a:pt x="26" y="177"/>
                    </a:cubicBezTo>
                    <a:cubicBezTo>
                      <a:pt x="57" y="183"/>
                      <a:pt x="88" y="186"/>
                      <a:pt x="120" y="186"/>
                    </a:cubicBezTo>
                    <a:cubicBezTo>
                      <a:pt x="151" y="186"/>
                      <a:pt x="182" y="183"/>
                      <a:pt x="214" y="177"/>
                    </a:cubicBezTo>
                    <a:cubicBezTo>
                      <a:pt x="218" y="176"/>
                      <a:pt x="221" y="173"/>
                      <a:pt x="222" y="169"/>
                    </a:cubicBezTo>
                    <a:cubicBezTo>
                      <a:pt x="239" y="118"/>
                      <a:pt x="239" y="67"/>
                      <a:pt x="222" y="17"/>
                    </a:cubicBezTo>
                    <a:cubicBezTo>
                      <a:pt x="221" y="13"/>
                      <a:pt x="218" y="10"/>
                      <a:pt x="214" y="9"/>
                    </a:cubicBezTo>
                    <a:close/>
                    <a:moveTo>
                      <a:pt x="211" y="165"/>
                    </a:moveTo>
                    <a:cubicBezTo>
                      <a:pt x="150" y="178"/>
                      <a:pt x="89" y="178"/>
                      <a:pt x="28" y="165"/>
                    </a:cubicBezTo>
                    <a:cubicBezTo>
                      <a:pt x="12" y="117"/>
                      <a:pt x="12" y="69"/>
                      <a:pt x="28" y="21"/>
                    </a:cubicBezTo>
                    <a:cubicBezTo>
                      <a:pt x="89" y="8"/>
                      <a:pt x="150" y="8"/>
                      <a:pt x="211" y="21"/>
                    </a:cubicBezTo>
                    <a:cubicBezTo>
                      <a:pt x="227" y="69"/>
                      <a:pt x="227" y="117"/>
                      <a:pt x="211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C91854B6-4CE0-4051-AEDA-44BAA4E2E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6563" y="84138"/>
                <a:ext cx="1414463" cy="1081087"/>
              </a:xfrm>
              <a:custGeom>
                <a:avLst/>
                <a:gdLst>
                  <a:gd name="T0" fmla="*/ 359 w 377"/>
                  <a:gd name="T1" fmla="*/ 27 h 288"/>
                  <a:gd name="T2" fmla="*/ 340 w 377"/>
                  <a:gd name="T3" fmla="*/ 9 h 288"/>
                  <a:gd name="T4" fmla="*/ 189 w 377"/>
                  <a:gd name="T5" fmla="*/ 0 h 288"/>
                  <a:gd name="T6" fmla="*/ 37 w 377"/>
                  <a:gd name="T7" fmla="*/ 9 h 288"/>
                  <a:gd name="T8" fmla="*/ 18 w 377"/>
                  <a:gd name="T9" fmla="*/ 27 h 288"/>
                  <a:gd name="T10" fmla="*/ 18 w 377"/>
                  <a:gd name="T11" fmla="*/ 250 h 288"/>
                  <a:gd name="T12" fmla="*/ 37 w 377"/>
                  <a:gd name="T13" fmla="*/ 267 h 288"/>
                  <a:gd name="T14" fmla="*/ 110 w 377"/>
                  <a:gd name="T15" fmla="*/ 274 h 288"/>
                  <a:gd name="T16" fmla="*/ 108 w 377"/>
                  <a:gd name="T17" fmla="*/ 276 h 288"/>
                  <a:gd name="T18" fmla="*/ 189 w 377"/>
                  <a:gd name="T19" fmla="*/ 288 h 288"/>
                  <a:gd name="T20" fmla="*/ 269 w 377"/>
                  <a:gd name="T21" fmla="*/ 276 h 288"/>
                  <a:gd name="T22" fmla="*/ 267 w 377"/>
                  <a:gd name="T23" fmla="*/ 274 h 288"/>
                  <a:gd name="T24" fmla="*/ 340 w 377"/>
                  <a:gd name="T25" fmla="*/ 267 h 288"/>
                  <a:gd name="T26" fmla="*/ 359 w 377"/>
                  <a:gd name="T27" fmla="*/ 250 h 288"/>
                  <a:gd name="T28" fmla="*/ 359 w 377"/>
                  <a:gd name="T29" fmla="*/ 27 h 288"/>
                  <a:gd name="T30" fmla="*/ 337 w 377"/>
                  <a:gd name="T31" fmla="*/ 244 h 288"/>
                  <a:gd name="T32" fmla="*/ 40 w 377"/>
                  <a:gd name="T33" fmla="*/ 244 h 288"/>
                  <a:gd name="T34" fmla="*/ 40 w 377"/>
                  <a:gd name="T35" fmla="*/ 32 h 288"/>
                  <a:gd name="T36" fmla="*/ 337 w 377"/>
                  <a:gd name="T37" fmla="*/ 32 h 288"/>
                  <a:gd name="T38" fmla="*/ 337 w 377"/>
                  <a:gd name="T39" fmla="*/ 24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7" h="288">
                    <a:moveTo>
                      <a:pt x="359" y="27"/>
                    </a:moveTo>
                    <a:cubicBezTo>
                      <a:pt x="357" y="17"/>
                      <a:pt x="349" y="10"/>
                      <a:pt x="340" y="9"/>
                    </a:cubicBezTo>
                    <a:cubicBezTo>
                      <a:pt x="290" y="3"/>
                      <a:pt x="239" y="0"/>
                      <a:pt x="189" y="0"/>
                    </a:cubicBezTo>
                    <a:cubicBezTo>
                      <a:pt x="138" y="0"/>
                      <a:pt x="87" y="3"/>
                      <a:pt x="37" y="9"/>
                    </a:cubicBezTo>
                    <a:cubicBezTo>
                      <a:pt x="28" y="10"/>
                      <a:pt x="20" y="17"/>
                      <a:pt x="18" y="27"/>
                    </a:cubicBezTo>
                    <a:cubicBezTo>
                      <a:pt x="0" y="101"/>
                      <a:pt x="0" y="176"/>
                      <a:pt x="18" y="250"/>
                    </a:cubicBezTo>
                    <a:cubicBezTo>
                      <a:pt x="20" y="259"/>
                      <a:pt x="28" y="266"/>
                      <a:pt x="37" y="267"/>
                    </a:cubicBezTo>
                    <a:cubicBezTo>
                      <a:pt x="61" y="270"/>
                      <a:pt x="86" y="272"/>
                      <a:pt x="110" y="274"/>
                    </a:cubicBezTo>
                    <a:cubicBezTo>
                      <a:pt x="109" y="275"/>
                      <a:pt x="108" y="275"/>
                      <a:pt x="108" y="276"/>
                    </a:cubicBezTo>
                    <a:cubicBezTo>
                      <a:pt x="108" y="283"/>
                      <a:pt x="144" y="288"/>
                      <a:pt x="189" y="288"/>
                    </a:cubicBezTo>
                    <a:cubicBezTo>
                      <a:pt x="233" y="288"/>
                      <a:pt x="269" y="283"/>
                      <a:pt x="269" y="276"/>
                    </a:cubicBezTo>
                    <a:cubicBezTo>
                      <a:pt x="269" y="275"/>
                      <a:pt x="268" y="275"/>
                      <a:pt x="267" y="274"/>
                    </a:cubicBezTo>
                    <a:cubicBezTo>
                      <a:pt x="291" y="272"/>
                      <a:pt x="316" y="270"/>
                      <a:pt x="340" y="267"/>
                    </a:cubicBezTo>
                    <a:cubicBezTo>
                      <a:pt x="349" y="266"/>
                      <a:pt x="357" y="259"/>
                      <a:pt x="359" y="250"/>
                    </a:cubicBezTo>
                    <a:cubicBezTo>
                      <a:pt x="377" y="176"/>
                      <a:pt x="377" y="101"/>
                      <a:pt x="359" y="27"/>
                    </a:cubicBezTo>
                    <a:close/>
                    <a:moveTo>
                      <a:pt x="337" y="244"/>
                    </a:moveTo>
                    <a:cubicBezTo>
                      <a:pt x="238" y="256"/>
                      <a:pt x="139" y="256"/>
                      <a:pt x="40" y="244"/>
                    </a:cubicBezTo>
                    <a:cubicBezTo>
                      <a:pt x="23" y="174"/>
                      <a:pt x="23" y="103"/>
                      <a:pt x="40" y="32"/>
                    </a:cubicBezTo>
                    <a:cubicBezTo>
                      <a:pt x="139" y="20"/>
                      <a:pt x="238" y="20"/>
                      <a:pt x="337" y="32"/>
                    </a:cubicBezTo>
                    <a:cubicBezTo>
                      <a:pt x="354" y="103"/>
                      <a:pt x="354" y="174"/>
                      <a:pt x="337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287C8B43-8001-4C90-B208-7BB4B50DD0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1938" y="301625"/>
                <a:ext cx="131763" cy="128587"/>
              </a:xfrm>
              <a:custGeom>
                <a:avLst/>
                <a:gdLst>
                  <a:gd name="T0" fmla="*/ 17 w 35"/>
                  <a:gd name="T1" fmla="*/ 34 h 34"/>
                  <a:gd name="T2" fmla="*/ 35 w 35"/>
                  <a:gd name="T3" fmla="*/ 17 h 34"/>
                  <a:gd name="T4" fmla="*/ 17 w 35"/>
                  <a:gd name="T5" fmla="*/ 0 h 34"/>
                  <a:gd name="T6" fmla="*/ 0 w 35"/>
                  <a:gd name="T7" fmla="*/ 17 h 34"/>
                  <a:gd name="T8" fmla="*/ 17 w 35"/>
                  <a:gd name="T9" fmla="*/ 34 h 34"/>
                  <a:gd name="T10" fmla="*/ 17 w 35"/>
                  <a:gd name="T11" fmla="*/ 11 h 34"/>
                  <a:gd name="T12" fmla="*/ 23 w 35"/>
                  <a:gd name="T13" fmla="*/ 17 h 34"/>
                  <a:gd name="T14" fmla="*/ 17 w 35"/>
                  <a:gd name="T15" fmla="*/ 23 h 34"/>
                  <a:gd name="T16" fmla="*/ 12 w 35"/>
                  <a:gd name="T17" fmla="*/ 17 h 34"/>
                  <a:gd name="T18" fmla="*/ 17 w 35"/>
                  <a:gd name="T1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27" y="34"/>
                      <a:pt x="35" y="26"/>
                      <a:pt x="35" y="17"/>
                    </a:cubicBezTo>
                    <a:cubicBezTo>
                      <a:pt x="35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  <a:moveTo>
                      <a:pt x="17" y="11"/>
                    </a:moveTo>
                    <a:cubicBezTo>
                      <a:pt x="21" y="11"/>
                      <a:pt x="23" y="14"/>
                      <a:pt x="23" y="17"/>
                    </a:cubicBezTo>
                    <a:cubicBezTo>
                      <a:pt x="23" y="20"/>
                      <a:pt x="21" y="23"/>
                      <a:pt x="17" y="23"/>
                    </a:cubicBezTo>
                    <a:cubicBezTo>
                      <a:pt x="14" y="23"/>
                      <a:pt x="12" y="20"/>
                      <a:pt x="12" y="17"/>
                    </a:cubicBezTo>
                    <a:cubicBezTo>
                      <a:pt x="12" y="14"/>
                      <a:pt x="14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0D467AD9-BEA5-4F2F-BF50-A222BBD5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663" y="860425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5 w 46"/>
                  <a:gd name="T3" fmla="*/ 0 h 12"/>
                  <a:gd name="T4" fmla="*/ 0 w 46"/>
                  <a:gd name="T5" fmla="*/ 6 h 12"/>
                  <a:gd name="T6" fmla="*/ 5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2"/>
                      <a:pt x="46" y="9"/>
                      <a:pt x="46" y="6"/>
                    </a:cubicBezTo>
                    <a:cubicBezTo>
                      <a:pt x="46" y="3"/>
                      <a:pt x="43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C0A44CFC-296E-47DA-8695-D0EEA09B8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733425"/>
                <a:ext cx="173038" cy="41275"/>
              </a:xfrm>
              <a:custGeom>
                <a:avLst/>
                <a:gdLst>
                  <a:gd name="T0" fmla="*/ 40 w 46"/>
                  <a:gd name="T1" fmla="*/ 0 h 11"/>
                  <a:gd name="T2" fmla="*/ 6 w 46"/>
                  <a:gd name="T3" fmla="*/ 0 h 11"/>
                  <a:gd name="T4" fmla="*/ 0 w 46"/>
                  <a:gd name="T5" fmla="*/ 5 h 11"/>
                  <a:gd name="T6" fmla="*/ 6 w 46"/>
                  <a:gd name="T7" fmla="*/ 11 h 11"/>
                  <a:gd name="T8" fmla="*/ 40 w 46"/>
                  <a:gd name="T9" fmla="*/ 11 h 11"/>
                  <a:gd name="T10" fmla="*/ 46 w 46"/>
                  <a:gd name="T11" fmla="*/ 5 h 11"/>
                  <a:gd name="T12" fmla="*/ 40 w 4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1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4" y="11"/>
                      <a:pt x="46" y="9"/>
                      <a:pt x="46" y="5"/>
                    </a:cubicBezTo>
                    <a:cubicBezTo>
                      <a:pt x="46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965718ED-EBF1-40D5-8589-2499D2141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601663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6 w 46"/>
                  <a:gd name="T3" fmla="*/ 0 h 12"/>
                  <a:gd name="T4" fmla="*/ 0 w 46"/>
                  <a:gd name="T5" fmla="*/ 6 h 12"/>
                  <a:gd name="T6" fmla="*/ 6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4" y="12"/>
                      <a:pt x="46" y="9"/>
                      <a:pt x="46" y="6"/>
                    </a:cubicBezTo>
                    <a:cubicBezTo>
                      <a:pt x="46" y="3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12BC91AE-39B7-479C-A0C7-96543B6F9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0100" y="422275"/>
                <a:ext cx="258763" cy="179387"/>
              </a:xfrm>
              <a:custGeom>
                <a:avLst/>
                <a:gdLst>
                  <a:gd name="T0" fmla="*/ 63 w 69"/>
                  <a:gd name="T1" fmla="*/ 0 h 48"/>
                  <a:gd name="T2" fmla="*/ 10 w 69"/>
                  <a:gd name="T3" fmla="*/ 4 h 48"/>
                  <a:gd name="T4" fmla="*/ 3 w 69"/>
                  <a:gd name="T5" fmla="*/ 10 h 48"/>
                  <a:gd name="T6" fmla="*/ 0 w 69"/>
                  <a:gd name="T7" fmla="*/ 42 h 48"/>
                  <a:gd name="T8" fmla="*/ 5 w 69"/>
                  <a:gd name="T9" fmla="*/ 48 h 48"/>
                  <a:gd name="T10" fmla="*/ 11 w 69"/>
                  <a:gd name="T11" fmla="*/ 42 h 48"/>
                  <a:gd name="T12" fmla="*/ 13 w 69"/>
                  <a:gd name="T13" fmla="*/ 21 h 48"/>
                  <a:gd name="T14" fmla="*/ 20 w 69"/>
                  <a:gd name="T15" fmla="*/ 14 h 48"/>
                  <a:gd name="T16" fmla="*/ 63 w 69"/>
                  <a:gd name="T17" fmla="*/ 11 h 48"/>
                  <a:gd name="T18" fmla="*/ 69 w 69"/>
                  <a:gd name="T19" fmla="*/ 5 h 48"/>
                  <a:gd name="T20" fmla="*/ 63 w 69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8">
                    <a:moveTo>
                      <a:pt x="63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3" y="1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8" y="48"/>
                      <a:pt x="11" y="46"/>
                      <a:pt x="11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17"/>
                      <a:pt x="16" y="15"/>
                      <a:pt x="20" y="1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9" y="9"/>
                      <a:pt x="69" y="5"/>
                    </a:cubicBezTo>
                    <a:cubicBezTo>
                      <a:pt x="69" y="2"/>
                      <a:pt x="66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38A046-A022-4305-8D2B-52EC750CEEA6}"/>
              </a:ext>
            </a:extLst>
          </p:cNvPr>
          <p:cNvGrpSpPr>
            <a:grpSpLocks/>
          </p:cNvGrpSpPr>
          <p:nvPr/>
        </p:nvGrpSpPr>
        <p:grpSpPr bwMode="auto">
          <a:xfrm>
            <a:off x="1500924" y="1361278"/>
            <a:ext cx="3970108" cy="1175606"/>
            <a:chOff x="1578703" y="1873704"/>
            <a:chExt cx="4886729" cy="1447032"/>
          </a:xfrm>
        </p:grpSpPr>
        <p:grpSp>
          <p:nvGrpSpPr>
            <p:cNvPr id="138250" name="Group 1">
              <a:extLst>
                <a:ext uri="{FF2B5EF4-FFF2-40B4-BE49-F238E27FC236}">
                  <a16:creationId xmlns:a16="http://schemas.microsoft.com/office/drawing/2014/main" id="{9556BC6B-2FC0-42F6-9C4A-1470ACC28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703" y="1873704"/>
              <a:ext cx="4886729" cy="1447032"/>
              <a:chOff x="1578703" y="1873704"/>
              <a:chExt cx="4886729" cy="144703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6D098C2-E31D-48E0-8BD3-4DF823010AA2}"/>
                  </a:ext>
                </a:extLst>
              </p:cNvPr>
              <p:cNvGrpSpPr/>
              <p:nvPr/>
            </p:nvGrpSpPr>
            <p:grpSpPr>
              <a:xfrm>
                <a:off x="1602201" y="1893082"/>
                <a:ext cx="277647" cy="276819"/>
                <a:chOff x="2138511" y="2464802"/>
                <a:chExt cx="354012" cy="352956"/>
              </a:xfrm>
              <a:solidFill>
                <a:schemeClr val="accent1"/>
              </a:solidFill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A9B17BF-C018-41E7-A02D-92140831A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ln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84378ED9-B644-4F8C-80B4-0DA87BC836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0C63EF-FCF3-4FF1-BD1A-791BD02ED7A7}"/>
                  </a:ext>
                </a:extLst>
              </p:cNvPr>
              <p:cNvSpPr txBox="1"/>
              <p:nvPr/>
            </p:nvSpPr>
            <p:spPr>
              <a:xfrm>
                <a:off x="1923587" y="1873704"/>
                <a:ext cx="3878500" cy="354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7150" tIns="18575" rIns="37150" bIns="18575">
                <a:spAutoFit/>
              </a:bodyPr>
              <a:lstStyle/>
              <a:p>
                <a:pPr defTabSz="914217">
                  <a:defRPr/>
                </a:pPr>
                <a:r>
                  <a:rPr lang="en-US" sz="1626" b="1" dirty="0">
                    <a:latin typeface="Lato Regular"/>
                    <a:cs typeface="Lato Regular"/>
                  </a:rPr>
                  <a:t>High Average Price Entire Place</a:t>
                </a:r>
                <a:endParaRPr lang="id-ID" sz="1626" b="1" dirty="0">
                  <a:latin typeface="Lato Regular"/>
                  <a:cs typeface="Lato Regular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7A75D4-0BDC-434E-A2F3-1A4DCA5BA4BE}"/>
                  </a:ext>
                </a:extLst>
              </p:cNvPr>
              <p:cNvSpPr txBox="1"/>
              <p:nvPr/>
            </p:nvSpPr>
            <p:spPr>
              <a:xfrm>
                <a:off x="2734506" y="2374988"/>
                <a:ext cx="3730926" cy="811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7150" tIns="18575" rIns="37150" bIns="18575">
                <a:spAutoFit/>
              </a:bodyPr>
              <a:lstStyle/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 err="1">
                    <a:latin typeface="Lato Light"/>
                    <a:cs typeface="Lato Light"/>
                  </a:rPr>
                  <a:t>Holliswood</a:t>
                </a:r>
                <a:r>
                  <a:rPr lang="en-US" sz="1000" dirty="0">
                    <a:latin typeface="Lato Light"/>
                    <a:cs typeface="Lato Light"/>
                  </a:rPr>
                  <a:t> ($410)</a:t>
                </a:r>
              </a:p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Bellerose ($100, $500 high non-booked prices)</a:t>
                </a:r>
              </a:p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 err="1">
                    <a:latin typeface="Lato Light"/>
                    <a:cs typeface="Lato Light"/>
                  </a:rPr>
                  <a:t>Neponsit</a:t>
                </a:r>
                <a:r>
                  <a:rPr lang="en-US" sz="1000" dirty="0">
                    <a:latin typeface="Lato Light"/>
                    <a:cs typeface="Lato Light"/>
                  </a:rPr>
                  <a:t> ($280)</a:t>
                </a:r>
              </a:p>
            </p:txBody>
          </p:sp>
          <p:grpSp>
            <p:nvGrpSpPr>
              <p:cNvPr id="138255" name="Group 42">
                <a:extLst>
                  <a:ext uri="{FF2B5EF4-FFF2-40B4-BE49-F238E27FC236}">
                    <a16:creationId xmlns:a16="http://schemas.microsoft.com/office/drawing/2014/main" id="{837EDA9D-FBBA-4194-9CB2-FB4809B4C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703" y="2267517"/>
                <a:ext cx="1198795" cy="1053219"/>
                <a:chOff x="2894013" y="1827599"/>
                <a:chExt cx="1345717" cy="1182301"/>
              </a:xfrm>
            </p:grpSpPr>
            <p:sp>
              <p:nvSpPr>
                <p:cNvPr id="47" name="Freeform 25">
                  <a:extLst>
                    <a:ext uri="{FF2B5EF4-FFF2-40B4-BE49-F238E27FC236}">
                      <a16:creationId xmlns:a16="http://schemas.microsoft.com/office/drawing/2014/main" id="{B3CE440C-A7B1-46F3-8149-94DD0CA961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7991" y="1894500"/>
                  <a:ext cx="1259839" cy="1051808"/>
                </a:xfrm>
                <a:custGeom>
                  <a:avLst/>
                  <a:gdLst>
                    <a:gd name="T0" fmla="*/ 117 w 235"/>
                    <a:gd name="T1" fmla="*/ 218 h 235"/>
                    <a:gd name="T2" fmla="*/ 46 w 235"/>
                    <a:gd name="T3" fmla="*/ 188 h 235"/>
                    <a:gd name="T4" fmla="*/ 46 w 235"/>
                    <a:gd name="T5" fmla="*/ 47 h 235"/>
                    <a:gd name="T6" fmla="*/ 117 w 235"/>
                    <a:gd name="T7" fmla="*/ 17 h 235"/>
                    <a:gd name="T8" fmla="*/ 188 w 235"/>
                    <a:gd name="T9" fmla="*/ 47 h 235"/>
                    <a:gd name="T10" fmla="*/ 188 w 235"/>
                    <a:gd name="T11" fmla="*/ 188 h 235"/>
                    <a:gd name="T12" fmla="*/ 117 w 235"/>
                    <a:gd name="T13" fmla="*/ 218 h 235"/>
                    <a:gd name="T14" fmla="*/ 117 w 235"/>
                    <a:gd name="T15" fmla="*/ 0 h 235"/>
                    <a:gd name="T16" fmla="*/ 34 w 235"/>
                    <a:gd name="T17" fmla="*/ 34 h 235"/>
                    <a:gd name="T18" fmla="*/ 0 w 235"/>
                    <a:gd name="T19" fmla="*/ 117 h 235"/>
                    <a:gd name="T20" fmla="*/ 34 w 235"/>
                    <a:gd name="T21" fmla="*/ 200 h 235"/>
                    <a:gd name="T22" fmla="*/ 117 w 235"/>
                    <a:gd name="T23" fmla="*/ 235 h 235"/>
                    <a:gd name="T24" fmla="*/ 200 w 235"/>
                    <a:gd name="T25" fmla="*/ 200 h 235"/>
                    <a:gd name="T26" fmla="*/ 235 w 235"/>
                    <a:gd name="T27" fmla="*/ 117 h 235"/>
                    <a:gd name="T28" fmla="*/ 200 w 235"/>
                    <a:gd name="T29" fmla="*/ 34 h 235"/>
                    <a:gd name="T30" fmla="*/ 117 w 235"/>
                    <a:gd name="T3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35" h="235">
                      <a:moveTo>
                        <a:pt x="117" y="218"/>
                      </a:moveTo>
                      <a:cubicBezTo>
                        <a:pt x="92" y="218"/>
                        <a:pt x="66" y="208"/>
                        <a:pt x="46" y="188"/>
                      </a:cubicBezTo>
                      <a:cubicBezTo>
                        <a:pt x="7" y="149"/>
                        <a:pt x="7" y="86"/>
                        <a:pt x="46" y="47"/>
                      </a:cubicBezTo>
                      <a:cubicBezTo>
                        <a:pt x="66" y="27"/>
                        <a:pt x="92" y="17"/>
                        <a:pt x="117" y="17"/>
                      </a:cubicBezTo>
                      <a:cubicBezTo>
                        <a:pt x="143" y="17"/>
                        <a:pt x="169" y="27"/>
                        <a:pt x="188" y="47"/>
                      </a:cubicBezTo>
                      <a:cubicBezTo>
                        <a:pt x="227" y="86"/>
                        <a:pt x="227" y="149"/>
                        <a:pt x="188" y="188"/>
                      </a:cubicBezTo>
                      <a:cubicBezTo>
                        <a:pt x="169" y="208"/>
                        <a:pt x="143" y="218"/>
                        <a:pt x="117" y="218"/>
                      </a:cubicBezTo>
                      <a:moveTo>
                        <a:pt x="117" y="0"/>
                      </a:moveTo>
                      <a:cubicBezTo>
                        <a:pt x="87" y="0"/>
                        <a:pt x="57" y="12"/>
                        <a:pt x="34" y="34"/>
                      </a:cubicBezTo>
                      <a:cubicBezTo>
                        <a:pt x="11" y="57"/>
                        <a:pt x="0" y="87"/>
                        <a:pt x="0" y="117"/>
                      </a:cubicBezTo>
                      <a:cubicBezTo>
                        <a:pt x="0" y="147"/>
                        <a:pt x="11" y="178"/>
                        <a:pt x="34" y="200"/>
                      </a:cubicBezTo>
                      <a:cubicBezTo>
                        <a:pt x="57" y="223"/>
                        <a:pt x="87" y="235"/>
                        <a:pt x="117" y="235"/>
                      </a:cubicBezTo>
                      <a:cubicBezTo>
                        <a:pt x="147" y="235"/>
                        <a:pt x="177" y="223"/>
                        <a:pt x="200" y="200"/>
                      </a:cubicBezTo>
                      <a:cubicBezTo>
                        <a:pt x="223" y="178"/>
                        <a:pt x="235" y="147"/>
                        <a:pt x="235" y="117"/>
                      </a:cubicBezTo>
                      <a:cubicBezTo>
                        <a:pt x="235" y="87"/>
                        <a:pt x="223" y="57"/>
                        <a:pt x="200" y="34"/>
                      </a:cubicBezTo>
                      <a:cubicBezTo>
                        <a:pt x="177" y="12"/>
                        <a:pt x="147" y="0"/>
                        <a:pt x="117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48" name="Freeform 26">
                  <a:extLst>
                    <a:ext uri="{FF2B5EF4-FFF2-40B4-BE49-F238E27FC236}">
                      <a16:creationId xmlns:a16="http://schemas.microsoft.com/office/drawing/2014/main" id="{DF2DE328-07EA-4E0F-965D-301BD53F60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4013" y="1827599"/>
                  <a:ext cx="1264557" cy="1169140"/>
                </a:xfrm>
                <a:custGeom>
                  <a:avLst/>
                  <a:gdLst>
                    <a:gd name="T0" fmla="*/ 141 w 286"/>
                    <a:gd name="T1" fmla="*/ 261 h 264"/>
                    <a:gd name="T2" fmla="*/ 50 w 286"/>
                    <a:gd name="T3" fmla="*/ 223 h 264"/>
                    <a:gd name="T4" fmla="*/ 50 w 286"/>
                    <a:gd name="T5" fmla="*/ 41 h 264"/>
                    <a:gd name="T6" fmla="*/ 141 w 286"/>
                    <a:gd name="T7" fmla="*/ 4 h 264"/>
                    <a:gd name="T8" fmla="*/ 232 w 286"/>
                    <a:gd name="T9" fmla="*/ 41 h 264"/>
                    <a:gd name="T10" fmla="*/ 232 w 286"/>
                    <a:gd name="T11" fmla="*/ 223 h 264"/>
                    <a:gd name="T12" fmla="*/ 141 w 286"/>
                    <a:gd name="T13" fmla="*/ 261 h 264"/>
                    <a:gd name="T14" fmla="*/ 141 w 286"/>
                    <a:gd name="T15" fmla="*/ 0 h 264"/>
                    <a:gd name="T16" fmla="*/ 48 w 286"/>
                    <a:gd name="T17" fmla="*/ 39 h 264"/>
                    <a:gd name="T18" fmla="*/ 9 w 286"/>
                    <a:gd name="T19" fmla="*/ 132 h 264"/>
                    <a:gd name="T20" fmla="*/ 48 w 286"/>
                    <a:gd name="T21" fmla="*/ 226 h 264"/>
                    <a:gd name="T22" fmla="*/ 141 w 286"/>
                    <a:gd name="T23" fmla="*/ 264 h 264"/>
                    <a:gd name="T24" fmla="*/ 141 w 286"/>
                    <a:gd name="T25" fmla="*/ 264 h 264"/>
                    <a:gd name="T26" fmla="*/ 235 w 286"/>
                    <a:gd name="T27" fmla="*/ 226 h 264"/>
                    <a:gd name="T28" fmla="*/ 235 w 286"/>
                    <a:gd name="T29" fmla="*/ 39 h 264"/>
                    <a:gd name="T30" fmla="*/ 141 w 286"/>
                    <a:gd name="T31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6" h="264">
                      <a:moveTo>
                        <a:pt x="141" y="261"/>
                      </a:moveTo>
                      <a:cubicBezTo>
                        <a:pt x="107" y="261"/>
                        <a:pt x="75" y="248"/>
                        <a:pt x="50" y="223"/>
                      </a:cubicBezTo>
                      <a:cubicBezTo>
                        <a:pt x="0" y="173"/>
                        <a:pt x="0" y="92"/>
                        <a:pt x="50" y="41"/>
                      </a:cubicBezTo>
                      <a:cubicBezTo>
                        <a:pt x="75" y="17"/>
                        <a:pt x="107" y="4"/>
                        <a:pt x="141" y="4"/>
                      </a:cubicBezTo>
                      <a:cubicBezTo>
                        <a:pt x="176" y="4"/>
                        <a:pt x="208" y="17"/>
                        <a:pt x="232" y="41"/>
                      </a:cubicBezTo>
                      <a:cubicBezTo>
                        <a:pt x="283" y="92"/>
                        <a:pt x="283" y="173"/>
                        <a:pt x="232" y="223"/>
                      </a:cubicBezTo>
                      <a:cubicBezTo>
                        <a:pt x="208" y="248"/>
                        <a:pt x="176" y="261"/>
                        <a:pt x="141" y="261"/>
                      </a:cubicBezTo>
                      <a:moveTo>
                        <a:pt x="141" y="0"/>
                      </a:moveTo>
                      <a:cubicBezTo>
                        <a:pt x="106" y="0"/>
                        <a:pt x="73" y="14"/>
                        <a:pt x="48" y="39"/>
                      </a:cubicBezTo>
                      <a:cubicBezTo>
                        <a:pt x="23" y="64"/>
                        <a:pt x="9" y="97"/>
                        <a:pt x="9" y="132"/>
                      </a:cubicBezTo>
                      <a:cubicBezTo>
                        <a:pt x="9" y="168"/>
                        <a:pt x="23" y="201"/>
                        <a:pt x="48" y="226"/>
                      </a:cubicBezTo>
                      <a:cubicBezTo>
                        <a:pt x="73" y="251"/>
                        <a:pt x="106" y="264"/>
                        <a:pt x="141" y="264"/>
                      </a:cubicBezTo>
                      <a:cubicBezTo>
                        <a:pt x="141" y="264"/>
                        <a:pt x="141" y="264"/>
                        <a:pt x="141" y="264"/>
                      </a:cubicBezTo>
                      <a:cubicBezTo>
                        <a:pt x="177" y="264"/>
                        <a:pt x="210" y="251"/>
                        <a:pt x="235" y="226"/>
                      </a:cubicBezTo>
                      <a:cubicBezTo>
                        <a:pt x="286" y="174"/>
                        <a:pt x="286" y="91"/>
                        <a:pt x="235" y="39"/>
                      </a:cubicBezTo>
                      <a:cubicBezTo>
                        <a:pt x="210" y="14"/>
                        <a:pt x="177" y="0"/>
                        <a:pt x="141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50" name="Freeform 40">
                  <a:extLst>
                    <a:ext uri="{FF2B5EF4-FFF2-40B4-BE49-F238E27FC236}">
                      <a16:creationId xmlns:a16="http://schemas.microsoft.com/office/drawing/2014/main" id="{82C9501E-4B67-4E30-A7A4-C477E1580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6187" y="2683067"/>
                  <a:ext cx="323543" cy="326833"/>
                </a:xfrm>
                <a:custGeom>
                  <a:avLst/>
                  <a:gdLst>
                    <a:gd name="T0" fmla="*/ 181 w 204"/>
                    <a:gd name="T1" fmla="*/ 0 h 206"/>
                    <a:gd name="T2" fmla="*/ 0 w 204"/>
                    <a:gd name="T3" fmla="*/ 184 h 206"/>
                    <a:gd name="T4" fmla="*/ 204 w 204"/>
                    <a:gd name="T5" fmla="*/ 206 h 206"/>
                    <a:gd name="T6" fmla="*/ 181 w 204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206">
                      <a:moveTo>
                        <a:pt x="181" y="0"/>
                      </a:moveTo>
                      <a:lnTo>
                        <a:pt x="0" y="184"/>
                      </a:lnTo>
                      <a:lnTo>
                        <a:pt x="204" y="206"/>
                      </a:lnTo>
                      <a:lnTo>
                        <a:pt x="18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F7F0EF7-DC48-48F3-A815-FC9AEC3598DE}"/>
                </a:ext>
              </a:extLst>
            </p:cNvPr>
            <p:cNvGrpSpPr/>
            <p:nvPr/>
          </p:nvGrpSpPr>
          <p:grpSpPr>
            <a:xfrm>
              <a:off x="1937334" y="2581645"/>
              <a:ext cx="422173" cy="356663"/>
              <a:chOff x="13828713" y="2805113"/>
              <a:chExt cx="1381125" cy="1166812"/>
            </a:xfrm>
            <a:solidFill>
              <a:schemeClr val="bg1"/>
            </a:solidFill>
          </p:grpSpPr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FC71CACA-8884-484A-AA5D-D3F2A77E3B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E23BD690-63FE-4B3E-94BA-82B64CB04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338A9B53-B244-4D57-A4DE-0E00A93A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F0FEC1-8284-42FB-9F2D-A44089F9F7B2}"/>
              </a:ext>
            </a:extLst>
          </p:cNvPr>
          <p:cNvGrpSpPr>
            <a:grpSpLocks/>
          </p:cNvGrpSpPr>
          <p:nvPr/>
        </p:nvGrpSpPr>
        <p:grpSpPr bwMode="auto">
          <a:xfrm>
            <a:off x="2332167" y="535016"/>
            <a:ext cx="7468930" cy="723333"/>
            <a:chOff x="5012615" y="-568107"/>
            <a:chExt cx="14561440" cy="37645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A0F18-F03F-43B2-BA23-331523031A03}"/>
                </a:ext>
              </a:extLst>
            </p:cNvPr>
            <p:cNvSpPr txBox="1"/>
            <p:nvPr/>
          </p:nvSpPr>
          <p:spPr>
            <a:xfrm>
              <a:off x="5012615" y="-568107"/>
              <a:ext cx="14561440" cy="1758065"/>
            </a:xfrm>
            <a:prstGeom prst="rect">
              <a:avLst/>
            </a:prstGeom>
            <a:noFill/>
          </p:spPr>
          <p:txBody>
            <a:bodyPr wrap="square"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en-US" sz="3576" b="1" dirty="0">
                  <a:solidFill>
                    <a:schemeClr val="tx2"/>
                  </a:solidFill>
                  <a:latin typeface="Lato Regular"/>
                  <a:cs typeface="Lato Regular"/>
                </a:rPr>
                <a:t>Top 3 Queens Neighborhoods  </a:t>
              </a:r>
              <a:endParaRPr lang="id-ID" sz="3576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93BF12-C2EE-4867-982F-ED9FFB5E28D6}"/>
                </a:ext>
              </a:extLst>
            </p:cNvPr>
            <p:cNvSpPr/>
            <p:nvPr/>
          </p:nvSpPr>
          <p:spPr>
            <a:xfrm>
              <a:off x="11298955" y="3104719"/>
              <a:ext cx="1552774" cy="917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9B6026C-E16A-4E79-95CB-711FE411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739" y="1912272"/>
            <a:ext cx="419270" cy="50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C3E35-F602-43F2-B939-FEA9B1077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94" y="1938840"/>
            <a:ext cx="604583" cy="37547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D3E92E3-A405-4825-8CFD-6DCC7F933921}"/>
              </a:ext>
            </a:extLst>
          </p:cNvPr>
          <p:cNvSpPr txBox="1"/>
          <p:nvPr/>
        </p:nvSpPr>
        <p:spPr bwMode="auto">
          <a:xfrm>
            <a:off x="105600" y="104216"/>
            <a:ext cx="2579717" cy="587792"/>
          </a:xfrm>
          <a:prstGeom prst="rect">
            <a:avLst/>
          </a:prstGeom>
          <a:noFill/>
        </p:spPr>
        <p:txBody>
          <a:bodyPr wrap="square" lIns="37150" tIns="18575" rIns="37150" bIns="18575">
            <a:spAutoFit/>
          </a:bodyPr>
          <a:lstStyle/>
          <a:p>
            <a:pPr algn="ctr" defTabSz="914217">
              <a:defRPr/>
            </a:pPr>
            <a:r>
              <a:rPr lang="en-US" sz="3576" b="1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Where</a:t>
            </a:r>
            <a:endParaRPr lang="id-ID" sz="3576" b="1" dirty="0">
              <a:solidFill>
                <a:schemeClr val="accent2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0A8C2-CB8D-4E52-ABBB-7DA04AEFAE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8" t="608" r="38" b="15581"/>
          <a:stretch/>
        </p:blipFill>
        <p:spPr>
          <a:xfrm>
            <a:off x="310500" y="2846130"/>
            <a:ext cx="5656977" cy="3229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485A5-8F20-46CD-80CD-0F6404C2E5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617" b="16288"/>
          <a:stretch/>
        </p:blipFill>
        <p:spPr>
          <a:xfrm>
            <a:off x="6224525" y="2802119"/>
            <a:ext cx="5721398" cy="32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2981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5EE82F-63D0-4072-9E5A-BB448289D270}"/>
              </a:ext>
            </a:extLst>
          </p:cNvPr>
          <p:cNvCxnSpPr/>
          <p:nvPr/>
        </p:nvCxnSpPr>
        <p:spPr>
          <a:xfrm>
            <a:off x="6096000" y="2174082"/>
            <a:ext cx="0" cy="31686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1E3FDE8-79B2-40FF-AEBB-67E6690F04AC}"/>
              </a:ext>
            </a:extLst>
          </p:cNvPr>
          <p:cNvGrpSpPr>
            <a:grpSpLocks/>
          </p:cNvGrpSpPr>
          <p:nvPr/>
        </p:nvGrpSpPr>
        <p:grpSpPr bwMode="auto">
          <a:xfrm>
            <a:off x="6857022" y="1361278"/>
            <a:ext cx="3923924" cy="1216819"/>
            <a:chOff x="6480485" y="1912096"/>
            <a:chExt cx="4829882" cy="149776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E50C3F-3784-44E1-B294-07E7C424F958}"/>
                </a:ext>
              </a:extLst>
            </p:cNvPr>
            <p:cNvGrpSpPr/>
            <p:nvPr/>
          </p:nvGrpSpPr>
          <p:grpSpPr>
            <a:xfrm>
              <a:off x="6503983" y="1982202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9DB98AA-EF8E-44ED-8E26-2CBBBFE04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5A0659A5-B323-4A96-917D-CC8843289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32F627-2FF7-4E93-9E49-8A6C63D9E7EB}"/>
                </a:ext>
              </a:extLst>
            </p:cNvPr>
            <p:cNvSpPr txBox="1"/>
            <p:nvPr/>
          </p:nvSpPr>
          <p:spPr>
            <a:xfrm>
              <a:off x="6825369" y="1912096"/>
              <a:ext cx="3832646" cy="354136"/>
            </a:xfrm>
            <a:prstGeom prst="rect">
              <a:avLst/>
            </a:prstGeom>
            <a:noFill/>
          </p:spPr>
          <p:txBody>
            <a:bodyPr wrap="none" lIns="37150" tIns="18575" rIns="37150" bIns="18575">
              <a:spAutoFit/>
            </a:bodyPr>
            <a:lstStyle/>
            <a:p>
              <a:pPr defTabSz="914217">
                <a:defRPr/>
              </a:pPr>
              <a:r>
                <a:rPr lang="en-US" sz="1626" b="1" dirty="0">
                  <a:latin typeface="Lato Regular"/>
                  <a:cs typeface="Lato Regular"/>
                </a:rPr>
                <a:t>Low Average Price Hotel Room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A57AE0-5EC0-4B23-A254-1D8B6ECFA4CA}"/>
                </a:ext>
              </a:extLst>
            </p:cNvPr>
            <p:cNvSpPr txBox="1"/>
            <p:nvPr/>
          </p:nvSpPr>
          <p:spPr>
            <a:xfrm>
              <a:off x="7636288" y="2385948"/>
              <a:ext cx="3674079" cy="811188"/>
            </a:xfrm>
            <a:prstGeom prst="rect">
              <a:avLst/>
            </a:prstGeom>
            <a:noFill/>
          </p:spPr>
          <p:txBody>
            <a:bodyPr wrap="square" lIns="37150" tIns="18575" rIns="37150" bIns="18575">
              <a:spAutoFit/>
            </a:bodyPr>
            <a:lstStyle/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Woodside ($30)</a:t>
              </a:r>
            </a:p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Woodhaven ($50)</a:t>
              </a:r>
            </a:p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Bellerose ($70)</a:t>
              </a:r>
            </a:p>
          </p:txBody>
        </p:sp>
        <p:grpSp>
          <p:nvGrpSpPr>
            <p:cNvPr id="138263" name="Group 51">
              <a:extLst>
                <a:ext uri="{FF2B5EF4-FFF2-40B4-BE49-F238E27FC236}">
                  <a16:creationId xmlns:a16="http://schemas.microsoft.com/office/drawing/2014/main" id="{923A4358-4417-4649-A98D-90634E5F3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485" y="2356637"/>
              <a:ext cx="1198795" cy="1053220"/>
              <a:chOff x="2894013" y="1827598"/>
              <a:chExt cx="1345717" cy="1182302"/>
            </a:xfrm>
          </p:grpSpPr>
          <p:sp>
            <p:nvSpPr>
              <p:cNvPr id="56" name="Freeform 25">
                <a:extLst>
                  <a:ext uri="{FF2B5EF4-FFF2-40B4-BE49-F238E27FC236}">
                    <a16:creationId xmlns:a16="http://schemas.microsoft.com/office/drawing/2014/main" id="{E4C493B8-5991-4B21-8976-179B41F80D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0398" y="1894500"/>
                <a:ext cx="1039722" cy="1040820"/>
              </a:xfrm>
              <a:custGeom>
                <a:avLst/>
                <a:gdLst>
                  <a:gd name="T0" fmla="*/ 117 w 235"/>
                  <a:gd name="T1" fmla="*/ 218 h 235"/>
                  <a:gd name="T2" fmla="*/ 46 w 235"/>
                  <a:gd name="T3" fmla="*/ 188 h 235"/>
                  <a:gd name="T4" fmla="*/ 46 w 235"/>
                  <a:gd name="T5" fmla="*/ 47 h 235"/>
                  <a:gd name="T6" fmla="*/ 117 w 235"/>
                  <a:gd name="T7" fmla="*/ 17 h 235"/>
                  <a:gd name="T8" fmla="*/ 188 w 235"/>
                  <a:gd name="T9" fmla="*/ 47 h 235"/>
                  <a:gd name="T10" fmla="*/ 188 w 235"/>
                  <a:gd name="T11" fmla="*/ 188 h 235"/>
                  <a:gd name="T12" fmla="*/ 117 w 235"/>
                  <a:gd name="T13" fmla="*/ 218 h 235"/>
                  <a:gd name="T14" fmla="*/ 117 w 235"/>
                  <a:gd name="T15" fmla="*/ 0 h 235"/>
                  <a:gd name="T16" fmla="*/ 34 w 235"/>
                  <a:gd name="T17" fmla="*/ 34 h 235"/>
                  <a:gd name="T18" fmla="*/ 0 w 235"/>
                  <a:gd name="T19" fmla="*/ 117 h 235"/>
                  <a:gd name="T20" fmla="*/ 34 w 235"/>
                  <a:gd name="T21" fmla="*/ 200 h 235"/>
                  <a:gd name="T22" fmla="*/ 117 w 235"/>
                  <a:gd name="T23" fmla="*/ 235 h 235"/>
                  <a:gd name="T24" fmla="*/ 200 w 235"/>
                  <a:gd name="T25" fmla="*/ 200 h 235"/>
                  <a:gd name="T26" fmla="*/ 235 w 235"/>
                  <a:gd name="T27" fmla="*/ 117 h 235"/>
                  <a:gd name="T28" fmla="*/ 200 w 235"/>
                  <a:gd name="T29" fmla="*/ 34 h 235"/>
                  <a:gd name="T30" fmla="*/ 117 w 235"/>
                  <a:gd name="T3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5" h="235">
                    <a:moveTo>
                      <a:pt x="117" y="218"/>
                    </a:moveTo>
                    <a:cubicBezTo>
                      <a:pt x="92" y="218"/>
                      <a:pt x="66" y="208"/>
                      <a:pt x="46" y="188"/>
                    </a:cubicBezTo>
                    <a:cubicBezTo>
                      <a:pt x="7" y="149"/>
                      <a:pt x="7" y="86"/>
                      <a:pt x="46" y="47"/>
                    </a:cubicBezTo>
                    <a:cubicBezTo>
                      <a:pt x="66" y="27"/>
                      <a:pt x="92" y="17"/>
                      <a:pt x="117" y="17"/>
                    </a:cubicBezTo>
                    <a:cubicBezTo>
                      <a:pt x="143" y="17"/>
                      <a:pt x="169" y="27"/>
                      <a:pt x="188" y="47"/>
                    </a:cubicBezTo>
                    <a:cubicBezTo>
                      <a:pt x="227" y="86"/>
                      <a:pt x="227" y="149"/>
                      <a:pt x="188" y="188"/>
                    </a:cubicBezTo>
                    <a:cubicBezTo>
                      <a:pt x="169" y="208"/>
                      <a:pt x="143" y="218"/>
                      <a:pt x="117" y="218"/>
                    </a:cubicBezTo>
                    <a:moveTo>
                      <a:pt x="117" y="0"/>
                    </a:moveTo>
                    <a:cubicBezTo>
                      <a:pt x="87" y="0"/>
                      <a:pt x="57" y="12"/>
                      <a:pt x="34" y="34"/>
                    </a:cubicBezTo>
                    <a:cubicBezTo>
                      <a:pt x="11" y="57"/>
                      <a:pt x="0" y="87"/>
                      <a:pt x="0" y="117"/>
                    </a:cubicBezTo>
                    <a:cubicBezTo>
                      <a:pt x="0" y="147"/>
                      <a:pt x="11" y="178"/>
                      <a:pt x="34" y="200"/>
                    </a:cubicBezTo>
                    <a:cubicBezTo>
                      <a:pt x="57" y="223"/>
                      <a:pt x="87" y="235"/>
                      <a:pt x="117" y="235"/>
                    </a:cubicBezTo>
                    <a:cubicBezTo>
                      <a:pt x="147" y="235"/>
                      <a:pt x="177" y="223"/>
                      <a:pt x="200" y="200"/>
                    </a:cubicBezTo>
                    <a:cubicBezTo>
                      <a:pt x="223" y="178"/>
                      <a:pt x="235" y="147"/>
                      <a:pt x="235" y="117"/>
                    </a:cubicBezTo>
                    <a:cubicBezTo>
                      <a:pt x="235" y="87"/>
                      <a:pt x="223" y="57"/>
                      <a:pt x="200" y="34"/>
                    </a:cubicBezTo>
                    <a:cubicBezTo>
                      <a:pt x="177" y="12"/>
                      <a:pt x="147" y="0"/>
                      <a:pt x="117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57" name="Freeform 26">
                <a:extLst>
                  <a:ext uri="{FF2B5EF4-FFF2-40B4-BE49-F238E27FC236}">
                    <a16:creationId xmlns:a16="http://schemas.microsoft.com/office/drawing/2014/main" id="{0EF238D0-9AA2-4C9F-9652-C75D489396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4013" y="1827598"/>
                <a:ext cx="1264557" cy="1169141"/>
              </a:xfrm>
              <a:custGeom>
                <a:avLst/>
                <a:gdLst>
                  <a:gd name="T0" fmla="*/ 141 w 286"/>
                  <a:gd name="T1" fmla="*/ 261 h 264"/>
                  <a:gd name="T2" fmla="*/ 50 w 286"/>
                  <a:gd name="T3" fmla="*/ 223 h 264"/>
                  <a:gd name="T4" fmla="*/ 50 w 286"/>
                  <a:gd name="T5" fmla="*/ 41 h 264"/>
                  <a:gd name="T6" fmla="*/ 141 w 286"/>
                  <a:gd name="T7" fmla="*/ 4 h 264"/>
                  <a:gd name="T8" fmla="*/ 232 w 286"/>
                  <a:gd name="T9" fmla="*/ 41 h 264"/>
                  <a:gd name="T10" fmla="*/ 232 w 286"/>
                  <a:gd name="T11" fmla="*/ 223 h 264"/>
                  <a:gd name="T12" fmla="*/ 141 w 286"/>
                  <a:gd name="T13" fmla="*/ 261 h 264"/>
                  <a:gd name="T14" fmla="*/ 141 w 286"/>
                  <a:gd name="T15" fmla="*/ 0 h 264"/>
                  <a:gd name="T16" fmla="*/ 48 w 286"/>
                  <a:gd name="T17" fmla="*/ 39 h 264"/>
                  <a:gd name="T18" fmla="*/ 9 w 286"/>
                  <a:gd name="T19" fmla="*/ 132 h 264"/>
                  <a:gd name="T20" fmla="*/ 48 w 286"/>
                  <a:gd name="T21" fmla="*/ 226 h 264"/>
                  <a:gd name="T22" fmla="*/ 141 w 286"/>
                  <a:gd name="T23" fmla="*/ 264 h 264"/>
                  <a:gd name="T24" fmla="*/ 141 w 286"/>
                  <a:gd name="T25" fmla="*/ 264 h 264"/>
                  <a:gd name="T26" fmla="*/ 235 w 286"/>
                  <a:gd name="T27" fmla="*/ 226 h 264"/>
                  <a:gd name="T28" fmla="*/ 235 w 286"/>
                  <a:gd name="T29" fmla="*/ 39 h 264"/>
                  <a:gd name="T30" fmla="*/ 141 w 286"/>
                  <a:gd name="T3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264">
                    <a:moveTo>
                      <a:pt x="141" y="261"/>
                    </a:moveTo>
                    <a:cubicBezTo>
                      <a:pt x="107" y="261"/>
                      <a:pt x="75" y="248"/>
                      <a:pt x="50" y="223"/>
                    </a:cubicBezTo>
                    <a:cubicBezTo>
                      <a:pt x="0" y="173"/>
                      <a:pt x="0" y="92"/>
                      <a:pt x="50" y="41"/>
                    </a:cubicBezTo>
                    <a:cubicBezTo>
                      <a:pt x="75" y="17"/>
                      <a:pt x="107" y="4"/>
                      <a:pt x="141" y="4"/>
                    </a:cubicBezTo>
                    <a:cubicBezTo>
                      <a:pt x="176" y="4"/>
                      <a:pt x="208" y="17"/>
                      <a:pt x="232" y="41"/>
                    </a:cubicBezTo>
                    <a:cubicBezTo>
                      <a:pt x="283" y="92"/>
                      <a:pt x="283" y="173"/>
                      <a:pt x="232" y="223"/>
                    </a:cubicBezTo>
                    <a:cubicBezTo>
                      <a:pt x="208" y="248"/>
                      <a:pt x="176" y="261"/>
                      <a:pt x="141" y="261"/>
                    </a:cubicBezTo>
                    <a:moveTo>
                      <a:pt x="141" y="0"/>
                    </a:moveTo>
                    <a:cubicBezTo>
                      <a:pt x="106" y="0"/>
                      <a:pt x="73" y="14"/>
                      <a:pt x="48" y="39"/>
                    </a:cubicBezTo>
                    <a:cubicBezTo>
                      <a:pt x="23" y="64"/>
                      <a:pt x="9" y="97"/>
                      <a:pt x="9" y="132"/>
                    </a:cubicBezTo>
                    <a:cubicBezTo>
                      <a:pt x="9" y="168"/>
                      <a:pt x="23" y="201"/>
                      <a:pt x="48" y="226"/>
                    </a:cubicBezTo>
                    <a:cubicBezTo>
                      <a:pt x="73" y="251"/>
                      <a:pt x="106" y="264"/>
                      <a:pt x="141" y="264"/>
                    </a:cubicBezTo>
                    <a:cubicBezTo>
                      <a:pt x="141" y="264"/>
                      <a:pt x="141" y="264"/>
                      <a:pt x="141" y="264"/>
                    </a:cubicBezTo>
                    <a:cubicBezTo>
                      <a:pt x="177" y="264"/>
                      <a:pt x="210" y="251"/>
                      <a:pt x="235" y="226"/>
                    </a:cubicBezTo>
                    <a:cubicBezTo>
                      <a:pt x="286" y="174"/>
                      <a:pt x="286" y="91"/>
                      <a:pt x="235" y="39"/>
                    </a:cubicBezTo>
                    <a:cubicBezTo>
                      <a:pt x="210" y="14"/>
                      <a:pt x="177" y="0"/>
                      <a:pt x="141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59" name="Freeform 40">
                <a:extLst>
                  <a:ext uri="{FF2B5EF4-FFF2-40B4-BE49-F238E27FC236}">
                    <a16:creationId xmlns:a16="http://schemas.microsoft.com/office/drawing/2014/main" id="{C11A418A-D5FB-4776-B99A-A1C9D9672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187" y="2683067"/>
                <a:ext cx="323543" cy="326833"/>
              </a:xfrm>
              <a:custGeom>
                <a:avLst/>
                <a:gdLst>
                  <a:gd name="T0" fmla="*/ 181 w 204"/>
                  <a:gd name="T1" fmla="*/ 0 h 206"/>
                  <a:gd name="T2" fmla="*/ 0 w 204"/>
                  <a:gd name="T3" fmla="*/ 184 h 206"/>
                  <a:gd name="T4" fmla="*/ 204 w 204"/>
                  <a:gd name="T5" fmla="*/ 206 h 206"/>
                  <a:gd name="T6" fmla="*/ 181 w 204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181" y="0"/>
                    </a:moveTo>
                    <a:lnTo>
                      <a:pt x="0" y="184"/>
                    </a:lnTo>
                    <a:lnTo>
                      <a:pt x="204" y="206"/>
                    </a:lnTo>
                    <a:lnTo>
                      <a:pt x="1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6B1755-4E5E-43AC-98BA-4C5A4FF7A6E8}"/>
                </a:ext>
              </a:extLst>
            </p:cNvPr>
            <p:cNvGrpSpPr/>
            <p:nvPr/>
          </p:nvGrpSpPr>
          <p:grpSpPr>
            <a:xfrm>
              <a:off x="6825804" y="2688863"/>
              <a:ext cx="432364" cy="330459"/>
              <a:chOff x="5516563" y="84138"/>
              <a:chExt cx="1414463" cy="1081087"/>
            </a:xfrm>
            <a:solidFill>
              <a:schemeClr val="bg1"/>
            </a:solidFill>
          </p:grpSpPr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CF63EA8B-09B7-4514-9F40-39A4220665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8013" y="249238"/>
                <a:ext cx="896938" cy="698500"/>
              </a:xfrm>
              <a:custGeom>
                <a:avLst/>
                <a:gdLst>
                  <a:gd name="T0" fmla="*/ 214 w 239"/>
                  <a:gd name="T1" fmla="*/ 9 h 186"/>
                  <a:gd name="T2" fmla="*/ 120 w 239"/>
                  <a:gd name="T3" fmla="*/ 0 h 186"/>
                  <a:gd name="T4" fmla="*/ 26 w 239"/>
                  <a:gd name="T5" fmla="*/ 9 h 186"/>
                  <a:gd name="T6" fmla="*/ 17 w 239"/>
                  <a:gd name="T7" fmla="*/ 17 h 186"/>
                  <a:gd name="T8" fmla="*/ 17 w 239"/>
                  <a:gd name="T9" fmla="*/ 169 h 186"/>
                  <a:gd name="T10" fmla="*/ 26 w 239"/>
                  <a:gd name="T11" fmla="*/ 177 h 186"/>
                  <a:gd name="T12" fmla="*/ 120 w 239"/>
                  <a:gd name="T13" fmla="*/ 186 h 186"/>
                  <a:gd name="T14" fmla="*/ 214 w 239"/>
                  <a:gd name="T15" fmla="*/ 177 h 186"/>
                  <a:gd name="T16" fmla="*/ 222 w 239"/>
                  <a:gd name="T17" fmla="*/ 169 h 186"/>
                  <a:gd name="T18" fmla="*/ 222 w 239"/>
                  <a:gd name="T19" fmla="*/ 17 h 186"/>
                  <a:gd name="T20" fmla="*/ 214 w 239"/>
                  <a:gd name="T21" fmla="*/ 9 h 186"/>
                  <a:gd name="T22" fmla="*/ 211 w 239"/>
                  <a:gd name="T23" fmla="*/ 165 h 186"/>
                  <a:gd name="T24" fmla="*/ 28 w 239"/>
                  <a:gd name="T25" fmla="*/ 165 h 186"/>
                  <a:gd name="T26" fmla="*/ 28 w 239"/>
                  <a:gd name="T27" fmla="*/ 21 h 186"/>
                  <a:gd name="T28" fmla="*/ 211 w 239"/>
                  <a:gd name="T29" fmla="*/ 21 h 186"/>
                  <a:gd name="T30" fmla="*/ 211 w 239"/>
                  <a:gd name="T31" fmla="*/ 16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86">
                    <a:moveTo>
                      <a:pt x="214" y="9"/>
                    </a:moveTo>
                    <a:cubicBezTo>
                      <a:pt x="182" y="3"/>
                      <a:pt x="151" y="0"/>
                      <a:pt x="120" y="0"/>
                    </a:cubicBezTo>
                    <a:cubicBezTo>
                      <a:pt x="88" y="0"/>
                      <a:pt x="57" y="3"/>
                      <a:pt x="26" y="9"/>
                    </a:cubicBezTo>
                    <a:cubicBezTo>
                      <a:pt x="22" y="10"/>
                      <a:pt x="18" y="13"/>
                      <a:pt x="17" y="17"/>
                    </a:cubicBezTo>
                    <a:cubicBezTo>
                      <a:pt x="0" y="67"/>
                      <a:pt x="0" y="118"/>
                      <a:pt x="17" y="169"/>
                    </a:cubicBezTo>
                    <a:cubicBezTo>
                      <a:pt x="18" y="173"/>
                      <a:pt x="22" y="176"/>
                      <a:pt x="26" y="177"/>
                    </a:cubicBezTo>
                    <a:cubicBezTo>
                      <a:pt x="57" y="183"/>
                      <a:pt x="88" y="186"/>
                      <a:pt x="120" y="186"/>
                    </a:cubicBezTo>
                    <a:cubicBezTo>
                      <a:pt x="151" y="186"/>
                      <a:pt x="182" y="183"/>
                      <a:pt x="214" y="177"/>
                    </a:cubicBezTo>
                    <a:cubicBezTo>
                      <a:pt x="218" y="176"/>
                      <a:pt x="221" y="173"/>
                      <a:pt x="222" y="169"/>
                    </a:cubicBezTo>
                    <a:cubicBezTo>
                      <a:pt x="239" y="118"/>
                      <a:pt x="239" y="67"/>
                      <a:pt x="222" y="17"/>
                    </a:cubicBezTo>
                    <a:cubicBezTo>
                      <a:pt x="221" y="13"/>
                      <a:pt x="218" y="10"/>
                      <a:pt x="214" y="9"/>
                    </a:cubicBezTo>
                    <a:close/>
                    <a:moveTo>
                      <a:pt x="211" y="165"/>
                    </a:moveTo>
                    <a:cubicBezTo>
                      <a:pt x="150" y="178"/>
                      <a:pt x="89" y="178"/>
                      <a:pt x="28" y="165"/>
                    </a:cubicBezTo>
                    <a:cubicBezTo>
                      <a:pt x="12" y="117"/>
                      <a:pt x="12" y="69"/>
                      <a:pt x="28" y="21"/>
                    </a:cubicBezTo>
                    <a:cubicBezTo>
                      <a:pt x="89" y="8"/>
                      <a:pt x="150" y="8"/>
                      <a:pt x="211" y="21"/>
                    </a:cubicBezTo>
                    <a:cubicBezTo>
                      <a:pt x="227" y="69"/>
                      <a:pt x="227" y="117"/>
                      <a:pt x="211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C91854B6-4CE0-4051-AEDA-44BAA4E2E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6563" y="84138"/>
                <a:ext cx="1414463" cy="1081087"/>
              </a:xfrm>
              <a:custGeom>
                <a:avLst/>
                <a:gdLst>
                  <a:gd name="T0" fmla="*/ 359 w 377"/>
                  <a:gd name="T1" fmla="*/ 27 h 288"/>
                  <a:gd name="T2" fmla="*/ 340 w 377"/>
                  <a:gd name="T3" fmla="*/ 9 h 288"/>
                  <a:gd name="T4" fmla="*/ 189 w 377"/>
                  <a:gd name="T5" fmla="*/ 0 h 288"/>
                  <a:gd name="T6" fmla="*/ 37 w 377"/>
                  <a:gd name="T7" fmla="*/ 9 h 288"/>
                  <a:gd name="T8" fmla="*/ 18 w 377"/>
                  <a:gd name="T9" fmla="*/ 27 h 288"/>
                  <a:gd name="T10" fmla="*/ 18 w 377"/>
                  <a:gd name="T11" fmla="*/ 250 h 288"/>
                  <a:gd name="T12" fmla="*/ 37 w 377"/>
                  <a:gd name="T13" fmla="*/ 267 h 288"/>
                  <a:gd name="T14" fmla="*/ 110 w 377"/>
                  <a:gd name="T15" fmla="*/ 274 h 288"/>
                  <a:gd name="T16" fmla="*/ 108 w 377"/>
                  <a:gd name="T17" fmla="*/ 276 h 288"/>
                  <a:gd name="T18" fmla="*/ 189 w 377"/>
                  <a:gd name="T19" fmla="*/ 288 h 288"/>
                  <a:gd name="T20" fmla="*/ 269 w 377"/>
                  <a:gd name="T21" fmla="*/ 276 h 288"/>
                  <a:gd name="T22" fmla="*/ 267 w 377"/>
                  <a:gd name="T23" fmla="*/ 274 h 288"/>
                  <a:gd name="T24" fmla="*/ 340 w 377"/>
                  <a:gd name="T25" fmla="*/ 267 h 288"/>
                  <a:gd name="T26" fmla="*/ 359 w 377"/>
                  <a:gd name="T27" fmla="*/ 250 h 288"/>
                  <a:gd name="T28" fmla="*/ 359 w 377"/>
                  <a:gd name="T29" fmla="*/ 27 h 288"/>
                  <a:gd name="T30" fmla="*/ 337 w 377"/>
                  <a:gd name="T31" fmla="*/ 244 h 288"/>
                  <a:gd name="T32" fmla="*/ 40 w 377"/>
                  <a:gd name="T33" fmla="*/ 244 h 288"/>
                  <a:gd name="T34" fmla="*/ 40 w 377"/>
                  <a:gd name="T35" fmla="*/ 32 h 288"/>
                  <a:gd name="T36" fmla="*/ 337 w 377"/>
                  <a:gd name="T37" fmla="*/ 32 h 288"/>
                  <a:gd name="T38" fmla="*/ 337 w 377"/>
                  <a:gd name="T39" fmla="*/ 24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7" h="288">
                    <a:moveTo>
                      <a:pt x="359" y="27"/>
                    </a:moveTo>
                    <a:cubicBezTo>
                      <a:pt x="357" y="17"/>
                      <a:pt x="349" y="10"/>
                      <a:pt x="340" y="9"/>
                    </a:cubicBezTo>
                    <a:cubicBezTo>
                      <a:pt x="290" y="3"/>
                      <a:pt x="239" y="0"/>
                      <a:pt x="189" y="0"/>
                    </a:cubicBezTo>
                    <a:cubicBezTo>
                      <a:pt x="138" y="0"/>
                      <a:pt x="87" y="3"/>
                      <a:pt x="37" y="9"/>
                    </a:cubicBezTo>
                    <a:cubicBezTo>
                      <a:pt x="28" y="10"/>
                      <a:pt x="20" y="17"/>
                      <a:pt x="18" y="27"/>
                    </a:cubicBezTo>
                    <a:cubicBezTo>
                      <a:pt x="0" y="101"/>
                      <a:pt x="0" y="176"/>
                      <a:pt x="18" y="250"/>
                    </a:cubicBezTo>
                    <a:cubicBezTo>
                      <a:pt x="20" y="259"/>
                      <a:pt x="28" y="266"/>
                      <a:pt x="37" y="267"/>
                    </a:cubicBezTo>
                    <a:cubicBezTo>
                      <a:pt x="61" y="270"/>
                      <a:pt x="86" y="272"/>
                      <a:pt x="110" y="274"/>
                    </a:cubicBezTo>
                    <a:cubicBezTo>
                      <a:pt x="109" y="275"/>
                      <a:pt x="108" y="275"/>
                      <a:pt x="108" y="276"/>
                    </a:cubicBezTo>
                    <a:cubicBezTo>
                      <a:pt x="108" y="283"/>
                      <a:pt x="144" y="288"/>
                      <a:pt x="189" y="288"/>
                    </a:cubicBezTo>
                    <a:cubicBezTo>
                      <a:pt x="233" y="288"/>
                      <a:pt x="269" y="283"/>
                      <a:pt x="269" y="276"/>
                    </a:cubicBezTo>
                    <a:cubicBezTo>
                      <a:pt x="269" y="275"/>
                      <a:pt x="268" y="275"/>
                      <a:pt x="267" y="274"/>
                    </a:cubicBezTo>
                    <a:cubicBezTo>
                      <a:pt x="291" y="272"/>
                      <a:pt x="316" y="270"/>
                      <a:pt x="340" y="267"/>
                    </a:cubicBezTo>
                    <a:cubicBezTo>
                      <a:pt x="349" y="266"/>
                      <a:pt x="357" y="259"/>
                      <a:pt x="359" y="250"/>
                    </a:cubicBezTo>
                    <a:cubicBezTo>
                      <a:pt x="377" y="176"/>
                      <a:pt x="377" y="101"/>
                      <a:pt x="359" y="27"/>
                    </a:cubicBezTo>
                    <a:close/>
                    <a:moveTo>
                      <a:pt x="337" y="244"/>
                    </a:moveTo>
                    <a:cubicBezTo>
                      <a:pt x="238" y="256"/>
                      <a:pt x="139" y="256"/>
                      <a:pt x="40" y="244"/>
                    </a:cubicBezTo>
                    <a:cubicBezTo>
                      <a:pt x="23" y="174"/>
                      <a:pt x="23" y="103"/>
                      <a:pt x="40" y="32"/>
                    </a:cubicBezTo>
                    <a:cubicBezTo>
                      <a:pt x="139" y="20"/>
                      <a:pt x="238" y="20"/>
                      <a:pt x="337" y="32"/>
                    </a:cubicBezTo>
                    <a:cubicBezTo>
                      <a:pt x="354" y="103"/>
                      <a:pt x="354" y="174"/>
                      <a:pt x="337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287C8B43-8001-4C90-B208-7BB4B50DD0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1938" y="301625"/>
                <a:ext cx="131763" cy="128587"/>
              </a:xfrm>
              <a:custGeom>
                <a:avLst/>
                <a:gdLst>
                  <a:gd name="T0" fmla="*/ 17 w 35"/>
                  <a:gd name="T1" fmla="*/ 34 h 34"/>
                  <a:gd name="T2" fmla="*/ 35 w 35"/>
                  <a:gd name="T3" fmla="*/ 17 h 34"/>
                  <a:gd name="T4" fmla="*/ 17 w 35"/>
                  <a:gd name="T5" fmla="*/ 0 h 34"/>
                  <a:gd name="T6" fmla="*/ 0 w 35"/>
                  <a:gd name="T7" fmla="*/ 17 h 34"/>
                  <a:gd name="T8" fmla="*/ 17 w 35"/>
                  <a:gd name="T9" fmla="*/ 34 h 34"/>
                  <a:gd name="T10" fmla="*/ 17 w 35"/>
                  <a:gd name="T11" fmla="*/ 11 h 34"/>
                  <a:gd name="T12" fmla="*/ 23 w 35"/>
                  <a:gd name="T13" fmla="*/ 17 h 34"/>
                  <a:gd name="T14" fmla="*/ 17 w 35"/>
                  <a:gd name="T15" fmla="*/ 23 h 34"/>
                  <a:gd name="T16" fmla="*/ 12 w 35"/>
                  <a:gd name="T17" fmla="*/ 17 h 34"/>
                  <a:gd name="T18" fmla="*/ 17 w 35"/>
                  <a:gd name="T1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27" y="34"/>
                      <a:pt x="35" y="26"/>
                      <a:pt x="35" y="17"/>
                    </a:cubicBezTo>
                    <a:cubicBezTo>
                      <a:pt x="35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  <a:moveTo>
                      <a:pt x="17" y="11"/>
                    </a:moveTo>
                    <a:cubicBezTo>
                      <a:pt x="21" y="11"/>
                      <a:pt x="23" y="14"/>
                      <a:pt x="23" y="17"/>
                    </a:cubicBezTo>
                    <a:cubicBezTo>
                      <a:pt x="23" y="20"/>
                      <a:pt x="21" y="23"/>
                      <a:pt x="17" y="23"/>
                    </a:cubicBezTo>
                    <a:cubicBezTo>
                      <a:pt x="14" y="23"/>
                      <a:pt x="12" y="20"/>
                      <a:pt x="12" y="17"/>
                    </a:cubicBezTo>
                    <a:cubicBezTo>
                      <a:pt x="12" y="14"/>
                      <a:pt x="14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0D467AD9-BEA5-4F2F-BF50-A222BBD5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663" y="860425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5 w 46"/>
                  <a:gd name="T3" fmla="*/ 0 h 12"/>
                  <a:gd name="T4" fmla="*/ 0 w 46"/>
                  <a:gd name="T5" fmla="*/ 6 h 12"/>
                  <a:gd name="T6" fmla="*/ 5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2"/>
                      <a:pt x="46" y="9"/>
                      <a:pt x="46" y="6"/>
                    </a:cubicBezTo>
                    <a:cubicBezTo>
                      <a:pt x="46" y="3"/>
                      <a:pt x="43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C0A44CFC-296E-47DA-8695-D0EEA09B8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733425"/>
                <a:ext cx="173038" cy="41275"/>
              </a:xfrm>
              <a:custGeom>
                <a:avLst/>
                <a:gdLst>
                  <a:gd name="T0" fmla="*/ 40 w 46"/>
                  <a:gd name="T1" fmla="*/ 0 h 11"/>
                  <a:gd name="T2" fmla="*/ 6 w 46"/>
                  <a:gd name="T3" fmla="*/ 0 h 11"/>
                  <a:gd name="T4" fmla="*/ 0 w 46"/>
                  <a:gd name="T5" fmla="*/ 5 h 11"/>
                  <a:gd name="T6" fmla="*/ 6 w 46"/>
                  <a:gd name="T7" fmla="*/ 11 h 11"/>
                  <a:gd name="T8" fmla="*/ 40 w 46"/>
                  <a:gd name="T9" fmla="*/ 11 h 11"/>
                  <a:gd name="T10" fmla="*/ 46 w 46"/>
                  <a:gd name="T11" fmla="*/ 5 h 11"/>
                  <a:gd name="T12" fmla="*/ 40 w 4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1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4" y="11"/>
                      <a:pt x="46" y="9"/>
                      <a:pt x="46" y="5"/>
                    </a:cubicBezTo>
                    <a:cubicBezTo>
                      <a:pt x="46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965718ED-EBF1-40D5-8589-2499D2141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601663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6 w 46"/>
                  <a:gd name="T3" fmla="*/ 0 h 12"/>
                  <a:gd name="T4" fmla="*/ 0 w 46"/>
                  <a:gd name="T5" fmla="*/ 6 h 12"/>
                  <a:gd name="T6" fmla="*/ 6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4" y="12"/>
                      <a:pt x="46" y="9"/>
                      <a:pt x="46" y="6"/>
                    </a:cubicBezTo>
                    <a:cubicBezTo>
                      <a:pt x="46" y="3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12BC91AE-39B7-479C-A0C7-96543B6F9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0100" y="422275"/>
                <a:ext cx="258763" cy="179387"/>
              </a:xfrm>
              <a:custGeom>
                <a:avLst/>
                <a:gdLst>
                  <a:gd name="T0" fmla="*/ 63 w 69"/>
                  <a:gd name="T1" fmla="*/ 0 h 48"/>
                  <a:gd name="T2" fmla="*/ 10 w 69"/>
                  <a:gd name="T3" fmla="*/ 4 h 48"/>
                  <a:gd name="T4" fmla="*/ 3 w 69"/>
                  <a:gd name="T5" fmla="*/ 10 h 48"/>
                  <a:gd name="T6" fmla="*/ 0 w 69"/>
                  <a:gd name="T7" fmla="*/ 42 h 48"/>
                  <a:gd name="T8" fmla="*/ 5 w 69"/>
                  <a:gd name="T9" fmla="*/ 48 h 48"/>
                  <a:gd name="T10" fmla="*/ 11 w 69"/>
                  <a:gd name="T11" fmla="*/ 42 h 48"/>
                  <a:gd name="T12" fmla="*/ 13 w 69"/>
                  <a:gd name="T13" fmla="*/ 21 h 48"/>
                  <a:gd name="T14" fmla="*/ 20 w 69"/>
                  <a:gd name="T15" fmla="*/ 14 h 48"/>
                  <a:gd name="T16" fmla="*/ 63 w 69"/>
                  <a:gd name="T17" fmla="*/ 11 h 48"/>
                  <a:gd name="T18" fmla="*/ 69 w 69"/>
                  <a:gd name="T19" fmla="*/ 5 h 48"/>
                  <a:gd name="T20" fmla="*/ 63 w 69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8">
                    <a:moveTo>
                      <a:pt x="63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3" y="1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8" y="48"/>
                      <a:pt x="11" y="46"/>
                      <a:pt x="11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17"/>
                      <a:pt x="16" y="15"/>
                      <a:pt x="20" y="1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9" y="9"/>
                      <a:pt x="69" y="5"/>
                    </a:cubicBezTo>
                    <a:cubicBezTo>
                      <a:pt x="69" y="2"/>
                      <a:pt x="66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38A046-A022-4305-8D2B-52EC750CEEA6}"/>
              </a:ext>
            </a:extLst>
          </p:cNvPr>
          <p:cNvGrpSpPr>
            <a:grpSpLocks/>
          </p:cNvGrpSpPr>
          <p:nvPr/>
        </p:nvGrpSpPr>
        <p:grpSpPr bwMode="auto">
          <a:xfrm>
            <a:off x="1500924" y="1361278"/>
            <a:ext cx="3970108" cy="1175606"/>
            <a:chOff x="1578703" y="1873704"/>
            <a:chExt cx="4886729" cy="1447032"/>
          </a:xfrm>
        </p:grpSpPr>
        <p:grpSp>
          <p:nvGrpSpPr>
            <p:cNvPr id="138250" name="Group 1">
              <a:extLst>
                <a:ext uri="{FF2B5EF4-FFF2-40B4-BE49-F238E27FC236}">
                  <a16:creationId xmlns:a16="http://schemas.microsoft.com/office/drawing/2014/main" id="{9556BC6B-2FC0-42F6-9C4A-1470ACC28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703" y="1873704"/>
              <a:ext cx="4886729" cy="1447032"/>
              <a:chOff x="1578703" y="1873704"/>
              <a:chExt cx="4886729" cy="144703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6D098C2-E31D-48E0-8BD3-4DF823010AA2}"/>
                  </a:ext>
                </a:extLst>
              </p:cNvPr>
              <p:cNvGrpSpPr/>
              <p:nvPr/>
            </p:nvGrpSpPr>
            <p:grpSpPr>
              <a:xfrm>
                <a:off x="1602201" y="1893082"/>
                <a:ext cx="277647" cy="276819"/>
                <a:chOff x="2138511" y="2464802"/>
                <a:chExt cx="354012" cy="352956"/>
              </a:xfrm>
              <a:solidFill>
                <a:schemeClr val="accent1"/>
              </a:solidFill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A9B17BF-C018-41E7-A02D-92140831A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ln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84378ED9-B644-4F8C-80B4-0DA87BC836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0C63EF-FCF3-4FF1-BD1A-791BD02ED7A7}"/>
                  </a:ext>
                </a:extLst>
              </p:cNvPr>
              <p:cNvSpPr txBox="1"/>
              <p:nvPr/>
            </p:nvSpPr>
            <p:spPr>
              <a:xfrm>
                <a:off x="1923587" y="1873704"/>
                <a:ext cx="3921434" cy="354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7150" tIns="18575" rIns="37150" bIns="18575">
                <a:spAutoFit/>
              </a:bodyPr>
              <a:lstStyle/>
              <a:p>
                <a:pPr defTabSz="914217">
                  <a:defRPr/>
                </a:pPr>
                <a:r>
                  <a:rPr lang="en-US" sz="1626" b="1" dirty="0">
                    <a:latin typeface="Lato Regular"/>
                    <a:cs typeface="Lato Regular"/>
                  </a:rPr>
                  <a:t>High Average Price Hotel Room</a:t>
                </a:r>
                <a:endParaRPr lang="id-ID" sz="1626" b="1" dirty="0">
                  <a:latin typeface="Lato Regular"/>
                  <a:cs typeface="Lato Regular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7A75D4-0BDC-434E-A2F3-1A4DCA5BA4BE}"/>
                  </a:ext>
                </a:extLst>
              </p:cNvPr>
              <p:cNvSpPr txBox="1"/>
              <p:nvPr/>
            </p:nvSpPr>
            <p:spPr>
              <a:xfrm>
                <a:off x="2734506" y="2374988"/>
                <a:ext cx="3730926" cy="811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7150" tIns="18575" rIns="37150" bIns="18575">
                <a:spAutoFit/>
              </a:bodyPr>
              <a:lstStyle/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Jamaica ($200)</a:t>
                </a:r>
              </a:p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Briarwood ($200)</a:t>
                </a:r>
              </a:p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Long Island City ($100)</a:t>
                </a:r>
              </a:p>
            </p:txBody>
          </p:sp>
          <p:grpSp>
            <p:nvGrpSpPr>
              <p:cNvPr id="138255" name="Group 42">
                <a:extLst>
                  <a:ext uri="{FF2B5EF4-FFF2-40B4-BE49-F238E27FC236}">
                    <a16:creationId xmlns:a16="http://schemas.microsoft.com/office/drawing/2014/main" id="{837EDA9D-FBBA-4194-9CB2-FB4809B4C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703" y="2267517"/>
                <a:ext cx="1198795" cy="1053219"/>
                <a:chOff x="2894013" y="1827599"/>
                <a:chExt cx="1345717" cy="1182301"/>
              </a:xfrm>
            </p:grpSpPr>
            <p:sp>
              <p:nvSpPr>
                <p:cNvPr id="47" name="Freeform 25">
                  <a:extLst>
                    <a:ext uri="{FF2B5EF4-FFF2-40B4-BE49-F238E27FC236}">
                      <a16:creationId xmlns:a16="http://schemas.microsoft.com/office/drawing/2014/main" id="{B3CE440C-A7B1-46F3-8149-94DD0CA961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7991" y="1894500"/>
                  <a:ext cx="1259839" cy="1051808"/>
                </a:xfrm>
                <a:custGeom>
                  <a:avLst/>
                  <a:gdLst>
                    <a:gd name="T0" fmla="*/ 117 w 235"/>
                    <a:gd name="T1" fmla="*/ 218 h 235"/>
                    <a:gd name="T2" fmla="*/ 46 w 235"/>
                    <a:gd name="T3" fmla="*/ 188 h 235"/>
                    <a:gd name="T4" fmla="*/ 46 w 235"/>
                    <a:gd name="T5" fmla="*/ 47 h 235"/>
                    <a:gd name="T6" fmla="*/ 117 w 235"/>
                    <a:gd name="T7" fmla="*/ 17 h 235"/>
                    <a:gd name="T8" fmla="*/ 188 w 235"/>
                    <a:gd name="T9" fmla="*/ 47 h 235"/>
                    <a:gd name="T10" fmla="*/ 188 w 235"/>
                    <a:gd name="T11" fmla="*/ 188 h 235"/>
                    <a:gd name="T12" fmla="*/ 117 w 235"/>
                    <a:gd name="T13" fmla="*/ 218 h 235"/>
                    <a:gd name="T14" fmla="*/ 117 w 235"/>
                    <a:gd name="T15" fmla="*/ 0 h 235"/>
                    <a:gd name="T16" fmla="*/ 34 w 235"/>
                    <a:gd name="T17" fmla="*/ 34 h 235"/>
                    <a:gd name="T18" fmla="*/ 0 w 235"/>
                    <a:gd name="T19" fmla="*/ 117 h 235"/>
                    <a:gd name="T20" fmla="*/ 34 w 235"/>
                    <a:gd name="T21" fmla="*/ 200 h 235"/>
                    <a:gd name="T22" fmla="*/ 117 w 235"/>
                    <a:gd name="T23" fmla="*/ 235 h 235"/>
                    <a:gd name="T24" fmla="*/ 200 w 235"/>
                    <a:gd name="T25" fmla="*/ 200 h 235"/>
                    <a:gd name="T26" fmla="*/ 235 w 235"/>
                    <a:gd name="T27" fmla="*/ 117 h 235"/>
                    <a:gd name="T28" fmla="*/ 200 w 235"/>
                    <a:gd name="T29" fmla="*/ 34 h 235"/>
                    <a:gd name="T30" fmla="*/ 117 w 235"/>
                    <a:gd name="T3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35" h="235">
                      <a:moveTo>
                        <a:pt x="117" y="218"/>
                      </a:moveTo>
                      <a:cubicBezTo>
                        <a:pt x="92" y="218"/>
                        <a:pt x="66" y="208"/>
                        <a:pt x="46" y="188"/>
                      </a:cubicBezTo>
                      <a:cubicBezTo>
                        <a:pt x="7" y="149"/>
                        <a:pt x="7" y="86"/>
                        <a:pt x="46" y="47"/>
                      </a:cubicBezTo>
                      <a:cubicBezTo>
                        <a:pt x="66" y="27"/>
                        <a:pt x="92" y="17"/>
                        <a:pt x="117" y="17"/>
                      </a:cubicBezTo>
                      <a:cubicBezTo>
                        <a:pt x="143" y="17"/>
                        <a:pt x="169" y="27"/>
                        <a:pt x="188" y="47"/>
                      </a:cubicBezTo>
                      <a:cubicBezTo>
                        <a:pt x="227" y="86"/>
                        <a:pt x="227" y="149"/>
                        <a:pt x="188" y="188"/>
                      </a:cubicBezTo>
                      <a:cubicBezTo>
                        <a:pt x="169" y="208"/>
                        <a:pt x="143" y="218"/>
                        <a:pt x="117" y="218"/>
                      </a:cubicBezTo>
                      <a:moveTo>
                        <a:pt x="117" y="0"/>
                      </a:moveTo>
                      <a:cubicBezTo>
                        <a:pt x="87" y="0"/>
                        <a:pt x="57" y="12"/>
                        <a:pt x="34" y="34"/>
                      </a:cubicBezTo>
                      <a:cubicBezTo>
                        <a:pt x="11" y="57"/>
                        <a:pt x="0" y="87"/>
                        <a:pt x="0" y="117"/>
                      </a:cubicBezTo>
                      <a:cubicBezTo>
                        <a:pt x="0" y="147"/>
                        <a:pt x="11" y="178"/>
                        <a:pt x="34" y="200"/>
                      </a:cubicBezTo>
                      <a:cubicBezTo>
                        <a:pt x="57" y="223"/>
                        <a:pt x="87" y="235"/>
                        <a:pt x="117" y="235"/>
                      </a:cubicBezTo>
                      <a:cubicBezTo>
                        <a:pt x="147" y="235"/>
                        <a:pt x="177" y="223"/>
                        <a:pt x="200" y="200"/>
                      </a:cubicBezTo>
                      <a:cubicBezTo>
                        <a:pt x="223" y="178"/>
                        <a:pt x="235" y="147"/>
                        <a:pt x="235" y="117"/>
                      </a:cubicBezTo>
                      <a:cubicBezTo>
                        <a:pt x="235" y="87"/>
                        <a:pt x="223" y="57"/>
                        <a:pt x="200" y="34"/>
                      </a:cubicBezTo>
                      <a:cubicBezTo>
                        <a:pt x="177" y="12"/>
                        <a:pt x="147" y="0"/>
                        <a:pt x="117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48" name="Freeform 26">
                  <a:extLst>
                    <a:ext uri="{FF2B5EF4-FFF2-40B4-BE49-F238E27FC236}">
                      <a16:creationId xmlns:a16="http://schemas.microsoft.com/office/drawing/2014/main" id="{DF2DE328-07EA-4E0F-965D-301BD53F60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4013" y="1827599"/>
                  <a:ext cx="1264557" cy="1169140"/>
                </a:xfrm>
                <a:custGeom>
                  <a:avLst/>
                  <a:gdLst>
                    <a:gd name="T0" fmla="*/ 141 w 286"/>
                    <a:gd name="T1" fmla="*/ 261 h 264"/>
                    <a:gd name="T2" fmla="*/ 50 w 286"/>
                    <a:gd name="T3" fmla="*/ 223 h 264"/>
                    <a:gd name="T4" fmla="*/ 50 w 286"/>
                    <a:gd name="T5" fmla="*/ 41 h 264"/>
                    <a:gd name="T6" fmla="*/ 141 w 286"/>
                    <a:gd name="T7" fmla="*/ 4 h 264"/>
                    <a:gd name="T8" fmla="*/ 232 w 286"/>
                    <a:gd name="T9" fmla="*/ 41 h 264"/>
                    <a:gd name="T10" fmla="*/ 232 w 286"/>
                    <a:gd name="T11" fmla="*/ 223 h 264"/>
                    <a:gd name="T12" fmla="*/ 141 w 286"/>
                    <a:gd name="T13" fmla="*/ 261 h 264"/>
                    <a:gd name="T14" fmla="*/ 141 w 286"/>
                    <a:gd name="T15" fmla="*/ 0 h 264"/>
                    <a:gd name="T16" fmla="*/ 48 w 286"/>
                    <a:gd name="T17" fmla="*/ 39 h 264"/>
                    <a:gd name="T18" fmla="*/ 9 w 286"/>
                    <a:gd name="T19" fmla="*/ 132 h 264"/>
                    <a:gd name="T20" fmla="*/ 48 w 286"/>
                    <a:gd name="T21" fmla="*/ 226 h 264"/>
                    <a:gd name="T22" fmla="*/ 141 w 286"/>
                    <a:gd name="T23" fmla="*/ 264 h 264"/>
                    <a:gd name="T24" fmla="*/ 141 w 286"/>
                    <a:gd name="T25" fmla="*/ 264 h 264"/>
                    <a:gd name="T26" fmla="*/ 235 w 286"/>
                    <a:gd name="T27" fmla="*/ 226 h 264"/>
                    <a:gd name="T28" fmla="*/ 235 w 286"/>
                    <a:gd name="T29" fmla="*/ 39 h 264"/>
                    <a:gd name="T30" fmla="*/ 141 w 286"/>
                    <a:gd name="T31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6" h="264">
                      <a:moveTo>
                        <a:pt x="141" y="261"/>
                      </a:moveTo>
                      <a:cubicBezTo>
                        <a:pt x="107" y="261"/>
                        <a:pt x="75" y="248"/>
                        <a:pt x="50" y="223"/>
                      </a:cubicBezTo>
                      <a:cubicBezTo>
                        <a:pt x="0" y="173"/>
                        <a:pt x="0" y="92"/>
                        <a:pt x="50" y="41"/>
                      </a:cubicBezTo>
                      <a:cubicBezTo>
                        <a:pt x="75" y="17"/>
                        <a:pt x="107" y="4"/>
                        <a:pt x="141" y="4"/>
                      </a:cubicBezTo>
                      <a:cubicBezTo>
                        <a:pt x="176" y="4"/>
                        <a:pt x="208" y="17"/>
                        <a:pt x="232" y="41"/>
                      </a:cubicBezTo>
                      <a:cubicBezTo>
                        <a:pt x="283" y="92"/>
                        <a:pt x="283" y="173"/>
                        <a:pt x="232" y="223"/>
                      </a:cubicBezTo>
                      <a:cubicBezTo>
                        <a:pt x="208" y="248"/>
                        <a:pt x="176" y="261"/>
                        <a:pt x="141" y="261"/>
                      </a:cubicBezTo>
                      <a:moveTo>
                        <a:pt x="141" y="0"/>
                      </a:moveTo>
                      <a:cubicBezTo>
                        <a:pt x="106" y="0"/>
                        <a:pt x="73" y="14"/>
                        <a:pt x="48" y="39"/>
                      </a:cubicBezTo>
                      <a:cubicBezTo>
                        <a:pt x="23" y="64"/>
                        <a:pt x="9" y="97"/>
                        <a:pt x="9" y="132"/>
                      </a:cubicBezTo>
                      <a:cubicBezTo>
                        <a:pt x="9" y="168"/>
                        <a:pt x="23" y="201"/>
                        <a:pt x="48" y="226"/>
                      </a:cubicBezTo>
                      <a:cubicBezTo>
                        <a:pt x="73" y="251"/>
                        <a:pt x="106" y="264"/>
                        <a:pt x="141" y="264"/>
                      </a:cubicBezTo>
                      <a:cubicBezTo>
                        <a:pt x="141" y="264"/>
                        <a:pt x="141" y="264"/>
                        <a:pt x="141" y="264"/>
                      </a:cubicBezTo>
                      <a:cubicBezTo>
                        <a:pt x="177" y="264"/>
                        <a:pt x="210" y="251"/>
                        <a:pt x="235" y="226"/>
                      </a:cubicBezTo>
                      <a:cubicBezTo>
                        <a:pt x="286" y="174"/>
                        <a:pt x="286" y="91"/>
                        <a:pt x="235" y="39"/>
                      </a:cubicBezTo>
                      <a:cubicBezTo>
                        <a:pt x="210" y="14"/>
                        <a:pt x="177" y="0"/>
                        <a:pt x="141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50" name="Freeform 40">
                  <a:extLst>
                    <a:ext uri="{FF2B5EF4-FFF2-40B4-BE49-F238E27FC236}">
                      <a16:creationId xmlns:a16="http://schemas.microsoft.com/office/drawing/2014/main" id="{82C9501E-4B67-4E30-A7A4-C477E1580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6187" y="2683067"/>
                  <a:ext cx="323543" cy="326833"/>
                </a:xfrm>
                <a:custGeom>
                  <a:avLst/>
                  <a:gdLst>
                    <a:gd name="T0" fmla="*/ 181 w 204"/>
                    <a:gd name="T1" fmla="*/ 0 h 206"/>
                    <a:gd name="T2" fmla="*/ 0 w 204"/>
                    <a:gd name="T3" fmla="*/ 184 h 206"/>
                    <a:gd name="T4" fmla="*/ 204 w 204"/>
                    <a:gd name="T5" fmla="*/ 206 h 206"/>
                    <a:gd name="T6" fmla="*/ 181 w 204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206">
                      <a:moveTo>
                        <a:pt x="181" y="0"/>
                      </a:moveTo>
                      <a:lnTo>
                        <a:pt x="0" y="184"/>
                      </a:lnTo>
                      <a:lnTo>
                        <a:pt x="204" y="206"/>
                      </a:lnTo>
                      <a:lnTo>
                        <a:pt x="18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F7F0EF7-DC48-48F3-A815-FC9AEC3598DE}"/>
                </a:ext>
              </a:extLst>
            </p:cNvPr>
            <p:cNvGrpSpPr/>
            <p:nvPr/>
          </p:nvGrpSpPr>
          <p:grpSpPr>
            <a:xfrm>
              <a:off x="1937334" y="2581645"/>
              <a:ext cx="422173" cy="356663"/>
              <a:chOff x="13828713" y="2805113"/>
              <a:chExt cx="1381125" cy="1166812"/>
            </a:xfrm>
            <a:solidFill>
              <a:schemeClr val="bg1"/>
            </a:solidFill>
          </p:grpSpPr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FC71CACA-8884-484A-AA5D-D3F2A77E3B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E23BD690-63FE-4B3E-94BA-82B64CB04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338A9B53-B244-4D57-A4DE-0E00A93A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F0FEC1-8284-42FB-9F2D-A44089F9F7B2}"/>
              </a:ext>
            </a:extLst>
          </p:cNvPr>
          <p:cNvGrpSpPr>
            <a:grpSpLocks/>
          </p:cNvGrpSpPr>
          <p:nvPr/>
        </p:nvGrpSpPr>
        <p:grpSpPr bwMode="auto">
          <a:xfrm>
            <a:off x="2332167" y="535016"/>
            <a:ext cx="7468930" cy="723333"/>
            <a:chOff x="5012615" y="-568107"/>
            <a:chExt cx="14561440" cy="37645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A0F18-F03F-43B2-BA23-331523031A03}"/>
                </a:ext>
              </a:extLst>
            </p:cNvPr>
            <p:cNvSpPr txBox="1"/>
            <p:nvPr/>
          </p:nvSpPr>
          <p:spPr>
            <a:xfrm>
              <a:off x="5012615" y="-568107"/>
              <a:ext cx="14561440" cy="1758065"/>
            </a:xfrm>
            <a:prstGeom prst="rect">
              <a:avLst/>
            </a:prstGeom>
            <a:noFill/>
          </p:spPr>
          <p:txBody>
            <a:bodyPr wrap="square"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en-US" sz="3576" b="1" dirty="0">
                  <a:solidFill>
                    <a:schemeClr val="tx2"/>
                  </a:solidFill>
                  <a:latin typeface="Lato Regular"/>
                  <a:cs typeface="Lato Regular"/>
                </a:rPr>
                <a:t>Top 3 Queens Neighborhoods  </a:t>
              </a:r>
              <a:endParaRPr lang="id-ID" sz="3576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93BF12-C2EE-4867-982F-ED9FFB5E28D6}"/>
                </a:ext>
              </a:extLst>
            </p:cNvPr>
            <p:cNvSpPr/>
            <p:nvPr/>
          </p:nvSpPr>
          <p:spPr>
            <a:xfrm>
              <a:off x="11298955" y="3104719"/>
              <a:ext cx="1552774" cy="917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9B6026C-E16A-4E79-95CB-711FE411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739" y="1912272"/>
            <a:ext cx="419270" cy="50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C3E35-F602-43F2-B939-FEA9B1077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94" y="1938840"/>
            <a:ext cx="604583" cy="37547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D3E92E3-A405-4825-8CFD-6DCC7F933921}"/>
              </a:ext>
            </a:extLst>
          </p:cNvPr>
          <p:cNvSpPr txBox="1"/>
          <p:nvPr/>
        </p:nvSpPr>
        <p:spPr bwMode="auto">
          <a:xfrm>
            <a:off x="105600" y="104216"/>
            <a:ext cx="2579717" cy="587792"/>
          </a:xfrm>
          <a:prstGeom prst="rect">
            <a:avLst/>
          </a:prstGeom>
          <a:noFill/>
        </p:spPr>
        <p:txBody>
          <a:bodyPr wrap="square" lIns="37150" tIns="18575" rIns="37150" bIns="18575">
            <a:spAutoFit/>
          </a:bodyPr>
          <a:lstStyle/>
          <a:p>
            <a:pPr algn="ctr" defTabSz="914217">
              <a:defRPr/>
            </a:pPr>
            <a:r>
              <a:rPr lang="en-US" sz="3576" b="1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Where</a:t>
            </a:r>
            <a:endParaRPr lang="id-ID" sz="3576" b="1" dirty="0">
              <a:solidFill>
                <a:schemeClr val="accent2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5FB9-B694-4565-B6EC-7EB670673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" b="15865"/>
          <a:stretch/>
        </p:blipFill>
        <p:spPr>
          <a:xfrm>
            <a:off x="246077" y="2846130"/>
            <a:ext cx="5721398" cy="3229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C1452-497F-44D5-BE03-548A04F31F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897"/>
          <a:stretch/>
        </p:blipFill>
        <p:spPr>
          <a:xfrm>
            <a:off x="6353046" y="2846130"/>
            <a:ext cx="5592878" cy="32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0703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5EE82F-63D0-4072-9E5A-BB448289D270}"/>
              </a:ext>
            </a:extLst>
          </p:cNvPr>
          <p:cNvCxnSpPr/>
          <p:nvPr/>
        </p:nvCxnSpPr>
        <p:spPr>
          <a:xfrm>
            <a:off x="6096000" y="2174082"/>
            <a:ext cx="0" cy="31686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1E3FDE8-79B2-40FF-AEBB-67E6690F04AC}"/>
              </a:ext>
            </a:extLst>
          </p:cNvPr>
          <p:cNvGrpSpPr>
            <a:grpSpLocks/>
          </p:cNvGrpSpPr>
          <p:nvPr/>
        </p:nvGrpSpPr>
        <p:grpSpPr bwMode="auto">
          <a:xfrm>
            <a:off x="6857022" y="1361278"/>
            <a:ext cx="3923924" cy="1216819"/>
            <a:chOff x="6480485" y="1912096"/>
            <a:chExt cx="4829882" cy="149776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E50C3F-3784-44E1-B294-07E7C424F958}"/>
                </a:ext>
              </a:extLst>
            </p:cNvPr>
            <p:cNvGrpSpPr/>
            <p:nvPr/>
          </p:nvGrpSpPr>
          <p:grpSpPr>
            <a:xfrm>
              <a:off x="6503983" y="1982202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9DB98AA-EF8E-44ED-8E26-2CBBBFE04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5A0659A5-B323-4A96-917D-CC8843289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32F627-2FF7-4E93-9E49-8A6C63D9E7EB}"/>
                </a:ext>
              </a:extLst>
            </p:cNvPr>
            <p:cNvSpPr txBox="1"/>
            <p:nvPr/>
          </p:nvSpPr>
          <p:spPr>
            <a:xfrm>
              <a:off x="6825369" y="1912096"/>
              <a:ext cx="4114798" cy="354136"/>
            </a:xfrm>
            <a:prstGeom prst="rect">
              <a:avLst/>
            </a:prstGeom>
            <a:noFill/>
          </p:spPr>
          <p:txBody>
            <a:bodyPr wrap="none" lIns="37150" tIns="18575" rIns="37150" bIns="18575">
              <a:spAutoFit/>
            </a:bodyPr>
            <a:lstStyle/>
            <a:p>
              <a:pPr defTabSz="914217">
                <a:defRPr/>
              </a:pPr>
              <a:r>
                <a:rPr lang="en-US" sz="1626" b="1" dirty="0">
                  <a:latin typeface="Lato Regular"/>
                  <a:cs typeface="Lato Regular"/>
                </a:rPr>
                <a:t>Low Average Price Shared Rooms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A57AE0-5EC0-4B23-A254-1D8B6ECFA4CA}"/>
                </a:ext>
              </a:extLst>
            </p:cNvPr>
            <p:cNvSpPr txBox="1"/>
            <p:nvPr/>
          </p:nvSpPr>
          <p:spPr>
            <a:xfrm>
              <a:off x="7636288" y="2385948"/>
              <a:ext cx="3674079" cy="811188"/>
            </a:xfrm>
            <a:prstGeom prst="rect">
              <a:avLst/>
            </a:prstGeom>
            <a:noFill/>
          </p:spPr>
          <p:txBody>
            <a:bodyPr wrap="square" lIns="37150" tIns="18575" rIns="37150" bIns="18575">
              <a:spAutoFit/>
            </a:bodyPr>
            <a:lstStyle/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St Albans ($22)</a:t>
              </a:r>
            </a:p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Far Rockaway ($25)</a:t>
              </a:r>
            </a:p>
            <a:p>
              <a:pPr marL="171450" indent="-171450" defTabSz="914217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latin typeface="Lato Light"/>
                  <a:cs typeface="Lato Light"/>
                </a:rPr>
                <a:t>Queens Village ($30)</a:t>
              </a:r>
            </a:p>
          </p:txBody>
        </p:sp>
        <p:grpSp>
          <p:nvGrpSpPr>
            <p:cNvPr id="138263" name="Group 51">
              <a:extLst>
                <a:ext uri="{FF2B5EF4-FFF2-40B4-BE49-F238E27FC236}">
                  <a16:creationId xmlns:a16="http://schemas.microsoft.com/office/drawing/2014/main" id="{923A4358-4417-4649-A98D-90634E5F3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485" y="2356637"/>
              <a:ext cx="1198795" cy="1053220"/>
              <a:chOff x="2894013" y="1827598"/>
              <a:chExt cx="1345717" cy="1182302"/>
            </a:xfrm>
          </p:grpSpPr>
          <p:sp>
            <p:nvSpPr>
              <p:cNvPr id="56" name="Freeform 25">
                <a:extLst>
                  <a:ext uri="{FF2B5EF4-FFF2-40B4-BE49-F238E27FC236}">
                    <a16:creationId xmlns:a16="http://schemas.microsoft.com/office/drawing/2014/main" id="{E4C493B8-5991-4B21-8976-179B41F80D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0398" y="1894500"/>
                <a:ext cx="1039722" cy="1040820"/>
              </a:xfrm>
              <a:custGeom>
                <a:avLst/>
                <a:gdLst>
                  <a:gd name="T0" fmla="*/ 117 w 235"/>
                  <a:gd name="T1" fmla="*/ 218 h 235"/>
                  <a:gd name="T2" fmla="*/ 46 w 235"/>
                  <a:gd name="T3" fmla="*/ 188 h 235"/>
                  <a:gd name="T4" fmla="*/ 46 w 235"/>
                  <a:gd name="T5" fmla="*/ 47 h 235"/>
                  <a:gd name="T6" fmla="*/ 117 w 235"/>
                  <a:gd name="T7" fmla="*/ 17 h 235"/>
                  <a:gd name="T8" fmla="*/ 188 w 235"/>
                  <a:gd name="T9" fmla="*/ 47 h 235"/>
                  <a:gd name="T10" fmla="*/ 188 w 235"/>
                  <a:gd name="T11" fmla="*/ 188 h 235"/>
                  <a:gd name="T12" fmla="*/ 117 w 235"/>
                  <a:gd name="T13" fmla="*/ 218 h 235"/>
                  <a:gd name="T14" fmla="*/ 117 w 235"/>
                  <a:gd name="T15" fmla="*/ 0 h 235"/>
                  <a:gd name="T16" fmla="*/ 34 w 235"/>
                  <a:gd name="T17" fmla="*/ 34 h 235"/>
                  <a:gd name="T18" fmla="*/ 0 w 235"/>
                  <a:gd name="T19" fmla="*/ 117 h 235"/>
                  <a:gd name="T20" fmla="*/ 34 w 235"/>
                  <a:gd name="T21" fmla="*/ 200 h 235"/>
                  <a:gd name="T22" fmla="*/ 117 w 235"/>
                  <a:gd name="T23" fmla="*/ 235 h 235"/>
                  <a:gd name="T24" fmla="*/ 200 w 235"/>
                  <a:gd name="T25" fmla="*/ 200 h 235"/>
                  <a:gd name="T26" fmla="*/ 235 w 235"/>
                  <a:gd name="T27" fmla="*/ 117 h 235"/>
                  <a:gd name="T28" fmla="*/ 200 w 235"/>
                  <a:gd name="T29" fmla="*/ 34 h 235"/>
                  <a:gd name="T30" fmla="*/ 117 w 235"/>
                  <a:gd name="T3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5" h="235">
                    <a:moveTo>
                      <a:pt x="117" y="218"/>
                    </a:moveTo>
                    <a:cubicBezTo>
                      <a:pt x="92" y="218"/>
                      <a:pt x="66" y="208"/>
                      <a:pt x="46" y="188"/>
                    </a:cubicBezTo>
                    <a:cubicBezTo>
                      <a:pt x="7" y="149"/>
                      <a:pt x="7" y="86"/>
                      <a:pt x="46" y="47"/>
                    </a:cubicBezTo>
                    <a:cubicBezTo>
                      <a:pt x="66" y="27"/>
                      <a:pt x="92" y="17"/>
                      <a:pt x="117" y="17"/>
                    </a:cubicBezTo>
                    <a:cubicBezTo>
                      <a:pt x="143" y="17"/>
                      <a:pt x="169" y="27"/>
                      <a:pt x="188" y="47"/>
                    </a:cubicBezTo>
                    <a:cubicBezTo>
                      <a:pt x="227" y="86"/>
                      <a:pt x="227" y="149"/>
                      <a:pt x="188" y="188"/>
                    </a:cubicBezTo>
                    <a:cubicBezTo>
                      <a:pt x="169" y="208"/>
                      <a:pt x="143" y="218"/>
                      <a:pt x="117" y="218"/>
                    </a:cubicBezTo>
                    <a:moveTo>
                      <a:pt x="117" y="0"/>
                    </a:moveTo>
                    <a:cubicBezTo>
                      <a:pt x="87" y="0"/>
                      <a:pt x="57" y="12"/>
                      <a:pt x="34" y="34"/>
                    </a:cubicBezTo>
                    <a:cubicBezTo>
                      <a:pt x="11" y="57"/>
                      <a:pt x="0" y="87"/>
                      <a:pt x="0" y="117"/>
                    </a:cubicBezTo>
                    <a:cubicBezTo>
                      <a:pt x="0" y="147"/>
                      <a:pt x="11" y="178"/>
                      <a:pt x="34" y="200"/>
                    </a:cubicBezTo>
                    <a:cubicBezTo>
                      <a:pt x="57" y="223"/>
                      <a:pt x="87" y="235"/>
                      <a:pt x="117" y="235"/>
                    </a:cubicBezTo>
                    <a:cubicBezTo>
                      <a:pt x="147" y="235"/>
                      <a:pt x="177" y="223"/>
                      <a:pt x="200" y="200"/>
                    </a:cubicBezTo>
                    <a:cubicBezTo>
                      <a:pt x="223" y="178"/>
                      <a:pt x="235" y="147"/>
                      <a:pt x="235" y="117"/>
                    </a:cubicBezTo>
                    <a:cubicBezTo>
                      <a:pt x="235" y="87"/>
                      <a:pt x="223" y="57"/>
                      <a:pt x="200" y="34"/>
                    </a:cubicBezTo>
                    <a:cubicBezTo>
                      <a:pt x="177" y="12"/>
                      <a:pt x="147" y="0"/>
                      <a:pt x="117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57" name="Freeform 26">
                <a:extLst>
                  <a:ext uri="{FF2B5EF4-FFF2-40B4-BE49-F238E27FC236}">
                    <a16:creationId xmlns:a16="http://schemas.microsoft.com/office/drawing/2014/main" id="{0EF238D0-9AA2-4C9F-9652-C75D489396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4013" y="1827598"/>
                <a:ext cx="1264557" cy="1169141"/>
              </a:xfrm>
              <a:custGeom>
                <a:avLst/>
                <a:gdLst>
                  <a:gd name="T0" fmla="*/ 141 w 286"/>
                  <a:gd name="T1" fmla="*/ 261 h 264"/>
                  <a:gd name="T2" fmla="*/ 50 w 286"/>
                  <a:gd name="T3" fmla="*/ 223 h 264"/>
                  <a:gd name="T4" fmla="*/ 50 w 286"/>
                  <a:gd name="T5" fmla="*/ 41 h 264"/>
                  <a:gd name="T6" fmla="*/ 141 w 286"/>
                  <a:gd name="T7" fmla="*/ 4 h 264"/>
                  <a:gd name="T8" fmla="*/ 232 w 286"/>
                  <a:gd name="T9" fmla="*/ 41 h 264"/>
                  <a:gd name="T10" fmla="*/ 232 w 286"/>
                  <a:gd name="T11" fmla="*/ 223 h 264"/>
                  <a:gd name="T12" fmla="*/ 141 w 286"/>
                  <a:gd name="T13" fmla="*/ 261 h 264"/>
                  <a:gd name="T14" fmla="*/ 141 w 286"/>
                  <a:gd name="T15" fmla="*/ 0 h 264"/>
                  <a:gd name="T16" fmla="*/ 48 w 286"/>
                  <a:gd name="T17" fmla="*/ 39 h 264"/>
                  <a:gd name="T18" fmla="*/ 9 w 286"/>
                  <a:gd name="T19" fmla="*/ 132 h 264"/>
                  <a:gd name="T20" fmla="*/ 48 w 286"/>
                  <a:gd name="T21" fmla="*/ 226 h 264"/>
                  <a:gd name="T22" fmla="*/ 141 w 286"/>
                  <a:gd name="T23" fmla="*/ 264 h 264"/>
                  <a:gd name="T24" fmla="*/ 141 w 286"/>
                  <a:gd name="T25" fmla="*/ 264 h 264"/>
                  <a:gd name="T26" fmla="*/ 235 w 286"/>
                  <a:gd name="T27" fmla="*/ 226 h 264"/>
                  <a:gd name="T28" fmla="*/ 235 w 286"/>
                  <a:gd name="T29" fmla="*/ 39 h 264"/>
                  <a:gd name="T30" fmla="*/ 141 w 286"/>
                  <a:gd name="T31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6" h="264">
                    <a:moveTo>
                      <a:pt x="141" y="261"/>
                    </a:moveTo>
                    <a:cubicBezTo>
                      <a:pt x="107" y="261"/>
                      <a:pt x="75" y="248"/>
                      <a:pt x="50" y="223"/>
                    </a:cubicBezTo>
                    <a:cubicBezTo>
                      <a:pt x="0" y="173"/>
                      <a:pt x="0" y="92"/>
                      <a:pt x="50" y="41"/>
                    </a:cubicBezTo>
                    <a:cubicBezTo>
                      <a:pt x="75" y="17"/>
                      <a:pt x="107" y="4"/>
                      <a:pt x="141" y="4"/>
                    </a:cubicBezTo>
                    <a:cubicBezTo>
                      <a:pt x="176" y="4"/>
                      <a:pt x="208" y="17"/>
                      <a:pt x="232" y="41"/>
                    </a:cubicBezTo>
                    <a:cubicBezTo>
                      <a:pt x="283" y="92"/>
                      <a:pt x="283" y="173"/>
                      <a:pt x="232" y="223"/>
                    </a:cubicBezTo>
                    <a:cubicBezTo>
                      <a:pt x="208" y="248"/>
                      <a:pt x="176" y="261"/>
                      <a:pt x="141" y="261"/>
                    </a:cubicBezTo>
                    <a:moveTo>
                      <a:pt x="141" y="0"/>
                    </a:moveTo>
                    <a:cubicBezTo>
                      <a:pt x="106" y="0"/>
                      <a:pt x="73" y="14"/>
                      <a:pt x="48" y="39"/>
                    </a:cubicBezTo>
                    <a:cubicBezTo>
                      <a:pt x="23" y="64"/>
                      <a:pt x="9" y="97"/>
                      <a:pt x="9" y="132"/>
                    </a:cubicBezTo>
                    <a:cubicBezTo>
                      <a:pt x="9" y="168"/>
                      <a:pt x="23" y="201"/>
                      <a:pt x="48" y="226"/>
                    </a:cubicBezTo>
                    <a:cubicBezTo>
                      <a:pt x="73" y="251"/>
                      <a:pt x="106" y="264"/>
                      <a:pt x="141" y="264"/>
                    </a:cubicBezTo>
                    <a:cubicBezTo>
                      <a:pt x="141" y="264"/>
                      <a:pt x="141" y="264"/>
                      <a:pt x="141" y="264"/>
                    </a:cubicBezTo>
                    <a:cubicBezTo>
                      <a:pt x="177" y="264"/>
                      <a:pt x="210" y="251"/>
                      <a:pt x="235" y="226"/>
                    </a:cubicBezTo>
                    <a:cubicBezTo>
                      <a:pt x="286" y="174"/>
                      <a:pt x="286" y="91"/>
                      <a:pt x="235" y="39"/>
                    </a:cubicBezTo>
                    <a:cubicBezTo>
                      <a:pt x="210" y="14"/>
                      <a:pt x="177" y="0"/>
                      <a:pt x="141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59" name="Freeform 40">
                <a:extLst>
                  <a:ext uri="{FF2B5EF4-FFF2-40B4-BE49-F238E27FC236}">
                    <a16:creationId xmlns:a16="http://schemas.microsoft.com/office/drawing/2014/main" id="{C11A418A-D5FB-4776-B99A-A1C9D9672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187" y="2683067"/>
                <a:ext cx="323543" cy="326833"/>
              </a:xfrm>
              <a:custGeom>
                <a:avLst/>
                <a:gdLst>
                  <a:gd name="T0" fmla="*/ 181 w 204"/>
                  <a:gd name="T1" fmla="*/ 0 h 206"/>
                  <a:gd name="T2" fmla="*/ 0 w 204"/>
                  <a:gd name="T3" fmla="*/ 184 h 206"/>
                  <a:gd name="T4" fmla="*/ 204 w 204"/>
                  <a:gd name="T5" fmla="*/ 206 h 206"/>
                  <a:gd name="T6" fmla="*/ 181 w 204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181" y="0"/>
                    </a:moveTo>
                    <a:lnTo>
                      <a:pt x="0" y="184"/>
                    </a:lnTo>
                    <a:lnTo>
                      <a:pt x="204" y="206"/>
                    </a:lnTo>
                    <a:lnTo>
                      <a:pt x="1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6B1755-4E5E-43AC-98BA-4C5A4FF7A6E8}"/>
                </a:ext>
              </a:extLst>
            </p:cNvPr>
            <p:cNvGrpSpPr/>
            <p:nvPr/>
          </p:nvGrpSpPr>
          <p:grpSpPr>
            <a:xfrm>
              <a:off x="6825804" y="2688863"/>
              <a:ext cx="432364" cy="330459"/>
              <a:chOff x="5516563" y="84138"/>
              <a:chExt cx="1414463" cy="1081087"/>
            </a:xfrm>
            <a:solidFill>
              <a:schemeClr val="bg1"/>
            </a:solidFill>
          </p:grpSpPr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CF63EA8B-09B7-4514-9F40-39A4220665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8013" y="249238"/>
                <a:ext cx="896938" cy="698500"/>
              </a:xfrm>
              <a:custGeom>
                <a:avLst/>
                <a:gdLst>
                  <a:gd name="T0" fmla="*/ 214 w 239"/>
                  <a:gd name="T1" fmla="*/ 9 h 186"/>
                  <a:gd name="T2" fmla="*/ 120 w 239"/>
                  <a:gd name="T3" fmla="*/ 0 h 186"/>
                  <a:gd name="T4" fmla="*/ 26 w 239"/>
                  <a:gd name="T5" fmla="*/ 9 h 186"/>
                  <a:gd name="T6" fmla="*/ 17 w 239"/>
                  <a:gd name="T7" fmla="*/ 17 h 186"/>
                  <a:gd name="T8" fmla="*/ 17 w 239"/>
                  <a:gd name="T9" fmla="*/ 169 h 186"/>
                  <a:gd name="T10" fmla="*/ 26 w 239"/>
                  <a:gd name="T11" fmla="*/ 177 h 186"/>
                  <a:gd name="T12" fmla="*/ 120 w 239"/>
                  <a:gd name="T13" fmla="*/ 186 h 186"/>
                  <a:gd name="T14" fmla="*/ 214 w 239"/>
                  <a:gd name="T15" fmla="*/ 177 h 186"/>
                  <a:gd name="T16" fmla="*/ 222 w 239"/>
                  <a:gd name="T17" fmla="*/ 169 h 186"/>
                  <a:gd name="T18" fmla="*/ 222 w 239"/>
                  <a:gd name="T19" fmla="*/ 17 h 186"/>
                  <a:gd name="T20" fmla="*/ 214 w 239"/>
                  <a:gd name="T21" fmla="*/ 9 h 186"/>
                  <a:gd name="T22" fmla="*/ 211 w 239"/>
                  <a:gd name="T23" fmla="*/ 165 h 186"/>
                  <a:gd name="T24" fmla="*/ 28 w 239"/>
                  <a:gd name="T25" fmla="*/ 165 h 186"/>
                  <a:gd name="T26" fmla="*/ 28 w 239"/>
                  <a:gd name="T27" fmla="*/ 21 h 186"/>
                  <a:gd name="T28" fmla="*/ 211 w 239"/>
                  <a:gd name="T29" fmla="*/ 21 h 186"/>
                  <a:gd name="T30" fmla="*/ 211 w 239"/>
                  <a:gd name="T31" fmla="*/ 16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86">
                    <a:moveTo>
                      <a:pt x="214" y="9"/>
                    </a:moveTo>
                    <a:cubicBezTo>
                      <a:pt x="182" y="3"/>
                      <a:pt x="151" y="0"/>
                      <a:pt x="120" y="0"/>
                    </a:cubicBezTo>
                    <a:cubicBezTo>
                      <a:pt x="88" y="0"/>
                      <a:pt x="57" y="3"/>
                      <a:pt x="26" y="9"/>
                    </a:cubicBezTo>
                    <a:cubicBezTo>
                      <a:pt x="22" y="10"/>
                      <a:pt x="18" y="13"/>
                      <a:pt x="17" y="17"/>
                    </a:cubicBezTo>
                    <a:cubicBezTo>
                      <a:pt x="0" y="67"/>
                      <a:pt x="0" y="118"/>
                      <a:pt x="17" y="169"/>
                    </a:cubicBezTo>
                    <a:cubicBezTo>
                      <a:pt x="18" y="173"/>
                      <a:pt x="22" y="176"/>
                      <a:pt x="26" y="177"/>
                    </a:cubicBezTo>
                    <a:cubicBezTo>
                      <a:pt x="57" y="183"/>
                      <a:pt x="88" y="186"/>
                      <a:pt x="120" y="186"/>
                    </a:cubicBezTo>
                    <a:cubicBezTo>
                      <a:pt x="151" y="186"/>
                      <a:pt x="182" y="183"/>
                      <a:pt x="214" y="177"/>
                    </a:cubicBezTo>
                    <a:cubicBezTo>
                      <a:pt x="218" y="176"/>
                      <a:pt x="221" y="173"/>
                      <a:pt x="222" y="169"/>
                    </a:cubicBezTo>
                    <a:cubicBezTo>
                      <a:pt x="239" y="118"/>
                      <a:pt x="239" y="67"/>
                      <a:pt x="222" y="17"/>
                    </a:cubicBezTo>
                    <a:cubicBezTo>
                      <a:pt x="221" y="13"/>
                      <a:pt x="218" y="10"/>
                      <a:pt x="214" y="9"/>
                    </a:cubicBezTo>
                    <a:close/>
                    <a:moveTo>
                      <a:pt x="211" y="165"/>
                    </a:moveTo>
                    <a:cubicBezTo>
                      <a:pt x="150" y="178"/>
                      <a:pt x="89" y="178"/>
                      <a:pt x="28" y="165"/>
                    </a:cubicBezTo>
                    <a:cubicBezTo>
                      <a:pt x="12" y="117"/>
                      <a:pt x="12" y="69"/>
                      <a:pt x="28" y="21"/>
                    </a:cubicBezTo>
                    <a:cubicBezTo>
                      <a:pt x="89" y="8"/>
                      <a:pt x="150" y="8"/>
                      <a:pt x="211" y="21"/>
                    </a:cubicBezTo>
                    <a:cubicBezTo>
                      <a:pt x="227" y="69"/>
                      <a:pt x="227" y="117"/>
                      <a:pt x="211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C91854B6-4CE0-4051-AEDA-44BAA4E2E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6563" y="84138"/>
                <a:ext cx="1414463" cy="1081087"/>
              </a:xfrm>
              <a:custGeom>
                <a:avLst/>
                <a:gdLst>
                  <a:gd name="T0" fmla="*/ 359 w 377"/>
                  <a:gd name="T1" fmla="*/ 27 h 288"/>
                  <a:gd name="T2" fmla="*/ 340 w 377"/>
                  <a:gd name="T3" fmla="*/ 9 h 288"/>
                  <a:gd name="T4" fmla="*/ 189 w 377"/>
                  <a:gd name="T5" fmla="*/ 0 h 288"/>
                  <a:gd name="T6" fmla="*/ 37 w 377"/>
                  <a:gd name="T7" fmla="*/ 9 h 288"/>
                  <a:gd name="T8" fmla="*/ 18 w 377"/>
                  <a:gd name="T9" fmla="*/ 27 h 288"/>
                  <a:gd name="T10" fmla="*/ 18 w 377"/>
                  <a:gd name="T11" fmla="*/ 250 h 288"/>
                  <a:gd name="T12" fmla="*/ 37 w 377"/>
                  <a:gd name="T13" fmla="*/ 267 h 288"/>
                  <a:gd name="T14" fmla="*/ 110 w 377"/>
                  <a:gd name="T15" fmla="*/ 274 h 288"/>
                  <a:gd name="T16" fmla="*/ 108 w 377"/>
                  <a:gd name="T17" fmla="*/ 276 h 288"/>
                  <a:gd name="T18" fmla="*/ 189 w 377"/>
                  <a:gd name="T19" fmla="*/ 288 h 288"/>
                  <a:gd name="T20" fmla="*/ 269 w 377"/>
                  <a:gd name="T21" fmla="*/ 276 h 288"/>
                  <a:gd name="T22" fmla="*/ 267 w 377"/>
                  <a:gd name="T23" fmla="*/ 274 h 288"/>
                  <a:gd name="T24" fmla="*/ 340 w 377"/>
                  <a:gd name="T25" fmla="*/ 267 h 288"/>
                  <a:gd name="T26" fmla="*/ 359 w 377"/>
                  <a:gd name="T27" fmla="*/ 250 h 288"/>
                  <a:gd name="T28" fmla="*/ 359 w 377"/>
                  <a:gd name="T29" fmla="*/ 27 h 288"/>
                  <a:gd name="T30" fmla="*/ 337 w 377"/>
                  <a:gd name="T31" fmla="*/ 244 h 288"/>
                  <a:gd name="T32" fmla="*/ 40 w 377"/>
                  <a:gd name="T33" fmla="*/ 244 h 288"/>
                  <a:gd name="T34" fmla="*/ 40 w 377"/>
                  <a:gd name="T35" fmla="*/ 32 h 288"/>
                  <a:gd name="T36" fmla="*/ 337 w 377"/>
                  <a:gd name="T37" fmla="*/ 32 h 288"/>
                  <a:gd name="T38" fmla="*/ 337 w 377"/>
                  <a:gd name="T39" fmla="*/ 24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7" h="288">
                    <a:moveTo>
                      <a:pt x="359" y="27"/>
                    </a:moveTo>
                    <a:cubicBezTo>
                      <a:pt x="357" y="17"/>
                      <a:pt x="349" y="10"/>
                      <a:pt x="340" y="9"/>
                    </a:cubicBezTo>
                    <a:cubicBezTo>
                      <a:pt x="290" y="3"/>
                      <a:pt x="239" y="0"/>
                      <a:pt x="189" y="0"/>
                    </a:cubicBezTo>
                    <a:cubicBezTo>
                      <a:pt x="138" y="0"/>
                      <a:pt x="87" y="3"/>
                      <a:pt x="37" y="9"/>
                    </a:cubicBezTo>
                    <a:cubicBezTo>
                      <a:pt x="28" y="10"/>
                      <a:pt x="20" y="17"/>
                      <a:pt x="18" y="27"/>
                    </a:cubicBezTo>
                    <a:cubicBezTo>
                      <a:pt x="0" y="101"/>
                      <a:pt x="0" y="176"/>
                      <a:pt x="18" y="250"/>
                    </a:cubicBezTo>
                    <a:cubicBezTo>
                      <a:pt x="20" y="259"/>
                      <a:pt x="28" y="266"/>
                      <a:pt x="37" y="267"/>
                    </a:cubicBezTo>
                    <a:cubicBezTo>
                      <a:pt x="61" y="270"/>
                      <a:pt x="86" y="272"/>
                      <a:pt x="110" y="274"/>
                    </a:cubicBezTo>
                    <a:cubicBezTo>
                      <a:pt x="109" y="275"/>
                      <a:pt x="108" y="275"/>
                      <a:pt x="108" y="276"/>
                    </a:cubicBezTo>
                    <a:cubicBezTo>
                      <a:pt x="108" y="283"/>
                      <a:pt x="144" y="288"/>
                      <a:pt x="189" y="288"/>
                    </a:cubicBezTo>
                    <a:cubicBezTo>
                      <a:pt x="233" y="288"/>
                      <a:pt x="269" y="283"/>
                      <a:pt x="269" y="276"/>
                    </a:cubicBezTo>
                    <a:cubicBezTo>
                      <a:pt x="269" y="275"/>
                      <a:pt x="268" y="275"/>
                      <a:pt x="267" y="274"/>
                    </a:cubicBezTo>
                    <a:cubicBezTo>
                      <a:pt x="291" y="272"/>
                      <a:pt x="316" y="270"/>
                      <a:pt x="340" y="267"/>
                    </a:cubicBezTo>
                    <a:cubicBezTo>
                      <a:pt x="349" y="266"/>
                      <a:pt x="357" y="259"/>
                      <a:pt x="359" y="250"/>
                    </a:cubicBezTo>
                    <a:cubicBezTo>
                      <a:pt x="377" y="176"/>
                      <a:pt x="377" y="101"/>
                      <a:pt x="359" y="27"/>
                    </a:cubicBezTo>
                    <a:close/>
                    <a:moveTo>
                      <a:pt x="337" y="244"/>
                    </a:moveTo>
                    <a:cubicBezTo>
                      <a:pt x="238" y="256"/>
                      <a:pt x="139" y="256"/>
                      <a:pt x="40" y="244"/>
                    </a:cubicBezTo>
                    <a:cubicBezTo>
                      <a:pt x="23" y="174"/>
                      <a:pt x="23" y="103"/>
                      <a:pt x="40" y="32"/>
                    </a:cubicBezTo>
                    <a:cubicBezTo>
                      <a:pt x="139" y="20"/>
                      <a:pt x="238" y="20"/>
                      <a:pt x="337" y="32"/>
                    </a:cubicBezTo>
                    <a:cubicBezTo>
                      <a:pt x="354" y="103"/>
                      <a:pt x="354" y="174"/>
                      <a:pt x="337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287C8B43-8001-4C90-B208-7BB4B50DD0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1938" y="301625"/>
                <a:ext cx="131763" cy="128587"/>
              </a:xfrm>
              <a:custGeom>
                <a:avLst/>
                <a:gdLst>
                  <a:gd name="T0" fmla="*/ 17 w 35"/>
                  <a:gd name="T1" fmla="*/ 34 h 34"/>
                  <a:gd name="T2" fmla="*/ 35 w 35"/>
                  <a:gd name="T3" fmla="*/ 17 h 34"/>
                  <a:gd name="T4" fmla="*/ 17 w 35"/>
                  <a:gd name="T5" fmla="*/ 0 h 34"/>
                  <a:gd name="T6" fmla="*/ 0 w 35"/>
                  <a:gd name="T7" fmla="*/ 17 h 34"/>
                  <a:gd name="T8" fmla="*/ 17 w 35"/>
                  <a:gd name="T9" fmla="*/ 34 h 34"/>
                  <a:gd name="T10" fmla="*/ 17 w 35"/>
                  <a:gd name="T11" fmla="*/ 11 h 34"/>
                  <a:gd name="T12" fmla="*/ 23 w 35"/>
                  <a:gd name="T13" fmla="*/ 17 h 34"/>
                  <a:gd name="T14" fmla="*/ 17 w 35"/>
                  <a:gd name="T15" fmla="*/ 23 h 34"/>
                  <a:gd name="T16" fmla="*/ 12 w 35"/>
                  <a:gd name="T17" fmla="*/ 17 h 34"/>
                  <a:gd name="T18" fmla="*/ 17 w 35"/>
                  <a:gd name="T1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7" y="34"/>
                    </a:moveTo>
                    <a:cubicBezTo>
                      <a:pt x="27" y="34"/>
                      <a:pt x="35" y="26"/>
                      <a:pt x="35" y="17"/>
                    </a:cubicBezTo>
                    <a:cubicBezTo>
                      <a:pt x="35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  <a:moveTo>
                      <a:pt x="17" y="11"/>
                    </a:moveTo>
                    <a:cubicBezTo>
                      <a:pt x="21" y="11"/>
                      <a:pt x="23" y="14"/>
                      <a:pt x="23" y="17"/>
                    </a:cubicBezTo>
                    <a:cubicBezTo>
                      <a:pt x="23" y="20"/>
                      <a:pt x="21" y="23"/>
                      <a:pt x="17" y="23"/>
                    </a:cubicBezTo>
                    <a:cubicBezTo>
                      <a:pt x="14" y="23"/>
                      <a:pt x="12" y="20"/>
                      <a:pt x="12" y="17"/>
                    </a:cubicBezTo>
                    <a:cubicBezTo>
                      <a:pt x="12" y="14"/>
                      <a:pt x="14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0D467AD9-BEA5-4F2F-BF50-A222BBD5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663" y="860425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5 w 46"/>
                  <a:gd name="T3" fmla="*/ 0 h 12"/>
                  <a:gd name="T4" fmla="*/ 0 w 46"/>
                  <a:gd name="T5" fmla="*/ 6 h 12"/>
                  <a:gd name="T6" fmla="*/ 5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3" y="12"/>
                      <a:pt x="46" y="9"/>
                      <a:pt x="46" y="6"/>
                    </a:cubicBezTo>
                    <a:cubicBezTo>
                      <a:pt x="46" y="3"/>
                      <a:pt x="43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C0A44CFC-296E-47DA-8695-D0EEA09B8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733425"/>
                <a:ext cx="173038" cy="41275"/>
              </a:xfrm>
              <a:custGeom>
                <a:avLst/>
                <a:gdLst>
                  <a:gd name="T0" fmla="*/ 40 w 46"/>
                  <a:gd name="T1" fmla="*/ 0 h 11"/>
                  <a:gd name="T2" fmla="*/ 6 w 46"/>
                  <a:gd name="T3" fmla="*/ 0 h 11"/>
                  <a:gd name="T4" fmla="*/ 0 w 46"/>
                  <a:gd name="T5" fmla="*/ 5 h 11"/>
                  <a:gd name="T6" fmla="*/ 6 w 46"/>
                  <a:gd name="T7" fmla="*/ 11 h 11"/>
                  <a:gd name="T8" fmla="*/ 40 w 46"/>
                  <a:gd name="T9" fmla="*/ 11 h 11"/>
                  <a:gd name="T10" fmla="*/ 46 w 46"/>
                  <a:gd name="T11" fmla="*/ 5 h 11"/>
                  <a:gd name="T12" fmla="*/ 40 w 4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1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4" y="11"/>
                      <a:pt x="46" y="9"/>
                      <a:pt x="46" y="5"/>
                    </a:cubicBezTo>
                    <a:cubicBezTo>
                      <a:pt x="46" y="2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965718ED-EBF1-40D5-8589-2499D2141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1938" y="601663"/>
                <a:ext cx="173038" cy="46037"/>
              </a:xfrm>
              <a:custGeom>
                <a:avLst/>
                <a:gdLst>
                  <a:gd name="T0" fmla="*/ 40 w 46"/>
                  <a:gd name="T1" fmla="*/ 0 h 12"/>
                  <a:gd name="T2" fmla="*/ 6 w 46"/>
                  <a:gd name="T3" fmla="*/ 0 h 12"/>
                  <a:gd name="T4" fmla="*/ 0 w 46"/>
                  <a:gd name="T5" fmla="*/ 6 h 12"/>
                  <a:gd name="T6" fmla="*/ 6 w 46"/>
                  <a:gd name="T7" fmla="*/ 12 h 12"/>
                  <a:gd name="T8" fmla="*/ 40 w 46"/>
                  <a:gd name="T9" fmla="*/ 12 h 12"/>
                  <a:gd name="T10" fmla="*/ 46 w 46"/>
                  <a:gd name="T11" fmla="*/ 6 h 12"/>
                  <a:gd name="T12" fmla="*/ 40 w 4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12">
                    <a:moveTo>
                      <a:pt x="4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4" y="12"/>
                      <a:pt x="46" y="9"/>
                      <a:pt x="46" y="6"/>
                    </a:cubicBezTo>
                    <a:cubicBezTo>
                      <a:pt x="46" y="3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12BC91AE-39B7-479C-A0C7-96543B6F9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0100" y="422275"/>
                <a:ext cx="258763" cy="179387"/>
              </a:xfrm>
              <a:custGeom>
                <a:avLst/>
                <a:gdLst>
                  <a:gd name="T0" fmla="*/ 63 w 69"/>
                  <a:gd name="T1" fmla="*/ 0 h 48"/>
                  <a:gd name="T2" fmla="*/ 10 w 69"/>
                  <a:gd name="T3" fmla="*/ 4 h 48"/>
                  <a:gd name="T4" fmla="*/ 3 w 69"/>
                  <a:gd name="T5" fmla="*/ 10 h 48"/>
                  <a:gd name="T6" fmla="*/ 0 w 69"/>
                  <a:gd name="T7" fmla="*/ 42 h 48"/>
                  <a:gd name="T8" fmla="*/ 5 w 69"/>
                  <a:gd name="T9" fmla="*/ 48 h 48"/>
                  <a:gd name="T10" fmla="*/ 11 w 69"/>
                  <a:gd name="T11" fmla="*/ 42 h 48"/>
                  <a:gd name="T12" fmla="*/ 13 w 69"/>
                  <a:gd name="T13" fmla="*/ 21 h 48"/>
                  <a:gd name="T14" fmla="*/ 20 w 69"/>
                  <a:gd name="T15" fmla="*/ 14 h 48"/>
                  <a:gd name="T16" fmla="*/ 63 w 69"/>
                  <a:gd name="T17" fmla="*/ 11 h 48"/>
                  <a:gd name="T18" fmla="*/ 69 w 69"/>
                  <a:gd name="T19" fmla="*/ 5 h 48"/>
                  <a:gd name="T20" fmla="*/ 63 w 69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8">
                    <a:moveTo>
                      <a:pt x="63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4"/>
                      <a:pt x="4" y="7"/>
                      <a:pt x="3" y="1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8" y="48"/>
                      <a:pt x="11" y="46"/>
                      <a:pt x="11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17"/>
                      <a:pt x="16" y="15"/>
                      <a:pt x="20" y="14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6" y="11"/>
                      <a:pt x="69" y="9"/>
                      <a:pt x="69" y="5"/>
                    </a:cubicBezTo>
                    <a:cubicBezTo>
                      <a:pt x="69" y="2"/>
                      <a:pt x="66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38A046-A022-4305-8D2B-52EC750CEEA6}"/>
              </a:ext>
            </a:extLst>
          </p:cNvPr>
          <p:cNvGrpSpPr>
            <a:grpSpLocks/>
          </p:cNvGrpSpPr>
          <p:nvPr/>
        </p:nvGrpSpPr>
        <p:grpSpPr bwMode="auto">
          <a:xfrm>
            <a:off x="1510410" y="1381501"/>
            <a:ext cx="3970108" cy="1175606"/>
            <a:chOff x="1578703" y="1873704"/>
            <a:chExt cx="4886729" cy="1447032"/>
          </a:xfrm>
        </p:grpSpPr>
        <p:grpSp>
          <p:nvGrpSpPr>
            <p:cNvPr id="138250" name="Group 1">
              <a:extLst>
                <a:ext uri="{FF2B5EF4-FFF2-40B4-BE49-F238E27FC236}">
                  <a16:creationId xmlns:a16="http://schemas.microsoft.com/office/drawing/2014/main" id="{9556BC6B-2FC0-42F6-9C4A-1470ACC28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703" y="1873704"/>
              <a:ext cx="4886729" cy="1447032"/>
              <a:chOff x="1578703" y="1873704"/>
              <a:chExt cx="4886729" cy="144703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6D098C2-E31D-48E0-8BD3-4DF823010AA2}"/>
                  </a:ext>
                </a:extLst>
              </p:cNvPr>
              <p:cNvGrpSpPr/>
              <p:nvPr/>
            </p:nvGrpSpPr>
            <p:grpSpPr>
              <a:xfrm>
                <a:off x="1602201" y="1893082"/>
                <a:ext cx="277647" cy="276819"/>
                <a:chOff x="2138511" y="2464802"/>
                <a:chExt cx="354012" cy="352956"/>
              </a:xfrm>
              <a:solidFill>
                <a:schemeClr val="accent1"/>
              </a:solidFill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A9B17BF-C018-41E7-A02D-92140831A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ln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84378ED9-B644-4F8C-80B4-0DA87BC836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0C63EF-FCF3-4FF1-BD1A-791BD02ED7A7}"/>
                  </a:ext>
                </a:extLst>
              </p:cNvPr>
              <p:cNvSpPr txBox="1"/>
              <p:nvPr/>
            </p:nvSpPr>
            <p:spPr>
              <a:xfrm>
                <a:off x="1923587" y="1873704"/>
                <a:ext cx="4203589" cy="354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7150" tIns="18575" rIns="37150" bIns="18575">
                <a:spAutoFit/>
              </a:bodyPr>
              <a:lstStyle/>
              <a:p>
                <a:pPr defTabSz="914217">
                  <a:defRPr/>
                </a:pPr>
                <a:r>
                  <a:rPr lang="en-US" sz="1626" b="1" dirty="0">
                    <a:latin typeface="Lato Regular"/>
                    <a:cs typeface="Lato Regular"/>
                  </a:rPr>
                  <a:t>High Average Price Shared Rooms</a:t>
                </a:r>
                <a:endParaRPr lang="id-ID" sz="1626" b="1" dirty="0">
                  <a:latin typeface="Lato Regular"/>
                  <a:cs typeface="Lato Regular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7A75D4-0BDC-434E-A2F3-1A4DCA5BA4BE}"/>
                  </a:ext>
                </a:extLst>
              </p:cNvPr>
              <p:cNvSpPr txBox="1"/>
              <p:nvPr/>
            </p:nvSpPr>
            <p:spPr>
              <a:xfrm>
                <a:off x="2734506" y="2374988"/>
                <a:ext cx="3730926" cy="811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7150" tIns="18575" rIns="37150" bIns="18575">
                <a:spAutoFit/>
              </a:bodyPr>
              <a:lstStyle/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Maspeth ($55, $900 high non-booked prices)</a:t>
                </a:r>
              </a:p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Astoria ($170)</a:t>
                </a:r>
              </a:p>
              <a:p>
                <a:pPr marL="171450" indent="-171450" defTabSz="914217">
                  <a:lnSpc>
                    <a:spcPct val="14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latin typeface="Lato Light"/>
                    <a:cs typeface="Lato Light"/>
                  </a:rPr>
                  <a:t>Long Island City ($150)</a:t>
                </a:r>
              </a:p>
            </p:txBody>
          </p:sp>
          <p:grpSp>
            <p:nvGrpSpPr>
              <p:cNvPr id="138255" name="Group 42">
                <a:extLst>
                  <a:ext uri="{FF2B5EF4-FFF2-40B4-BE49-F238E27FC236}">
                    <a16:creationId xmlns:a16="http://schemas.microsoft.com/office/drawing/2014/main" id="{837EDA9D-FBBA-4194-9CB2-FB4809B4C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703" y="2267517"/>
                <a:ext cx="1198795" cy="1053219"/>
                <a:chOff x="2894013" y="1827599"/>
                <a:chExt cx="1345717" cy="1182301"/>
              </a:xfrm>
            </p:grpSpPr>
            <p:sp>
              <p:nvSpPr>
                <p:cNvPr id="47" name="Freeform 25">
                  <a:extLst>
                    <a:ext uri="{FF2B5EF4-FFF2-40B4-BE49-F238E27FC236}">
                      <a16:creationId xmlns:a16="http://schemas.microsoft.com/office/drawing/2014/main" id="{B3CE440C-A7B1-46F3-8149-94DD0CA961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7991" y="1894500"/>
                  <a:ext cx="1259839" cy="1051808"/>
                </a:xfrm>
                <a:custGeom>
                  <a:avLst/>
                  <a:gdLst>
                    <a:gd name="T0" fmla="*/ 117 w 235"/>
                    <a:gd name="T1" fmla="*/ 218 h 235"/>
                    <a:gd name="T2" fmla="*/ 46 w 235"/>
                    <a:gd name="T3" fmla="*/ 188 h 235"/>
                    <a:gd name="T4" fmla="*/ 46 w 235"/>
                    <a:gd name="T5" fmla="*/ 47 h 235"/>
                    <a:gd name="T6" fmla="*/ 117 w 235"/>
                    <a:gd name="T7" fmla="*/ 17 h 235"/>
                    <a:gd name="T8" fmla="*/ 188 w 235"/>
                    <a:gd name="T9" fmla="*/ 47 h 235"/>
                    <a:gd name="T10" fmla="*/ 188 w 235"/>
                    <a:gd name="T11" fmla="*/ 188 h 235"/>
                    <a:gd name="T12" fmla="*/ 117 w 235"/>
                    <a:gd name="T13" fmla="*/ 218 h 235"/>
                    <a:gd name="T14" fmla="*/ 117 w 235"/>
                    <a:gd name="T15" fmla="*/ 0 h 235"/>
                    <a:gd name="T16" fmla="*/ 34 w 235"/>
                    <a:gd name="T17" fmla="*/ 34 h 235"/>
                    <a:gd name="T18" fmla="*/ 0 w 235"/>
                    <a:gd name="T19" fmla="*/ 117 h 235"/>
                    <a:gd name="T20" fmla="*/ 34 w 235"/>
                    <a:gd name="T21" fmla="*/ 200 h 235"/>
                    <a:gd name="T22" fmla="*/ 117 w 235"/>
                    <a:gd name="T23" fmla="*/ 235 h 235"/>
                    <a:gd name="T24" fmla="*/ 200 w 235"/>
                    <a:gd name="T25" fmla="*/ 200 h 235"/>
                    <a:gd name="T26" fmla="*/ 235 w 235"/>
                    <a:gd name="T27" fmla="*/ 117 h 235"/>
                    <a:gd name="T28" fmla="*/ 200 w 235"/>
                    <a:gd name="T29" fmla="*/ 34 h 235"/>
                    <a:gd name="T30" fmla="*/ 117 w 235"/>
                    <a:gd name="T31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35" h="235">
                      <a:moveTo>
                        <a:pt x="117" y="218"/>
                      </a:moveTo>
                      <a:cubicBezTo>
                        <a:pt x="92" y="218"/>
                        <a:pt x="66" y="208"/>
                        <a:pt x="46" y="188"/>
                      </a:cubicBezTo>
                      <a:cubicBezTo>
                        <a:pt x="7" y="149"/>
                        <a:pt x="7" y="86"/>
                        <a:pt x="46" y="47"/>
                      </a:cubicBezTo>
                      <a:cubicBezTo>
                        <a:pt x="66" y="27"/>
                        <a:pt x="92" y="17"/>
                        <a:pt x="117" y="17"/>
                      </a:cubicBezTo>
                      <a:cubicBezTo>
                        <a:pt x="143" y="17"/>
                        <a:pt x="169" y="27"/>
                        <a:pt x="188" y="47"/>
                      </a:cubicBezTo>
                      <a:cubicBezTo>
                        <a:pt x="227" y="86"/>
                        <a:pt x="227" y="149"/>
                        <a:pt x="188" y="188"/>
                      </a:cubicBezTo>
                      <a:cubicBezTo>
                        <a:pt x="169" y="208"/>
                        <a:pt x="143" y="218"/>
                        <a:pt x="117" y="218"/>
                      </a:cubicBezTo>
                      <a:moveTo>
                        <a:pt x="117" y="0"/>
                      </a:moveTo>
                      <a:cubicBezTo>
                        <a:pt x="87" y="0"/>
                        <a:pt x="57" y="12"/>
                        <a:pt x="34" y="34"/>
                      </a:cubicBezTo>
                      <a:cubicBezTo>
                        <a:pt x="11" y="57"/>
                        <a:pt x="0" y="87"/>
                        <a:pt x="0" y="117"/>
                      </a:cubicBezTo>
                      <a:cubicBezTo>
                        <a:pt x="0" y="147"/>
                        <a:pt x="11" y="178"/>
                        <a:pt x="34" y="200"/>
                      </a:cubicBezTo>
                      <a:cubicBezTo>
                        <a:pt x="57" y="223"/>
                        <a:pt x="87" y="235"/>
                        <a:pt x="117" y="235"/>
                      </a:cubicBezTo>
                      <a:cubicBezTo>
                        <a:pt x="147" y="235"/>
                        <a:pt x="177" y="223"/>
                        <a:pt x="200" y="200"/>
                      </a:cubicBezTo>
                      <a:cubicBezTo>
                        <a:pt x="223" y="178"/>
                        <a:pt x="235" y="147"/>
                        <a:pt x="235" y="117"/>
                      </a:cubicBezTo>
                      <a:cubicBezTo>
                        <a:pt x="235" y="87"/>
                        <a:pt x="223" y="57"/>
                        <a:pt x="200" y="34"/>
                      </a:cubicBezTo>
                      <a:cubicBezTo>
                        <a:pt x="177" y="12"/>
                        <a:pt x="147" y="0"/>
                        <a:pt x="117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48" name="Freeform 26">
                  <a:extLst>
                    <a:ext uri="{FF2B5EF4-FFF2-40B4-BE49-F238E27FC236}">
                      <a16:creationId xmlns:a16="http://schemas.microsoft.com/office/drawing/2014/main" id="{DF2DE328-07EA-4E0F-965D-301BD53F60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4013" y="1827599"/>
                  <a:ext cx="1264557" cy="1169140"/>
                </a:xfrm>
                <a:custGeom>
                  <a:avLst/>
                  <a:gdLst>
                    <a:gd name="T0" fmla="*/ 141 w 286"/>
                    <a:gd name="T1" fmla="*/ 261 h 264"/>
                    <a:gd name="T2" fmla="*/ 50 w 286"/>
                    <a:gd name="T3" fmla="*/ 223 h 264"/>
                    <a:gd name="T4" fmla="*/ 50 w 286"/>
                    <a:gd name="T5" fmla="*/ 41 h 264"/>
                    <a:gd name="T6" fmla="*/ 141 w 286"/>
                    <a:gd name="T7" fmla="*/ 4 h 264"/>
                    <a:gd name="T8" fmla="*/ 232 w 286"/>
                    <a:gd name="T9" fmla="*/ 41 h 264"/>
                    <a:gd name="T10" fmla="*/ 232 w 286"/>
                    <a:gd name="T11" fmla="*/ 223 h 264"/>
                    <a:gd name="T12" fmla="*/ 141 w 286"/>
                    <a:gd name="T13" fmla="*/ 261 h 264"/>
                    <a:gd name="T14" fmla="*/ 141 w 286"/>
                    <a:gd name="T15" fmla="*/ 0 h 264"/>
                    <a:gd name="T16" fmla="*/ 48 w 286"/>
                    <a:gd name="T17" fmla="*/ 39 h 264"/>
                    <a:gd name="T18" fmla="*/ 9 w 286"/>
                    <a:gd name="T19" fmla="*/ 132 h 264"/>
                    <a:gd name="T20" fmla="*/ 48 w 286"/>
                    <a:gd name="T21" fmla="*/ 226 h 264"/>
                    <a:gd name="T22" fmla="*/ 141 w 286"/>
                    <a:gd name="T23" fmla="*/ 264 h 264"/>
                    <a:gd name="T24" fmla="*/ 141 w 286"/>
                    <a:gd name="T25" fmla="*/ 264 h 264"/>
                    <a:gd name="T26" fmla="*/ 235 w 286"/>
                    <a:gd name="T27" fmla="*/ 226 h 264"/>
                    <a:gd name="T28" fmla="*/ 235 w 286"/>
                    <a:gd name="T29" fmla="*/ 39 h 264"/>
                    <a:gd name="T30" fmla="*/ 141 w 286"/>
                    <a:gd name="T31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6" h="264">
                      <a:moveTo>
                        <a:pt x="141" y="261"/>
                      </a:moveTo>
                      <a:cubicBezTo>
                        <a:pt x="107" y="261"/>
                        <a:pt x="75" y="248"/>
                        <a:pt x="50" y="223"/>
                      </a:cubicBezTo>
                      <a:cubicBezTo>
                        <a:pt x="0" y="173"/>
                        <a:pt x="0" y="92"/>
                        <a:pt x="50" y="41"/>
                      </a:cubicBezTo>
                      <a:cubicBezTo>
                        <a:pt x="75" y="17"/>
                        <a:pt x="107" y="4"/>
                        <a:pt x="141" y="4"/>
                      </a:cubicBezTo>
                      <a:cubicBezTo>
                        <a:pt x="176" y="4"/>
                        <a:pt x="208" y="17"/>
                        <a:pt x="232" y="41"/>
                      </a:cubicBezTo>
                      <a:cubicBezTo>
                        <a:pt x="283" y="92"/>
                        <a:pt x="283" y="173"/>
                        <a:pt x="232" y="223"/>
                      </a:cubicBezTo>
                      <a:cubicBezTo>
                        <a:pt x="208" y="248"/>
                        <a:pt x="176" y="261"/>
                        <a:pt x="141" y="261"/>
                      </a:cubicBezTo>
                      <a:moveTo>
                        <a:pt x="141" y="0"/>
                      </a:moveTo>
                      <a:cubicBezTo>
                        <a:pt x="106" y="0"/>
                        <a:pt x="73" y="14"/>
                        <a:pt x="48" y="39"/>
                      </a:cubicBezTo>
                      <a:cubicBezTo>
                        <a:pt x="23" y="64"/>
                        <a:pt x="9" y="97"/>
                        <a:pt x="9" y="132"/>
                      </a:cubicBezTo>
                      <a:cubicBezTo>
                        <a:pt x="9" y="168"/>
                        <a:pt x="23" y="201"/>
                        <a:pt x="48" y="226"/>
                      </a:cubicBezTo>
                      <a:cubicBezTo>
                        <a:pt x="73" y="251"/>
                        <a:pt x="106" y="264"/>
                        <a:pt x="141" y="264"/>
                      </a:cubicBezTo>
                      <a:cubicBezTo>
                        <a:pt x="141" y="264"/>
                        <a:pt x="141" y="264"/>
                        <a:pt x="141" y="264"/>
                      </a:cubicBezTo>
                      <a:cubicBezTo>
                        <a:pt x="177" y="264"/>
                        <a:pt x="210" y="251"/>
                        <a:pt x="235" y="226"/>
                      </a:cubicBezTo>
                      <a:cubicBezTo>
                        <a:pt x="286" y="174"/>
                        <a:pt x="286" y="91"/>
                        <a:pt x="235" y="39"/>
                      </a:cubicBezTo>
                      <a:cubicBezTo>
                        <a:pt x="210" y="14"/>
                        <a:pt x="177" y="0"/>
                        <a:pt x="141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  <p:sp>
              <p:nvSpPr>
                <p:cNvPr id="50" name="Freeform 40">
                  <a:extLst>
                    <a:ext uri="{FF2B5EF4-FFF2-40B4-BE49-F238E27FC236}">
                      <a16:creationId xmlns:a16="http://schemas.microsoft.com/office/drawing/2014/main" id="{82C9501E-4B67-4E30-A7A4-C477E1580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6187" y="2683067"/>
                  <a:ext cx="323543" cy="326833"/>
                </a:xfrm>
                <a:custGeom>
                  <a:avLst/>
                  <a:gdLst>
                    <a:gd name="T0" fmla="*/ 181 w 204"/>
                    <a:gd name="T1" fmla="*/ 0 h 206"/>
                    <a:gd name="T2" fmla="*/ 0 w 204"/>
                    <a:gd name="T3" fmla="*/ 184 h 206"/>
                    <a:gd name="T4" fmla="*/ 204 w 204"/>
                    <a:gd name="T5" fmla="*/ 206 h 206"/>
                    <a:gd name="T6" fmla="*/ 181 w 204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206">
                      <a:moveTo>
                        <a:pt x="181" y="0"/>
                      </a:moveTo>
                      <a:lnTo>
                        <a:pt x="0" y="184"/>
                      </a:lnTo>
                      <a:lnTo>
                        <a:pt x="204" y="206"/>
                      </a:lnTo>
                      <a:lnTo>
                        <a:pt x="18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7157" tIns="18579" rIns="37157" bIns="18579"/>
                <a:lstStyle/>
                <a:p>
                  <a:pPr defTabSz="914217">
                    <a:defRPr/>
                  </a:pPr>
                  <a:endParaRPr lang="id-ID" sz="1463" dirty="0">
                    <a:latin typeface="Lato Light"/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F7F0EF7-DC48-48F3-A815-FC9AEC3598DE}"/>
                </a:ext>
              </a:extLst>
            </p:cNvPr>
            <p:cNvGrpSpPr/>
            <p:nvPr/>
          </p:nvGrpSpPr>
          <p:grpSpPr>
            <a:xfrm>
              <a:off x="1937334" y="2581645"/>
              <a:ext cx="422173" cy="356663"/>
              <a:chOff x="13828713" y="2805113"/>
              <a:chExt cx="1381125" cy="1166812"/>
            </a:xfrm>
            <a:solidFill>
              <a:schemeClr val="bg1"/>
            </a:solidFill>
          </p:grpSpPr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FC71CACA-8884-484A-AA5D-D3F2A77E3B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E23BD690-63FE-4B3E-94BA-82B64CB04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338A9B53-B244-4D57-A4DE-0E00A93A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157" tIns="18579" rIns="37157" bIns="18579"/>
              <a:lstStyle/>
              <a:p>
                <a:pPr defTabSz="914217">
                  <a:defRPr/>
                </a:pPr>
                <a:endParaRPr lang="id-ID" sz="1463" dirty="0">
                  <a:latin typeface="Lato Light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F0FEC1-8284-42FB-9F2D-A44089F9F7B2}"/>
              </a:ext>
            </a:extLst>
          </p:cNvPr>
          <p:cNvGrpSpPr>
            <a:grpSpLocks/>
          </p:cNvGrpSpPr>
          <p:nvPr/>
        </p:nvGrpSpPr>
        <p:grpSpPr bwMode="auto">
          <a:xfrm>
            <a:off x="2332167" y="535016"/>
            <a:ext cx="7468930" cy="723333"/>
            <a:chOff x="5012615" y="-568107"/>
            <a:chExt cx="14561440" cy="37645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A0F18-F03F-43B2-BA23-331523031A03}"/>
                </a:ext>
              </a:extLst>
            </p:cNvPr>
            <p:cNvSpPr txBox="1"/>
            <p:nvPr/>
          </p:nvSpPr>
          <p:spPr>
            <a:xfrm>
              <a:off x="5012615" y="-568107"/>
              <a:ext cx="14561440" cy="1758065"/>
            </a:xfrm>
            <a:prstGeom prst="rect">
              <a:avLst/>
            </a:prstGeom>
            <a:noFill/>
          </p:spPr>
          <p:txBody>
            <a:bodyPr wrap="square" lIns="37150" tIns="18575" rIns="37150" bIns="18575">
              <a:spAutoFit/>
            </a:bodyPr>
            <a:lstStyle/>
            <a:p>
              <a:pPr algn="ctr" defTabSz="914217">
                <a:defRPr/>
              </a:pPr>
              <a:r>
                <a:rPr lang="en-US" sz="3576" b="1" dirty="0">
                  <a:solidFill>
                    <a:schemeClr val="tx2"/>
                  </a:solidFill>
                  <a:latin typeface="Lato Regular"/>
                  <a:cs typeface="Lato Regular"/>
                </a:rPr>
                <a:t>Top 3 Queens Neighborhoods  </a:t>
              </a:r>
              <a:endParaRPr lang="id-ID" sz="3576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93BF12-C2EE-4867-982F-ED9FFB5E28D6}"/>
                </a:ext>
              </a:extLst>
            </p:cNvPr>
            <p:cNvSpPr/>
            <p:nvPr/>
          </p:nvSpPr>
          <p:spPr>
            <a:xfrm>
              <a:off x="11298955" y="3104719"/>
              <a:ext cx="1552774" cy="917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116" tIns="18559" rIns="37116" bIns="18559" anchor="ctr"/>
            <a:lstStyle/>
            <a:p>
              <a:pPr algn="ctr" defTabSz="914217">
                <a:defRPr/>
              </a:pPr>
              <a:endParaRPr lang="en-US" sz="1463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9B6026C-E16A-4E79-95CB-711FE411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739" y="1912272"/>
            <a:ext cx="419270" cy="50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C3E35-F602-43F2-B939-FEA9B1077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94" y="1938840"/>
            <a:ext cx="604583" cy="37547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D3E92E3-A405-4825-8CFD-6DCC7F933921}"/>
              </a:ext>
            </a:extLst>
          </p:cNvPr>
          <p:cNvSpPr txBox="1"/>
          <p:nvPr/>
        </p:nvSpPr>
        <p:spPr bwMode="auto">
          <a:xfrm>
            <a:off x="105600" y="104216"/>
            <a:ext cx="2579717" cy="587792"/>
          </a:xfrm>
          <a:prstGeom prst="rect">
            <a:avLst/>
          </a:prstGeom>
          <a:noFill/>
        </p:spPr>
        <p:txBody>
          <a:bodyPr wrap="square" lIns="37150" tIns="18575" rIns="37150" bIns="18575">
            <a:spAutoFit/>
          </a:bodyPr>
          <a:lstStyle/>
          <a:p>
            <a:pPr algn="ctr" defTabSz="914217">
              <a:defRPr/>
            </a:pPr>
            <a:r>
              <a:rPr lang="en-US" sz="3576" b="1" dirty="0">
                <a:solidFill>
                  <a:schemeClr val="accent2">
                    <a:lumMod val="50000"/>
                  </a:schemeClr>
                </a:solidFill>
                <a:latin typeface="Lato Regular"/>
                <a:cs typeface="Lato Regular"/>
              </a:rPr>
              <a:t>Where</a:t>
            </a:r>
            <a:endParaRPr lang="id-ID" sz="3576" b="1" dirty="0">
              <a:solidFill>
                <a:schemeClr val="accent2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6C645-2599-42AE-84BE-65EF01649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36"/>
          <a:stretch/>
        </p:blipFill>
        <p:spPr>
          <a:xfrm>
            <a:off x="233631" y="2832155"/>
            <a:ext cx="5680600" cy="3234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CA69E-E46F-4405-B15D-E924E2A307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899"/>
          <a:stretch/>
        </p:blipFill>
        <p:spPr>
          <a:xfrm>
            <a:off x="6288811" y="2831522"/>
            <a:ext cx="5680600" cy="32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83738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Motagua - Red - Light">
      <a:dk1>
        <a:srgbClr val="A1A1A1"/>
      </a:dk1>
      <a:lt1>
        <a:sysClr val="window" lastClr="FFFFFF"/>
      </a:lt1>
      <a:dk2>
        <a:srgbClr val="E73847"/>
      </a:dk2>
      <a:lt2>
        <a:srgbClr val="FFFFFF"/>
      </a:lt2>
      <a:accent1>
        <a:srgbClr val="2F2F2F"/>
      </a:accent1>
      <a:accent2>
        <a:srgbClr val="E73847"/>
      </a:accent2>
      <a:accent3>
        <a:srgbClr val="8B8B8B"/>
      </a:accent3>
      <a:accent4>
        <a:srgbClr val="555555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478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Lato Light</vt:lpstr>
      <vt:lpstr>Lato Regular</vt:lpstr>
      <vt:lpstr>Open Sans Light</vt:lpstr>
      <vt:lpstr>Raleway Light</vt:lpstr>
      <vt:lpstr>Arial</vt:lpstr>
      <vt:lpstr>Calibri</vt:lpstr>
      <vt:lpstr>Calibri Light</vt:lpstr>
      <vt:lpstr>Trebuchet MS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markk</dc:creator>
  <cp:lastModifiedBy>Wang Shihan</cp:lastModifiedBy>
  <cp:revision>93</cp:revision>
  <dcterms:created xsi:type="dcterms:W3CDTF">2019-11-29T18:42:28Z</dcterms:created>
  <dcterms:modified xsi:type="dcterms:W3CDTF">2020-10-26T03:52:10Z</dcterms:modified>
</cp:coreProperties>
</file>