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863" y="478405"/>
            <a:ext cx="7796274" cy="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1878"/>
            <a:ext cx="5181600" cy="50850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1878"/>
            <a:ext cx="5181600" cy="50850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2744"/>
            <a:ext cx="10515600" cy="5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BD1005-BDC6-4327-A8E1-8568F6EDDE07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260B6C-A190-4C22-8DED-CA9963D65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" y="6356350"/>
            <a:ext cx="500549" cy="5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Wave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is a vector describing the propagation direction, such that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wavelength in a vacuum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is the complex refractive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specifies the complex field vector at the origin,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are orthogonal)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evaluate(X</a:t>
                </a:r>
                <a:r>
                  <a:rPr lang="en-US" dirty="0">
                    <a:latin typeface="Consolas" panose="020B0609020204030204" pitchFamily="49" charset="0"/>
                  </a:rPr>
                  <a:t>, Y, Z</a:t>
                </a:r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dirty="0" smtClean="0"/>
                  <a:t>evaluates the field at the given set of points X, Y, and Z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638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Boundary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91878"/>
                <a:ext cx="6184392" cy="5085085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 is the normal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 smtClean="0"/>
                  <a:t> is a point on the plane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refractive index “in front” of the normal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refractive index “behind” the normal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evaluate(w, X, Y, Z)</a:t>
                </a:r>
              </a:p>
              <a:p>
                <a:pPr lvl="1"/>
                <a:r>
                  <a:rPr lang="en-US" dirty="0" smtClean="0"/>
                  <a:t>evaluates the field produced by a plane wave </a:t>
                </a:r>
                <a:r>
                  <a:rPr lang="en-US" dirty="0" smtClean="0">
                    <a:latin typeface="Consolas" panose="020B0609020204030204" pitchFamily="49" charset="0"/>
                  </a:rPr>
                  <a:t>w</a:t>
                </a:r>
                <a:r>
                  <a:rPr lang="en-US" dirty="0" smtClean="0"/>
                  <a:t> at points </a:t>
                </a:r>
                <a:r>
                  <a:rPr lang="en-US" dirty="0" smtClean="0">
                    <a:latin typeface="Consolas" panose="020B0609020204030204" pitchFamily="49" charset="0"/>
                  </a:rPr>
                  <a:t>X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nsolas" panose="020B0609020204030204" pitchFamily="49" charset="0"/>
                  </a:rPr>
                  <a:t>Y</a:t>
                </a:r>
                <a:r>
                  <a:rPr lang="en-US" dirty="0" smtClean="0"/>
                  <a:t>, and </a:t>
                </a:r>
                <a:r>
                  <a:rPr lang="en-US" dirty="0" smtClean="0">
                    <a:latin typeface="Consolas" panose="020B0609020204030204" pitchFamily="49" charset="0"/>
                  </a:rPr>
                  <a:t>Z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w</a:t>
                </a:r>
                <a:r>
                  <a:rPr lang="en-US" dirty="0" smtClean="0"/>
                  <a:t> is an incident plane wave object: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is the propagation vector in a vacuum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field at the origin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91878"/>
                <a:ext cx="6184392" cy="5085085"/>
              </a:xfrm>
              <a:blipFill>
                <a:blip r:embed="rId2"/>
                <a:stretch>
                  <a:fillRect l="-1775" t="-1918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434072" y="1197864"/>
            <a:ext cx="3721608" cy="482803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260336" y="2468067"/>
            <a:ext cx="1143000" cy="9326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8318589" y="2385771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9514002" y="4626864"/>
            <a:ext cx="377355" cy="11203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50808" y="5522976"/>
            <a:ext cx="763194" cy="224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19487" y="493830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87" y="4938307"/>
                <a:ext cx="54373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82228" y="4938307"/>
                <a:ext cx="743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8" y="4938307"/>
                <a:ext cx="74353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of a plane wave in a material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with a plane wave</a:t>
                </a:r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Expand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in a medium with refractive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point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 smtClean="0"/>
                  <a:t> where the plane wave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 entered the medium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Apply the phase from the origin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Apply the decay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1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2953512" y="4672584"/>
            <a:ext cx="274320" cy="1042416"/>
          </a:xfrm>
          <a:prstGeom prst="rightBrace">
            <a:avLst>
              <a:gd name="adj1" fmla="val 783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131564" y="4607052"/>
            <a:ext cx="274320" cy="1173480"/>
          </a:xfrm>
          <a:prstGeom prst="rightBrace">
            <a:avLst>
              <a:gd name="adj1" fmla="val 783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8615" y="53850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shift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4587" y="5385071"/>
            <a:ext cx="72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91878"/>
                <a:ext cx="6061796" cy="508508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transmitted propagation vector: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</a:t>
                </a:r>
                <a:r>
                  <a:rPr lang="en-US" dirty="0" smtClean="0"/>
                  <a:t>intersection point: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 is inside the material: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ELSE add incident and reflected: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91878"/>
                <a:ext cx="6061796" cy="5085085"/>
              </a:xfrm>
              <a:blipFill rotWithShape="0">
                <a:blip r:embed="rId2"/>
                <a:stretch>
                  <a:fillRect l="-1911" t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434072" y="1197864"/>
            <a:ext cx="3721608" cy="482803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260336" y="2468067"/>
            <a:ext cx="1143000" cy="9326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318589" y="2385771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514002" y="4626864"/>
            <a:ext cx="377355" cy="11203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750808" y="5522976"/>
            <a:ext cx="763194" cy="224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19487" y="4938307"/>
                <a:ext cx="6569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87" y="4938307"/>
                <a:ext cx="65697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82228" y="4938307"/>
                <a:ext cx="68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8" y="4938307"/>
                <a:ext cx="68005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9974548" y="3163824"/>
            <a:ext cx="943388" cy="127167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922319" y="2991422"/>
            <a:ext cx="135393" cy="135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21764" y="2468067"/>
                <a:ext cx="497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64" y="2468067"/>
                <a:ext cx="49725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35775" y="3098562"/>
                <a:ext cx="685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775" y="3098562"/>
                <a:ext cx="68582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I’d write this as two classes:</a:t>
                </a:r>
              </a:p>
              <a:p>
                <a:pPr lvl="1"/>
                <a:r>
                  <a:rPr lang="en-US" dirty="0" err="1" smtClean="0">
                    <a:latin typeface="Consolas" panose="020B0609020204030204" pitchFamily="49" charset="0"/>
                  </a:rPr>
                  <a:t>planewave</a:t>
                </a:r>
                <a:r>
                  <a:rPr lang="en-US" dirty="0" smtClean="0"/>
                  <a:t> – implement everything necessary for plane wave propagation, along with a function </a:t>
                </a:r>
                <a:r>
                  <a:rPr lang="en-US" dirty="0" smtClean="0">
                    <a:latin typeface="Consolas" panose="020B0609020204030204" pitchFamily="49" charset="0"/>
                  </a:rPr>
                  <a:t>evaluate(X, Y, Z)</a:t>
                </a:r>
                <a:r>
                  <a:rPr lang="en-US" dirty="0" smtClean="0"/>
                  <a:t> that takes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meshgrid</a:t>
                </a:r>
                <a:r>
                  <a:rPr lang="en-US" dirty="0" smtClean="0"/>
                  <a:t> and returns the field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boundary</a:t>
                </a:r>
                <a:r>
                  <a:rPr lang="en-US" dirty="0" smtClean="0"/>
                  <a:t> – implement the </a:t>
                </a:r>
                <a:r>
                  <a:rPr lang="en-US" dirty="0" smtClean="0">
                    <a:latin typeface="Consolas" panose="020B0609020204030204" pitchFamily="49" charset="0"/>
                  </a:rPr>
                  <a:t>scatter(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r>
                  <a:rPr lang="en-US" dirty="0" smtClean="0"/>
                  <a:t> function for calculating the reflected and transmitted plane waves, along with a function </a:t>
                </a:r>
                <a:r>
                  <a:rPr lang="en-US" dirty="0" smtClean="0">
                    <a:latin typeface="Consolas" panose="020B0609020204030204" pitchFamily="49" charset="0"/>
                  </a:rPr>
                  <a:t>evaluate(w, X, Y, Z)</a:t>
                </a:r>
                <a:r>
                  <a:rPr lang="en-US" dirty="0" smtClean="0"/>
                  <a:t> that takes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planewave</a:t>
                </a:r>
                <a:r>
                  <a:rPr lang="en-US" dirty="0" smtClean="0"/>
                  <a:t> and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meshgrid</a:t>
                </a:r>
                <a:r>
                  <a:rPr lang="en-US" dirty="0" smtClean="0"/>
                  <a:t> and returns the field</a:t>
                </a:r>
              </a:p>
              <a:p>
                <a:r>
                  <a:rPr lang="en-US" dirty="0" smtClean="0"/>
                  <a:t>You might run into problems if the plane wave is coming from behind the surface – I wouldn’t worry about it now for testing, but I think you can solve this by flipping the normal and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has a positive imaginary part, the plane wave will decay from the origin – I’m not sure how that will behave so I’d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real for now (just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4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U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201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UH Logo</vt:lpstr>
      <vt:lpstr>Plane Wave Class</vt:lpstr>
      <vt:lpstr>Planar Boundary Class</vt:lpstr>
      <vt:lpstr>Propagation of a plane wave in a material</vt:lpstr>
      <vt:lpstr>Calculate the field</vt:lpstr>
      <vt:lpstr>Implementation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Windows User</dc:creator>
  <cp:lastModifiedBy>世豪 冉</cp:lastModifiedBy>
  <cp:revision>44</cp:revision>
  <dcterms:created xsi:type="dcterms:W3CDTF">2017-04-22T15:47:28Z</dcterms:created>
  <dcterms:modified xsi:type="dcterms:W3CDTF">2018-06-06T16:59:59Z</dcterms:modified>
</cp:coreProperties>
</file>