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ags/tag13.xml" ContentType="application/vnd.openxmlformats-officedocument.presentationml.tags+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3"/>
  </p:notesMasterIdLst>
  <p:handoutMasterIdLst>
    <p:handoutMasterId r:id="rId24"/>
  </p:handoutMasterIdLst>
  <p:sldIdLst>
    <p:sldId id="275" r:id="rId3"/>
    <p:sldId id="271" r:id="rId4"/>
    <p:sldId id="278" r:id="rId5"/>
    <p:sldId id="277" r:id="rId6"/>
    <p:sldId id="264" r:id="rId7"/>
    <p:sldId id="272" r:id="rId8"/>
    <p:sldId id="265" r:id="rId9"/>
    <p:sldId id="267" r:id="rId10"/>
    <p:sldId id="276" r:id="rId11"/>
    <p:sldId id="266" r:id="rId12"/>
    <p:sldId id="273" r:id="rId13"/>
    <p:sldId id="268" r:id="rId14"/>
    <p:sldId id="280" r:id="rId15"/>
    <p:sldId id="285" r:id="rId16"/>
    <p:sldId id="284" r:id="rId17"/>
    <p:sldId id="286" r:id="rId18"/>
    <p:sldId id="274" r:id="rId19"/>
    <p:sldId id="282" r:id="rId20"/>
    <p:sldId id="281"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87" autoAdjust="0"/>
  </p:normalViewPr>
  <p:slideViewPr>
    <p:cSldViewPr snapToGrid="0">
      <p:cViewPr varScale="1">
        <p:scale>
          <a:sx n="63" d="100"/>
          <a:sy n="63" d="100"/>
        </p:scale>
        <p:origin x="14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75F46C-4BF9-45BF-9FF2-D80FA89E75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21367FD-9764-4D8B-88AA-B29D84A730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348F2-D381-421D-B8B6-B9CC6A57DA3B}" type="datetimeFigureOut">
              <a:rPr lang="en-US" smtClean="0"/>
              <a:t>11/11/2022</a:t>
            </a:fld>
            <a:endParaRPr lang="en-US"/>
          </a:p>
        </p:txBody>
      </p:sp>
      <p:sp>
        <p:nvSpPr>
          <p:cNvPr id="4" name="Footer Placeholder 3">
            <a:extLst>
              <a:ext uri="{FF2B5EF4-FFF2-40B4-BE49-F238E27FC236}">
                <a16:creationId xmlns:a16="http://schemas.microsoft.com/office/drawing/2014/main" id="{64BA8B41-20A5-4570-9B6A-0081D0D0FDA4}"/>
              </a:ext>
            </a:extLst>
          </p:cNvPr>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r>
              <a:rPr lang="en-US" sz="600">
                <a:solidFill>
                  <a:srgbClr val="000000"/>
                </a:solidFill>
                <a:latin typeface="Verdana" panose="020B0604030504040204" pitchFamily="34" charset="0"/>
              </a:rPr>
              <a:t>Internal</a:t>
            </a:r>
          </a:p>
        </p:txBody>
      </p:sp>
      <p:sp>
        <p:nvSpPr>
          <p:cNvPr id="5" name="Slide Number Placeholder 4">
            <a:extLst>
              <a:ext uri="{FF2B5EF4-FFF2-40B4-BE49-F238E27FC236}">
                <a16:creationId xmlns:a16="http://schemas.microsoft.com/office/drawing/2014/main" id="{DB50D221-5001-4069-BAE1-FD0F19E866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0C4038-C7F2-49C3-98E7-FF3016F4A852}" type="slidenum">
              <a:rPr lang="en-US" smtClean="0"/>
              <a:t>‹#›</a:t>
            </a:fld>
            <a:endParaRPr lang="en-US"/>
          </a:p>
        </p:txBody>
      </p:sp>
    </p:spTree>
    <p:extLst>
      <p:ext uri="{BB962C8B-B14F-4D97-AF65-F5344CB8AC3E}">
        <p14:creationId xmlns:p14="http://schemas.microsoft.com/office/powerpoint/2010/main" val="391079655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9B39A-FD5E-4DD1-8993-E220CB80EF11}"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DB181-05CB-452E-847C-02C7A88D6A68}" type="slidenum">
              <a:rPr lang="en-US" smtClean="0"/>
              <a:t>‹#›</a:t>
            </a:fld>
            <a:endParaRPr lang="en-US"/>
          </a:p>
        </p:txBody>
      </p:sp>
    </p:spTree>
    <p:extLst>
      <p:ext uri="{BB962C8B-B14F-4D97-AF65-F5344CB8AC3E}">
        <p14:creationId xmlns:p14="http://schemas.microsoft.com/office/powerpoint/2010/main" val="356370381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a:t>
            </a:fld>
            <a:endParaRPr lang="en-US"/>
          </a:p>
        </p:txBody>
      </p:sp>
    </p:spTree>
    <p:extLst>
      <p:ext uri="{BB962C8B-B14F-4D97-AF65-F5344CB8AC3E}">
        <p14:creationId xmlns:p14="http://schemas.microsoft.com/office/powerpoint/2010/main" val="297308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First few trial: try different sets of features-&gt; apply </a:t>
            </a:r>
            <a:r>
              <a:rPr lang="en-US" dirty="0" err="1"/>
              <a:t>pca</a:t>
            </a:r>
            <a:r>
              <a:rPr lang="en-US" dirty="0"/>
              <a:t> to reduce data dimension avoid curse of dimensionality where Euclidean distance becomes inflated. Everything seems like equidistance</a:t>
            </a:r>
          </a:p>
          <a:p>
            <a:pPr marL="228600" indent="-228600">
              <a:buAutoNum type="arabicPeriod"/>
            </a:pPr>
            <a:r>
              <a:rPr lang="en-US" dirty="0"/>
              <a:t>Final approach: choosing many features do not help. Resort to simple model. Choose only </a:t>
            </a:r>
            <a:r>
              <a:rPr lang="en-US" dirty="0" err="1"/>
              <a:t>total_sales_after_discount_mean</a:t>
            </a:r>
            <a:r>
              <a:rPr lang="en-US" dirty="0"/>
              <a:t> and </a:t>
            </a:r>
            <a:r>
              <a:rPr lang="en-US" dirty="0" err="1"/>
              <a:t>rfm</a:t>
            </a:r>
            <a:endParaRPr lang="en-US" dirty="0"/>
          </a:p>
          <a:p>
            <a:pPr marL="228600" indent="-228600">
              <a:buAutoNum type="arabicPeriod"/>
            </a:pPr>
            <a:r>
              <a:rPr lang="en-US" dirty="0"/>
              <a:t>Choose </a:t>
            </a:r>
            <a:r>
              <a:rPr lang="en-US" dirty="0" err="1"/>
              <a:t>total_sales_after_discount_mean</a:t>
            </a:r>
            <a:r>
              <a:rPr lang="en-US" dirty="0"/>
              <a:t> over median since they are highly correlated (0.96)</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10</a:t>
            </a:fld>
            <a:endParaRPr lang="en-US"/>
          </a:p>
        </p:txBody>
      </p:sp>
    </p:spTree>
    <p:extLst>
      <p:ext uri="{BB962C8B-B14F-4D97-AF65-F5344CB8AC3E}">
        <p14:creationId xmlns:p14="http://schemas.microsoft.com/office/powerpoint/2010/main" val="284012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11</a:t>
            </a:fld>
            <a:endParaRPr lang="en-US"/>
          </a:p>
        </p:txBody>
      </p:sp>
    </p:spTree>
    <p:extLst>
      <p:ext uri="{BB962C8B-B14F-4D97-AF65-F5344CB8AC3E}">
        <p14:creationId xmlns:p14="http://schemas.microsoft.com/office/powerpoint/2010/main" val="617544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Why </a:t>
            </a:r>
            <a:r>
              <a:rPr lang="en-US" dirty="0" err="1"/>
              <a:t>Kmeans</a:t>
            </a:r>
            <a:r>
              <a:rPr lang="en-US" dirty="0"/>
              <a:t> not DBSCAN </a:t>
            </a:r>
            <a:r>
              <a:rPr lang="en-US" dirty="0" err="1"/>
              <a:t>bcuz</a:t>
            </a:r>
            <a:r>
              <a:rPr lang="en-US" dirty="0"/>
              <a:t> DBSCAN will automatically determine cluster and not all points will be assigned a cluster</a:t>
            </a:r>
          </a:p>
          <a:p>
            <a:pPr marL="228600" indent="-228600">
              <a:buAutoNum type="arabicPeriod"/>
            </a:pPr>
            <a:r>
              <a:rPr lang="en-US" dirty="0"/>
              <a:t>Why 2 clusters allows us to strategize marketing campaign faster due to less number of customer segment. It can be a good start and less resource needs to poured in </a:t>
            </a:r>
            <a:r>
              <a:rPr lang="en-US" dirty="0" err="1"/>
              <a:t>analyse</a:t>
            </a:r>
            <a:r>
              <a:rPr lang="en-US" dirty="0"/>
              <a:t> and customize offer/attraction packages for different customer</a:t>
            </a:r>
          </a:p>
          <a:p>
            <a:pPr marL="228600" indent="-228600">
              <a:buAutoNum type="arabicPeriod"/>
            </a:pPr>
            <a:r>
              <a:rPr lang="en-US" dirty="0"/>
              <a:t>Inertia is </a:t>
            </a:r>
            <a:r>
              <a:rPr lang="en-US" b="0" i="0" dirty="0">
                <a:solidFill>
                  <a:srgbClr val="212529"/>
                </a:solidFill>
                <a:effectLst/>
                <a:latin typeface="-apple-system"/>
              </a:rPr>
              <a:t>Sum of squared distances of samples to their closest cluster center. The smaller the better</a:t>
            </a:r>
          </a:p>
          <a:p>
            <a:pPr marL="228600" indent="-228600">
              <a:buAutoNum type="arabicPeriod"/>
            </a:pPr>
            <a:r>
              <a:rPr lang="en-US" b="0" i="0" dirty="0" err="1">
                <a:solidFill>
                  <a:srgbClr val="212529"/>
                </a:solidFill>
                <a:effectLst/>
                <a:latin typeface="-apple-system"/>
              </a:rPr>
              <a:t>Silhoutte</a:t>
            </a:r>
            <a:r>
              <a:rPr lang="en-US" b="0" i="0" dirty="0">
                <a:solidFill>
                  <a:srgbClr val="212529"/>
                </a:solidFill>
                <a:effectLst/>
                <a:latin typeface="-apple-system"/>
              </a:rPr>
              <a:t> score: mean intra-cluster distance (</a:t>
            </a:r>
            <a:r>
              <a:rPr lang="en-US" dirty="0">
                <a:effectLst/>
              </a:rPr>
              <a:t>a</a:t>
            </a:r>
            <a:r>
              <a:rPr lang="en-US" b="0" i="0" dirty="0">
                <a:solidFill>
                  <a:srgbClr val="212529"/>
                </a:solidFill>
                <a:effectLst/>
                <a:latin typeface="-apple-system"/>
              </a:rPr>
              <a:t>) and the mean nearest-cluster distance (</a:t>
            </a:r>
            <a:r>
              <a:rPr lang="en-US" dirty="0">
                <a:effectLst/>
              </a:rPr>
              <a:t>b</a:t>
            </a:r>
            <a:r>
              <a:rPr lang="en-US" b="0" i="0" dirty="0">
                <a:solidFill>
                  <a:srgbClr val="212529"/>
                </a:solidFill>
                <a:effectLst/>
                <a:latin typeface="-apple-system"/>
              </a:rPr>
              <a:t>) for each sample. The higher the better. [-1, 1]</a:t>
            </a:r>
          </a:p>
          <a:p>
            <a:pPr marL="228600" indent="-228600">
              <a:buAutoNum type="arabicPeriod"/>
            </a:pPr>
            <a:r>
              <a:rPr lang="en-US" b="0" i="0" dirty="0">
                <a:solidFill>
                  <a:srgbClr val="212529"/>
                </a:solidFill>
                <a:effectLst/>
                <a:latin typeface="-apple-system"/>
              </a:rPr>
              <a:t>RI = (number of agreeing pairs) / (number of pairs), accuracy in disguise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12</a:t>
            </a:fld>
            <a:endParaRPr lang="en-US"/>
          </a:p>
        </p:txBody>
      </p:sp>
    </p:spTree>
    <p:extLst>
      <p:ext uri="{BB962C8B-B14F-4D97-AF65-F5344CB8AC3E}">
        <p14:creationId xmlns:p14="http://schemas.microsoft.com/office/powerpoint/2010/main" val="60398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Cluster A: total spending is lower, the last transaction date is longer (maybe they take flight less frequently or they don’t buy so often, can do promotion), less transaction</a:t>
            </a:r>
          </a:p>
          <a:p>
            <a:r>
              <a:rPr lang="en-US" dirty="0"/>
              <a:t>2. Cluster B: total spending is higher, last transaction is nearer, more transaction</a:t>
            </a:r>
          </a:p>
          <a:p>
            <a:r>
              <a:rPr lang="en-US" dirty="0"/>
              <a:t>3. Focus on cluster B since 42% of customer accounts for more than 90% revenue/ profit</a:t>
            </a:r>
          </a:p>
          <a:p>
            <a:r>
              <a:rPr lang="en-US" dirty="0"/>
              <a:t>4. Launch loyal customer campaign for cluster B customers</a:t>
            </a:r>
          </a:p>
          <a:p>
            <a:r>
              <a:rPr lang="en-US" dirty="0"/>
              <a:t>5. Not sure who will take charge of the selling off strategy. One way to keep them loyal is to do something marketing strategy like Hermes. Allow exclusive items to be sold based on booking. Not to sell at massive scale. Create an impression that it is </a:t>
            </a:r>
            <a:r>
              <a:rPr lang="en-US" dirty="0" err="1"/>
              <a:t>honours</a:t>
            </a:r>
            <a:r>
              <a:rPr lang="en-US" dirty="0"/>
              <a:t> to own such product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13</a:t>
            </a:fld>
            <a:endParaRPr lang="en-US"/>
          </a:p>
        </p:txBody>
      </p:sp>
    </p:spTree>
    <p:extLst>
      <p:ext uri="{BB962C8B-B14F-4D97-AF65-F5344CB8AC3E}">
        <p14:creationId xmlns:p14="http://schemas.microsoft.com/office/powerpoint/2010/main" val="410036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There can be a cluster for niche customer</a:t>
            </a:r>
          </a:p>
          <a:p>
            <a:pPr marL="228600" indent="-228600">
              <a:buAutoNum type="arabicPeriod"/>
            </a:pPr>
            <a:r>
              <a:rPr lang="en-US" dirty="0"/>
              <a:t>Determined using elbow plot based on monetary</a:t>
            </a:r>
          </a:p>
          <a:p>
            <a:pPr marL="228600" indent="-228600">
              <a:buAutoNum type="arabicPeriod"/>
            </a:pPr>
            <a:r>
              <a:rPr lang="en-US" dirty="0"/>
              <a:t>These customer is above 0.97 quantile, accounts for 2475 people, 3% of people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14</a:t>
            </a:fld>
            <a:endParaRPr lang="en-US"/>
          </a:p>
        </p:txBody>
      </p:sp>
    </p:spTree>
    <p:extLst>
      <p:ext uri="{BB962C8B-B14F-4D97-AF65-F5344CB8AC3E}">
        <p14:creationId xmlns:p14="http://schemas.microsoft.com/office/powerpoint/2010/main" val="135695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15</a:t>
            </a:fld>
            <a:endParaRPr lang="en-US"/>
          </a:p>
        </p:txBody>
      </p:sp>
    </p:spTree>
    <p:extLst>
      <p:ext uri="{BB962C8B-B14F-4D97-AF65-F5344CB8AC3E}">
        <p14:creationId xmlns:p14="http://schemas.microsoft.com/office/powerpoint/2010/main" val="4170749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Classification approach</a:t>
            </a:r>
          </a:p>
          <a:p>
            <a:pPr marL="228600" indent="-228600">
              <a:buAutoNum type="arabicPeriod"/>
            </a:pPr>
            <a:r>
              <a:rPr lang="en-US" dirty="0"/>
              <a:t>Use SVM-RBF </a:t>
            </a:r>
            <a:r>
              <a:rPr lang="en-US" dirty="0" err="1"/>
              <a:t>bcuz</a:t>
            </a:r>
            <a:r>
              <a:rPr lang="en-US" dirty="0"/>
              <a:t> this is the common classification model which is robust to outlier (the spending power between customers has huge diff)</a:t>
            </a:r>
          </a:p>
          <a:p>
            <a:pPr marL="228600" indent="-228600">
              <a:buAutoNum type="arabicPeriod"/>
            </a:pPr>
            <a:r>
              <a:rPr lang="en-US" dirty="0"/>
              <a:t>F1-score 0.78</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16</a:t>
            </a:fld>
            <a:endParaRPr lang="en-US"/>
          </a:p>
        </p:txBody>
      </p:sp>
    </p:spTree>
    <p:extLst>
      <p:ext uri="{BB962C8B-B14F-4D97-AF65-F5344CB8AC3E}">
        <p14:creationId xmlns:p14="http://schemas.microsoft.com/office/powerpoint/2010/main" val="1533965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17</a:t>
            </a:fld>
            <a:endParaRPr lang="en-US"/>
          </a:p>
        </p:txBody>
      </p:sp>
    </p:spTree>
    <p:extLst>
      <p:ext uri="{BB962C8B-B14F-4D97-AF65-F5344CB8AC3E}">
        <p14:creationId xmlns:p14="http://schemas.microsoft.com/office/powerpoint/2010/main" val="2818757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good digital project does not stop at building a commendable model.</a:t>
            </a:r>
          </a:p>
          <a:p>
            <a:pPr marL="228600" indent="-228600">
              <a:buAutoNum type="arabicPeriod"/>
            </a:pPr>
            <a:r>
              <a:rPr lang="en-US" dirty="0"/>
              <a:t>We should practice </a:t>
            </a:r>
            <a:r>
              <a:rPr lang="en-US" dirty="0" err="1"/>
              <a:t>MLOps</a:t>
            </a:r>
            <a:endParaRPr lang="en-US" dirty="0"/>
          </a:p>
          <a:p>
            <a:pPr marL="228600" indent="-228600">
              <a:buAutoNum type="arabicPeriod"/>
            </a:pPr>
            <a:r>
              <a:rPr lang="en-US" dirty="0"/>
              <a:t>In this case, </a:t>
            </a:r>
            <a:r>
              <a:rPr lang="en-US" dirty="0" err="1"/>
              <a:t>mlflow</a:t>
            </a:r>
            <a:r>
              <a:rPr lang="en-US" dirty="0"/>
              <a:t> is used for model versioning for continuous enhancement</a:t>
            </a:r>
          </a:p>
          <a:p>
            <a:pPr marL="228600" indent="-228600">
              <a:buAutoNum type="arabicPeriod"/>
            </a:pPr>
            <a:r>
              <a:rPr lang="en-US" dirty="0"/>
              <a:t>It stores parameters (#clusters), metrics (silhouette score), artifacts (figure and models) and allow model-to-model comparison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18</a:t>
            </a:fld>
            <a:endParaRPr lang="en-US"/>
          </a:p>
        </p:txBody>
      </p:sp>
    </p:spTree>
    <p:extLst>
      <p:ext uri="{BB962C8B-B14F-4D97-AF65-F5344CB8AC3E}">
        <p14:creationId xmlns:p14="http://schemas.microsoft.com/office/powerpoint/2010/main" val="984740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19</a:t>
            </a:fld>
            <a:endParaRPr lang="en-US"/>
          </a:p>
        </p:txBody>
      </p:sp>
    </p:spTree>
    <p:extLst>
      <p:ext uri="{BB962C8B-B14F-4D97-AF65-F5344CB8AC3E}">
        <p14:creationId xmlns:p14="http://schemas.microsoft.com/office/powerpoint/2010/main" val="2637005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2</a:t>
            </a:fld>
            <a:endParaRPr lang="en-US"/>
          </a:p>
        </p:txBody>
      </p:sp>
    </p:spTree>
    <p:extLst>
      <p:ext uri="{BB962C8B-B14F-4D97-AF65-F5344CB8AC3E}">
        <p14:creationId xmlns:p14="http://schemas.microsoft.com/office/powerpoint/2010/main" val="4193041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Demographic analysis: Age, gender, occupation, race, religion, what kind of product they buy</a:t>
            </a:r>
          </a:p>
          <a:p>
            <a:pPr marL="228600" indent="-228600">
              <a:buAutoNum type="arabicPeriod"/>
            </a:pPr>
            <a:r>
              <a:rPr lang="en-US" dirty="0"/>
              <a:t>Weighted average for </a:t>
            </a:r>
            <a:r>
              <a:rPr lang="en-US" dirty="0" err="1"/>
              <a:t>rfm</a:t>
            </a:r>
            <a:r>
              <a:rPr lang="en-US" dirty="0"/>
              <a:t> because their significance </a:t>
            </a:r>
            <a:r>
              <a:rPr lang="en-US"/>
              <a:t>maybe different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20</a:t>
            </a:fld>
            <a:endParaRPr lang="en-US"/>
          </a:p>
        </p:txBody>
      </p:sp>
    </p:spTree>
    <p:extLst>
      <p:ext uri="{BB962C8B-B14F-4D97-AF65-F5344CB8AC3E}">
        <p14:creationId xmlns:p14="http://schemas.microsoft.com/office/powerpoint/2010/main" val="288776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Explain given datasets and problems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3</a:t>
            </a:fld>
            <a:endParaRPr lang="en-US"/>
          </a:p>
        </p:txBody>
      </p:sp>
    </p:spTree>
    <p:extLst>
      <p:ext uri="{BB962C8B-B14F-4D97-AF65-F5344CB8AC3E}">
        <p14:creationId xmlns:p14="http://schemas.microsoft.com/office/powerpoint/2010/main" val="724089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4</a:t>
            </a:fld>
            <a:endParaRPr lang="en-US"/>
          </a:p>
        </p:txBody>
      </p:sp>
    </p:spTree>
    <p:extLst>
      <p:ext uri="{BB962C8B-B14F-4D97-AF65-F5344CB8AC3E}">
        <p14:creationId xmlns:p14="http://schemas.microsoft.com/office/powerpoint/2010/main" val="300546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Convert datetime</a:t>
            </a:r>
          </a:p>
          <a:p>
            <a:pPr marL="228600" indent="-228600">
              <a:buAutoNum type="arabicPeriod"/>
            </a:pPr>
            <a:r>
              <a:rPr lang="en-US" dirty="0"/>
              <a:t>Missing value in </a:t>
            </a:r>
            <a:r>
              <a:rPr lang="en-US" dirty="0" err="1"/>
              <a:t>discount_amount_usd</a:t>
            </a:r>
            <a:r>
              <a:rPr lang="en-US" dirty="0"/>
              <a:t>, </a:t>
            </a:r>
            <a:r>
              <a:rPr lang="en-US" dirty="0" err="1"/>
              <a:t>discount_amount_usd</a:t>
            </a:r>
            <a:r>
              <a:rPr lang="en-US" dirty="0"/>
              <a:t> != </a:t>
            </a:r>
            <a:r>
              <a:rPr lang="en-US" dirty="0" err="1"/>
              <a:t>original_price_usd</a:t>
            </a:r>
            <a:r>
              <a:rPr lang="en-US" dirty="0"/>
              <a:t> - </a:t>
            </a:r>
            <a:r>
              <a:rPr lang="en-US" dirty="0" err="1"/>
              <a:t>sales_value_usd</a:t>
            </a:r>
            <a:endParaRPr lang="en-US" dirty="0"/>
          </a:p>
          <a:p>
            <a:pPr marL="228600" indent="-228600">
              <a:buAutoNum type="arabicPeriod"/>
            </a:pPr>
            <a:r>
              <a:rPr lang="en-US" dirty="0"/>
              <a:t>There are rows having </a:t>
            </a:r>
            <a:r>
              <a:rPr lang="en-US" dirty="0" err="1"/>
              <a:t>sales_value_usd</a:t>
            </a:r>
            <a:r>
              <a:rPr lang="en-US" dirty="0"/>
              <a:t> = 0, assume free gift/ return</a:t>
            </a:r>
          </a:p>
          <a:p>
            <a:pPr marL="228600" indent="-228600">
              <a:buAutoNum type="arabicPeriod"/>
            </a:pPr>
            <a:r>
              <a:rPr lang="en-US" dirty="0"/>
              <a:t>convert transaction-wise into customer-wise data to perform customer segmentation</a:t>
            </a:r>
          </a:p>
          <a:p>
            <a:pPr marL="228600" indent="-228600">
              <a:buAutoNum type="arabicPeriod"/>
            </a:pPr>
            <a:r>
              <a:rPr lang="en-US" dirty="0"/>
              <a:t>Create new feature to better characterize customer spending behavior using multiprocessing</a:t>
            </a:r>
          </a:p>
          <a:p>
            <a:pPr marL="228600" indent="-228600">
              <a:buAutoNum type="arabicPeriod"/>
            </a:pPr>
            <a:r>
              <a:rPr lang="en-US" dirty="0" err="1"/>
              <a:t>Total_sales_after_discount</a:t>
            </a:r>
            <a:r>
              <a:rPr lang="en-US" dirty="0"/>
              <a:t> indicates purchasing power</a:t>
            </a:r>
          </a:p>
          <a:p>
            <a:pPr marL="228600" indent="-228600">
              <a:buAutoNum type="arabicPeriod"/>
            </a:pPr>
            <a:r>
              <a:rPr lang="en-US" dirty="0" err="1"/>
              <a:t>Discount_percent</a:t>
            </a:r>
            <a:r>
              <a:rPr lang="en-US" dirty="0"/>
              <a:t> to check if discount affects spending of a customer</a:t>
            </a:r>
          </a:p>
          <a:p>
            <a:pPr marL="228600" indent="-228600">
              <a:buAutoNum type="arabicPeriod"/>
            </a:pPr>
            <a:r>
              <a:rPr lang="en-US" dirty="0" err="1"/>
              <a:t>Day_of_week</a:t>
            </a:r>
            <a:r>
              <a:rPr lang="en-US" dirty="0"/>
              <a:t> and </a:t>
            </a:r>
            <a:r>
              <a:rPr lang="en-US" dirty="0" err="1"/>
              <a:t>is_weekend</a:t>
            </a:r>
            <a:r>
              <a:rPr lang="en-US" dirty="0"/>
              <a:t> to check transaction day</a:t>
            </a:r>
          </a:p>
          <a:p>
            <a:pPr marL="228600" indent="-228600">
              <a:buAutoNum type="arabicPeriod"/>
            </a:pPr>
            <a:r>
              <a:rPr lang="en-US" dirty="0"/>
              <a:t>Min, mean, median, max: transaction statistics</a:t>
            </a:r>
          </a:p>
          <a:p>
            <a:pPr marL="228600" indent="-228600">
              <a:buAutoNum type="arabicPeriod"/>
            </a:pPr>
            <a:r>
              <a:rPr lang="en-US" dirty="0"/>
              <a:t>Recency: days from last purchase</a:t>
            </a:r>
          </a:p>
          <a:p>
            <a:pPr marL="228600" indent="-228600">
              <a:buAutoNum type="arabicPeriod"/>
            </a:pPr>
            <a:r>
              <a:rPr lang="en-US" dirty="0"/>
              <a:t>Frequency: transaction count</a:t>
            </a:r>
          </a:p>
          <a:p>
            <a:pPr marL="228600" indent="-228600">
              <a:buAutoNum type="arabicPeriod"/>
            </a:pPr>
            <a:r>
              <a:rPr lang="en-US" dirty="0"/>
              <a:t>Monetary: total money spent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5</a:t>
            </a:fld>
            <a:endParaRPr lang="en-US"/>
          </a:p>
        </p:txBody>
      </p:sp>
    </p:spTree>
    <p:extLst>
      <p:ext uri="{BB962C8B-B14F-4D97-AF65-F5344CB8AC3E}">
        <p14:creationId xmlns:p14="http://schemas.microsoft.com/office/powerpoint/2010/main" val="348437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6</a:t>
            </a:fld>
            <a:endParaRPr lang="en-US"/>
          </a:p>
        </p:txBody>
      </p:sp>
    </p:spTree>
    <p:extLst>
      <p:ext uri="{BB962C8B-B14F-4D97-AF65-F5344CB8AC3E}">
        <p14:creationId xmlns:p14="http://schemas.microsoft.com/office/powerpoint/2010/main" val="221665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Kmeans</a:t>
            </a:r>
            <a:r>
              <a:rPr lang="en-US" dirty="0"/>
              <a:t> requires symmetrical distribution, same scale</a:t>
            </a:r>
          </a:p>
          <a:p>
            <a:pPr marL="228600" indent="-228600">
              <a:buAutoNum type="arabicPeriod"/>
            </a:pPr>
            <a:r>
              <a:rPr lang="en-US" dirty="0"/>
              <a:t>More transactions happen on weekday, perception of spending more on weekend is wrong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7</a:t>
            </a:fld>
            <a:endParaRPr lang="en-US"/>
          </a:p>
        </p:txBody>
      </p:sp>
    </p:spTree>
    <p:extLst>
      <p:ext uri="{BB962C8B-B14F-4D97-AF65-F5344CB8AC3E}">
        <p14:creationId xmlns:p14="http://schemas.microsoft.com/office/powerpoint/2010/main" val="49098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effectLst/>
                <a:latin typeface="ui-monospace"/>
              </a:rPr>
              <a:t>total_sales_after_discount</a:t>
            </a:r>
            <a:r>
              <a:rPr lang="en-US" dirty="0">
                <a:effectLst/>
                <a:latin typeface="ui-monospace"/>
              </a:rPr>
              <a:t>, </a:t>
            </a:r>
            <a:r>
              <a:rPr lang="en-US" dirty="0" err="1">
                <a:effectLst/>
                <a:latin typeface="ui-monospace"/>
              </a:rPr>
              <a:t>original_price_usd</a:t>
            </a:r>
            <a:r>
              <a:rPr lang="en-US" dirty="0">
                <a:effectLst/>
                <a:latin typeface="ui-monospace"/>
              </a:rPr>
              <a:t>, </a:t>
            </a:r>
            <a:r>
              <a:rPr lang="en-US" dirty="0" err="1">
                <a:effectLst/>
                <a:latin typeface="ui-monospace"/>
              </a:rPr>
              <a:t>discount_amount_usd</a:t>
            </a:r>
            <a:r>
              <a:rPr lang="en-US" dirty="0">
                <a:effectLst/>
                <a:latin typeface="ui-monospace"/>
              </a:rPr>
              <a:t> are correlated. Choose total </a:t>
            </a:r>
            <a:r>
              <a:rPr lang="en-US" dirty="0" err="1">
                <a:effectLst/>
                <a:latin typeface="ui-monospace"/>
              </a:rPr>
              <a:t>total_sales_after_discount_mean</a:t>
            </a:r>
            <a:r>
              <a:rPr lang="en-US" dirty="0">
                <a:effectLst/>
                <a:latin typeface="ui-monospace"/>
              </a:rPr>
              <a:t> over </a:t>
            </a:r>
            <a:r>
              <a:rPr lang="en-US" dirty="0" err="1">
                <a:effectLst/>
                <a:latin typeface="ui-monospace"/>
              </a:rPr>
              <a:t>original_price</a:t>
            </a:r>
            <a:r>
              <a:rPr lang="en-US" dirty="0">
                <a:effectLst/>
                <a:latin typeface="ui-monospace"/>
              </a:rPr>
              <a:t> and </a:t>
            </a:r>
            <a:r>
              <a:rPr lang="en-US" dirty="0" err="1">
                <a:effectLst/>
                <a:latin typeface="ui-monospace"/>
              </a:rPr>
              <a:t>discount_amount_usd</a:t>
            </a:r>
            <a:r>
              <a:rPr lang="en-US" dirty="0">
                <a:effectLst/>
                <a:latin typeface="ui-monospace"/>
              </a:rPr>
              <a:t> as it encapsulates info from the rest</a:t>
            </a:r>
          </a:p>
          <a:p>
            <a:pPr marL="228600" indent="-228600">
              <a:buAutoNum type="arabicPeriod"/>
            </a:pPr>
            <a:r>
              <a:rPr lang="en-US" dirty="0">
                <a:effectLst/>
                <a:latin typeface="ui-monospace"/>
              </a:rPr>
              <a:t>To drop highly correlated features</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8</a:t>
            </a:fld>
            <a:endParaRPr lang="en-US"/>
          </a:p>
        </p:txBody>
      </p:sp>
    </p:spTree>
    <p:extLst>
      <p:ext uri="{BB962C8B-B14F-4D97-AF65-F5344CB8AC3E}">
        <p14:creationId xmlns:p14="http://schemas.microsoft.com/office/powerpoint/2010/main" val="55556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F42DB181-05CB-452E-847C-02C7A88D6A68}" type="slidenum">
              <a:rPr lang="en-US" smtClean="0"/>
              <a:t>9</a:t>
            </a:fld>
            <a:endParaRPr lang="en-US"/>
          </a:p>
        </p:txBody>
      </p:sp>
    </p:spTree>
    <p:extLst>
      <p:ext uri="{BB962C8B-B14F-4D97-AF65-F5344CB8AC3E}">
        <p14:creationId xmlns:p14="http://schemas.microsoft.com/office/powerpoint/2010/main" val="85112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62B2-4EFB-4E7A-AF6E-4E6701C24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F6ED7-7A22-4CA2-B46E-013EEA330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C76752-D222-4F4D-8836-33D9AD800313}"/>
              </a:ext>
            </a:extLst>
          </p:cNvPr>
          <p:cNvSpPr>
            <a:spLocks noGrp="1"/>
          </p:cNvSpPr>
          <p:nvPr>
            <p:ph type="dt" sz="half" idx="10"/>
          </p:nvPr>
        </p:nvSpPr>
        <p:spPr/>
        <p:txBody>
          <a:bodyPr/>
          <a:lstStyle/>
          <a:p>
            <a:fld id="{3BF9436D-8006-4AE1-9696-276D4E1B8BFF}" type="datetime1">
              <a:rPr lang="en-US" smtClean="0"/>
              <a:t>11/11/2022</a:t>
            </a:fld>
            <a:endParaRPr lang="en-US"/>
          </a:p>
        </p:txBody>
      </p:sp>
      <p:sp>
        <p:nvSpPr>
          <p:cNvPr id="5" name="Footer Placeholder 4">
            <a:extLst>
              <a:ext uri="{FF2B5EF4-FFF2-40B4-BE49-F238E27FC236}">
                <a16:creationId xmlns:a16="http://schemas.microsoft.com/office/drawing/2014/main" id="{5A579F36-0896-4D34-853C-67A942A1923F}"/>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BEBC0DEC-26E3-42BD-BCA0-CED8374A2E2F}"/>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347746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5445-FA1E-433F-AFB6-96C6D1529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6EAD5-B7CB-4F08-9301-2D4A0F81B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5182-68A7-4D22-8018-78371DB714B7}"/>
              </a:ext>
            </a:extLst>
          </p:cNvPr>
          <p:cNvSpPr>
            <a:spLocks noGrp="1"/>
          </p:cNvSpPr>
          <p:nvPr>
            <p:ph type="dt" sz="half" idx="10"/>
          </p:nvPr>
        </p:nvSpPr>
        <p:spPr/>
        <p:txBody>
          <a:bodyPr/>
          <a:lstStyle/>
          <a:p>
            <a:fld id="{3E7A7D72-D7BE-4F00-8235-8AFBCCEEB5DB}" type="datetime1">
              <a:rPr lang="en-US" smtClean="0"/>
              <a:t>11/11/2022</a:t>
            </a:fld>
            <a:endParaRPr lang="en-US"/>
          </a:p>
        </p:txBody>
      </p:sp>
      <p:sp>
        <p:nvSpPr>
          <p:cNvPr id="5" name="Footer Placeholder 4">
            <a:extLst>
              <a:ext uri="{FF2B5EF4-FFF2-40B4-BE49-F238E27FC236}">
                <a16:creationId xmlns:a16="http://schemas.microsoft.com/office/drawing/2014/main" id="{C68551D1-1263-418A-A8EC-947537EE1746}"/>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E64EA4C3-7D60-4CF0-BD11-78DA96D053C0}"/>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190267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4196F6-B4A1-4D7D-B271-83CDE5F93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1BD66-E0D2-4BB8-A04D-DBBE1BB779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640D3-0537-4B1F-ADBC-02B7EFD37D43}"/>
              </a:ext>
            </a:extLst>
          </p:cNvPr>
          <p:cNvSpPr>
            <a:spLocks noGrp="1"/>
          </p:cNvSpPr>
          <p:nvPr>
            <p:ph type="dt" sz="half" idx="10"/>
          </p:nvPr>
        </p:nvSpPr>
        <p:spPr/>
        <p:txBody>
          <a:bodyPr/>
          <a:lstStyle/>
          <a:p>
            <a:fld id="{FD607452-69F9-437B-B21B-332825318248}" type="datetime1">
              <a:rPr lang="en-US" smtClean="0"/>
              <a:t>11/11/2022</a:t>
            </a:fld>
            <a:endParaRPr lang="en-US"/>
          </a:p>
        </p:txBody>
      </p:sp>
      <p:sp>
        <p:nvSpPr>
          <p:cNvPr id="5" name="Footer Placeholder 4">
            <a:extLst>
              <a:ext uri="{FF2B5EF4-FFF2-40B4-BE49-F238E27FC236}">
                <a16:creationId xmlns:a16="http://schemas.microsoft.com/office/drawing/2014/main" id="{2FE769B5-5AED-4F9C-9E82-5E4657B79DAC}"/>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B3E0C184-0771-4B65-BB68-CCD2B1020835}"/>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178462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63F3-A772-41F0-9EA0-C57DE971FF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50367-42AF-4BA2-88F7-49BCD6886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77BD5-A761-4558-B63B-061980228787}"/>
              </a:ext>
            </a:extLst>
          </p:cNvPr>
          <p:cNvSpPr>
            <a:spLocks noGrp="1"/>
          </p:cNvSpPr>
          <p:nvPr>
            <p:ph type="dt" sz="half" idx="10"/>
          </p:nvPr>
        </p:nvSpPr>
        <p:spPr/>
        <p:txBody>
          <a:bodyPr/>
          <a:lstStyle/>
          <a:p>
            <a:fld id="{C9ED3EED-7621-40E8-A870-637F77180A17}" type="datetime1">
              <a:rPr lang="en-US" smtClean="0"/>
              <a:t>11/11/2022</a:t>
            </a:fld>
            <a:endParaRPr lang="en-US"/>
          </a:p>
        </p:txBody>
      </p:sp>
      <p:sp>
        <p:nvSpPr>
          <p:cNvPr id="5" name="Footer Placeholder 4">
            <a:extLst>
              <a:ext uri="{FF2B5EF4-FFF2-40B4-BE49-F238E27FC236}">
                <a16:creationId xmlns:a16="http://schemas.microsoft.com/office/drawing/2014/main" id="{6A5CBA0C-2828-4151-8E74-D9571477DB5B}"/>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3DD9A27A-9BF6-4CB9-81AD-DEE4DB014AE7}"/>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12265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C8FB-0016-4B34-932F-80D5C4D39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99A3A5-4A3C-4B55-B529-84A6D810F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E887D2-210B-4627-8903-0BD497FC4475}"/>
              </a:ext>
            </a:extLst>
          </p:cNvPr>
          <p:cNvSpPr>
            <a:spLocks noGrp="1"/>
          </p:cNvSpPr>
          <p:nvPr>
            <p:ph type="dt" sz="half" idx="10"/>
          </p:nvPr>
        </p:nvSpPr>
        <p:spPr/>
        <p:txBody>
          <a:bodyPr/>
          <a:lstStyle/>
          <a:p>
            <a:fld id="{55EC55E2-EB97-4329-B368-312B2648D3EE}" type="datetime1">
              <a:rPr lang="en-US" smtClean="0"/>
              <a:t>11/11/2022</a:t>
            </a:fld>
            <a:endParaRPr lang="en-US"/>
          </a:p>
        </p:txBody>
      </p:sp>
      <p:sp>
        <p:nvSpPr>
          <p:cNvPr id="5" name="Footer Placeholder 4">
            <a:extLst>
              <a:ext uri="{FF2B5EF4-FFF2-40B4-BE49-F238E27FC236}">
                <a16:creationId xmlns:a16="http://schemas.microsoft.com/office/drawing/2014/main" id="{706AC9A1-0630-4C1D-8F59-38AAF98EBA4D}"/>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56D86081-CA44-48B9-950B-A853A480890D}"/>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354294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B09E-7F4C-4782-BC09-C86884009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83398-D131-436E-A98C-F829843BD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78AD9-752F-4787-B5F5-2AA6F6D8D9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B3C8B6-0018-4D2C-A946-168FC948B731}"/>
              </a:ext>
            </a:extLst>
          </p:cNvPr>
          <p:cNvSpPr>
            <a:spLocks noGrp="1"/>
          </p:cNvSpPr>
          <p:nvPr>
            <p:ph type="dt" sz="half" idx="10"/>
          </p:nvPr>
        </p:nvSpPr>
        <p:spPr/>
        <p:txBody>
          <a:bodyPr/>
          <a:lstStyle/>
          <a:p>
            <a:fld id="{24D616B4-5123-4776-A1B1-72198C9714D2}" type="datetime1">
              <a:rPr lang="en-US" smtClean="0"/>
              <a:t>11/11/2022</a:t>
            </a:fld>
            <a:endParaRPr lang="en-US"/>
          </a:p>
        </p:txBody>
      </p:sp>
      <p:sp>
        <p:nvSpPr>
          <p:cNvPr id="6" name="Footer Placeholder 5">
            <a:extLst>
              <a:ext uri="{FF2B5EF4-FFF2-40B4-BE49-F238E27FC236}">
                <a16:creationId xmlns:a16="http://schemas.microsoft.com/office/drawing/2014/main" id="{03238BAC-2D6F-466B-A663-2C5FE41D0EDA}"/>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a:extLst>
              <a:ext uri="{FF2B5EF4-FFF2-40B4-BE49-F238E27FC236}">
                <a16:creationId xmlns:a16="http://schemas.microsoft.com/office/drawing/2014/main" id="{FDD8E04E-E254-409A-B6A3-ACC7258ACED4}"/>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272874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5FF5-BE03-4661-8035-A3753A37F6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B9A881-557C-43E8-920D-0D4411CA5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DF531-3763-4581-81BA-5F69D5141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4CC7BF-2745-44E2-8210-8FAF93A92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958306-5E98-436E-9353-B5B86D573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F7A262-2ADF-44A7-B204-EA486001C218}"/>
              </a:ext>
            </a:extLst>
          </p:cNvPr>
          <p:cNvSpPr>
            <a:spLocks noGrp="1"/>
          </p:cNvSpPr>
          <p:nvPr>
            <p:ph type="dt" sz="half" idx="10"/>
          </p:nvPr>
        </p:nvSpPr>
        <p:spPr/>
        <p:txBody>
          <a:bodyPr/>
          <a:lstStyle/>
          <a:p>
            <a:fld id="{397728FA-9F2F-4650-B44A-C2805B267ACF}" type="datetime1">
              <a:rPr lang="en-US" smtClean="0"/>
              <a:t>11/11/2022</a:t>
            </a:fld>
            <a:endParaRPr lang="en-US"/>
          </a:p>
        </p:txBody>
      </p:sp>
      <p:sp>
        <p:nvSpPr>
          <p:cNvPr id="8" name="Footer Placeholder 7">
            <a:extLst>
              <a:ext uri="{FF2B5EF4-FFF2-40B4-BE49-F238E27FC236}">
                <a16:creationId xmlns:a16="http://schemas.microsoft.com/office/drawing/2014/main" id="{0F79B0E9-E23D-4FAF-A090-8BDC81216B65}"/>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9" name="Slide Number Placeholder 8">
            <a:extLst>
              <a:ext uri="{FF2B5EF4-FFF2-40B4-BE49-F238E27FC236}">
                <a16:creationId xmlns:a16="http://schemas.microsoft.com/office/drawing/2014/main" id="{13A304C9-55D9-4593-B395-38B85B759F47}"/>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22609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8F73-79E6-4DA8-8BE0-0D89A3862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A7014-3C31-4711-95B8-68E6CDF20FB3}"/>
              </a:ext>
            </a:extLst>
          </p:cNvPr>
          <p:cNvSpPr>
            <a:spLocks noGrp="1"/>
          </p:cNvSpPr>
          <p:nvPr>
            <p:ph type="dt" sz="half" idx="10"/>
          </p:nvPr>
        </p:nvSpPr>
        <p:spPr/>
        <p:txBody>
          <a:bodyPr/>
          <a:lstStyle/>
          <a:p>
            <a:fld id="{5EFE64F8-5DC4-41ED-9FC2-A391B70213FD}" type="datetime1">
              <a:rPr lang="en-US" smtClean="0"/>
              <a:t>11/11/2022</a:t>
            </a:fld>
            <a:endParaRPr lang="en-US"/>
          </a:p>
        </p:txBody>
      </p:sp>
      <p:sp>
        <p:nvSpPr>
          <p:cNvPr id="4" name="Footer Placeholder 3">
            <a:extLst>
              <a:ext uri="{FF2B5EF4-FFF2-40B4-BE49-F238E27FC236}">
                <a16:creationId xmlns:a16="http://schemas.microsoft.com/office/drawing/2014/main" id="{C918632F-91BC-4B41-855E-7D0025CAD385}"/>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5" name="Slide Number Placeholder 4">
            <a:extLst>
              <a:ext uri="{FF2B5EF4-FFF2-40B4-BE49-F238E27FC236}">
                <a16:creationId xmlns:a16="http://schemas.microsoft.com/office/drawing/2014/main" id="{D5339BF0-BEF5-49F4-B232-E16927EB8EAA}"/>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395038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5DCBD-D0A2-4A20-AA2E-74F5782B7965}"/>
              </a:ext>
            </a:extLst>
          </p:cNvPr>
          <p:cNvSpPr>
            <a:spLocks noGrp="1"/>
          </p:cNvSpPr>
          <p:nvPr>
            <p:ph type="dt" sz="half" idx="10"/>
          </p:nvPr>
        </p:nvSpPr>
        <p:spPr/>
        <p:txBody>
          <a:bodyPr/>
          <a:lstStyle/>
          <a:p>
            <a:fld id="{C85D912B-DA85-4BF2-9DEA-70E338CB6373}" type="datetime1">
              <a:rPr lang="en-US" smtClean="0"/>
              <a:t>11/11/2022</a:t>
            </a:fld>
            <a:endParaRPr lang="en-US"/>
          </a:p>
        </p:txBody>
      </p:sp>
      <p:sp>
        <p:nvSpPr>
          <p:cNvPr id="3" name="Footer Placeholder 2">
            <a:extLst>
              <a:ext uri="{FF2B5EF4-FFF2-40B4-BE49-F238E27FC236}">
                <a16:creationId xmlns:a16="http://schemas.microsoft.com/office/drawing/2014/main" id="{A19922C8-7A61-411B-94A9-E806CA8D6FF3}"/>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4" name="Slide Number Placeholder 3">
            <a:extLst>
              <a:ext uri="{FF2B5EF4-FFF2-40B4-BE49-F238E27FC236}">
                <a16:creationId xmlns:a16="http://schemas.microsoft.com/office/drawing/2014/main" id="{3B40D1C5-81A9-48AF-AB1B-B31986550B74}"/>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94802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62D2-FA23-47A5-A2F5-4FBE59F11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56229F-54EC-4C67-95C3-3193C85BD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38AD40-E34E-43BD-8865-13C650BB2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021D3-D7A3-4333-8C05-9E6CEEA6483F}"/>
              </a:ext>
            </a:extLst>
          </p:cNvPr>
          <p:cNvSpPr>
            <a:spLocks noGrp="1"/>
          </p:cNvSpPr>
          <p:nvPr>
            <p:ph type="dt" sz="half" idx="10"/>
          </p:nvPr>
        </p:nvSpPr>
        <p:spPr/>
        <p:txBody>
          <a:bodyPr/>
          <a:lstStyle/>
          <a:p>
            <a:fld id="{EC70B1EB-4E93-4EDA-9589-7015760EFA30}" type="datetime1">
              <a:rPr lang="en-US" smtClean="0"/>
              <a:t>11/11/2022</a:t>
            </a:fld>
            <a:endParaRPr lang="en-US"/>
          </a:p>
        </p:txBody>
      </p:sp>
      <p:sp>
        <p:nvSpPr>
          <p:cNvPr id="6" name="Footer Placeholder 5">
            <a:extLst>
              <a:ext uri="{FF2B5EF4-FFF2-40B4-BE49-F238E27FC236}">
                <a16:creationId xmlns:a16="http://schemas.microsoft.com/office/drawing/2014/main" id="{83397250-7C39-4B58-B54A-BC8CA1AD0C35}"/>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a:extLst>
              <a:ext uri="{FF2B5EF4-FFF2-40B4-BE49-F238E27FC236}">
                <a16:creationId xmlns:a16="http://schemas.microsoft.com/office/drawing/2014/main" id="{21D9F5E7-EDE8-40C9-93DD-F585C6EBA399}"/>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292596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E298-3AD6-4AA9-B5E0-4A8E2DCF2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85DF23-F40F-495D-96DE-8A820F01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7D7ED-6D01-4368-B2AA-5909FBB85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DF72B-9378-41F0-83C2-FA78B8E03568}"/>
              </a:ext>
            </a:extLst>
          </p:cNvPr>
          <p:cNvSpPr>
            <a:spLocks noGrp="1"/>
          </p:cNvSpPr>
          <p:nvPr>
            <p:ph type="dt" sz="half" idx="10"/>
          </p:nvPr>
        </p:nvSpPr>
        <p:spPr/>
        <p:txBody>
          <a:bodyPr/>
          <a:lstStyle/>
          <a:p>
            <a:fld id="{BEABD3CD-4CBC-4613-B7AE-253F3DBD1E6B}" type="datetime1">
              <a:rPr lang="en-US" smtClean="0"/>
              <a:t>11/11/2022</a:t>
            </a:fld>
            <a:endParaRPr lang="en-US"/>
          </a:p>
        </p:txBody>
      </p:sp>
      <p:sp>
        <p:nvSpPr>
          <p:cNvPr id="6" name="Footer Placeholder 5">
            <a:extLst>
              <a:ext uri="{FF2B5EF4-FFF2-40B4-BE49-F238E27FC236}">
                <a16:creationId xmlns:a16="http://schemas.microsoft.com/office/drawing/2014/main" id="{259E90C3-95BB-4160-BB31-032A89799A74}"/>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a:extLst>
              <a:ext uri="{FF2B5EF4-FFF2-40B4-BE49-F238E27FC236}">
                <a16:creationId xmlns:a16="http://schemas.microsoft.com/office/drawing/2014/main" id="{3628DEEF-BF7D-4B2D-8FBE-D07BD9100DCD}"/>
              </a:ext>
            </a:extLst>
          </p:cNvPr>
          <p:cNvSpPr>
            <a:spLocks noGrp="1"/>
          </p:cNvSpPr>
          <p:nvPr>
            <p:ph type="sldNum" sz="quarter" idx="12"/>
          </p:nvPr>
        </p:nvSpPr>
        <p:spPr/>
        <p:txBody>
          <a:bodyPr/>
          <a:lstStyle/>
          <a:p>
            <a:fld id="{DE83FDA1-1A34-439B-922D-44A872792CE3}" type="slidenum">
              <a:rPr lang="en-US" smtClean="0"/>
              <a:t>‹#›</a:t>
            </a:fld>
            <a:endParaRPr lang="en-US"/>
          </a:p>
        </p:txBody>
      </p:sp>
    </p:spTree>
    <p:extLst>
      <p:ext uri="{BB962C8B-B14F-4D97-AF65-F5344CB8AC3E}">
        <p14:creationId xmlns:p14="http://schemas.microsoft.com/office/powerpoint/2010/main" val="182842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BD29F-DA7F-4B22-B393-3D1D3DC77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D24E2-134F-46FE-AD3F-B49A28174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ACFCA-F3AE-4F36-A9DE-29DF4C23C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1FFF6-76A3-482D-9301-91A64969BD8D}" type="datetime1">
              <a:rPr lang="en-US" smtClean="0"/>
              <a:t>11/11/2022</a:t>
            </a:fld>
            <a:endParaRPr lang="en-US"/>
          </a:p>
        </p:txBody>
      </p:sp>
      <p:sp>
        <p:nvSpPr>
          <p:cNvPr id="5" name="Footer Placeholder 4">
            <a:extLst>
              <a:ext uri="{FF2B5EF4-FFF2-40B4-BE49-F238E27FC236}">
                <a16:creationId xmlns:a16="http://schemas.microsoft.com/office/drawing/2014/main" id="{F2E1A7E9-13FB-496A-A35F-F8CAC00F5D4B}"/>
              </a:ext>
            </a:extLst>
          </p:cNvPr>
          <p:cNvSpPr>
            <a:spLocks noGrp="1"/>
          </p:cNvSpPr>
          <p:nvPr>
            <p:ph type="ftr" sz="quarter" idx="3"/>
            <p:custDataLst>
              <p:tags r:id="rId13"/>
            </p:custDataLst>
          </p:nvPr>
        </p:nvSpPr>
        <p:spPr>
          <a:xfrm>
            <a:off x="0" y="6356350"/>
            <a:ext cx="12192000" cy="365125"/>
          </a:xfrm>
          <a:prstGeom prst="rect">
            <a:avLst/>
          </a:prstGeom>
        </p:spPr>
        <p:txBody>
          <a:bodyPr vert="horz" lIns="91440" tIns="45720" rIns="91440" bIns="45720" rtlCol="0" anchor="ct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CAB6161C-53B1-4BF9-B732-03898D10D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3FDA1-1A34-439B-922D-44A872792CE3}" type="slidenum">
              <a:rPr lang="en-US" smtClean="0"/>
              <a:t>‹#›</a:t>
            </a:fld>
            <a:endParaRPr lang="en-US"/>
          </a:p>
        </p:txBody>
      </p:sp>
    </p:spTree>
    <p:extLst>
      <p:ext uri="{BB962C8B-B14F-4D97-AF65-F5344CB8AC3E}">
        <p14:creationId xmlns:p14="http://schemas.microsoft.com/office/powerpoint/2010/main" val="345483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package" Target="../embeddings/Microsoft_Excel_Macro-Enabled_Worksheet.xlsm"/><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8.wmf"/><Relationship Id="rId2" Type="http://schemas.openxmlformats.org/officeDocument/2006/relationships/tags" Target="../tags/tag45.xml"/><Relationship Id="rId1" Type="http://schemas.openxmlformats.org/officeDocument/2006/relationships/vmlDrawing" Target="../drawings/vmlDrawing3.vml"/><Relationship Id="rId6" Type="http://schemas.openxmlformats.org/officeDocument/2006/relationships/package" Target="../embeddings/Microsoft_Excel_Worksheet1.xlsx"/><Relationship Id="rId5" Type="http://schemas.openxmlformats.org/officeDocument/2006/relationships/image" Target="../media/image19.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hyperlink" Target="https://github.com/shihao28/MachineLearning" TargetMode="External"/><Relationship Id="rId4" Type="http://schemas.openxmlformats.org/officeDocument/2006/relationships/hyperlink" Target="https://github.com/shihao28/Clusterin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27.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 Id="rId9"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CA006A-4BE0-48FD-BFE4-9B83406AEC73}"/>
              </a:ext>
            </a:extLst>
          </p:cNvPr>
          <p:cNvSpPr/>
          <p:nvPr/>
        </p:nvSpPr>
        <p:spPr>
          <a:xfrm>
            <a:off x="2006599" y="464607"/>
            <a:ext cx="8178801" cy="104986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useo Sans 900" panose="02000000000000000000" pitchFamily="50" charset="0"/>
              </a:rPr>
              <a:t>Customer Segmentation</a:t>
            </a:r>
          </a:p>
        </p:txBody>
      </p:sp>
      <p:sp>
        <p:nvSpPr>
          <p:cNvPr id="4" name="Content Placeholder 2">
            <a:extLst>
              <a:ext uri="{FF2B5EF4-FFF2-40B4-BE49-F238E27FC236}">
                <a16:creationId xmlns:a16="http://schemas.microsoft.com/office/drawing/2014/main" id="{55E791CC-EB4F-4113-9726-CC550C993685}"/>
              </a:ext>
            </a:extLst>
          </p:cNvPr>
          <p:cNvSpPr txBox="1">
            <a:spLocks/>
          </p:cNvSpPr>
          <p:nvPr/>
        </p:nvSpPr>
        <p:spPr>
          <a:xfrm>
            <a:off x="4205110" y="2042055"/>
            <a:ext cx="3781777"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333333"/>
                </a:solidFill>
                <a:latin typeface="Museo Sans 300" panose="02000000000000000000" pitchFamily="50" charset="0"/>
              </a:rPr>
              <a:t>Table of Contents:</a:t>
            </a:r>
          </a:p>
          <a:p>
            <a:pPr marL="457200" indent="-457200">
              <a:buFont typeface="+mj-lt"/>
              <a:buAutoNum type="arabicPeriod"/>
            </a:pPr>
            <a:r>
              <a:rPr lang="en-US" sz="2000" dirty="0">
                <a:solidFill>
                  <a:srgbClr val="333333"/>
                </a:solidFill>
                <a:latin typeface="Museo Sans 300" panose="02000000000000000000" pitchFamily="50" charset="0"/>
              </a:rPr>
              <a:t>Methodology Overview</a:t>
            </a:r>
          </a:p>
          <a:p>
            <a:pPr marL="457200" indent="-457200">
              <a:buFont typeface="+mj-lt"/>
              <a:buAutoNum type="arabicPeriod"/>
            </a:pPr>
            <a:r>
              <a:rPr lang="en-US" sz="2000" dirty="0">
                <a:solidFill>
                  <a:srgbClr val="333333"/>
                </a:solidFill>
                <a:latin typeface="Museo Sans 300" panose="02000000000000000000" pitchFamily="50" charset="0"/>
              </a:rPr>
              <a:t>Data Transformation</a:t>
            </a:r>
          </a:p>
          <a:p>
            <a:pPr marL="457200" indent="-457200">
              <a:buFont typeface="+mj-lt"/>
              <a:buAutoNum type="arabicPeriod"/>
            </a:pPr>
            <a:r>
              <a:rPr lang="en-US" sz="2000" dirty="0">
                <a:solidFill>
                  <a:srgbClr val="333333"/>
                </a:solidFill>
                <a:latin typeface="Museo Sans 300" panose="02000000000000000000" pitchFamily="50" charset="0"/>
              </a:rPr>
              <a:t>Exploratory Data Analysis</a:t>
            </a:r>
          </a:p>
          <a:p>
            <a:pPr marL="457200" indent="-457200">
              <a:buFont typeface="+mj-lt"/>
              <a:buAutoNum type="arabicPeriod"/>
            </a:pPr>
            <a:r>
              <a:rPr lang="en-US" sz="2000" dirty="0">
                <a:solidFill>
                  <a:srgbClr val="333333"/>
                </a:solidFill>
                <a:latin typeface="Museo Sans 300" panose="02000000000000000000" pitchFamily="50" charset="0"/>
              </a:rPr>
              <a:t>Scaling &amp; Feature Selection</a:t>
            </a:r>
          </a:p>
          <a:p>
            <a:pPr marL="457200" indent="-457200">
              <a:buFont typeface="+mj-lt"/>
              <a:buAutoNum type="arabicPeriod"/>
            </a:pPr>
            <a:r>
              <a:rPr lang="en-US" sz="2000" dirty="0">
                <a:solidFill>
                  <a:srgbClr val="333333"/>
                </a:solidFill>
                <a:latin typeface="Museo Sans 300" panose="02000000000000000000" pitchFamily="50" charset="0"/>
              </a:rPr>
              <a:t>Modelling and Results</a:t>
            </a:r>
          </a:p>
          <a:p>
            <a:pPr marL="457200" indent="-457200">
              <a:buFont typeface="+mj-lt"/>
              <a:buAutoNum type="arabicPeriod"/>
            </a:pPr>
            <a:r>
              <a:rPr lang="en-US" sz="2000" dirty="0">
                <a:solidFill>
                  <a:srgbClr val="333333"/>
                </a:solidFill>
                <a:latin typeface="Museo Sans 300" panose="02000000000000000000" pitchFamily="50" charset="0"/>
              </a:rPr>
              <a:t>Suggested Improvements</a:t>
            </a:r>
          </a:p>
        </p:txBody>
      </p:sp>
      <p:sp>
        <p:nvSpPr>
          <p:cNvPr id="5" name="Slide Number Placeholder 4">
            <a:extLst>
              <a:ext uri="{FF2B5EF4-FFF2-40B4-BE49-F238E27FC236}">
                <a16:creationId xmlns:a16="http://schemas.microsoft.com/office/drawing/2014/main" id="{9B3E8AF8-A5F3-4FE9-B1D7-B14457446E29}"/>
              </a:ext>
            </a:extLst>
          </p:cNvPr>
          <p:cNvSpPr>
            <a:spLocks noGrp="1"/>
          </p:cNvSpPr>
          <p:nvPr>
            <p:ph type="sldNum" sz="quarter" idx="12"/>
          </p:nvPr>
        </p:nvSpPr>
        <p:spPr/>
        <p:txBody>
          <a:bodyPr/>
          <a:lstStyle/>
          <a:p>
            <a:fld id="{DE83FDA1-1A34-439B-922D-44A872792CE3}" type="slidenum">
              <a:rPr lang="en-US" smtClean="0"/>
              <a:t>1</a:t>
            </a:fld>
            <a:endParaRPr lang="en-US"/>
          </a:p>
        </p:txBody>
      </p:sp>
      <p:sp>
        <p:nvSpPr>
          <p:cNvPr id="6" name="Footer Placeholder 5">
            <a:extLst>
              <a:ext uri="{FF2B5EF4-FFF2-40B4-BE49-F238E27FC236}">
                <a16:creationId xmlns:a16="http://schemas.microsoft.com/office/drawing/2014/main" id="{6696F77E-01A2-4453-B851-22CA82363CD9}"/>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301941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C114-AB2D-40B3-A575-2D8402348FC5}"/>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Following operations are performed before proceeding to modelling stage</a:t>
            </a:r>
          </a:p>
        </p:txBody>
      </p:sp>
      <p:sp>
        <p:nvSpPr>
          <p:cNvPr id="17" name="Content Placeholder 7">
            <a:extLst>
              <a:ext uri="{FF2B5EF4-FFF2-40B4-BE49-F238E27FC236}">
                <a16:creationId xmlns:a16="http://schemas.microsoft.com/office/drawing/2014/main" id="{B5358EA7-D022-4BC8-A9D5-6EF257EBFDC0}"/>
              </a:ext>
            </a:extLst>
          </p:cNvPr>
          <p:cNvSpPr txBox="1">
            <a:spLocks/>
          </p:cNvSpPr>
          <p:nvPr/>
        </p:nvSpPr>
        <p:spPr>
          <a:xfrm>
            <a:off x="838201" y="1825625"/>
            <a:ext cx="45994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latin typeface="Museo Sans 300" panose="02000000000000000000" pitchFamily="50" charset="0"/>
            </a:endParaRPr>
          </a:p>
        </p:txBody>
      </p:sp>
      <p:sp>
        <p:nvSpPr>
          <p:cNvPr id="3" name="Slide Number Placeholder 2">
            <a:extLst>
              <a:ext uri="{FF2B5EF4-FFF2-40B4-BE49-F238E27FC236}">
                <a16:creationId xmlns:a16="http://schemas.microsoft.com/office/drawing/2014/main" id="{155A60B4-2A17-473B-ABB8-53B0844DACC8}"/>
              </a:ext>
            </a:extLst>
          </p:cNvPr>
          <p:cNvSpPr>
            <a:spLocks noGrp="1"/>
          </p:cNvSpPr>
          <p:nvPr>
            <p:ph type="sldNum" sz="quarter" idx="12"/>
          </p:nvPr>
        </p:nvSpPr>
        <p:spPr/>
        <p:txBody>
          <a:bodyPr/>
          <a:lstStyle/>
          <a:p>
            <a:fld id="{DE83FDA1-1A34-439B-922D-44A872792CE3}" type="slidenum">
              <a:rPr lang="en-US" smtClean="0"/>
              <a:t>10</a:t>
            </a:fld>
            <a:endParaRPr lang="en-US"/>
          </a:p>
        </p:txBody>
      </p:sp>
      <p:sp>
        <p:nvSpPr>
          <p:cNvPr id="5" name="Footer Placeholder 4">
            <a:extLst>
              <a:ext uri="{FF2B5EF4-FFF2-40B4-BE49-F238E27FC236}">
                <a16:creationId xmlns:a16="http://schemas.microsoft.com/office/drawing/2014/main" id="{4A3C0F6D-DF62-4D86-803F-779817AF4841}"/>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
        <p:nvSpPr>
          <p:cNvPr id="6" name="Content Placeholder 5">
            <a:extLst>
              <a:ext uri="{FF2B5EF4-FFF2-40B4-BE49-F238E27FC236}">
                <a16:creationId xmlns:a16="http://schemas.microsoft.com/office/drawing/2014/main" id="{1D2011BE-31F7-4BA7-9670-1517B0AF4BAF}"/>
              </a:ext>
            </a:extLst>
          </p:cNvPr>
          <p:cNvSpPr>
            <a:spLocks noGrp="1"/>
          </p:cNvSpPr>
          <p:nvPr>
            <p:ph idx="1"/>
          </p:nvPr>
        </p:nvSpPr>
        <p:spPr/>
        <p:txBody>
          <a:bodyPr/>
          <a:lstStyle/>
          <a:p>
            <a:r>
              <a:rPr lang="en-US" dirty="0"/>
              <a:t>Scaling</a:t>
            </a:r>
          </a:p>
          <a:p>
            <a:pPr lvl="1"/>
            <a:r>
              <a:rPr lang="en-US" dirty="0"/>
              <a:t>Log transformation to reduce right-skewness</a:t>
            </a:r>
          </a:p>
          <a:p>
            <a:pPr lvl="1"/>
            <a:r>
              <a:rPr lang="en-US" dirty="0"/>
              <a:t>Standard Scalar</a:t>
            </a:r>
          </a:p>
          <a:p>
            <a:r>
              <a:rPr lang="en-US" dirty="0"/>
              <a:t>Selected Features</a:t>
            </a:r>
          </a:p>
          <a:p>
            <a:pPr lvl="1"/>
            <a:r>
              <a:rPr lang="en-US" dirty="0" err="1"/>
              <a:t>Total_sales_after_discount_mean</a:t>
            </a:r>
            <a:endParaRPr lang="en-US" dirty="0"/>
          </a:p>
          <a:p>
            <a:pPr lvl="1"/>
            <a:r>
              <a:rPr lang="en-US" dirty="0"/>
              <a:t>RFM matrix</a:t>
            </a:r>
          </a:p>
          <a:p>
            <a:pPr lvl="1"/>
            <a:endParaRPr lang="en-US" dirty="0"/>
          </a:p>
        </p:txBody>
      </p:sp>
    </p:spTree>
    <p:extLst>
      <p:ext uri="{BB962C8B-B14F-4D97-AF65-F5344CB8AC3E}">
        <p14:creationId xmlns:p14="http://schemas.microsoft.com/office/powerpoint/2010/main" val="34183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2823B7-F523-4C16-8A3A-20C0711D812D}"/>
              </a:ext>
            </a:extLst>
          </p:cNvPr>
          <p:cNvSpPr/>
          <p:nvPr/>
        </p:nvSpPr>
        <p:spPr>
          <a:xfrm>
            <a:off x="564444" y="2573867"/>
            <a:ext cx="632178"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860241-088F-4D29-9181-53A523777BD7}"/>
              </a:ext>
            </a:extLst>
          </p:cNvPr>
          <p:cNvSpPr/>
          <p:nvPr/>
        </p:nvSpPr>
        <p:spPr>
          <a:xfrm>
            <a:off x="1608665" y="2573867"/>
            <a:ext cx="8178801"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useo Sans 900" panose="02000000000000000000" pitchFamily="50" charset="0"/>
              </a:rPr>
              <a:t>MODELLING AND RESULTS</a:t>
            </a:r>
          </a:p>
        </p:txBody>
      </p:sp>
      <p:sp>
        <p:nvSpPr>
          <p:cNvPr id="5" name="Slide Number Placeholder 4">
            <a:extLst>
              <a:ext uri="{FF2B5EF4-FFF2-40B4-BE49-F238E27FC236}">
                <a16:creationId xmlns:a16="http://schemas.microsoft.com/office/drawing/2014/main" id="{03C7D604-67CC-426D-B819-91C764341647}"/>
              </a:ext>
            </a:extLst>
          </p:cNvPr>
          <p:cNvSpPr>
            <a:spLocks noGrp="1"/>
          </p:cNvSpPr>
          <p:nvPr>
            <p:ph type="sldNum" sz="quarter" idx="12"/>
          </p:nvPr>
        </p:nvSpPr>
        <p:spPr/>
        <p:txBody>
          <a:bodyPr/>
          <a:lstStyle/>
          <a:p>
            <a:fld id="{DE83FDA1-1A34-439B-922D-44A872792CE3}" type="slidenum">
              <a:rPr lang="en-US" smtClean="0"/>
              <a:t>11</a:t>
            </a:fld>
            <a:endParaRPr lang="en-US"/>
          </a:p>
        </p:txBody>
      </p:sp>
      <p:sp>
        <p:nvSpPr>
          <p:cNvPr id="6" name="Footer Placeholder 5">
            <a:extLst>
              <a:ext uri="{FF2B5EF4-FFF2-40B4-BE49-F238E27FC236}">
                <a16:creationId xmlns:a16="http://schemas.microsoft.com/office/drawing/2014/main" id="{7B12FEBB-F72C-4FF1-96B7-189119136B17}"/>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12221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3AC289D-A784-4E18-9CBE-CE7633971D3C}"/>
              </a:ext>
            </a:extLst>
          </p:cNvPr>
          <p:cNvSpPr>
            <a:spLocks noGrp="1"/>
          </p:cNvSpPr>
          <p:nvPr>
            <p:ph idx="1"/>
          </p:nvPr>
        </p:nvSpPr>
        <p:spPr/>
        <p:txBody>
          <a:bodyPr/>
          <a:lstStyle/>
          <a:p>
            <a:r>
              <a:rPr lang="en-US" dirty="0"/>
              <a:t>Clustering algorithm: K-Means</a:t>
            </a:r>
          </a:p>
          <a:p>
            <a:r>
              <a:rPr lang="en-US" dirty="0"/>
              <a:t>Number of cluster=2</a:t>
            </a:r>
          </a:p>
          <a:p>
            <a:r>
              <a:rPr lang="en-US" dirty="0"/>
              <a:t>Inertia: 20e3</a:t>
            </a:r>
          </a:p>
          <a:p>
            <a:r>
              <a:rPr lang="en-US" dirty="0" err="1"/>
              <a:t>Silhoutte</a:t>
            </a:r>
            <a:r>
              <a:rPr lang="en-US" dirty="0"/>
              <a:t> score: 0.33</a:t>
            </a:r>
          </a:p>
          <a:p>
            <a:r>
              <a:rPr lang="en-US" dirty="0"/>
              <a:t>Rand-score: 0.52</a:t>
            </a:r>
          </a:p>
          <a:p>
            <a:endParaRPr lang="en-US" dirty="0"/>
          </a:p>
        </p:txBody>
      </p:sp>
      <p:sp>
        <p:nvSpPr>
          <p:cNvPr id="2" name="Title 1">
            <a:extLst>
              <a:ext uri="{FF2B5EF4-FFF2-40B4-BE49-F238E27FC236}">
                <a16:creationId xmlns:a16="http://schemas.microsoft.com/office/drawing/2014/main" id="{5D6FC114-AB2D-40B3-A575-2D8402348FC5}"/>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Approach 1: Clustering</a:t>
            </a:r>
          </a:p>
        </p:txBody>
      </p:sp>
      <p:sp>
        <p:nvSpPr>
          <p:cNvPr id="3" name="Slide Number Placeholder 2">
            <a:extLst>
              <a:ext uri="{FF2B5EF4-FFF2-40B4-BE49-F238E27FC236}">
                <a16:creationId xmlns:a16="http://schemas.microsoft.com/office/drawing/2014/main" id="{AC1A6532-A424-4D1F-BCB3-9EE7AC566CE4}"/>
              </a:ext>
            </a:extLst>
          </p:cNvPr>
          <p:cNvSpPr>
            <a:spLocks noGrp="1"/>
          </p:cNvSpPr>
          <p:nvPr>
            <p:ph type="sldNum" sz="quarter" idx="12"/>
          </p:nvPr>
        </p:nvSpPr>
        <p:spPr/>
        <p:txBody>
          <a:bodyPr/>
          <a:lstStyle/>
          <a:p>
            <a:fld id="{DE83FDA1-1A34-439B-922D-44A872792CE3}" type="slidenum">
              <a:rPr lang="en-US" smtClean="0"/>
              <a:t>12</a:t>
            </a:fld>
            <a:endParaRPr lang="en-US"/>
          </a:p>
        </p:txBody>
      </p:sp>
      <p:sp>
        <p:nvSpPr>
          <p:cNvPr id="5" name="Footer Placeholder 4">
            <a:extLst>
              <a:ext uri="{FF2B5EF4-FFF2-40B4-BE49-F238E27FC236}">
                <a16:creationId xmlns:a16="http://schemas.microsoft.com/office/drawing/2014/main" id="{02B02CE5-E5D4-40ED-8099-B72599764174}"/>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
        <p:nvSpPr>
          <p:cNvPr id="7" name="Content Placeholder 7">
            <a:extLst>
              <a:ext uri="{FF2B5EF4-FFF2-40B4-BE49-F238E27FC236}">
                <a16:creationId xmlns:a16="http://schemas.microsoft.com/office/drawing/2014/main" id="{2D2EB65D-A5A7-4E92-BB8F-8EC055DF3488}"/>
              </a:ext>
            </a:extLst>
          </p:cNvPr>
          <p:cNvSpPr txBox="1">
            <a:spLocks/>
          </p:cNvSpPr>
          <p:nvPr/>
        </p:nvSpPr>
        <p:spPr>
          <a:xfrm>
            <a:off x="838199" y="1825625"/>
            <a:ext cx="59351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latin typeface="Museo Sans 300" panose="02000000000000000000" pitchFamily="50" charset="0"/>
            </a:endParaRPr>
          </a:p>
        </p:txBody>
      </p:sp>
      <p:pic>
        <p:nvPicPr>
          <p:cNvPr id="8" name="Picture 7">
            <a:extLst>
              <a:ext uri="{FF2B5EF4-FFF2-40B4-BE49-F238E27FC236}">
                <a16:creationId xmlns:a16="http://schemas.microsoft.com/office/drawing/2014/main" id="{AB70AD51-2098-4BB1-ADB7-2785C9DD7980}"/>
              </a:ext>
            </a:extLst>
          </p:cNvPr>
          <p:cNvPicPr>
            <a:picLocks noChangeAspect="1"/>
          </p:cNvPicPr>
          <p:nvPr/>
        </p:nvPicPr>
        <p:blipFill>
          <a:blip r:embed="rId4"/>
          <a:stretch>
            <a:fillRect/>
          </a:stretch>
        </p:blipFill>
        <p:spPr>
          <a:xfrm>
            <a:off x="6071835" y="1968329"/>
            <a:ext cx="5077530" cy="4110381"/>
          </a:xfrm>
          <a:prstGeom prst="rect">
            <a:avLst/>
          </a:prstGeom>
        </p:spPr>
      </p:pic>
      <p:sp>
        <p:nvSpPr>
          <p:cNvPr id="9" name="TextBox 8">
            <a:extLst>
              <a:ext uri="{FF2B5EF4-FFF2-40B4-BE49-F238E27FC236}">
                <a16:creationId xmlns:a16="http://schemas.microsoft.com/office/drawing/2014/main" id="{E524B324-71A4-422A-A7EA-E21A0CCD4FF3}"/>
              </a:ext>
            </a:extLst>
          </p:cNvPr>
          <p:cNvSpPr txBox="1"/>
          <p:nvPr/>
        </p:nvSpPr>
        <p:spPr>
          <a:xfrm>
            <a:off x="7318728" y="5888765"/>
            <a:ext cx="3285242" cy="369332"/>
          </a:xfrm>
          <a:prstGeom prst="rect">
            <a:avLst/>
          </a:prstGeom>
          <a:noFill/>
        </p:spPr>
        <p:txBody>
          <a:bodyPr wrap="square" rtlCol="0">
            <a:spAutoFit/>
          </a:bodyPr>
          <a:lstStyle/>
          <a:p>
            <a:pPr algn="ctr"/>
            <a:r>
              <a:rPr lang="en-US" dirty="0">
                <a:latin typeface="Museo Sans 300" panose="02000000000000000000" pitchFamily="50" charset="0"/>
              </a:rPr>
              <a:t>Where 0=‘A’, 1=‘B’</a:t>
            </a:r>
          </a:p>
        </p:txBody>
      </p:sp>
    </p:spTree>
    <p:extLst>
      <p:ext uri="{BB962C8B-B14F-4D97-AF65-F5344CB8AC3E}">
        <p14:creationId xmlns:p14="http://schemas.microsoft.com/office/powerpoint/2010/main" val="193171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3D40-4702-42D4-A5A1-DD3968AC3FE0}"/>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Deliverable 1: Customer Profiling</a:t>
            </a:r>
            <a:endParaRPr lang="en-US" sz="3200" dirty="0"/>
          </a:p>
        </p:txBody>
      </p:sp>
      <p:sp>
        <p:nvSpPr>
          <p:cNvPr id="3" name="Text Placeholder 2">
            <a:extLst>
              <a:ext uri="{FF2B5EF4-FFF2-40B4-BE49-F238E27FC236}">
                <a16:creationId xmlns:a16="http://schemas.microsoft.com/office/drawing/2014/main" id="{535844E2-12B3-4FF0-A5A2-9E9F7313A59B}"/>
              </a:ext>
            </a:extLst>
          </p:cNvPr>
          <p:cNvSpPr>
            <a:spLocks noGrp="1"/>
          </p:cNvSpPr>
          <p:nvPr>
            <p:ph type="body" idx="1"/>
          </p:nvPr>
        </p:nvSpPr>
        <p:spPr>
          <a:xfrm>
            <a:off x="839788" y="924805"/>
            <a:ext cx="5157787" cy="823912"/>
          </a:xfrm>
        </p:spPr>
        <p:txBody>
          <a:bodyPr/>
          <a:lstStyle/>
          <a:p>
            <a:r>
              <a:rPr lang="en-US" dirty="0">
                <a:latin typeface="Museo Sans 300" panose="02000000000000000000" pitchFamily="50" charset="0"/>
              </a:rPr>
              <a:t>Cluster A</a:t>
            </a:r>
          </a:p>
        </p:txBody>
      </p:sp>
      <p:sp>
        <p:nvSpPr>
          <p:cNvPr id="4" name="Content Placeholder 3">
            <a:extLst>
              <a:ext uri="{FF2B5EF4-FFF2-40B4-BE49-F238E27FC236}">
                <a16:creationId xmlns:a16="http://schemas.microsoft.com/office/drawing/2014/main" id="{7884BBAF-12C7-40F0-A2F7-22E89627CE04}"/>
              </a:ext>
            </a:extLst>
          </p:cNvPr>
          <p:cNvSpPr>
            <a:spLocks noGrp="1"/>
          </p:cNvSpPr>
          <p:nvPr>
            <p:ph sz="half" idx="2"/>
          </p:nvPr>
        </p:nvSpPr>
        <p:spPr>
          <a:xfrm>
            <a:off x="839788" y="1748717"/>
            <a:ext cx="5157787" cy="3684588"/>
          </a:xfrm>
        </p:spPr>
        <p:txBody>
          <a:bodyPr/>
          <a:lstStyle/>
          <a:p>
            <a:r>
              <a:rPr lang="en-US" dirty="0"/>
              <a:t>Low spending power</a:t>
            </a:r>
          </a:p>
          <a:p>
            <a:r>
              <a:rPr lang="en-US" dirty="0"/>
              <a:t>Less frequent flight passenger</a:t>
            </a:r>
          </a:p>
          <a:p>
            <a:r>
              <a:rPr lang="en-US" dirty="0"/>
              <a:t>48703 customers (58%)</a:t>
            </a:r>
          </a:p>
        </p:txBody>
      </p:sp>
      <p:sp>
        <p:nvSpPr>
          <p:cNvPr id="5" name="Text Placeholder 4">
            <a:extLst>
              <a:ext uri="{FF2B5EF4-FFF2-40B4-BE49-F238E27FC236}">
                <a16:creationId xmlns:a16="http://schemas.microsoft.com/office/drawing/2014/main" id="{82C35244-6EDE-4465-B6E4-3A703E7ACB6A}"/>
              </a:ext>
            </a:extLst>
          </p:cNvPr>
          <p:cNvSpPr>
            <a:spLocks noGrp="1"/>
          </p:cNvSpPr>
          <p:nvPr>
            <p:ph type="body" sz="quarter" idx="3"/>
          </p:nvPr>
        </p:nvSpPr>
        <p:spPr>
          <a:xfrm>
            <a:off x="6172200" y="924805"/>
            <a:ext cx="5183188" cy="823912"/>
          </a:xfrm>
        </p:spPr>
        <p:txBody>
          <a:bodyPr/>
          <a:lstStyle/>
          <a:p>
            <a:r>
              <a:rPr lang="en-US" dirty="0">
                <a:latin typeface="Museo Sans 300" panose="02000000000000000000" pitchFamily="50" charset="0"/>
              </a:rPr>
              <a:t>Cluster B</a:t>
            </a:r>
          </a:p>
        </p:txBody>
      </p:sp>
      <p:sp>
        <p:nvSpPr>
          <p:cNvPr id="6" name="Content Placeholder 5">
            <a:extLst>
              <a:ext uri="{FF2B5EF4-FFF2-40B4-BE49-F238E27FC236}">
                <a16:creationId xmlns:a16="http://schemas.microsoft.com/office/drawing/2014/main" id="{6B1C0576-1919-449C-901C-D97A93C5ADC0}"/>
              </a:ext>
            </a:extLst>
          </p:cNvPr>
          <p:cNvSpPr>
            <a:spLocks noGrp="1"/>
          </p:cNvSpPr>
          <p:nvPr>
            <p:ph sz="quarter" idx="4"/>
          </p:nvPr>
        </p:nvSpPr>
        <p:spPr>
          <a:xfrm>
            <a:off x="6172200" y="1748717"/>
            <a:ext cx="5183188" cy="3684588"/>
          </a:xfrm>
        </p:spPr>
        <p:txBody>
          <a:bodyPr/>
          <a:lstStyle/>
          <a:p>
            <a:r>
              <a:rPr lang="en-US" dirty="0"/>
              <a:t>High spending power</a:t>
            </a:r>
          </a:p>
          <a:p>
            <a:r>
              <a:rPr lang="en-US" dirty="0"/>
              <a:t>Frequent flight passenger</a:t>
            </a:r>
          </a:p>
          <a:p>
            <a:r>
              <a:rPr lang="en-US" dirty="0"/>
              <a:t>33370 customers (42%)</a:t>
            </a:r>
          </a:p>
        </p:txBody>
      </p:sp>
      <p:sp>
        <p:nvSpPr>
          <p:cNvPr id="7" name="Footer Placeholder 6">
            <a:extLst>
              <a:ext uri="{FF2B5EF4-FFF2-40B4-BE49-F238E27FC236}">
                <a16:creationId xmlns:a16="http://schemas.microsoft.com/office/drawing/2014/main" id="{4C265BB1-434E-4084-B8F5-60DEC2FDE914}"/>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
        <p:nvSpPr>
          <p:cNvPr id="8" name="Slide Number Placeholder 7">
            <a:extLst>
              <a:ext uri="{FF2B5EF4-FFF2-40B4-BE49-F238E27FC236}">
                <a16:creationId xmlns:a16="http://schemas.microsoft.com/office/drawing/2014/main" id="{A111417A-9E59-4E14-8F22-D51B64AFF59B}"/>
              </a:ext>
            </a:extLst>
          </p:cNvPr>
          <p:cNvSpPr>
            <a:spLocks noGrp="1"/>
          </p:cNvSpPr>
          <p:nvPr>
            <p:ph type="sldNum" sz="quarter" idx="12"/>
          </p:nvPr>
        </p:nvSpPr>
        <p:spPr/>
        <p:txBody>
          <a:bodyPr/>
          <a:lstStyle/>
          <a:p>
            <a:fld id="{DE83FDA1-1A34-439B-922D-44A872792CE3}" type="slidenum">
              <a:rPr lang="en-US" smtClean="0"/>
              <a:t>13</a:t>
            </a:fld>
            <a:endParaRPr lang="en-US"/>
          </a:p>
        </p:txBody>
      </p:sp>
      <p:pic>
        <p:nvPicPr>
          <p:cNvPr id="12" name="Picture 11">
            <a:extLst>
              <a:ext uri="{FF2B5EF4-FFF2-40B4-BE49-F238E27FC236}">
                <a16:creationId xmlns:a16="http://schemas.microsoft.com/office/drawing/2014/main" id="{FB88A35F-F478-4C4C-8B8E-8EE76293579A}"/>
              </a:ext>
            </a:extLst>
          </p:cNvPr>
          <p:cNvPicPr>
            <a:picLocks noChangeAspect="1"/>
          </p:cNvPicPr>
          <p:nvPr/>
        </p:nvPicPr>
        <p:blipFill>
          <a:blip r:embed="rId4"/>
          <a:stretch>
            <a:fillRect/>
          </a:stretch>
        </p:blipFill>
        <p:spPr>
          <a:xfrm>
            <a:off x="836612" y="3436523"/>
            <a:ext cx="3290332" cy="2485319"/>
          </a:xfrm>
          <a:prstGeom prst="rect">
            <a:avLst/>
          </a:prstGeom>
        </p:spPr>
      </p:pic>
      <p:pic>
        <p:nvPicPr>
          <p:cNvPr id="13" name="Picture 12">
            <a:extLst>
              <a:ext uri="{FF2B5EF4-FFF2-40B4-BE49-F238E27FC236}">
                <a16:creationId xmlns:a16="http://schemas.microsoft.com/office/drawing/2014/main" id="{6FBBAE90-F7CC-4EEE-BBEB-E36D32F2BB7F}"/>
              </a:ext>
            </a:extLst>
          </p:cNvPr>
          <p:cNvPicPr>
            <a:picLocks noChangeAspect="1"/>
          </p:cNvPicPr>
          <p:nvPr/>
        </p:nvPicPr>
        <p:blipFill>
          <a:blip r:embed="rId5"/>
          <a:stretch>
            <a:fillRect/>
          </a:stretch>
        </p:blipFill>
        <p:spPr>
          <a:xfrm>
            <a:off x="4529109" y="3436523"/>
            <a:ext cx="3239220" cy="2517264"/>
          </a:xfrm>
          <a:prstGeom prst="rect">
            <a:avLst/>
          </a:prstGeom>
        </p:spPr>
      </p:pic>
      <p:pic>
        <p:nvPicPr>
          <p:cNvPr id="14" name="Picture 13">
            <a:extLst>
              <a:ext uri="{FF2B5EF4-FFF2-40B4-BE49-F238E27FC236}">
                <a16:creationId xmlns:a16="http://schemas.microsoft.com/office/drawing/2014/main" id="{BBABC1FC-EA9F-43C5-ADAA-E792C5C561BC}"/>
              </a:ext>
            </a:extLst>
          </p:cNvPr>
          <p:cNvPicPr>
            <a:picLocks noChangeAspect="1"/>
          </p:cNvPicPr>
          <p:nvPr/>
        </p:nvPicPr>
        <p:blipFill>
          <a:blip r:embed="rId6"/>
          <a:stretch>
            <a:fillRect/>
          </a:stretch>
        </p:blipFill>
        <p:spPr>
          <a:xfrm>
            <a:off x="8170493" y="3436523"/>
            <a:ext cx="3181719" cy="2491708"/>
          </a:xfrm>
          <a:prstGeom prst="rect">
            <a:avLst/>
          </a:prstGeom>
        </p:spPr>
      </p:pic>
    </p:spTree>
    <p:extLst>
      <p:ext uri="{BB962C8B-B14F-4D97-AF65-F5344CB8AC3E}">
        <p14:creationId xmlns:p14="http://schemas.microsoft.com/office/powerpoint/2010/main" val="2269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3D40-4702-42D4-A5A1-DD3968AC3FE0}"/>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Deliverable 1: Customer Profiling (Cont’d)</a:t>
            </a:r>
            <a:endParaRPr lang="en-US" sz="3200" dirty="0"/>
          </a:p>
        </p:txBody>
      </p:sp>
      <p:sp>
        <p:nvSpPr>
          <p:cNvPr id="3" name="Text Placeholder 2">
            <a:extLst>
              <a:ext uri="{FF2B5EF4-FFF2-40B4-BE49-F238E27FC236}">
                <a16:creationId xmlns:a16="http://schemas.microsoft.com/office/drawing/2014/main" id="{535844E2-12B3-4FF0-A5A2-9E9F7313A59B}"/>
              </a:ext>
            </a:extLst>
          </p:cNvPr>
          <p:cNvSpPr>
            <a:spLocks noGrp="1"/>
          </p:cNvSpPr>
          <p:nvPr>
            <p:ph type="body" idx="1"/>
          </p:nvPr>
        </p:nvSpPr>
        <p:spPr>
          <a:xfrm>
            <a:off x="839788" y="924805"/>
            <a:ext cx="5157787" cy="823912"/>
          </a:xfrm>
        </p:spPr>
        <p:txBody>
          <a:bodyPr/>
          <a:lstStyle/>
          <a:p>
            <a:r>
              <a:rPr lang="en-US" dirty="0">
                <a:latin typeface="Museo Sans 300" panose="02000000000000000000" pitchFamily="50" charset="0"/>
              </a:rPr>
              <a:t>Cluster C (Optional)</a:t>
            </a:r>
          </a:p>
        </p:txBody>
      </p:sp>
      <p:sp>
        <p:nvSpPr>
          <p:cNvPr id="4" name="Content Placeholder 3">
            <a:extLst>
              <a:ext uri="{FF2B5EF4-FFF2-40B4-BE49-F238E27FC236}">
                <a16:creationId xmlns:a16="http://schemas.microsoft.com/office/drawing/2014/main" id="{7884BBAF-12C7-40F0-A2F7-22E89627CE04}"/>
              </a:ext>
            </a:extLst>
          </p:cNvPr>
          <p:cNvSpPr>
            <a:spLocks noGrp="1"/>
          </p:cNvSpPr>
          <p:nvPr>
            <p:ph sz="half" idx="2"/>
          </p:nvPr>
        </p:nvSpPr>
        <p:spPr>
          <a:xfrm>
            <a:off x="839788" y="1748717"/>
            <a:ext cx="10512424" cy="3684588"/>
          </a:xfrm>
        </p:spPr>
        <p:txBody>
          <a:bodyPr/>
          <a:lstStyle/>
          <a:p>
            <a:r>
              <a:rPr lang="en-US" dirty="0"/>
              <a:t>Top spending segment (monetary is above 0.97 quantile, stands at USD 17,643)</a:t>
            </a:r>
          </a:p>
          <a:p>
            <a:r>
              <a:rPr lang="en-US" dirty="0"/>
              <a:t>Cluster Count=2475</a:t>
            </a:r>
          </a:p>
          <a:p>
            <a:r>
              <a:rPr lang="en-US" dirty="0"/>
              <a:t>Can be combined with Cluster B when 2 clusters are preferred</a:t>
            </a:r>
          </a:p>
        </p:txBody>
      </p:sp>
      <p:sp>
        <p:nvSpPr>
          <p:cNvPr id="7" name="Footer Placeholder 6">
            <a:extLst>
              <a:ext uri="{FF2B5EF4-FFF2-40B4-BE49-F238E27FC236}">
                <a16:creationId xmlns:a16="http://schemas.microsoft.com/office/drawing/2014/main" id="{4C265BB1-434E-4084-B8F5-60DEC2FDE914}"/>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
        <p:nvSpPr>
          <p:cNvPr id="8" name="Slide Number Placeholder 7">
            <a:extLst>
              <a:ext uri="{FF2B5EF4-FFF2-40B4-BE49-F238E27FC236}">
                <a16:creationId xmlns:a16="http://schemas.microsoft.com/office/drawing/2014/main" id="{A111417A-9E59-4E14-8F22-D51B64AFF59B}"/>
              </a:ext>
            </a:extLst>
          </p:cNvPr>
          <p:cNvSpPr>
            <a:spLocks noGrp="1"/>
          </p:cNvSpPr>
          <p:nvPr>
            <p:ph type="sldNum" sz="quarter" idx="12"/>
          </p:nvPr>
        </p:nvSpPr>
        <p:spPr/>
        <p:txBody>
          <a:bodyPr/>
          <a:lstStyle/>
          <a:p>
            <a:fld id="{DE83FDA1-1A34-439B-922D-44A872792CE3}" type="slidenum">
              <a:rPr lang="en-US" smtClean="0"/>
              <a:t>14</a:t>
            </a:fld>
            <a:endParaRPr lang="en-US"/>
          </a:p>
        </p:txBody>
      </p:sp>
      <p:pic>
        <p:nvPicPr>
          <p:cNvPr id="21" name="Content Placeholder 20">
            <a:extLst>
              <a:ext uri="{FF2B5EF4-FFF2-40B4-BE49-F238E27FC236}">
                <a16:creationId xmlns:a16="http://schemas.microsoft.com/office/drawing/2014/main" id="{4A2AA9EA-E014-4F64-8A20-CAA0717531E7}"/>
              </a:ext>
            </a:extLst>
          </p:cNvPr>
          <p:cNvPicPr>
            <a:picLocks noGrp="1" noChangeAspect="1"/>
          </p:cNvPicPr>
          <p:nvPr>
            <p:ph sz="quarter" idx="4"/>
          </p:nvPr>
        </p:nvPicPr>
        <p:blipFill>
          <a:blip r:embed="rId4"/>
          <a:stretch>
            <a:fillRect/>
          </a:stretch>
        </p:blipFill>
        <p:spPr>
          <a:xfrm>
            <a:off x="3101618" y="3655065"/>
            <a:ext cx="5988764" cy="2888781"/>
          </a:xfrm>
        </p:spPr>
      </p:pic>
      <p:cxnSp>
        <p:nvCxnSpPr>
          <p:cNvPr id="23" name="Straight Connector 22">
            <a:extLst>
              <a:ext uri="{FF2B5EF4-FFF2-40B4-BE49-F238E27FC236}">
                <a16:creationId xmlns:a16="http://schemas.microsoft.com/office/drawing/2014/main" id="{6C48BAD8-B103-40A0-9000-0D4F0D89328B}"/>
              </a:ext>
            </a:extLst>
          </p:cNvPr>
          <p:cNvCxnSpPr>
            <a:cxnSpLocks/>
          </p:cNvCxnSpPr>
          <p:nvPr/>
        </p:nvCxnSpPr>
        <p:spPr>
          <a:xfrm>
            <a:off x="3499556" y="5644444"/>
            <a:ext cx="5254796" cy="0"/>
          </a:xfrm>
          <a:prstGeom prst="line">
            <a:avLst/>
          </a:prstGeom>
          <a:ln w="444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D2862BD5-D7DB-4FCA-A29A-6233689D7D06}"/>
              </a:ext>
            </a:extLst>
          </p:cNvPr>
          <p:cNvCxnSpPr>
            <a:cxnSpLocks/>
          </p:cNvCxnSpPr>
          <p:nvPr/>
        </p:nvCxnSpPr>
        <p:spPr>
          <a:xfrm>
            <a:off x="7439378" y="5796844"/>
            <a:ext cx="0" cy="559506"/>
          </a:xfrm>
          <a:prstGeom prst="line">
            <a:avLst/>
          </a:prstGeom>
          <a:ln w="444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4028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5CD-EF04-4AE1-933D-2317B3AFC1A4}"/>
              </a:ext>
            </a:extLst>
          </p:cNvPr>
          <p:cNvSpPr>
            <a:spLocks noGrp="1"/>
          </p:cNvSpPr>
          <p:nvPr>
            <p:ph type="title"/>
          </p:nvPr>
        </p:nvSpPr>
        <p:spPr/>
        <p:txBody>
          <a:bodyPr/>
          <a:lstStyle/>
          <a:p>
            <a:r>
              <a:rPr lang="en-US" sz="4400" dirty="0">
                <a:solidFill>
                  <a:srgbClr val="002060"/>
                </a:solidFill>
                <a:latin typeface="Museo Sans 700" panose="02000000000000000000" pitchFamily="50" charset="0"/>
              </a:rPr>
              <a:t>Deliverable </a:t>
            </a:r>
            <a:r>
              <a:rPr lang="en-US" dirty="0">
                <a:solidFill>
                  <a:srgbClr val="002060"/>
                </a:solidFill>
                <a:latin typeface="Museo Sans 700" panose="02000000000000000000" pitchFamily="50" charset="0"/>
              </a:rPr>
              <a:t>2</a:t>
            </a:r>
            <a:r>
              <a:rPr lang="en-US" sz="4400" dirty="0">
                <a:solidFill>
                  <a:srgbClr val="002060"/>
                </a:solidFill>
                <a:latin typeface="Museo Sans 700" panose="02000000000000000000" pitchFamily="50" charset="0"/>
              </a:rPr>
              <a:t>: Prediction</a:t>
            </a:r>
            <a:endParaRPr lang="en-US" dirty="0"/>
          </a:p>
        </p:txBody>
      </p:sp>
      <p:sp>
        <p:nvSpPr>
          <p:cNvPr id="3" name="Content Placeholder 2">
            <a:extLst>
              <a:ext uri="{FF2B5EF4-FFF2-40B4-BE49-F238E27FC236}">
                <a16:creationId xmlns:a16="http://schemas.microsoft.com/office/drawing/2014/main" id="{98F71DFD-DAED-49CF-80B0-1A720085F066}"/>
              </a:ext>
            </a:extLst>
          </p:cNvPr>
          <p:cNvSpPr>
            <a:spLocks noGrp="1"/>
          </p:cNvSpPr>
          <p:nvPr>
            <p:ph idx="1"/>
          </p:nvPr>
        </p:nvSpPr>
        <p:spPr/>
        <p:txBody>
          <a:bodyPr/>
          <a:lstStyle/>
          <a:p>
            <a:r>
              <a:rPr lang="en-US" dirty="0"/>
              <a:t>Cluster assignment for individual customer can be found in excel below</a:t>
            </a:r>
          </a:p>
          <a:p>
            <a:endParaRPr lang="en-US" dirty="0"/>
          </a:p>
        </p:txBody>
      </p:sp>
      <p:sp>
        <p:nvSpPr>
          <p:cNvPr id="4" name="Footer Placeholder 3">
            <a:extLst>
              <a:ext uri="{FF2B5EF4-FFF2-40B4-BE49-F238E27FC236}">
                <a16:creationId xmlns:a16="http://schemas.microsoft.com/office/drawing/2014/main" id="{0DBF8BB0-CA88-44E5-9C1D-956BCBBC7D96}"/>
              </a:ext>
            </a:extLst>
          </p:cNvPr>
          <p:cNvSpPr>
            <a:spLocks noGrp="1"/>
          </p:cNvSpPr>
          <p:nvPr>
            <p:ph type="ftr" sz="quarter" idx="11"/>
            <p:custDataLst>
              <p:tags r:id="rId2"/>
            </p:custDataLst>
          </p:nvPr>
        </p:nvSpPr>
        <p:spPr>
          <a:xfrm>
            <a:off x="0" y="6356350"/>
            <a:ext cx="12192000" cy="365125"/>
          </a:xfrm>
        </p:spPr>
        <p:txBody>
          <a:bodyPr/>
          <a:lstStyle/>
          <a:p>
            <a:r>
              <a:rPr lang="en-US"/>
              <a:t>Internal</a:t>
            </a:r>
          </a:p>
        </p:txBody>
      </p:sp>
      <p:sp>
        <p:nvSpPr>
          <p:cNvPr id="5" name="Slide Number Placeholder 4">
            <a:extLst>
              <a:ext uri="{FF2B5EF4-FFF2-40B4-BE49-F238E27FC236}">
                <a16:creationId xmlns:a16="http://schemas.microsoft.com/office/drawing/2014/main" id="{D9F0F776-EEAC-455A-8019-62159F884905}"/>
              </a:ext>
            </a:extLst>
          </p:cNvPr>
          <p:cNvSpPr>
            <a:spLocks noGrp="1"/>
          </p:cNvSpPr>
          <p:nvPr>
            <p:ph type="sldNum" sz="quarter" idx="12"/>
          </p:nvPr>
        </p:nvSpPr>
        <p:spPr/>
        <p:txBody>
          <a:bodyPr/>
          <a:lstStyle/>
          <a:p>
            <a:fld id="{DE83FDA1-1A34-439B-922D-44A872792CE3}" type="slidenum">
              <a:rPr lang="en-US" smtClean="0"/>
              <a:t>15</a:t>
            </a:fld>
            <a:endParaRPr lang="en-US"/>
          </a:p>
        </p:txBody>
      </p:sp>
      <p:graphicFrame>
        <p:nvGraphicFramePr>
          <p:cNvPr id="6" name="Object 5">
            <a:extLst>
              <a:ext uri="{FF2B5EF4-FFF2-40B4-BE49-F238E27FC236}">
                <a16:creationId xmlns:a16="http://schemas.microsoft.com/office/drawing/2014/main" id="{2A3AD1D8-68EE-4702-AE49-C131E477C3D0}"/>
              </a:ext>
            </a:extLst>
          </p:cNvPr>
          <p:cNvGraphicFramePr>
            <a:graphicFrameLocks noChangeAspect="1"/>
          </p:cNvGraphicFramePr>
          <p:nvPr>
            <p:extLst>
              <p:ext uri="{D42A27DB-BD31-4B8C-83A1-F6EECF244321}">
                <p14:modId xmlns:p14="http://schemas.microsoft.com/office/powerpoint/2010/main" val="3030539517"/>
              </p:ext>
            </p:extLst>
          </p:nvPr>
        </p:nvGraphicFramePr>
        <p:xfrm>
          <a:off x="4447822" y="3156303"/>
          <a:ext cx="2286000" cy="1980408"/>
        </p:xfrm>
        <a:graphic>
          <a:graphicData uri="http://schemas.openxmlformats.org/presentationml/2006/ole">
            <mc:AlternateContent xmlns:mc="http://schemas.openxmlformats.org/markup-compatibility/2006">
              <mc:Choice xmlns:v="urn:schemas-microsoft-com:vml" Requires="v">
                <p:oleObj spid="_x0000_s2052" name="Macro-Enabled Worksheet" showAsIcon="1" r:id="rId5" imgW="914400" imgH="792360" progId="Excel.SheetMacroEnabled.12">
                  <p:embed/>
                </p:oleObj>
              </mc:Choice>
              <mc:Fallback>
                <p:oleObj name="Macro-Enabled Worksheet" showAsIcon="1" r:id="rId5" imgW="914400" imgH="792360" progId="Excel.SheetMacroEnabled.12">
                  <p:embed/>
                  <p:pic>
                    <p:nvPicPr>
                      <p:cNvPr id="0" name=""/>
                      <p:cNvPicPr/>
                      <p:nvPr/>
                    </p:nvPicPr>
                    <p:blipFill>
                      <a:blip r:embed="rId6"/>
                      <a:stretch>
                        <a:fillRect/>
                      </a:stretch>
                    </p:blipFill>
                    <p:spPr>
                      <a:xfrm>
                        <a:off x="4447822" y="3156303"/>
                        <a:ext cx="2286000" cy="1980408"/>
                      </a:xfrm>
                      <a:prstGeom prst="rect">
                        <a:avLst/>
                      </a:prstGeom>
                    </p:spPr>
                  </p:pic>
                </p:oleObj>
              </mc:Fallback>
            </mc:AlternateContent>
          </a:graphicData>
        </a:graphic>
      </p:graphicFrame>
    </p:spTree>
    <p:extLst>
      <p:ext uri="{BB962C8B-B14F-4D97-AF65-F5344CB8AC3E}">
        <p14:creationId xmlns:p14="http://schemas.microsoft.com/office/powerpoint/2010/main" val="380719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3AC289D-A784-4E18-9CBE-CE7633971D3C}"/>
              </a:ext>
            </a:extLst>
          </p:cNvPr>
          <p:cNvSpPr>
            <a:spLocks noGrp="1"/>
          </p:cNvSpPr>
          <p:nvPr>
            <p:ph idx="1"/>
          </p:nvPr>
        </p:nvSpPr>
        <p:spPr/>
        <p:txBody>
          <a:bodyPr/>
          <a:lstStyle/>
          <a:p>
            <a:r>
              <a:rPr lang="en-US" dirty="0"/>
              <a:t>Classification algorithm: SVM-RBF kernel</a:t>
            </a:r>
          </a:p>
          <a:p>
            <a:r>
              <a:rPr lang="en-US" dirty="0"/>
              <a:t>Prediction: </a:t>
            </a:r>
          </a:p>
          <a:p>
            <a:r>
              <a:rPr lang="en-US" dirty="0"/>
              <a:t>Classification report as below:</a:t>
            </a:r>
          </a:p>
        </p:txBody>
      </p:sp>
      <p:sp>
        <p:nvSpPr>
          <p:cNvPr id="2" name="Title 1">
            <a:extLst>
              <a:ext uri="{FF2B5EF4-FFF2-40B4-BE49-F238E27FC236}">
                <a16:creationId xmlns:a16="http://schemas.microsoft.com/office/drawing/2014/main" id="{5D6FC114-AB2D-40B3-A575-2D8402348FC5}"/>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Approach 2: Classification</a:t>
            </a:r>
          </a:p>
        </p:txBody>
      </p:sp>
      <p:sp>
        <p:nvSpPr>
          <p:cNvPr id="3" name="Slide Number Placeholder 2">
            <a:extLst>
              <a:ext uri="{FF2B5EF4-FFF2-40B4-BE49-F238E27FC236}">
                <a16:creationId xmlns:a16="http://schemas.microsoft.com/office/drawing/2014/main" id="{AC1A6532-A424-4D1F-BCB3-9EE7AC566CE4}"/>
              </a:ext>
            </a:extLst>
          </p:cNvPr>
          <p:cNvSpPr>
            <a:spLocks noGrp="1"/>
          </p:cNvSpPr>
          <p:nvPr>
            <p:ph type="sldNum" sz="quarter" idx="12"/>
          </p:nvPr>
        </p:nvSpPr>
        <p:spPr/>
        <p:txBody>
          <a:bodyPr/>
          <a:lstStyle/>
          <a:p>
            <a:fld id="{DE83FDA1-1A34-439B-922D-44A872792CE3}" type="slidenum">
              <a:rPr lang="en-US" smtClean="0"/>
              <a:t>16</a:t>
            </a:fld>
            <a:endParaRPr lang="en-US"/>
          </a:p>
        </p:txBody>
      </p:sp>
      <p:sp>
        <p:nvSpPr>
          <p:cNvPr id="5" name="Footer Placeholder 4">
            <a:extLst>
              <a:ext uri="{FF2B5EF4-FFF2-40B4-BE49-F238E27FC236}">
                <a16:creationId xmlns:a16="http://schemas.microsoft.com/office/drawing/2014/main" id="{02B02CE5-E5D4-40ED-8099-B72599764174}"/>
              </a:ext>
            </a:extLst>
          </p:cNvPr>
          <p:cNvSpPr>
            <a:spLocks noGrp="1"/>
          </p:cNvSpPr>
          <p:nvPr>
            <p:ph type="ftr" sz="quarter" idx="11"/>
            <p:custDataLst>
              <p:tags r:id="rId2"/>
            </p:custDataLst>
          </p:nvPr>
        </p:nvSpPr>
        <p:spPr>
          <a:xfrm>
            <a:off x="0" y="6356350"/>
            <a:ext cx="12192000" cy="365125"/>
          </a:xfrm>
        </p:spPr>
        <p:txBody>
          <a:bodyPr/>
          <a:lstStyle/>
          <a:p>
            <a:r>
              <a:rPr lang="en-US"/>
              <a:t>Internal</a:t>
            </a:r>
          </a:p>
        </p:txBody>
      </p:sp>
      <p:sp>
        <p:nvSpPr>
          <p:cNvPr id="7" name="Content Placeholder 7">
            <a:extLst>
              <a:ext uri="{FF2B5EF4-FFF2-40B4-BE49-F238E27FC236}">
                <a16:creationId xmlns:a16="http://schemas.microsoft.com/office/drawing/2014/main" id="{2D2EB65D-A5A7-4E92-BB8F-8EC055DF3488}"/>
              </a:ext>
            </a:extLst>
          </p:cNvPr>
          <p:cNvSpPr txBox="1">
            <a:spLocks/>
          </p:cNvSpPr>
          <p:nvPr/>
        </p:nvSpPr>
        <p:spPr>
          <a:xfrm>
            <a:off x="838199" y="1825625"/>
            <a:ext cx="59351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latin typeface="Museo Sans 300" panose="02000000000000000000" pitchFamily="50" charset="0"/>
            </a:endParaRPr>
          </a:p>
        </p:txBody>
      </p:sp>
      <p:pic>
        <p:nvPicPr>
          <p:cNvPr id="10" name="Picture 9">
            <a:extLst>
              <a:ext uri="{FF2B5EF4-FFF2-40B4-BE49-F238E27FC236}">
                <a16:creationId xmlns:a16="http://schemas.microsoft.com/office/drawing/2014/main" id="{11F8BD59-83E9-4C9D-A683-80320A1A8926}"/>
              </a:ext>
            </a:extLst>
          </p:cNvPr>
          <p:cNvPicPr>
            <a:picLocks noChangeAspect="1"/>
          </p:cNvPicPr>
          <p:nvPr/>
        </p:nvPicPr>
        <p:blipFill>
          <a:blip r:embed="rId5"/>
          <a:stretch>
            <a:fillRect/>
          </a:stretch>
        </p:blipFill>
        <p:spPr>
          <a:xfrm>
            <a:off x="1336826" y="3420533"/>
            <a:ext cx="9879591" cy="2642835"/>
          </a:xfrm>
          <a:prstGeom prst="rect">
            <a:avLst/>
          </a:prstGeom>
        </p:spPr>
      </p:pic>
      <p:graphicFrame>
        <p:nvGraphicFramePr>
          <p:cNvPr id="11" name="Object 10">
            <a:extLst>
              <a:ext uri="{FF2B5EF4-FFF2-40B4-BE49-F238E27FC236}">
                <a16:creationId xmlns:a16="http://schemas.microsoft.com/office/drawing/2014/main" id="{E3837898-C03B-4C73-A89B-40DFF4089D75}"/>
              </a:ext>
            </a:extLst>
          </p:cNvPr>
          <p:cNvGraphicFramePr>
            <a:graphicFrameLocks noChangeAspect="1"/>
          </p:cNvGraphicFramePr>
          <p:nvPr>
            <p:extLst>
              <p:ext uri="{D42A27DB-BD31-4B8C-83A1-F6EECF244321}">
                <p14:modId xmlns:p14="http://schemas.microsoft.com/office/powerpoint/2010/main" val="3380936212"/>
              </p:ext>
            </p:extLst>
          </p:nvPr>
        </p:nvGraphicFramePr>
        <p:xfrm>
          <a:off x="3042356" y="2256323"/>
          <a:ext cx="914400" cy="792163"/>
        </p:xfrm>
        <a:graphic>
          <a:graphicData uri="http://schemas.openxmlformats.org/presentationml/2006/ole">
            <mc:AlternateContent xmlns:mc="http://schemas.openxmlformats.org/markup-compatibility/2006">
              <mc:Choice xmlns:v="urn:schemas-microsoft-com:vml" Requires="v">
                <p:oleObj spid="_x0000_s3076" name="Worksheet" showAsIcon="1" r:id="rId6" imgW="914400" imgH="792360" progId="Excel.Sheet.12">
                  <p:embed/>
                </p:oleObj>
              </mc:Choice>
              <mc:Fallback>
                <p:oleObj name="Worksheet" showAsIcon="1" r:id="rId6" imgW="914400" imgH="792360" progId="Excel.Sheet.12">
                  <p:embed/>
                  <p:pic>
                    <p:nvPicPr>
                      <p:cNvPr id="0" name=""/>
                      <p:cNvPicPr/>
                      <p:nvPr/>
                    </p:nvPicPr>
                    <p:blipFill>
                      <a:blip r:embed="rId7"/>
                      <a:stretch>
                        <a:fillRect/>
                      </a:stretch>
                    </p:blipFill>
                    <p:spPr>
                      <a:xfrm>
                        <a:off x="3042356" y="225632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061546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2823B7-F523-4C16-8A3A-20C0711D812D}"/>
              </a:ext>
            </a:extLst>
          </p:cNvPr>
          <p:cNvSpPr/>
          <p:nvPr/>
        </p:nvSpPr>
        <p:spPr>
          <a:xfrm>
            <a:off x="564444" y="2573867"/>
            <a:ext cx="632178"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860241-088F-4D29-9181-53A523777BD7}"/>
              </a:ext>
            </a:extLst>
          </p:cNvPr>
          <p:cNvSpPr/>
          <p:nvPr/>
        </p:nvSpPr>
        <p:spPr>
          <a:xfrm>
            <a:off x="1608665" y="2573867"/>
            <a:ext cx="8178801"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useo Sans 900" panose="02000000000000000000" pitchFamily="50" charset="0"/>
              </a:rPr>
              <a:t>MODEL MANAGEMENT</a:t>
            </a:r>
          </a:p>
        </p:txBody>
      </p:sp>
      <p:sp>
        <p:nvSpPr>
          <p:cNvPr id="5" name="Slide Number Placeholder 4">
            <a:extLst>
              <a:ext uri="{FF2B5EF4-FFF2-40B4-BE49-F238E27FC236}">
                <a16:creationId xmlns:a16="http://schemas.microsoft.com/office/drawing/2014/main" id="{01915C0C-DC95-4D29-B3C8-A9AB37FAF998}"/>
              </a:ext>
            </a:extLst>
          </p:cNvPr>
          <p:cNvSpPr>
            <a:spLocks noGrp="1"/>
          </p:cNvSpPr>
          <p:nvPr>
            <p:ph type="sldNum" sz="quarter" idx="12"/>
          </p:nvPr>
        </p:nvSpPr>
        <p:spPr/>
        <p:txBody>
          <a:bodyPr/>
          <a:lstStyle/>
          <a:p>
            <a:fld id="{DE83FDA1-1A34-439B-922D-44A872792CE3}" type="slidenum">
              <a:rPr lang="en-US" smtClean="0"/>
              <a:t>17</a:t>
            </a:fld>
            <a:endParaRPr lang="en-US"/>
          </a:p>
        </p:txBody>
      </p:sp>
      <p:sp>
        <p:nvSpPr>
          <p:cNvPr id="6" name="Footer Placeholder 5">
            <a:extLst>
              <a:ext uri="{FF2B5EF4-FFF2-40B4-BE49-F238E27FC236}">
                <a16:creationId xmlns:a16="http://schemas.microsoft.com/office/drawing/2014/main" id="{F652ADF4-1874-4AD9-BB37-6DA6E16E9DD0}"/>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84118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0B6767C-286C-4FCB-A85C-1B2BC1356B8D}"/>
              </a:ext>
            </a:extLst>
          </p:cNvPr>
          <p:cNvPicPr>
            <a:picLocks noGrp="1" noChangeAspect="1"/>
          </p:cNvPicPr>
          <p:nvPr>
            <p:ph idx="1"/>
          </p:nvPr>
        </p:nvPicPr>
        <p:blipFill>
          <a:blip r:embed="rId4"/>
          <a:stretch>
            <a:fillRect/>
          </a:stretch>
        </p:blipFill>
        <p:spPr>
          <a:xfrm>
            <a:off x="1518431" y="1825625"/>
            <a:ext cx="9155138" cy="4351338"/>
          </a:xfrm>
        </p:spPr>
      </p:pic>
      <p:sp>
        <p:nvSpPr>
          <p:cNvPr id="2" name="Title 1">
            <a:extLst>
              <a:ext uri="{FF2B5EF4-FFF2-40B4-BE49-F238E27FC236}">
                <a16:creationId xmlns:a16="http://schemas.microsoft.com/office/drawing/2014/main" id="{5D6FC114-AB2D-40B3-A575-2D8402348FC5}"/>
              </a:ext>
            </a:extLst>
          </p:cNvPr>
          <p:cNvSpPr>
            <a:spLocks noGrp="1"/>
          </p:cNvSpPr>
          <p:nvPr>
            <p:ph type="title"/>
          </p:nvPr>
        </p:nvSpPr>
        <p:spPr/>
        <p:txBody>
          <a:bodyPr>
            <a:normAutofit/>
          </a:bodyPr>
          <a:lstStyle/>
          <a:p>
            <a:r>
              <a:rPr lang="en-US" sz="2800" dirty="0">
                <a:solidFill>
                  <a:srgbClr val="002060"/>
                </a:solidFill>
                <a:latin typeface="Museo Sans 700" panose="02000000000000000000" pitchFamily="50" charset="0"/>
              </a:rPr>
              <a:t>Model Versioning, Parameters, Metrics &amp; Artifact Logging via </a:t>
            </a:r>
            <a:r>
              <a:rPr lang="en-US" sz="2800" dirty="0" err="1">
                <a:solidFill>
                  <a:srgbClr val="002060"/>
                </a:solidFill>
                <a:latin typeface="Museo Sans 700" panose="02000000000000000000" pitchFamily="50" charset="0"/>
              </a:rPr>
              <a:t>MLFlow</a:t>
            </a:r>
            <a:endParaRPr lang="en-US" sz="2800" dirty="0">
              <a:solidFill>
                <a:srgbClr val="002060"/>
              </a:solidFill>
              <a:latin typeface="Museo Sans 700" panose="02000000000000000000" pitchFamily="50" charset="0"/>
            </a:endParaRPr>
          </a:p>
        </p:txBody>
      </p:sp>
      <p:sp>
        <p:nvSpPr>
          <p:cNvPr id="3" name="Slide Number Placeholder 2">
            <a:extLst>
              <a:ext uri="{FF2B5EF4-FFF2-40B4-BE49-F238E27FC236}">
                <a16:creationId xmlns:a16="http://schemas.microsoft.com/office/drawing/2014/main" id="{AC1A6532-A424-4D1F-BCB3-9EE7AC566CE4}"/>
              </a:ext>
            </a:extLst>
          </p:cNvPr>
          <p:cNvSpPr>
            <a:spLocks noGrp="1"/>
          </p:cNvSpPr>
          <p:nvPr>
            <p:ph type="sldNum" sz="quarter" idx="12"/>
          </p:nvPr>
        </p:nvSpPr>
        <p:spPr/>
        <p:txBody>
          <a:bodyPr/>
          <a:lstStyle/>
          <a:p>
            <a:fld id="{DE83FDA1-1A34-439B-922D-44A872792CE3}" type="slidenum">
              <a:rPr lang="en-US" smtClean="0"/>
              <a:t>18</a:t>
            </a:fld>
            <a:endParaRPr lang="en-US"/>
          </a:p>
        </p:txBody>
      </p:sp>
      <p:sp>
        <p:nvSpPr>
          <p:cNvPr id="5" name="Footer Placeholder 4">
            <a:extLst>
              <a:ext uri="{FF2B5EF4-FFF2-40B4-BE49-F238E27FC236}">
                <a16:creationId xmlns:a16="http://schemas.microsoft.com/office/drawing/2014/main" id="{02B02CE5-E5D4-40ED-8099-B72599764174}"/>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
        <p:nvSpPr>
          <p:cNvPr id="7" name="Content Placeholder 7">
            <a:extLst>
              <a:ext uri="{FF2B5EF4-FFF2-40B4-BE49-F238E27FC236}">
                <a16:creationId xmlns:a16="http://schemas.microsoft.com/office/drawing/2014/main" id="{2D2EB65D-A5A7-4E92-BB8F-8EC055DF3488}"/>
              </a:ext>
            </a:extLst>
          </p:cNvPr>
          <p:cNvSpPr txBox="1">
            <a:spLocks/>
          </p:cNvSpPr>
          <p:nvPr/>
        </p:nvSpPr>
        <p:spPr>
          <a:xfrm>
            <a:off x="838199" y="1825625"/>
            <a:ext cx="59351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latin typeface="Museo Sans 300" panose="02000000000000000000" pitchFamily="50" charset="0"/>
            </a:endParaRPr>
          </a:p>
        </p:txBody>
      </p:sp>
    </p:spTree>
    <p:extLst>
      <p:ext uri="{BB962C8B-B14F-4D97-AF65-F5344CB8AC3E}">
        <p14:creationId xmlns:p14="http://schemas.microsoft.com/office/powerpoint/2010/main" val="83393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2823B7-F523-4C16-8A3A-20C0711D812D}"/>
              </a:ext>
            </a:extLst>
          </p:cNvPr>
          <p:cNvSpPr/>
          <p:nvPr/>
        </p:nvSpPr>
        <p:spPr>
          <a:xfrm>
            <a:off x="564444" y="2573867"/>
            <a:ext cx="632178"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860241-088F-4D29-9181-53A523777BD7}"/>
              </a:ext>
            </a:extLst>
          </p:cNvPr>
          <p:cNvSpPr/>
          <p:nvPr/>
        </p:nvSpPr>
        <p:spPr>
          <a:xfrm>
            <a:off x="1608665" y="2573867"/>
            <a:ext cx="8178801"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useo Sans 900" panose="02000000000000000000" pitchFamily="50" charset="0"/>
              </a:rPr>
              <a:t>SUGGESTED IMPROVEMENTS</a:t>
            </a:r>
          </a:p>
        </p:txBody>
      </p:sp>
      <p:sp>
        <p:nvSpPr>
          <p:cNvPr id="5" name="Slide Number Placeholder 4">
            <a:extLst>
              <a:ext uri="{FF2B5EF4-FFF2-40B4-BE49-F238E27FC236}">
                <a16:creationId xmlns:a16="http://schemas.microsoft.com/office/drawing/2014/main" id="{01915C0C-DC95-4D29-B3C8-A9AB37FAF998}"/>
              </a:ext>
            </a:extLst>
          </p:cNvPr>
          <p:cNvSpPr>
            <a:spLocks noGrp="1"/>
          </p:cNvSpPr>
          <p:nvPr>
            <p:ph type="sldNum" sz="quarter" idx="12"/>
          </p:nvPr>
        </p:nvSpPr>
        <p:spPr/>
        <p:txBody>
          <a:bodyPr/>
          <a:lstStyle/>
          <a:p>
            <a:fld id="{DE83FDA1-1A34-439B-922D-44A872792CE3}" type="slidenum">
              <a:rPr lang="en-US" smtClean="0"/>
              <a:t>19</a:t>
            </a:fld>
            <a:endParaRPr lang="en-US"/>
          </a:p>
        </p:txBody>
      </p:sp>
      <p:sp>
        <p:nvSpPr>
          <p:cNvPr id="6" name="Footer Placeholder 5">
            <a:extLst>
              <a:ext uri="{FF2B5EF4-FFF2-40B4-BE49-F238E27FC236}">
                <a16:creationId xmlns:a16="http://schemas.microsoft.com/office/drawing/2014/main" id="{F652ADF4-1874-4AD9-BB37-6DA6E16E9DD0}"/>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36602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2823B7-F523-4C16-8A3A-20C0711D812D}"/>
              </a:ext>
            </a:extLst>
          </p:cNvPr>
          <p:cNvSpPr/>
          <p:nvPr/>
        </p:nvSpPr>
        <p:spPr>
          <a:xfrm>
            <a:off x="564444" y="2573867"/>
            <a:ext cx="632178"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860241-088F-4D29-9181-53A523777BD7}"/>
              </a:ext>
            </a:extLst>
          </p:cNvPr>
          <p:cNvSpPr/>
          <p:nvPr/>
        </p:nvSpPr>
        <p:spPr>
          <a:xfrm>
            <a:off x="1608665" y="2573867"/>
            <a:ext cx="8178801"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useo Sans 900" panose="02000000000000000000" pitchFamily="50" charset="0"/>
              </a:rPr>
              <a:t>Methodology Overview</a:t>
            </a:r>
          </a:p>
        </p:txBody>
      </p:sp>
      <p:sp>
        <p:nvSpPr>
          <p:cNvPr id="5" name="Slide Number Placeholder 4">
            <a:extLst>
              <a:ext uri="{FF2B5EF4-FFF2-40B4-BE49-F238E27FC236}">
                <a16:creationId xmlns:a16="http://schemas.microsoft.com/office/drawing/2014/main" id="{35D8BA47-5CEE-4E3F-B9CB-58544308B796}"/>
              </a:ext>
            </a:extLst>
          </p:cNvPr>
          <p:cNvSpPr>
            <a:spLocks noGrp="1"/>
          </p:cNvSpPr>
          <p:nvPr>
            <p:ph type="sldNum" sz="quarter" idx="12"/>
          </p:nvPr>
        </p:nvSpPr>
        <p:spPr/>
        <p:txBody>
          <a:bodyPr/>
          <a:lstStyle/>
          <a:p>
            <a:fld id="{DE83FDA1-1A34-439B-922D-44A872792CE3}" type="slidenum">
              <a:rPr lang="en-US" smtClean="0"/>
              <a:t>2</a:t>
            </a:fld>
            <a:endParaRPr lang="en-US"/>
          </a:p>
        </p:txBody>
      </p:sp>
      <p:sp>
        <p:nvSpPr>
          <p:cNvPr id="6" name="Footer Placeholder 5">
            <a:extLst>
              <a:ext uri="{FF2B5EF4-FFF2-40B4-BE49-F238E27FC236}">
                <a16:creationId xmlns:a16="http://schemas.microsoft.com/office/drawing/2014/main" id="{7AD40612-A1F5-4504-B485-B98E633DEDFD}"/>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3187478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836256-836E-441D-85FC-7950F4A60B0B}"/>
              </a:ext>
            </a:extLst>
          </p:cNvPr>
          <p:cNvSpPr>
            <a:spLocks noGrp="1"/>
          </p:cNvSpPr>
          <p:nvPr>
            <p:ph idx="1"/>
          </p:nvPr>
        </p:nvSpPr>
        <p:spPr/>
        <p:txBody>
          <a:bodyPr/>
          <a:lstStyle/>
          <a:p>
            <a:r>
              <a:rPr lang="en-US" sz="2000" dirty="0">
                <a:latin typeface="Museo Sans 300" panose="02000000000000000000" pitchFamily="50" charset="0"/>
              </a:rPr>
              <a:t>General</a:t>
            </a:r>
          </a:p>
          <a:p>
            <a:pPr lvl="1"/>
            <a:r>
              <a:rPr lang="en-US" sz="1600" dirty="0">
                <a:latin typeface="Museo Sans 300" panose="02000000000000000000" pitchFamily="50" charset="0"/>
              </a:rPr>
              <a:t>Basic particulars of customers can be made available for better demographic analysis</a:t>
            </a:r>
          </a:p>
          <a:p>
            <a:pPr lvl="1"/>
            <a:r>
              <a:rPr lang="en-US" sz="1600" dirty="0">
                <a:latin typeface="Museo Sans 300" panose="02000000000000000000" pitchFamily="50" charset="0"/>
              </a:rPr>
              <a:t>Apply weighted average between </a:t>
            </a:r>
            <a:r>
              <a:rPr lang="en-US" sz="1600" dirty="0" err="1">
                <a:latin typeface="Museo Sans 300" panose="02000000000000000000" pitchFamily="50" charset="0"/>
              </a:rPr>
              <a:t>recency_score</a:t>
            </a:r>
            <a:r>
              <a:rPr lang="en-US" sz="1600" dirty="0">
                <a:latin typeface="Museo Sans 300" panose="02000000000000000000" pitchFamily="50" charset="0"/>
              </a:rPr>
              <a:t>, </a:t>
            </a:r>
            <a:r>
              <a:rPr lang="en-US" sz="1600" dirty="0" err="1">
                <a:latin typeface="Museo Sans 300" panose="02000000000000000000" pitchFamily="50" charset="0"/>
              </a:rPr>
              <a:t>frequency_score</a:t>
            </a:r>
            <a:r>
              <a:rPr lang="en-US" sz="1600" dirty="0">
                <a:latin typeface="Museo Sans 300" panose="02000000000000000000" pitchFamily="50" charset="0"/>
              </a:rPr>
              <a:t> and </a:t>
            </a:r>
            <a:r>
              <a:rPr lang="en-US" sz="1600" dirty="0" err="1">
                <a:latin typeface="Museo Sans 300" panose="02000000000000000000" pitchFamily="50" charset="0"/>
              </a:rPr>
              <a:t>monetary_score</a:t>
            </a:r>
            <a:endParaRPr lang="en-US" sz="1600" dirty="0">
              <a:latin typeface="Museo Sans 300" panose="02000000000000000000" pitchFamily="50" charset="0"/>
            </a:endParaRPr>
          </a:p>
          <a:p>
            <a:pPr lvl="1"/>
            <a:r>
              <a:rPr lang="en-US" sz="1600" dirty="0">
                <a:latin typeface="Museo Sans 300" panose="02000000000000000000" pitchFamily="50" charset="0"/>
              </a:rPr>
              <a:t>Outlier Removal/ Treatment</a:t>
            </a:r>
          </a:p>
          <a:p>
            <a:r>
              <a:rPr lang="en-US" sz="2000" dirty="0">
                <a:latin typeface="Museo Sans 300" panose="02000000000000000000" pitchFamily="50" charset="0"/>
              </a:rPr>
              <a:t>Classification:</a:t>
            </a:r>
          </a:p>
          <a:p>
            <a:pPr lvl="1"/>
            <a:r>
              <a:rPr lang="en-US" sz="1600" dirty="0">
                <a:latin typeface="Museo Sans 300" panose="02000000000000000000" pitchFamily="50" charset="0"/>
              </a:rPr>
              <a:t>Address imbalanced data through SMOTE or any other approaches</a:t>
            </a:r>
          </a:p>
          <a:p>
            <a:pPr lvl="1"/>
            <a:r>
              <a:rPr lang="en-US" sz="1600" dirty="0">
                <a:latin typeface="Museo Sans 300" panose="02000000000000000000" pitchFamily="50" charset="0"/>
              </a:rPr>
              <a:t>Adopt Conv1D for automated feature engineering</a:t>
            </a:r>
          </a:p>
          <a:p>
            <a:pPr lvl="1"/>
            <a:r>
              <a:rPr lang="en-US" sz="1600" dirty="0">
                <a:latin typeface="Museo Sans 300" panose="02000000000000000000" pitchFamily="50" charset="0"/>
              </a:rPr>
              <a:t>Use neural network </a:t>
            </a:r>
            <a:r>
              <a:rPr lang="en-US" sz="1600">
                <a:latin typeface="Museo Sans 300" panose="02000000000000000000" pitchFamily="50" charset="0"/>
              </a:rPr>
              <a:t>as classifier</a:t>
            </a:r>
            <a:endParaRPr lang="en-US" sz="1600" dirty="0">
              <a:latin typeface="Museo Sans 300" panose="02000000000000000000" pitchFamily="50" charset="0"/>
            </a:endParaRPr>
          </a:p>
          <a:p>
            <a:pPr lvl="1"/>
            <a:r>
              <a:rPr lang="en-US" sz="1600" dirty="0">
                <a:latin typeface="Museo Sans 300" panose="02000000000000000000" pitchFamily="50" charset="0"/>
              </a:rPr>
              <a:t>Hyperparameter Tuning</a:t>
            </a:r>
          </a:p>
          <a:p>
            <a:r>
              <a:rPr lang="en-US" sz="2000" dirty="0">
                <a:latin typeface="Museo Sans 300" panose="02000000000000000000" pitchFamily="50" charset="0"/>
              </a:rPr>
              <a:t>Other approaches for customer segmentation:</a:t>
            </a:r>
          </a:p>
          <a:p>
            <a:pPr lvl="1"/>
            <a:r>
              <a:rPr lang="en-US" sz="1600" dirty="0">
                <a:latin typeface="Museo Sans 300" panose="02000000000000000000" pitchFamily="50" charset="0"/>
              </a:rPr>
              <a:t>Outlier/ Anomaly detection</a:t>
            </a:r>
          </a:p>
          <a:p>
            <a:pPr marL="0" indent="0">
              <a:buNone/>
            </a:pPr>
            <a:r>
              <a:rPr lang="en-US" sz="1400" i="1" dirty="0">
                <a:latin typeface="Museo Sans 300" panose="02000000000000000000" pitchFamily="50" charset="0"/>
              </a:rPr>
              <a:t>Source</a:t>
            </a:r>
            <a:r>
              <a:rPr lang="en-US" sz="2000" i="1" dirty="0">
                <a:latin typeface="Museo Sans 300" panose="02000000000000000000" pitchFamily="50" charset="0"/>
              </a:rPr>
              <a:t> </a:t>
            </a:r>
            <a:r>
              <a:rPr lang="en-US" sz="1400" i="1" dirty="0">
                <a:latin typeface="Museo Sans 300" panose="02000000000000000000" pitchFamily="50" charset="0"/>
              </a:rPr>
              <a:t>code:</a:t>
            </a:r>
            <a:r>
              <a:rPr lang="en-US" sz="2000" i="1" dirty="0">
                <a:latin typeface="Museo Sans 300" panose="02000000000000000000" pitchFamily="50" charset="0"/>
              </a:rPr>
              <a:t> </a:t>
            </a:r>
            <a:r>
              <a:rPr lang="en-US" sz="1400" i="1" dirty="0">
                <a:latin typeface="Museo Sans 300" panose="02000000000000000000" pitchFamily="50" charset="0"/>
                <a:hlinkClick r:id="rId4"/>
              </a:rPr>
              <a:t>shihao28/Clustering (github.com)</a:t>
            </a:r>
            <a:r>
              <a:rPr lang="en-US" sz="1400" i="1" dirty="0">
                <a:latin typeface="Museo Sans 300" panose="02000000000000000000" pitchFamily="50" charset="0"/>
              </a:rPr>
              <a:t>, </a:t>
            </a:r>
            <a:r>
              <a:rPr lang="en-US" sz="1400" i="1" dirty="0">
                <a:latin typeface="Museo Sans 300" panose="02000000000000000000" pitchFamily="50" charset="0"/>
                <a:hlinkClick r:id="rId5"/>
              </a:rPr>
              <a:t>shihao28/</a:t>
            </a:r>
            <a:r>
              <a:rPr lang="en-US" sz="1400" i="1" dirty="0" err="1">
                <a:latin typeface="Museo Sans 300" panose="02000000000000000000" pitchFamily="50" charset="0"/>
                <a:hlinkClick r:id="rId5"/>
              </a:rPr>
              <a:t>MachineLearning</a:t>
            </a:r>
            <a:r>
              <a:rPr lang="en-US" sz="1400" i="1" dirty="0">
                <a:latin typeface="Museo Sans 300" panose="02000000000000000000" pitchFamily="50" charset="0"/>
                <a:hlinkClick r:id="rId5"/>
              </a:rPr>
              <a:t> (github.com)</a:t>
            </a:r>
            <a:endParaRPr lang="en-US" i="1" dirty="0">
              <a:latin typeface="Museo Sans 300" panose="02000000000000000000" pitchFamily="50" charset="0"/>
            </a:endParaRPr>
          </a:p>
        </p:txBody>
      </p:sp>
      <p:sp>
        <p:nvSpPr>
          <p:cNvPr id="2" name="Title 1">
            <a:extLst>
              <a:ext uri="{FF2B5EF4-FFF2-40B4-BE49-F238E27FC236}">
                <a16:creationId xmlns:a16="http://schemas.microsoft.com/office/drawing/2014/main" id="{5D6FC114-AB2D-40B3-A575-2D8402348FC5}"/>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Way Forward</a:t>
            </a:r>
          </a:p>
        </p:txBody>
      </p:sp>
      <p:sp>
        <p:nvSpPr>
          <p:cNvPr id="3" name="Slide Number Placeholder 2">
            <a:extLst>
              <a:ext uri="{FF2B5EF4-FFF2-40B4-BE49-F238E27FC236}">
                <a16:creationId xmlns:a16="http://schemas.microsoft.com/office/drawing/2014/main" id="{BC1E6CA7-983E-4CF2-B112-76056C1DC3E6}"/>
              </a:ext>
            </a:extLst>
          </p:cNvPr>
          <p:cNvSpPr>
            <a:spLocks noGrp="1"/>
          </p:cNvSpPr>
          <p:nvPr>
            <p:ph type="sldNum" sz="quarter" idx="12"/>
          </p:nvPr>
        </p:nvSpPr>
        <p:spPr/>
        <p:txBody>
          <a:bodyPr/>
          <a:lstStyle/>
          <a:p>
            <a:fld id="{DE83FDA1-1A34-439B-922D-44A872792CE3}" type="slidenum">
              <a:rPr lang="en-US" smtClean="0"/>
              <a:t>20</a:t>
            </a:fld>
            <a:endParaRPr lang="en-US"/>
          </a:p>
        </p:txBody>
      </p:sp>
      <p:sp>
        <p:nvSpPr>
          <p:cNvPr id="6" name="Footer Placeholder 5">
            <a:extLst>
              <a:ext uri="{FF2B5EF4-FFF2-40B4-BE49-F238E27FC236}">
                <a16:creationId xmlns:a16="http://schemas.microsoft.com/office/drawing/2014/main" id="{90B4A7A4-BED2-41E8-A8D3-A077DC422279}"/>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405442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E3E953B-2793-4F43-B539-5D06260CD2C9}"/>
              </a:ext>
            </a:extLst>
          </p:cNvPr>
          <p:cNvSpPr>
            <a:spLocks noGrp="1"/>
          </p:cNvSpPr>
          <p:nvPr>
            <p:ph type="ftr" sz="quarter" idx="11"/>
            <p:custDataLst>
              <p:tags r:id="rId1"/>
            </p:custDataLst>
          </p:nvPr>
        </p:nvSpPr>
        <p:spPr>
          <a:xfrm>
            <a:off x="0" y="6356350"/>
            <a:ext cx="12192000" cy="365125"/>
          </a:xfrm>
        </p:spPr>
        <p:txBody>
          <a:bodyPr/>
          <a:lstStyle/>
          <a:p>
            <a:r>
              <a:rPr lang="en-US"/>
              <a:t>Internal</a:t>
            </a:r>
            <a:endParaRPr lang="en-US" dirty="0"/>
          </a:p>
        </p:txBody>
      </p:sp>
      <p:sp>
        <p:nvSpPr>
          <p:cNvPr id="2" name="Title 1">
            <a:extLst>
              <a:ext uri="{FF2B5EF4-FFF2-40B4-BE49-F238E27FC236}">
                <a16:creationId xmlns:a16="http://schemas.microsoft.com/office/drawing/2014/main" id="{73B6549C-21FD-493E-A98F-04608992F6C9}"/>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From Development to Model Management</a:t>
            </a:r>
          </a:p>
        </p:txBody>
      </p:sp>
      <p:sp>
        <p:nvSpPr>
          <p:cNvPr id="7" name="Slide Number Placeholder 6">
            <a:extLst>
              <a:ext uri="{FF2B5EF4-FFF2-40B4-BE49-F238E27FC236}">
                <a16:creationId xmlns:a16="http://schemas.microsoft.com/office/drawing/2014/main" id="{863F1734-EEA1-4C10-AF79-578424F3B371}"/>
              </a:ext>
            </a:extLst>
          </p:cNvPr>
          <p:cNvSpPr>
            <a:spLocks noGrp="1"/>
          </p:cNvSpPr>
          <p:nvPr>
            <p:ph type="sldNum" sz="quarter" idx="12"/>
          </p:nvPr>
        </p:nvSpPr>
        <p:spPr/>
        <p:txBody>
          <a:bodyPr/>
          <a:lstStyle/>
          <a:p>
            <a:fld id="{DE83FDA1-1A34-439B-922D-44A872792CE3}" type="slidenum">
              <a:rPr lang="en-US" smtClean="0"/>
              <a:t>3</a:t>
            </a:fld>
            <a:endParaRPr lang="en-US"/>
          </a:p>
        </p:txBody>
      </p:sp>
      <p:pic>
        <p:nvPicPr>
          <p:cNvPr id="1026" name="Picture 2" descr="data filtering Icon - Free PNG &amp; SVG 2033873 - Noun Project">
            <a:extLst>
              <a:ext uri="{FF2B5EF4-FFF2-40B4-BE49-F238E27FC236}">
                <a16:creationId xmlns:a16="http://schemas.microsoft.com/office/drawing/2014/main" id="{8E1626FC-BBB0-4CF1-92C8-CC34F445D66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625205"/>
            <a:ext cx="1272538" cy="1272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loratory Analysis Icon - Free PNG &amp; SVG 1630999 - Noun Project">
            <a:extLst>
              <a:ext uri="{FF2B5EF4-FFF2-40B4-BE49-F238E27FC236}">
                <a16:creationId xmlns:a16="http://schemas.microsoft.com/office/drawing/2014/main" id="{CF2AB4AF-076F-4246-8E1B-3E74EEFE67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712" y="139702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1 Index Telephone Directory Stock Vector Illustration and Royalty Free  Index Telephone Directory Clipart">
            <a:extLst>
              <a:ext uri="{FF2B5EF4-FFF2-40B4-BE49-F238E27FC236}">
                <a16:creationId xmlns:a16="http://schemas.microsoft.com/office/drawing/2014/main" id="{1B785E09-A69E-4C01-842D-42A91852A8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3853" y="1111214"/>
            <a:ext cx="2399947" cy="23999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2B32CFE-2B8F-4EE7-AD09-501623A31A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2004" y="4536180"/>
            <a:ext cx="1783644" cy="9601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y I Love MLflow. And You Should Too! MLflow is the best… | by John Aven |  HashmapInc | Medium">
            <a:extLst>
              <a:ext uri="{FF2B5EF4-FFF2-40B4-BE49-F238E27FC236}">
                <a16:creationId xmlns:a16="http://schemas.microsoft.com/office/drawing/2014/main" id="{83E460CD-45DA-431C-A05D-B14E210F34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287" y="4593265"/>
            <a:ext cx="1679849" cy="11120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rrow Icon Vector Arrow Symbol Arrow Stock Vector (Royalty Free) 1886517145  | Shutterstock">
            <a:extLst>
              <a:ext uri="{FF2B5EF4-FFF2-40B4-BE49-F238E27FC236}">
                <a16:creationId xmlns:a16="http://schemas.microsoft.com/office/drawing/2014/main" id="{0F43E2F4-F942-4E7B-BF8A-F0D8639E015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9536" b="27353"/>
          <a:stretch/>
        </p:blipFill>
        <p:spPr bwMode="auto">
          <a:xfrm>
            <a:off x="3585634" y="2079406"/>
            <a:ext cx="589844" cy="3373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Arrow Icon Vector Arrow Symbol Arrow Stock Vector (Royalty Free) 1886517145  | Shutterstock">
            <a:extLst>
              <a:ext uri="{FF2B5EF4-FFF2-40B4-BE49-F238E27FC236}">
                <a16:creationId xmlns:a16="http://schemas.microsoft.com/office/drawing/2014/main" id="{0A7DDECE-5EEF-4657-BEF2-D335C065DE4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9536" b="27353"/>
          <a:stretch/>
        </p:blipFill>
        <p:spPr bwMode="auto">
          <a:xfrm>
            <a:off x="8130037" y="2142500"/>
            <a:ext cx="589844" cy="3373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Arrow Icon Vector Arrow Symbol Arrow Stock Vector (Royalty Free) 1886517145  | Shutterstock">
            <a:extLst>
              <a:ext uri="{FF2B5EF4-FFF2-40B4-BE49-F238E27FC236}">
                <a16:creationId xmlns:a16="http://schemas.microsoft.com/office/drawing/2014/main" id="{CEC0BCF8-526C-48B8-8F30-88BD3C863E8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9536" b="27353"/>
          <a:stretch/>
        </p:blipFill>
        <p:spPr bwMode="auto">
          <a:xfrm rot="10800000">
            <a:off x="8130037" y="4847544"/>
            <a:ext cx="589844" cy="33737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Arrow Icon Vector Arrow Symbol Arrow Stock Vector (Royalty Free) 1886517145  | Shutterstock">
            <a:extLst>
              <a:ext uri="{FF2B5EF4-FFF2-40B4-BE49-F238E27FC236}">
                <a16:creationId xmlns:a16="http://schemas.microsoft.com/office/drawing/2014/main" id="{E6DAE2EB-A509-4C38-92D8-901FC0B70E6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9536" b="27353"/>
          <a:stretch/>
        </p:blipFill>
        <p:spPr bwMode="auto">
          <a:xfrm rot="5400000">
            <a:off x="9921501" y="3559911"/>
            <a:ext cx="589844" cy="33737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68061A9-BA7E-409C-9EA2-A59008ADE3B4}"/>
              </a:ext>
            </a:extLst>
          </p:cNvPr>
          <p:cNvSpPr txBox="1"/>
          <p:nvPr/>
        </p:nvSpPr>
        <p:spPr>
          <a:xfrm>
            <a:off x="0" y="3059668"/>
            <a:ext cx="3285242" cy="369332"/>
          </a:xfrm>
          <a:prstGeom prst="rect">
            <a:avLst/>
          </a:prstGeom>
          <a:noFill/>
        </p:spPr>
        <p:txBody>
          <a:bodyPr wrap="square" rtlCol="0">
            <a:spAutoFit/>
          </a:bodyPr>
          <a:lstStyle/>
          <a:p>
            <a:pPr algn="ctr"/>
            <a:r>
              <a:rPr lang="en-US" dirty="0">
                <a:latin typeface="Museo Sans 300" panose="02000000000000000000" pitchFamily="50" charset="0"/>
              </a:rPr>
              <a:t>Data Preprocessing</a:t>
            </a:r>
          </a:p>
        </p:txBody>
      </p:sp>
      <p:sp>
        <p:nvSpPr>
          <p:cNvPr id="17" name="TextBox 16">
            <a:extLst>
              <a:ext uri="{FF2B5EF4-FFF2-40B4-BE49-F238E27FC236}">
                <a16:creationId xmlns:a16="http://schemas.microsoft.com/office/drawing/2014/main" id="{5FB511FE-8197-461B-B1B9-EA2AEBECEC72}"/>
              </a:ext>
            </a:extLst>
          </p:cNvPr>
          <p:cNvSpPr txBox="1"/>
          <p:nvPr/>
        </p:nvSpPr>
        <p:spPr>
          <a:xfrm>
            <a:off x="4699921" y="3202696"/>
            <a:ext cx="3285242" cy="369332"/>
          </a:xfrm>
          <a:prstGeom prst="rect">
            <a:avLst/>
          </a:prstGeom>
          <a:noFill/>
        </p:spPr>
        <p:txBody>
          <a:bodyPr wrap="square" rtlCol="0">
            <a:spAutoFit/>
          </a:bodyPr>
          <a:lstStyle/>
          <a:p>
            <a:pPr algn="ctr"/>
            <a:r>
              <a:rPr lang="en-US" dirty="0">
                <a:latin typeface="Museo Sans 300" panose="02000000000000000000" pitchFamily="50" charset="0"/>
              </a:rPr>
              <a:t>Exploratory Data Analysis</a:t>
            </a:r>
          </a:p>
        </p:txBody>
      </p:sp>
      <p:sp>
        <p:nvSpPr>
          <p:cNvPr id="18" name="TextBox 17">
            <a:extLst>
              <a:ext uri="{FF2B5EF4-FFF2-40B4-BE49-F238E27FC236}">
                <a16:creationId xmlns:a16="http://schemas.microsoft.com/office/drawing/2014/main" id="{3F5310EE-EE5E-40B3-B9B4-15F622202740}"/>
              </a:ext>
            </a:extLst>
          </p:cNvPr>
          <p:cNvSpPr txBox="1"/>
          <p:nvPr/>
        </p:nvSpPr>
        <p:spPr>
          <a:xfrm>
            <a:off x="8334593" y="3167679"/>
            <a:ext cx="3285242" cy="369332"/>
          </a:xfrm>
          <a:prstGeom prst="rect">
            <a:avLst/>
          </a:prstGeom>
          <a:noFill/>
        </p:spPr>
        <p:txBody>
          <a:bodyPr wrap="square" rtlCol="0">
            <a:spAutoFit/>
          </a:bodyPr>
          <a:lstStyle/>
          <a:p>
            <a:pPr algn="ctr"/>
            <a:r>
              <a:rPr lang="en-US" dirty="0">
                <a:latin typeface="Museo Sans 300" panose="02000000000000000000" pitchFamily="50" charset="0"/>
              </a:rPr>
              <a:t>Scaling &amp; Feature Selection</a:t>
            </a:r>
          </a:p>
        </p:txBody>
      </p:sp>
      <p:sp>
        <p:nvSpPr>
          <p:cNvPr id="19" name="TextBox 18">
            <a:extLst>
              <a:ext uri="{FF2B5EF4-FFF2-40B4-BE49-F238E27FC236}">
                <a16:creationId xmlns:a16="http://schemas.microsoft.com/office/drawing/2014/main" id="{CC426C72-01C5-4ABF-8142-D3A413CB2323}"/>
              </a:ext>
            </a:extLst>
          </p:cNvPr>
          <p:cNvSpPr txBox="1"/>
          <p:nvPr/>
        </p:nvSpPr>
        <p:spPr>
          <a:xfrm>
            <a:off x="8719881" y="5593476"/>
            <a:ext cx="3285242" cy="369332"/>
          </a:xfrm>
          <a:prstGeom prst="rect">
            <a:avLst/>
          </a:prstGeom>
          <a:noFill/>
        </p:spPr>
        <p:txBody>
          <a:bodyPr wrap="square" rtlCol="0">
            <a:spAutoFit/>
          </a:bodyPr>
          <a:lstStyle/>
          <a:p>
            <a:pPr algn="ctr"/>
            <a:r>
              <a:rPr lang="en-US" dirty="0">
                <a:latin typeface="Museo Sans 300" panose="02000000000000000000" pitchFamily="50" charset="0"/>
              </a:rPr>
              <a:t>Modelling</a:t>
            </a:r>
          </a:p>
        </p:txBody>
      </p:sp>
      <p:sp>
        <p:nvSpPr>
          <p:cNvPr id="20" name="TextBox 19">
            <a:extLst>
              <a:ext uri="{FF2B5EF4-FFF2-40B4-BE49-F238E27FC236}">
                <a16:creationId xmlns:a16="http://schemas.microsoft.com/office/drawing/2014/main" id="{78A08603-64A7-4644-B576-DF2BD07C0F70}"/>
              </a:ext>
            </a:extLst>
          </p:cNvPr>
          <p:cNvSpPr txBox="1"/>
          <p:nvPr/>
        </p:nvSpPr>
        <p:spPr>
          <a:xfrm>
            <a:off x="4632267" y="5729535"/>
            <a:ext cx="3285242" cy="369332"/>
          </a:xfrm>
          <a:prstGeom prst="rect">
            <a:avLst/>
          </a:prstGeom>
          <a:noFill/>
        </p:spPr>
        <p:txBody>
          <a:bodyPr wrap="square" rtlCol="0">
            <a:spAutoFit/>
          </a:bodyPr>
          <a:lstStyle/>
          <a:p>
            <a:pPr algn="ctr"/>
            <a:r>
              <a:rPr lang="en-US" dirty="0">
                <a:latin typeface="Museo Sans 300" panose="02000000000000000000" pitchFamily="50" charset="0"/>
              </a:rPr>
              <a:t>Model Management</a:t>
            </a:r>
          </a:p>
        </p:txBody>
      </p:sp>
    </p:spTree>
    <p:extLst>
      <p:ext uri="{BB962C8B-B14F-4D97-AF65-F5344CB8AC3E}">
        <p14:creationId xmlns:p14="http://schemas.microsoft.com/office/powerpoint/2010/main" val="309921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2823B7-F523-4C16-8A3A-20C0711D812D}"/>
              </a:ext>
            </a:extLst>
          </p:cNvPr>
          <p:cNvSpPr/>
          <p:nvPr/>
        </p:nvSpPr>
        <p:spPr>
          <a:xfrm>
            <a:off x="564444" y="2573867"/>
            <a:ext cx="632178"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860241-088F-4D29-9181-53A523777BD7}"/>
              </a:ext>
            </a:extLst>
          </p:cNvPr>
          <p:cNvSpPr/>
          <p:nvPr/>
        </p:nvSpPr>
        <p:spPr>
          <a:xfrm>
            <a:off x="1608665" y="2573867"/>
            <a:ext cx="8178801"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useo Sans 900" panose="02000000000000000000" pitchFamily="50" charset="0"/>
              </a:rPr>
              <a:t>DATA PREPROCESSING</a:t>
            </a:r>
          </a:p>
        </p:txBody>
      </p:sp>
      <p:sp>
        <p:nvSpPr>
          <p:cNvPr id="5" name="Slide Number Placeholder 4">
            <a:extLst>
              <a:ext uri="{FF2B5EF4-FFF2-40B4-BE49-F238E27FC236}">
                <a16:creationId xmlns:a16="http://schemas.microsoft.com/office/drawing/2014/main" id="{35D8BA47-5CEE-4E3F-B9CB-58544308B796}"/>
              </a:ext>
            </a:extLst>
          </p:cNvPr>
          <p:cNvSpPr>
            <a:spLocks noGrp="1"/>
          </p:cNvSpPr>
          <p:nvPr>
            <p:ph type="sldNum" sz="quarter" idx="12"/>
          </p:nvPr>
        </p:nvSpPr>
        <p:spPr/>
        <p:txBody>
          <a:bodyPr/>
          <a:lstStyle/>
          <a:p>
            <a:fld id="{DE83FDA1-1A34-439B-922D-44A872792CE3}" type="slidenum">
              <a:rPr lang="en-US" smtClean="0"/>
              <a:t>4</a:t>
            </a:fld>
            <a:endParaRPr lang="en-US"/>
          </a:p>
        </p:txBody>
      </p:sp>
      <p:sp>
        <p:nvSpPr>
          <p:cNvPr id="6" name="Footer Placeholder 5">
            <a:extLst>
              <a:ext uri="{FF2B5EF4-FFF2-40B4-BE49-F238E27FC236}">
                <a16:creationId xmlns:a16="http://schemas.microsoft.com/office/drawing/2014/main" id="{7AD40612-A1F5-4504-B485-B98E633DEDFD}"/>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218886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E3E953B-2793-4F43-B539-5D06260CD2C9}"/>
              </a:ext>
            </a:extLst>
          </p:cNvPr>
          <p:cNvSpPr>
            <a:spLocks noGrp="1"/>
          </p:cNvSpPr>
          <p:nvPr>
            <p:ph type="ftr" sz="quarter" idx="11"/>
            <p:custDataLst>
              <p:tags r:id="rId1"/>
            </p:custDataLst>
          </p:nvPr>
        </p:nvSpPr>
        <p:spPr>
          <a:xfrm>
            <a:off x="0" y="6356350"/>
            <a:ext cx="12192000" cy="365125"/>
          </a:xfrm>
        </p:spPr>
        <p:txBody>
          <a:bodyPr/>
          <a:lstStyle/>
          <a:p>
            <a:r>
              <a:rPr lang="en-US"/>
              <a:t>Internal</a:t>
            </a:r>
            <a:endParaRPr lang="en-US" dirty="0"/>
          </a:p>
        </p:txBody>
      </p:sp>
      <p:sp>
        <p:nvSpPr>
          <p:cNvPr id="2" name="Title 1">
            <a:extLst>
              <a:ext uri="{FF2B5EF4-FFF2-40B4-BE49-F238E27FC236}">
                <a16:creationId xmlns:a16="http://schemas.microsoft.com/office/drawing/2014/main" id="{73B6549C-21FD-493E-A98F-04608992F6C9}"/>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Additional Features are created for better customers profiling</a:t>
            </a:r>
          </a:p>
        </p:txBody>
      </p:sp>
      <p:sp>
        <p:nvSpPr>
          <p:cNvPr id="3" name="Content Placeholder 2">
            <a:extLst>
              <a:ext uri="{FF2B5EF4-FFF2-40B4-BE49-F238E27FC236}">
                <a16:creationId xmlns:a16="http://schemas.microsoft.com/office/drawing/2014/main" id="{C74B98D9-AFDE-43CB-AE16-3093D2F76660}"/>
              </a:ext>
            </a:extLst>
          </p:cNvPr>
          <p:cNvSpPr>
            <a:spLocks noGrp="1"/>
          </p:cNvSpPr>
          <p:nvPr>
            <p:ph idx="1"/>
          </p:nvPr>
        </p:nvSpPr>
        <p:spPr/>
        <p:txBody>
          <a:bodyPr>
            <a:normAutofit/>
          </a:bodyPr>
          <a:lstStyle/>
          <a:p>
            <a:r>
              <a:rPr lang="en-US" sz="2000" dirty="0">
                <a:solidFill>
                  <a:srgbClr val="333333"/>
                </a:solidFill>
                <a:latin typeface="Museo Sans 300" panose="02000000000000000000" pitchFamily="50" charset="0"/>
              </a:rPr>
              <a:t>Data Types Conversion</a:t>
            </a:r>
          </a:p>
          <a:p>
            <a:r>
              <a:rPr lang="en-US" sz="2000" dirty="0">
                <a:solidFill>
                  <a:srgbClr val="333333"/>
                </a:solidFill>
                <a:latin typeface="Museo Sans 300" panose="02000000000000000000" pitchFamily="50" charset="0"/>
              </a:rPr>
              <a:t>Missing Values Imputation</a:t>
            </a:r>
          </a:p>
          <a:p>
            <a:pPr lvl="1"/>
            <a:r>
              <a:rPr lang="en-US" sz="1600" dirty="0">
                <a:solidFill>
                  <a:srgbClr val="333333"/>
                </a:solidFill>
                <a:latin typeface="Museo Sans 300" panose="02000000000000000000" pitchFamily="50" charset="0"/>
              </a:rPr>
              <a:t>Fill </a:t>
            </a:r>
            <a:r>
              <a:rPr lang="en-US" sz="1600" dirty="0" err="1">
                <a:solidFill>
                  <a:srgbClr val="333333"/>
                </a:solidFill>
                <a:latin typeface="Museo Sans 300" panose="02000000000000000000" pitchFamily="50" charset="0"/>
              </a:rPr>
              <a:t>discount_amount_usd</a:t>
            </a:r>
            <a:r>
              <a:rPr lang="en-US" sz="1600" dirty="0">
                <a:solidFill>
                  <a:srgbClr val="333333"/>
                </a:solidFill>
                <a:latin typeface="Museo Sans 300" panose="02000000000000000000" pitchFamily="50" charset="0"/>
              </a:rPr>
              <a:t> with 0</a:t>
            </a:r>
            <a:endParaRPr lang="en-US" sz="2000" dirty="0">
              <a:solidFill>
                <a:srgbClr val="333333"/>
              </a:solidFill>
              <a:latin typeface="Museo Sans 300" panose="02000000000000000000" pitchFamily="50" charset="0"/>
            </a:endParaRPr>
          </a:p>
          <a:p>
            <a:r>
              <a:rPr lang="en-US" sz="2000" dirty="0">
                <a:solidFill>
                  <a:srgbClr val="333333"/>
                </a:solidFill>
                <a:latin typeface="Museo Sans 300" panose="02000000000000000000" pitchFamily="50" charset="0"/>
              </a:rPr>
              <a:t>Data Quality Check</a:t>
            </a:r>
          </a:p>
          <a:p>
            <a:pPr lvl="1"/>
            <a:r>
              <a:rPr lang="en-US" sz="1600" dirty="0" err="1">
                <a:solidFill>
                  <a:srgbClr val="333333"/>
                </a:solidFill>
                <a:latin typeface="Museo Sans 300" panose="02000000000000000000" pitchFamily="50" charset="0"/>
              </a:rPr>
              <a:t>sales_value_usd</a:t>
            </a:r>
            <a:r>
              <a:rPr lang="en-US" sz="1600" dirty="0">
                <a:solidFill>
                  <a:srgbClr val="333333"/>
                </a:solidFill>
                <a:latin typeface="Museo Sans 300" panose="02000000000000000000" pitchFamily="50" charset="0"/>
              </a:rPr>
              <a:t> &gt; 0</a:t>
            </a:r>
          </a:p>
          <a:p>
            <a:r>
              <a:rPr lang="en-US" sz="2000" dirty="0">
                <a:solidFill>
                  <a:srgbClr val="333333"/>
                </a:solidFill>
                <a:latin typeface="Museo Sans 300" panose="02000000000000000000" pitchFamily="50" charset="0"/>
              </a:rPr>
              <a:t>Data Transformation</a:t>
            </a:r>
          </a:p>
          <a:p>
            <a:pPr lvl="1"/>
            <a:r>
              <a:rPr lang="en-US" sz="1600" dirty="0">
                <a:solidFill>
                  <a:srgbClr val="333333"/>
                </a:solidFill>
                <a:latin typeface="Museo Sans 300" panose="02000000000000000000" pitchFamily="50" charset="0"/>
              </a:rPr>
              <a:t>Conversion from transaction-wise to customer-wise data</a:t>
            </a:r>
          </a:p>
          <a:p>
            <a:pPr lvl="1"/>
            <a:r>
              <a:rPr lang="en-US" sz="1600" dirty="0">
                <a:solidFill>
                  <a:srgbClr val="333333"/>
                </a:solidFill>
                <a:latin typeface="Museo Sans 300" panose="02000000000000000000" pitchFamily="50" charset="0"/>
              </a:rPr>
              <a:t>Creation of new features</a:t>
            </a:r>
          </a:p>
          <a:p>
            <a:pPr lvl="2"/>
            <a:r>
              <a:rPr lang="en-US" sz="1200" dirty="0" err="1">
                <a:solidFill>
                  <a:srgbClr val="333333"/>
                </a:solidFill>
                <a:latin typeface="Museo Sans 300" panose="02000000000000000000" pitchFamily="50" charset="0"/>
              </a:rPr>
              <a:t>total_sales_after_discount</a:t>
            </a:r>
            <a:r>
              <a:rPr lang="en-US" sz="1200" dirty="0">
                <a:solidFill>
                  <a:srgbClr val="333333"/>
                </a:solidFill>
                <a:latin typeface="Museo Sans 300" panose="02000000000000000000" pitchFamily="50" charset="0"/>
              </a:rPr>
              <a:t> = </a:t>
            </a:r>
            <a:r>
              <a:rPr lang="en-US" sz="1200" dirty="0" err="1">
                <a:solidFill>
                  <a:srgbClr val="333333"/>
                </a:solidFill>
                <a:latin typeface="Museo Sans 300" panose="02000000000000000000" pitchFamily="50" charset="0"/>
              </a:rPr>
              <a:t>sales_value_usd</a:t>
            </a:r>
            <a:r>
              <a:rPr lang="en-US" sz="1200" dirty="0">
                <a:solidFill>
                  <a:srgbClr val="333333"/>
                </a:solidFill>
                <a:latin typeface="Museo Sans 300" panose="02000000000000000000" pitchFamily="50" charset="0"/>
              </a:rPr>
              <a:t> × </a:t>
            </a:r>
            <a:r>
              <a:rPr lang="en-US" sz="1200" dirty="0" err="1">
                <a:solidFill>
                  <a:srgbClr val="333333"/>
                </a:solidFill>
                <a:latin typeface="Museo Sans 300" panose="02000000000000000000" pitchFamily="50" charset="0"/>
              </a:rPr>
              <a:t>sales_unit</a:t>
            </a:r>
            <a:endParaRPr lang="en-US" sz="1200" dirty="0">
              <a:solidFill>
                <a:srgbClr val="333333"/>
              </a:solidFill>
              <a:latin typeface="Museo Sans 300" panose="02000000000000000000" pitchFamily="50" charset="0"/>
            </a:endParaRPr>
          </a:p>
          <a:p>
            <a:pPr lvl="2"/>
            <a:r>
              <a:rPr lang="en-US" sz="1200" dirty="0" err="1">
                <a:solidFill>
                  <a:srgbClr val="333333"/>
                </a:solidFill>
                <a:latin typeface="Museo Sans 300" panose="02000000000000000000" pitchFamily="50" charset="0"/>
              </a:rPr>
              <a:t>discount_percent</a:t>
            </a:r>
            <a:r>
              <a:rPr lang="en-US" sz="1200" dirty="0">
                <a:solidFill>
                  <a:srgbClr val="333333"/>
                </a:solidFill>
                <a:latin typeface="Museo Sans 300" panose="02000000000000000000" pitchFamily="50" charset="0"/>
              </a:rPr>
              <a:t> = (</a:t>
            </a:r>
            <a:r>
              <a:rPr lang="en-US" sz="1200" dirty="0" err="1">
                <a:solidFill>
                  <a:srgbClr val="333333"/>
                </a:solidFill>
                <a:latin typeface="Museo Sans 300" panose="02000000000000000000" pitchFamily="50" charset="0"/>
              </a:rPr>
              <a:t>original_price_usd</a:t>
            </a:r>
            <a:r>
              <a:rPr lang="en-US" sz="1200" dirty="0">
                <a:solidFill>
                  <a:srgbClr val="333333"/>
                </a:solidFill>
                <a:latin typeface="Museo Sans 300" panose="02000000000000000000" pitchFamily="50" charset="0"/>
              </a:rPr>
              <a:t> - </a:t>
            </a:r>
            <a:r>
              <a:rPr lang="en-US" sz="1200" dirty="0" err="1">
                <a:solidFill>
                  <a:srgbClr val="333333"/>
                </a:solidFill>
                <a:latin typeface="Museo Sans 300" panose="02000000000000000000" pitchFamily="50" charset="0"/>
              </a:rPr>
              <a:t>sales_value_usd</a:t>
            </a:r>
            <a:r>
              <a:rPr lang="en-US" sz="1200" dirty="0">
                <a:solidFill>
                  <a:srgbClr val="333333"/>
                </a:solidFill>
                <a:latin typeface="Museo Sans 300" panose="02000000000000000000" pitchFamily="50" charset="0"/>
              </a:rPr>
              <a:t>) / </a:t>
            </a:r>
            <a:r>
              <a:rPr lang="en-US" sz="1200" dirty="0" err="1">
                <a:solidFill>
                  <a:srgbClr val="333333"/>
                </a:solidFill>
                <a:latin typeface="Museo Sans 300" panose="02000000000000000000" pitchFamily="50" charset="0"/>
              </a:rPr>
              <a:t>original_price_usd</a:t>
            </a:r>
            <a:r>
              <a:rPr lang="en-US" sz="1200" dirty="0">
                <a:solidFill>
                  <a:srgbClr val="333333"/>
                </a:solidFill>
                <a:latin typeface="Museo Sans 300" panose="02000000000000000000" pitchFamily="50" charset="0"/>
              </a:rPr>
              <a:t> × 100</a:t>
            </a:r>
          </a:p>
          <a:p>
            <a:pPr lvl="2"/>
            <a:r>
              <a:rPr lang="en-US" sz="1200" dirty="0" err="1">
                <a:solidFill>
                  <a:srgbClr val="333333"/>
                </a:solidFill>
                <a:latin typeface="Museo Sans 300" panose="02000000000000000000" pitchFamily="50" charset="0"/>
              </a:rPr>
              <a:t>day_of_week</a:t>
            </a:r>
            <a:endParaRPr lang="en-US" sz="1200" dirty="0">
              <a:solidFill>
                <a:srgbClr val="333333"/>
              </a:solidFill>
              <a:latin typeface="Museo Sans 300" panose="02000000000000000000" pitchFamily="50" charset="0"/>
            </a:endParaRPr>
          </a:p>
          <a:p>
            <a:pPr lvl="2"/>
            <a:r>
              <a:rPr lang="en-US" sz="1200" dirty="0" err="1">
                <a:solidFill>
                  <a:srgbClr val="333333"/>
                </a:solidFill>
                <a:latin typeface="Museo Sans 300" panose="02000000000000000000" pitchFamily="50" charset="0"/>
              </a:rPr>
              <a:t>is_weekend</a:t>
            </a:r>
            <a:endParaRPr lang="en-US" sz="1200" dirty="0">
              <a:solidFill>
                <a:srgbClr val="333333"/>
              </a:solidFill>
              <a:latin typeface="Museo Sans 300" panose="02000000000000000000" pitchFamily="50" charset="0"/>
            </a:endParaRPr>
          </a:p>
          <a:p>
            <a:pPr lvl="2"/>
            <a:r>
              <a:rPr lang="en-US" sz="1200" dirty="0">
                <a:solidFill>
                  <a:srgbClr val="333333"/>
                </a:solidFill>
                <a:latin typeface="Museo Sans 300" panose="02000000000000000000" pitchFamily="50" charset="0"/>
              </a:rPr>
              <a:t>Min, mean, median, max</a:t>
            </a:r>
          </a:p>
          <a:p>
            <a:pPr lvl="2"/>
            <a:r>
              <a:rPr lang="en-US" sz="1200" dirty="0" err="1">
                <a:solidFill>
                  <a:srgbClr val="333333"/>
                </a:solidFill>
                <a:latin typeface="Museo Sans 300" panose="02000000000000000000" pitchFamily="50" charset="0"/>
              </a:rPr>
              <a:t>weekend_transaction_count_percent</a:t>
            </a:r>
            <a:endParaRPr lang="en-US" sz="1200" dirty="0">
              <a:solidFill>
                <a:srgbClr val="333333"/>
              </a:solidFill>
              <a:latin typeface="Museo Sans 300" panose="02000000000000000000" pitchFamily="50" charset="0"/>
            </a:endParaRPr>
          </a:p>
          <a:p>
            <a:pPr lvl="2"/>
            <a:r>
              <a:rPr lang="en-US" sz="1200" dirty="0">
                <a:solidFill>
                  <a:srgbClr val="333333"/>
                </a:solidFill>
                <a:latin typeface="Museo Sans 300" panose="02000000000000000000" pitchFamily="50" charset="0"/>
              </a:rPr>
              <a:t>Recency-Frequency-Monetary matrix</a:t>
            </a:r>
          </a:p>
        </p:txBody>
      </p:sp>
      <p:sp>
        <p:nvSpPr>
          <p:cNvPr id="7" name="Slide Number Placeholder 6">
            <a:extLst>
              <a:ext uri="{FF2B5EF4-FFF2-40B4-BE49-F238E27FC236}">
                <a16:creationId xmlns:a16="http://schemas.microsoft.com/office/drawing/2014/main" id="{863F1734-EEA1-4C10-AF79-578424F3B371}"/>
              </a:ext>
            </a:extLst>
          </p:cNvPr>
          <p:cNvSpPr>
            <a:spLocks noGrp="1"/>
          </p:cNvSpPr>
          <p:nvPr>
            <p:ph type="sldNum" sz="quarter" idx="12"/>
          </p:nvPr>
        </p:nvSpPr>
        <p:spPr/>
        <p:txBody>
          <a:bodyPr/>
          <a:lstStyle/>
          <a:p>
            <a:fld id="{DE83FDA1-1A34-439B-922D-44A872792CE3}" type="slidenum">
              <a:rPr lang="en-US" smtClean="0"/>
              <a:t>5</a:t>
            </a:fld>
            <a:endParaRPr lang="en-US"/>
          </a:p>
        </p:txBody>
      </p:sp>
    </p:spTree>
    <p:extLst>
      <p:ext uri="{BB962C8B-B14F-4D97-AF65-F5344CB8AC3E}">
        <p14:creationId xmlns:p14="http://schemas.microsoft.com/office/powerpoint/2010/main" val="111063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2823B7-F523-4C16-8A3A-20C0711D812D}"/>
              </a:ext>
            </a:extLst>
          </p:cNvPr>
          <p:cNvSpPr/>
          <p:nvPr/>
        </p:nvSpPr>
        <p:spPr>
          <a:xfrm>
            <a:off x="564444" y="2573867"/>
            <a:ext cx="632178"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860241-088F-4D29-9181-53A523777BD7}"/>
              </a:ext>
            </a:extLst>
          </p:cNvPr>
          <p:cNvSpPr/>
          <p:nvPr/>
        </p:nvSpPr>
        <p:spPr>
          <a:xfrm>
            <a:off x="1608665" y="2573867"/>
            <a:ext cx="8178801"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useo Sans 900" panose="02000000000000000000" pitchFamily="50" charset="0"/>
              </a:rPr>
              <a:t>EXPLORATORY DATA ANALYSIS</a:t>
            </a:r>
          </a:p>
        </p:txBody>
      </p:sp>
      <p:sp>
        <p:nvSpPr>
          <p:cNvPr id="5" name="Slide Number Placeholder 4">
            <a:extLst>
              <a:ext uri="{FF2B5EF4-FFF2-40B4-BE49-F238E27FC236}">
                <a16:creationId xmlns:a16="http://schemas.microsoft.com/office/drawing/2014/main" id="{11A70603-AD38-4CD8-A52B-C5596B829038}"/>
              </a:ext>
            </a:extLst>
          </p:cNvPr>
          <p:cNvSpPr>
            <a:spLocks noGrp="1"/>
          </p:cNvSpPr>
          <p:nvPr>
            <p:ph type="sldNum" sz="quarter" idx="12"/>
          </p:nvPr>
        </p:nvSpPr>
        <p:spPr/>
        <p:txBody>
          <a:bodyPr/>
          <a:lstStyle/>
          <a:p>
            <a:fld id="{DE83FDA1-1A34-439B-922D-44A872792CE3}" type="slidenum">
              <a:rPr lang="en-US" smtClean="0"/>
              <a:t>6</a:t>
            </a:fld>
            <a:endParaRPr lang="en-US"/>
          </a:p>
        </p:txBody>
      </p:sp>
      <p:sp>
        <p:nvSpPr>
          <p:cNvPr id="6" name="Footer Placeholder 5">
            <a:extLst>
              <a:ext uri="{FF2B5EF4-FFF2-40B4-BE49-F238E27FC236}">
                <a16:creationId xmlns:a16="http://schemas.microsoft.com/office/drawing/2014/main" id="{31D6C410-D2C0-4949-AE95-0536B56AAC2D}"/>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329655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31047AF-C7D7-4650-B747-D75ACD9FE941}"/>
              </a:ext>
            </a:extLst>
          </p:cNvPr>
          <p:cNvSpPr>
            <a:spLocks noGrp="1"/>
          </p:cNvSpPr>
          <p:nvPr>
            <p:ph idx="1"/>
          </p:nvPr>
        </p:nvSpPr>
        <p:spPr>
          <a:xfrm>
            <a:off x="838200" y="1825625"/>
            <a:ext cx="5257800" cy="4351338"/>
          </a:xfrm>
        </p:spPr>
        <p:txBody>
          <a:bodyPr>
            <a:normAutofit fontScale="92500"/>
          </a:bodyPr>
          <a:lstStyle/>
          <a:p>
            <a:r>
              <a:rPr lang="en-US" sz="2000" dirty="0">
                <a:latin typeface="Museo Sans 300" panose="02000000000000000000" pitchFamily="50" charset="0"/>
              </a:rPr>
              <a:t>Right-skewed features</a:t>
            </a:r>
          </a:p>
          <a:p>
            <a:pPr lvl="1"/>
            <a:r>
              <a:rPr lang="en-US" sz="2000" dirty="0" err="1">
                <a:latin typeface="Museo Sans 300" panose="02000000000000000000" pitchFamily="50" charset="0"/>
              </a:rPr>
              <a:t>Sales_value_usd</a:t>
            </a:r>
            <a:r>
              <a:rPr lang="en-US" sz="2000" dirty="0">
                <a:latin typeface="Museo Sans 300" panose="02000000000000000000" pitchFamily="50" charset="0"/>
              </a:rPr>
              <a:t>, </a:t>
            </a:r>
            <a:r>
              <a:rPr lang="en-US" sz="2000" dirty="0" err="1">
                <a:latin typeface="Museo Sans 300" panose="02000000000000000000" pitchFamily="50" charset="0"/>
              </a:rPr>
              <a:t>Original_price_usd</a:t>
            </a:r>
            <a:r>
              <a:rPr lang="en-US" sz="2000" dirty="0">
                <a:latin typeface="Museo Sans 300" panose="02000000000000000000" pitchFamily="50" charset="0"/>
              </a:rPr>
              <a:t>, </a:t>
            </a:r>
            <a:r>
              <a:rPr lang="en-US" sz="2000" dirty="0" err="1">
                <a:latin typeface="Museo Sans 300" panose="02000000000000000000" pitchFamily="50" charset="0"/>
              </a:rPr>
              <a:t>Discount_amount_usd,monetary</a:t>
            </a:r>
            <a:r>
              <a:rPr lang="en-US" sz="2000" dirty="0">
                <a:latin typeface="Museo Sans 300" panose="02000000000000000000" pitchFamily="50" charset="0"/>
              </a:rPr>
              <a:t> </a:t>
            </a:r>
            <a:r>
              <a:rPr lang="en-US" sz="2000" dirty="0" err="1">
                <a:latin typeface="Museo Sans 300" panose="02000000000000000000" pitchFamily="50" charset="0"/>
              </a:rPr>
              <a:t>total_sales_after_discount</a:t>
            </a:r>
            <a:endParaRPr lang="en-US" sz="2000" dirty="0">
              <a:latin typeface="Museo Sans 300" panose="02000000000000000000" pitchFamily="50" charset="0"/>
            </a:endParaRPr>
          </a:p>
          <a:p>
            <a:pPr lvl="1"/>
            <a:r>
              <a:rPr lang="en-US" sz="2000" dirty="0" err="1">
                <a:latin typeface="Museo Sans 300" panose="02000000000000000000" pitchFamily="50" charset="0"/>
              </a:rPr>
              <a:t>Sales_unit</a:t>
            </a:r>
            <a:endParaRPr lang="en-US" sz="2000" dirty="0">
              <a:latin typeface="Museo Sans 300" panose="02000000000000000000" pitchFamily="50" charset="0"/>
            </a:endParaRPr>
          </a:p>
          <a:p>
            <a:pPr lvl="1"/>
            <a:r>
              <a:rPr lang="en-US" sz="2000" dirty="0">
                <a:latin typeface="Museo Sans 300" panose="02000000000000000000" pitchFamily="50" charset="0"/>
              </a:rPr>
              <a:t>frequency</a:t>
            </a:r>
          </a:p>
          <a:p>
            <a:pPr lvl="1"/>
            <a:r>
              <a:rPr lang="en-US" sz="2000" dirty="0" err="1">
                <a:latin typeface="Museo Sans 300" panose="02000000000000000000" pitchFamily="50" charset="0"/>
              </a:rPr>
              <a:t>Discount_percent</a:t>
            </a:r>
            <a:endParaRPr lang="en-US" sz="2000" dirty="0">
              <a:latin typeface="Museo Sans 300" panose="02000000000000000000" pitchFamily="50" charset="0"/>
            </a:endParaRPr>
          </a:p>
          <a:p>
            <a:r>
              <a:rPr lang="en-US" sz="2000" dirty="0">
                <a:latin typeface="Museo Sans 300" panose="02000000000000000000" pitchFamily="50" charset="0"/>
              </a:rPr>
              <a:t>Non-normally distributed features</a:t>
            </a:r>
          </a:p>
          <a:p>
            <a:pPr lvl="1"/>
            <a:r>
              <a:rPr lang="en-US" sz="2000" dirty="0">
                <a:latin typeface="Museo Sans 300" panose="02000000000000000000" pitchFamily="50" charset="0"/>
              </a:rPr>
              <a:t>Recency</a:t>
            </a:r>
          </a:p>
          <a:p>
            <a:r>
              <a:rPr lang="en-US" sz="2000" dirty="0">
                <a:latin typeface="Museo Sans 300" panose="02000000000000000000" pitchFamily="50" charset="0"/>
              </a:rPr>
              <a:t>Bimodal distribution features</a:t>
            </a:r>
          </a:p>
          <a:p>
            <a:pPr lvl="1"/>
            <a:r>
              <a:rPr lang="en-US" sz="2000" dirty="0" err="1">
                <a:latin typeface="Museo Sans 300" panose="02000000000000000000" pitchFamily="50" charset="0"/>
              </a:rPr>
              <a:t>Weekend_transaction_count_percent</a:t>
            </a:r>
            <a:endParaRPr lang="en-US" sz="2000" dirty="0">
              <a:latin typeface="Museo Sans 300" panose="02000000000000000000" pitchFamily="50" charset="0"/>
            </a:endParaRPr>
          </a:p>
          <a:p>
            <a:pPr lvl="1"/>
            <a:r>
              <a:rPr lang="en-US" sz="2000" dirty="0">
                <a:latin typeface="Museo Sans 300" panose="02000000000000000000" pitchFamily="50" charset="0"/>
              </a:rPr>
              <a:t>More transaction happens on weekday</a:t>
            </a:r>
          </a:p>
          <a:p>
            <a:r>
              <a:rPr lang="en-US" sz="2100" dirty="0">
                <a:latin typeface="Museo Sans 300" panose="02000000000000000000" pitchFamily="50" charset="0"/>
              </a:rPr>
              <a:t>Check excel out for more details</a:t>
            </a:r>
          </a:p>
        </p:txBody>
      </p:sp>
      <p:sp>
        <p:nvSpPr>
          <p:cNvPr id="2" name="Title 1">
            <a:extLst>
              <a:ext uri="{FF2B5EF4-FFF2-40B4-BE49-F238E27FC236}">
                <a16:creationId xmlns:a16="http://schemas.microsoft.com/office/drawing/2014/main" id="{5D6FC114-AB2D-40B3-A575-2D8402348FC5}"/>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Most features are right-skewed with huge range of values</a:t>
            </a:r>
          </a:p>
        </p:txBody>
      </p:sp>
      <p:sp>
        <p:nvSpPr>
          <p:cNvPr id="19" name="Content Placeholder 2">
            <a:extLst>
              <a:ext uri="{FF2B5EF4-FFF2-40B4-BE49-F238E27FC236}">
                <a16:creationId xmlns:a16="http://schemas.microsoft.com/office/drawing/2014/main" id="{22A82DF0-40C6-4D17-8D6D-440B1446F9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latin typeface="Museo Sans 300" panose="02000000000000000000" pitchFamily="50" charset="0"/>
            </a:endParaRPr>
          </a:p>
        </p:txBody>
      </p:sp>
      <p:sp>
        <p:nvSpPr>
          <p:cNvPr id="3" name="Slide Number Placeholder 2">
            <a:extLst>
              <a:ext uri="{FF2B5EF4-FFF2-40B4-BE49-F238E27FC236}">
                <a16:creationId xmlns:a16="http://schemas.microsoft.com/office/drawing/2014/main" id="{DB94F0DE-68B1-425C-949C-202A72328078}"/>
              </a:ext>
            </a:extLst>
          </p:cNvPr>
          <p:cNvSpPr>
            <a:spLocks noGrp="1"/>
          </p:cNvSpPr>
          <p:nvPr>
            <p:ph type="sldNum" sz="quarter" idx="12"/>
          </p:nvPr>
        </p:nvSpPr>
        <p:spPr/>
        <p:txBody>
          <a:bodyPr/>
          <a:lstStyle/>
          <a:p>
            <a:fld id="{DE83FDA1-1A34-439B-922D-44A872792CE3}" type="slidenum">
              <a:rPr lang="en-US" smtClean="0"/>
              <a:t>7</a:t>
            </a:fld>
            <a:endParaRPr lang="en-US"/>
          </a:p>
        </p:txBody>
      </p:sp>
      <p:sp>
        <p:nvSpPr>
          <p:cNvPr id="5" name="Footer Placeholder 4">
            <a:extLst>
              <a:ext uri="{FF2B5EF4-FFF2-40B4-BE49-F238E27FC236}">
                <a16:creationId xmlns:a16="http://schemas.microsoft.com/office/drawing/2014/main" id="{228D7F60-B9EC-48E0-A245-AF4D816816C1}"/>
              </a:ext>
            </a:extLst>
          </p:cNvPr>
          <p:cNvSpPr>
            <a:spLocks noGrp="1"/>
          </p:cNvSpPr>
          <p:nvPr>
            <p:ph type="ftr" sz="quarter" idx="11"/>
            <p:custDataLst>
              <p:tags r:id="rId2"/>
            </p:custDataLst>
          </p:nvPr>
        </p:nvSpPr>
        <p:spPr>
          <a:xfrm>
            <a:off x="0" y="6356350"/>
            <a:ext cx="12192000" cy="365125"/>
          </a:xfrm>
        </p:spPr>
        <p:txBody>
          <a:bodyPr/>
          <a:lstStyle/>
          <a:p>
            <a:r>
              <a:rPr lang="en-US"/>
              <a:t>Internal</a:t>
            </a:r>
          </a:p>
        </p:txBody>
      </p:sp>
      <p:pic>
        <p:nvPicPr>
          <p:cNvPr id="7" name="Picture 6">
            <a:extLst>
              <a:ext uri="{FF2B5EF4-FFF2-40B4-BE49-F238E27FC236}">
                <a16:creationId xmlns:a16="http://schemas.microsoft.com/office/drawing/2014/main" id="{31D40018-0159-4AB8-AB5D-AB3F13DBE311}"/>
              </a:ext>
            </a:extLst>
          </p:cNvPr>
          <p:cNvPicPr>
            <a:picLocks noChangeAspect="1"/>
          </p:cNvPicPr>
          <p:nvPr/>
        </p:nvPicPr>
        <p:blipFill>
          <a:blip r:embed="rId5"/>
          <a:stretch>
            <a:fillRect/>
          </a:stretch>
        </p:blipFill>
        <p:spPr>
          <a:xfrm>
            <a:off x="6096000" y="1788047"/>
            <a:ext cx="2226028" cy="1797946"/>
          </a:xfrm>
          <a:prstGeom prst="rect">
            <a:avLst/>
          </a:prstGeom>
        </p:spPr>
      </p:pic>
      <p:pic>
        <p:nvPicPr>
          <p:cNvPr id="9" name="Picture 8">
            <a:extLst>
              <a:ext uri="{FF2B5EF4-FFF2-40B4-BE49-F238E27FC236}">
                <a16:creationId xmlns:a16="http://schemas.microsoft.com/office/drawing/2014/main" id="{50F733F1-A844-46EB-8B2D-F556AB3D29AB}"/>
              </a:ext>
            </a:extLst>
          </p:cNvPr>
          <p:cNvPicPr>
            <a:picLocks noChangeAspect="1"/>
          </p:cNvPicPr>
          <p:nvPr/>
        </p:nvPicPr>
        <p:blipFill>
          <a:blip r:embed="rId6"/>
          <a:stretch>
            <a:fillRect/>
          </a:stretch>
        </p:blipFill>
        <p:spPr>
          <a:xfrm>
            <a:off x="7338692" y="4042219"/>
            <a:ext cx="2543815" cy="2052631"/>
          </a:xfrm>
          <a:prstGeom prst="rect">
            <a:avLst/>
          </a:prstGeom>
        </p:spPr>
      </p:pic>
      <p:pic>
        <p:nvPicPr>
          <p:cNvPr id="11" name="Picture 10">
            <a:extLst>
              <a:ext uri="{FF2B5EF4-FFF2-40B4-BE49-F238E27FC236}">
                <a16:creationId xmlns:a16="http://schemas.microsoft.com/office/drawing/2014/main" id="{CEADCFC8-4C06-49E4-908E-81ECACDBB89D}"/>
              </a:ext>
            </a:extLst>
          </p:cNvPr>
          <p:cNvPicPr>
            <a:picLocks noChangeAspect="1"/>
          </p:cNvPicPr>
          <p:nvPr/>
        </p:nvPicPr>
        <p:blipFill>
          <a:blip r:embed="rId7"/>
          <a:stretch>
            <a:fillRect/>
          </a:stretch>
        </p:blipFill>
        <p:spPr>
          <a:xfrm>
            <a:off x="8823651" y="1751806"/>
            <a:ext cx="2317097" cy="1870428"/>
          </a:xfrm>
          <a:prstGeom prst="rect">
            <a:avLst/>
          </a:prstGeom>
        </p:spPr>
      </p:pic>
      <p:graphicFrame>
        <p:nvGraphicFramePr>
          <p:cNvPr id="13" name="Object 12">
            <a:extLst>
              <a:ext uri="{FF2B5EF4-FFF2-40B4-BE49-F238E27FC236}">
                <a16:creationId xmlns:a16="http://schemas.microsoft.com/office/drawing/2014/main" id="{3549E7F7-1511-421F-9F8C-3304285F26E4}"/>
              </a:ext>
            </a:extLst>
          </p:cNvPr>
          <p:cNvGraphicFramePr>
            <a:graphicFrameLocks noChangeAspect="1"/>
          </p:cNvGraphicFramePr>
          <p:nvPr>
            <p:extLst>
              <p:ext uri="{D42A27DB-BD31-4B8C-83A1-F6EECF244321}">
                <p14:modId xmlns:p14="http://schemas.microsoft.com/office/powerpoint/2010/main" val="276366382"/>
              </p:ext>
            </p:extLst>
          </p:nvPr>
        </p:nvGraphicFramePr>
        <p:xfrm>
          <a:off x="4814711" y="5746749"/>
          <a:ext cx="914400" cy="792163"/>
        </p:xfrm>
        <a:graphic>
          <a:graphicData uri="http://schemas.openxmlformats.org/presentationml/2006/ole">
            <mc:AlternateContent xmlns:mc="http://schemas.openxmlformats.org/markup-compatibility/2006">
              <mc:Choice xmlns:v="urn:schemas-microsoft-com:vml" Requires="v">
                <p:oleObj spid="_x0000_s1028" name="Worksheet" showAsIcon="1" r:id="rId8" imgW="914400" imgH="792360" progId="Excel.Sheet.12">
                  <p:embed/>
                </p:oleObj>
              </mc:Choice>
              <mc:Fallback>
                <p:oleObj name="Worksheet" showAsIcon="1" r:id="rId8" imgW="914400" imgH="792360" progId="Excel.Sheet.12">
                  <p:embed/>
                  <p:pic>
                    <p:nvPicPr>
                      <p:cNvPr id="0" name=""/>
                      <p:cNvPicPr/>
                      <p:nvPr/>
                    </p:nvPicPr>
                    <p:blipFill>
                      <a:blip r:embed="rId9"/>
                      <a:stretch>
                        <a:fillRect/>
                      </a:stretch>
                    </p:blipFill>
                    <p:spPr>
                      <a:xfrm>
                        <a:off x="4814711" y="5746749"/>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64370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C114-AB2D-40B3-A575-2D8402348FC5}"/>
              </a:ext>
            </a:extLst>
          </p:cNvPr>
          <p:cNvSpPr>
            <a:spLocks noGrp="1"/>
          </p:cNvSpPr>
          <p:nvPr>
            <p:ph type="title"/>
          </p:nvPr>
        </p:nvSpPr>
        <p:spPr/>
        <p:txBody>
          <a:bodyPr>
            <a:normAutofit/>
          </a:bodyPr>
          <a:lstStyle/>
          <a:p>
            <a:r>
              <a:rPr lang="en-US" sz="3200" dirty="0">
                <a:solidFill>
                  <a:srgbClr val="002060"/>
                </a:solidFill>
                <a:latin typeface="Museo Sans 700" panose="02000000000000000000" pitchFamily="50" charset="0"/>
              </a:rPr>
              <a:t>Correlation Plot</a:t>
            </a:r>
          </a:p>
        </p:txBody>
      </p:sp>
      <p:sp>
        <p:nvSpPr>
          <p:cNvPr id="13" name="Content Placeholder 2">
            <a:extLst>
              <a:ext uri="{FF2B5EF4-FFF2-40B4-BE49-F238E27FC236}">
                <a16:creationId xmlns:a16="http://schemas.microsoft.com/office/drawing/2014/main" id="{7509953C-77EE-40A2-BE8B-E65E7E42BED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3" name="Slide Number Placeholder 2">
            <a:extLst>
              <a:ext uri="{FF2B5EF4-FFF2-40B4-BE49-F238E27FC236}">
                <a16:creationId xmlns:a16="http://schemas.microsoft.com/office/drawing/2014/main" id="{AD42ECF4-ADE7-4167-91BE-1AAC2BD6A203}"/>
              </a:ext>
            </a:extLst>
          </p:cNvPr>
          <p:cNvSpPr>
            <a:spLocks noGrp="1"/>
          </p:cNvSpPr>
          <p:nvPr>
            <p:ph type="sldNum" sz="quarter" idx="12"/>
          </p:nvPr>
        </p:nvSpPr>
        <p:spPr/>
        <p:txBody>
          <a:bodyPr/>
          <a:lstStyle/>
          <a:p>
            <a:fld id="{DE83FDA1-1A34-439B-922D-44A872792CE3}" type="slidenum">
              <a:rPr lang="en-US" smtClean="0"/>
              <a:t>8</a:t>
            </a:fld>
            <a:endParaRPr lang="en-US"/>
          </a:p>
        </p:txBody>
      </p:sp>
      <p:sp>
        <p:nvSpPr>
          <p:cNvPr id="5" name="Footer Placeholder 4">
            <a:extLst>
              <a:ext uri="{FF2B5EF4-FFF2-40B4-BE49-F238E27FC236}">
                <a16:creationId xmlns:a16="http://schemas.microsoft.com/office/drawing/2014/main" id="{0C3B6C98-2590-482C-9F7D-62112DDFCF5A}"/>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
        <p:nvSpPr>
          <p:cNvPr id="14" name="Content Placeholder 13">
            <a:extLst>
              <a:ext uri="{FF2B5EF4-FFF2-40B4-BE49-F238E27FC236}">
                <a16:creationId xmlns:a16="http://schemas.microsoft.com/office/drawing/2014/main" id="{F642C5B9-BDE1-48D9-853C-269E81CED48B}"/>
              </a:ext>
            </a:extLst>
          </p:cNvPr>
          <p:cNvSpPr>
            <a:spLocks noGrp="1"/>
          </p:cNvSpPr>
          <p:nvPr>
            <p:ph idx="1"/>
          </p:nvPr>
        </p:nvSpPr>
        <p:spPr>
          <a:xfrm>
            <a:off x="838200" y="1619312"/>
            <a:ext cx="10515600" cy="4351338"/>
          </a:xfrm>
        </p:spPr>
        <p:txBody>
          <a:bodyPr>
            <a:normAutofit/>
          </a:bodyPr>
          <a:lstStyle/>
          <a:p>
            <a:r>
              <a:rPr lang="en-US" sz="1600" dirty="0">
                <a:latin typeface="Museo Sans 300" panose="02000000000000000000" pitchFamily="50" charset="0"/>
              </a:rPr>
              <a:t>Correlated Variables</a:t>
            </a:r>
          </a:p>
          <a:p>
            <a:pPr lvl="1"/>
            <a:r>
              <a:rPr lang="en-US" sz="1600" dirty="0" err="1">
                <a:latin typeface="Museo Sans 300" panose="02000000000000000000" pitchFamily="50" charset="0"/>
              </a:rPr>
              <a:t>Sales_value</a:t>
            </a:r>
            <a:r>
              <a:rPr lang="en-US" sz="1600" dirty="0">
                <a:latin typeface="Museo Sans 300" panose="02000000000000000000" pitchFamily="50" charset="0"/>
              </a:rPr>
              <a:t>, </a:t>
            </a:r>
            <a:r>
              <a:rPr lang="en-US" sz="1600" dirty="0" err="1">
                <a:latin typeface="Museo Sans 300" panose="02000000000000000000" pitchFamily="50" charset="0"/>
              </a:rPr>
              <a:t>original_price_usd</a:t>
            </a:r>
            <a:r>
              <a:rPr lang="en-US" sz="1600" dirty="0">
                <a:latin typeface="Museo Sans 300" panose="02000000000000000000" pitchFamily="50" charset="0"/>
              </a:rPr>
              <a:t>, </a:t>
            </a:r>
            <a:r>
              <a:rPr lang="en-US" sz="1600" dirty="0" err="1">
                <a:latin typeface="Museo Sans 300" panose="02000000000000000000" pitchFamily="50" charset="0"/>
              </a:rPr>
              <a:t>total_sales_after_discount</a:t>
            </a:r>
            <a:r>
              <a:rPr lang="en-US" sz="1600" dirty="0">
                <a:latin typeface="Museo Sans 300" panose="02000000000000000000" pitchFamily="50" charset="0"/>
              </a:rPr>
              <a:t>, monetary, </a:t>
            </a:r>
            <a:r>
              <a:rPr lang="en-US" sz="1600" dirty="0" err="1">
                <a:latin typeface="Museo Sans 300" panose="02000000000000000000" pitchFamily="50" charset="0"/>
              </a:rPr>
              <a:t>monetary_score</a:t>
            </a:r>
            <a:endParaRPr lang="en-US" sz="1600" dirty="0">
              <a:latin typeface="Museo Sans 300" panose="02000000000000000000" pitchFamily="50" charset="0"/>
            </a:endParaRPr>
          </a:p>
          <a:p>
            <a:pPr lvl="1"/>
            <a:endParaRPr lang="en-US" sz="1600" dirty="0"/>
          </a:p>
        </p:txBody>
      </p:sp>
      <p:pic>
        <p:nvPicPr>
          <p:cNvPr id="15" name="Content Placeholder 10" descr="Chart, timeline&#10;&#10;Description automatically generated with medium confidence">
            <a:extLst>
              <a:ext uri="{FF2B5EF4-FFF2-40B4-BE49-F238E27FC236}">
                <a16:creationId xmlns:a16="http://schemas.microsoft.com/office/drawing/2014/main" id="{6CB19821-0D21-4134-A23B-0218D0DC83EC}"/>
              </a:ext>
            </a:extLst>
          </p:cNvPr>
          <p:cNvPicPr>
            <a:picLocks noChangeAspect="1"/>
          </p:cNvPicPr>
          <p:nvPr/>
        </p:nvPicPr>
        <p:blipFill rotWithShape="1">
          <a:blip r:embed="rId4">
            <a:extLst>
              <a:ext uri="{28A0092B-C50C-407E-A947-70E740481C1C}">
                <a14:useLocalDpi xmlns:a14="http://schemas.microsoft.com/office/drawing/2010/main" val="0"/>
              </a:ext>
            </a:extLst>
          </a:blip>
          <a:srcRect t="9381" r="16141"/>
          <a:stretch/>
        </p:blipFill>
        <p:spPr>
          <a:xfrm>
            <a:off x="2065052" y="2370137"/>
            <a:ext cx="8061896" cy="4351338"/>
          </a:xfrm>
          <a:prstGeom prst="rect">
            <a:avLst/>
          </a:prstGeom>
        </p:spPr>
      </p:pic>
    </p:spTree>
    <p:extLst>
      <p:ext uri="{BB962C8B-B14F-4D97-AF65-F5344CB8AC3E}">
        <p14:creationId xmlns:p14="http://schemas.microsoft.com/office/powerpoint/2010/main" val="37013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2823B7-F523-4C16-8A3A-20C0711D812D}"/>
              </a:ext>
            </a:extLst>
          </p:cNvPr>
          <p:cNvSpPr/>
          <p:nvPr/>
        </p:nvSpPr>
        <p:spPr>
          <a:xfrm>
            <a:off x="564444" y="2573867"/>
            <a:ext cx="632178"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860241-088F-4D29-9181-53A523777BD7}"/>
              </a:ext>
            </a:extLst>
          </p:cNvPr>
          <p:cNvSpPr/>
          <p:nvPr/>
        </p:nvSpPr>
        <p:spPr>
          <a:xfrm>
            <a:off x="1608665" y="2573867"/>
            <a:ext cx="8178801" cy="6321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useo Sans 900" panose="02000000000000000000" pitchFamily="50" charset="0"/>
              </a:rPr>
              <a:t>DATA TRANSFORMATION &amp; FEATURE SELECTION</a:t>
            </a:r>
          </a:p>
        </p:txBody>
      </p:sp>
      <p:sp>
        <p:nvSpPr>
          <p:cNvPr id="5" name="Slide Number Placeholder 4">
            <a:extLst>
              <a:ext uri="{FF2B5EF4-FFF2-40B4-BE49-F238E27FC236}">
                <a16:creationId xmlns:a16="http://schemas.microsoft.com/office/drawing/2014/main" id="{35D8BA47-5CEE-4E3F-B9CB-58544308B796}"/>
              </a:ext>
            </a:extLst>
          </p:cNvPr>
          <p:cNvSpPr>
            <a:spLocks noGrp="1"/>
          </p:cNvSpPr>
          <p:nvPr>
            <p:ph type="sldNum" sz="quarter" idx="12"/>
          </p:nvPr>
        </p:nvSpPr>
        <p:spPr/>
        <p:txBody>
          <a:bodyPr/>
          <a:lstStyle/>
          <a:p>
            <a:fld id="{DE83FDA1-1A34-439B-922D-44A872792CE3}" type="slidenum">
              <a:rPr lang="en-US" smtClean="0"/>
              <a:t>9</a:t>
            </a:fld>
            <a:endParaRPr lang="en-US"/>
          </a:p>
        </p:txBody>
      </p:sp>
      <p:sp>
        <p:nvSpPr>
          <p:cNvPr id="6" name="Footer Placeholder 5">
            <a:extLst>
              <a:ext uri="{FF2B5EF4-FFF2-40B4-BE49-F238E27FC236}">
                <a16:creationId xmlns:a16="http://schemas.microsoft.com/office/drawing/2014/main" id="{7AD40612-A1F5-4504-B485-B98E633DEDFD}"/>
              </a:ext>
            </a:extLst>
          </p:cNvPr>
          <p:cNvSpPr>
            <a:spLocks noGrp="1"/>
          </p:cNvSpPr>
          <p:nvPr>
            <p:ph type="ftr" sz="quarter" idx="11"/>
            <p:custDataLst>
              <p:tags r:id="rId1"/>
            </p:custDataLst>
          </p:nvPr>
        </p:nvSpPr>
        <p:spPr>
          <a:xfrm>
            <a:off x="0" y="6356350"/>
            <a:ext cx="12192000" cy="365125"/>
          </a:xfrm>
        </p:spPr>
        <p:txBody>
          <a:bodyPr/>
          <a:lstStyle/>
          <a:p>
            <a:r>
              <a:rPr lang="en-US"/>
              <a:t>Internal</a:t>
            </a:r>
          </a:p>
        </p:txBody>
      </p:sp>
    </p:spTree>
    <p:extLst>
      <p:ext uri="{BB962C8B-B14F-4D97-AF65-F5344CB8AC3E}">
        <p14:creationId xmlns:p14="http://schemas.microsoft.com/office/powerpoint/2010/main" val="627801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894df29-9e07-45ae-95a6-4e7eb881815a">
  <element uid="fc6b8280-ed85-41e2-bcb5-17f2674e7dc3" value=""/>
  <element uid="63fe904a-5fdc-4578-a9e9-8bed5f54c116" value=""/>
  <element uid="156167bd-046a-459b-9d5a-a42ee179a501" value=""/>
</sisl>
</file>

<file path=customXml/itemProps1.xml><?xml version="1.0" encoding="utf-8"?>
<ds:datastoreItem xmlns:ds="http://schemas.openxmlformats.org/officeDocument/2006/customXml" ds:itemID="{DCDC9351-D627-4024-995B-C5C076B6B5A5}">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2296</TotalTime>
  <Words>1300</Words>
  <Application>Microsoft Office PowerPoint</Application>
  <PresentationFormat>Widescreen</PresentationFormat>
  <Paragraphs>222</Paragraphs>
  <Slides>20</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32" baseType="lpstr">
      <vt:lpstr>-apple-system</vt:lpstr>
      <vt:lpstr>ui-monospace</vt:lpstr>
      <vt:lpstr>Arial</vt:lpstr>
      <vt:lpstr>Calibri</vt:lpstr>
      <vt:lpstr>Calibri Light</vt:lpstr>
      <vt:lpstr>Museo Sans 300</vt:lpstr>
      <vt:lpstr>Museo Sans 700</vt:lpstr>
      <vt:lpstr>Museo Sans 900</vt:lpstr>
      <vt:lpstr>Verdana</vt:lpstr>
      <vt:lpstr>Office Theme</vt:lpstr>
      <vt:lpstr>Worksheet</vt:lpstr>
      <vt:lpstr>Macro-Enabled Worksheet</vt:lpstr>
      <vt:lpstr>PowerPoint Presentation</vt:lpstr>
      <vt:lpstr>PowerPoint Presentation</vt:lpstr>
      <vt:lpstr>From Development to Model Management</vt:lpstr>
      <vt:lpstr>PowerPoint Presentation</vt:lpstr>
      <vt:lpstr>Additional Features are created for better customers profiling</vt:lpstr>
      <vt:lpstr>PowerPoint Presentation</vt:lpstr>
      <vt:lpstr>Most features are right-skewed with huge range of values</vt:lpstr>
      <vt:lpstr>Correlation Plot</vt:lpstr>
      <vt:lpstr>PowerPoint Presentation</vt:lpstr>
      <vt:lpstr>Following operations are performed before proceeding to modelling stage</vt:lpstr>
      <vt:lpstr>PowerPoint Presentation</vt:lpstr>
      <vt:lpstr>Approach 1: Clustering</vt:lpstr>
      <vt:lpstr>Deliverable 1: Customer Profiling</vt:lpstr>
      <vt:lpstr>Deliverable 1: Customer Profiling (Cont’d)</vt:lpstr>
      <vt:lpstr>Deliverable 2: Prediction</vt:lpstr>
      <vt:lpstr>Approach 2: Classification</vt:lpstr>
      <vt:lpstr>PowerPoint Presentation</vt:lpstr>
      <vt:lpstr>Model Versioning, Parameters, Metrics &amp; Artifact Logging via MLFlow</vt:lpstr>
      <vt:lpstr>PowerPoint Presentation</vt:lpstr>
      <vt:lpstr>Way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Shi Hao (DS/DIGITAL)</dc:creator>
  <cp:keywords>P37r0n45DCS_InternalInternal</cp:keywords>
  <cp:lastModifiedBy>Tan Shi Hao (DS/DIGITAL)</cp:lastModifiedBy>
  <cp:revision>25</cp:revision>
  <dcterms:created xsi:type="dcterms:W3CDTF">2022-09-24T04:09:40Z</dcterms:created>
  <dcterms:modified xsi:type="dcterms:W3CDTF">2022-11-11T01:10:07Z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b4289529-bea9-4792-af66-bcbabe36c643</vt:lpwstr>
  </property>
  <property fmtid="{D5CDD505-2E9C-101B-9397-08002B2CF9AE}" pid="3" name="bjSaver">
    <vt:lpwstr>tEOC40ezgz2+DfE2NIjoO1G1L+jeTqyo</vt:lpwstr>
  </property>
  <property fmtid="{D5CDD505-2E9C-101B-9397-08002B2CF9AE}" pid="4" name="bjDocumentLabelXML">
    <vt:lpwstr>&lt;?xml version="1.0" encoding="us-ascii"?&gt;&lt;sisl xmlns:xsd="http://www.w3.org/2001/XMLSchema" xmlns:xsi="http://www.w3.org/2001/XMLSchema-instance" sislVersion="0" policy="a894df29-9e07-45ae-95a6-4e7eb881815a" xmlns="http://www.boldonjames.com/2008/01/sie/i</vt:lpwstr>
  </property>
  <property fmtid="{D5CDD505-2E9C-101B-9397-08002B2CF9AE}" pid="5" name="bjDocumentLabelXML-0">
    <vt:lpwstr>nternal/label"&gt;&lt;element uid="fc6b8280-ed85-41e2-bcb5-17f2674e7dc3" value="" /&gt;&lt;element uid="63fe904a-5fdc-4578-a9e9-8bed5f54c116" value="" /&gt;&lt;element uid="156167bd-046a-459b-9d5a-a42ee179a501" value="" /&gt;&lt;/sisl&gt;</vt:lpwstr>
  </property>
  <property fmtid="{D5CDD505-2E9C-101B-9397-08002B2CF9AE}" pid="6" name="bjDocumentSecurityLabel">
    <vt:lpwstr>[Internal] </vt:lpwstr>
  </property>
  <property fmtid="{D5CDD505-2E9C-101B-9397-08002B2CF9AE}" pid="7" name="DCSMetadata">
    <vt:lpwstr>P37r0n45DCS_InternalInternal</vt:lpwstr>
  </property>
</Properties>
</file>