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0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5AB2-C137-081E-0337-B46761CC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B4404-32AB-8851-2469-35A5E2FEC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D81F6-7431-6572-DF42-F8BFE001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BBB3-8712-BF06-9410-A5207730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132F-0326-2535-A5B4-D499D2C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4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47C-F93D-E780-67DA-8F1052C8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CA38A-F89A-423C-9A64-382E15924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6633-8A81-6FAB-8C25-4AB196B0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1790-5DAD-481C-3999-B2CB233D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D339-3BE6-22E4-CA5F-3F198D37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46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4221-D560-962B-EF0A-D1F490DDB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34DF1-CAF8-CA59-B0F3-26239D48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5B58-599E-FB15-F1C0-9600210C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2735-E5DD-3EEC-4765-27B6EE68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F35-CAAE-EE4A-AD1A-C558CC71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3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1D3-B123-CDFA-C1CC-2E1A0749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C356-AA10-33EA-FE8B-E356F031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6257-45BC-788B-1286-5F0C57C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BBA7-5637-0220-B04B-C8C4658D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2243-5245-C1D2-C1B7-0DABFA69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62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F343-4902-0C00-1280-F4D486F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7378-B184-505C-D1AA-588EAE4F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9EE8-5BCB-97E2-50F5-22977564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A688-17A0-0B08-B6FB-DC28FD1D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A61E-F8AC-2A92-5D4F-42BDAD09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78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0C48-33C9-7588-3371-C8FB8A83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E4C1-BF2B-E0DB-A1BD-6622EC348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73382-0377-F04F-390C-58C10362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23C01-4DED-9E26-DFB4-16C0082F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FD0F-B27E-3622-21B6-D7A3286D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8CB90-E390-323B-9A71-40527AD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90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85B1-D5FF-C566-7613-F2E749B3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0A227-8A17-B317-6326-7C3C8BF15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19B89-43E7-98F2-9A09-8E9BED7AD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E332A-FAC1-1EBE-B22F-6A45153C2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8795B-4C38-E83D-9561-FC2C4E71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B759-9262-64BE-7876-3E30D166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AF924-E583-E7F0-D094-0F7F27C5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92866-0E3D-C28F-7662-9A797EF2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0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E381-A0AF-EF03-2218-B2F9053A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39C9D-4155-0EFD-0015-AC4ACBBF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42A4A-23FD-91F3-AF12-B704699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09F54-5899-E3E8-85A7-660A069A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1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70F94-0B00-C35E-52F4-142DFBF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C41EF-8824-5C97-2053-04A3A883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C2C12-AE68-AEC0-A1F3-B8DAB750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1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D031-2BDF-0C95-ACAE-E53AD94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BE91-86D1-FE33-5A29-E108D43C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CA353-B908-5A70-88AD-32DD4347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FCEB-12F2-3F8F-DE57-B93E7FAF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5C1A-BA3E-03CA-C7CF-A8A88003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57E2-A45F-2455-B8B9-B3EEF010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65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162B-C6ED-DB8B-4C40-6B744BD8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D492F-6C80-30D7-0D28-500097D62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CE86-F216-44FF-5F5A-517C8E9C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BD10-214D-725B-F745-32E4A081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4211E-19E3-00DE-AFE8-60CA2CB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AC893-FD1F-1498-B45F-0F527495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2DDE5-3470-D537-6AAF-8A1F3E52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00D0-84AB-7FE3-C4CD-DCBDF18C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562B8-B888-324F-0E7A-8617CE81E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52113-70C3-40D3-95C0-570B2455DBC0}" type="datetimeFigureOut">
              <a:rPr lang="en-SG" smtClean="0"/>
              <a:t>20/8/2025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7011-DCE4-FD47-FADC-3067BD62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33EF-32FB-32DC-A9A5-F3DF2BE7D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22280-769D-42D4-8B03-455006B7C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0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docs#/default/generate_report_generate_insight_p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4207-0C25-205B-BCDB-FD4EB6773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Synapxe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363E-7CE0-1016-81C6-1CE384527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Content Intelligence Pipeline</a:t>
            </a:r>
          </a:p>
          <a:p>
            <a:r>
              <a:rPr lang="en-US" b="1" dirty="0">
                <a:solidFill>
                  <a:srgbClr val="7030A0"/>
                </a:solidFill>
              </a:rPr>
              <a:t>By: Tan Shi Hao</a:t>
            </a:r>
            <a:endParaRPr lang="en-SG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5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A614F-A928-156A-AC34-AF535424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12C-729B-D9A5-1CCD-D6867DE0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Technical Deep Dive (Cont’d)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DF8DA-29E1-FCF3-5201-4170F5814951}"/>
              </a:ext>
            </a:extLst>
          </p:cNvPr>
          <p:cNvSpPr/>
          <p:nvPr/>
        </p:nvSpPr>
        <p:spPr>
          <a:xfrm>
            <a:off x="622873" y="1478239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7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58FE6-2F6B-769F-7BC2-BF3BC0F4E112}"/>
              </a:ext>
            </a:extLst>
          </p:cNvPr>
          <p:cNvSpPr txBox="1"/>
          <p:nvPr/>
        </p:nvSpPr>
        <p:spPr>
          <a:xfrm>
            <a:off x="1274261" y="1495937"/>
            <a:ext cx="410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Coordinator Agent </a:t>
            </a:r>
            <a:r>
              <a:rPr lang="en-US" dirty="0"/>
              <a:t>regains the control and it decides to call </a:t>
            </a:r>
            <a:r>
              <a:rPr lang="en-US" b="1" dirty="0">
                <a:solidFill>
                  <a:srgbClr val="7030A0"/>
                </a:solidFill>
              </a:rPr>
              <a:t>Writing Agent </a:t>
            </a:r>
            <a:r>
              <a:rPr lang="en-US" dirty="0"/>
              <a:t>to draft the final write-up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871A5-BB8B-56B5-AB4D-E50360D8D8EF}"/>
              </a:ext>
            </a:extLst>
          </p:cNvPr>
          <p:cNvSpPr txBox="1"/>
          <p:nvPr/>
        </p:nvSpPr>
        <p:spPr>
          <a:xfrm>
            <a:off x="1267833" y="2657888"/>
            <a:ext cx="1007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Writing Agent </a:t>
            </a:r>
            <a:r>
              <a:rPr lang="en-US" dirty="0"/>
              <a:t>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outline_step</a:t>
            </a:r>
            <a:r>
              <a:rPr lang="en-US" b="1" dirty="0">
                <a:solidFill>
                  <a:srgbClr val="7030A0"/>
                </a:solidFill>
              </a:rPr>
              <a:t> node </a:t>
            </a:r>
            <a:r>
              <a:rPr lang="en-US" dirty="0"/>
              <a:t>to come up with concise bullet-points based on the research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draft_step</a:t>
            </a:r>
            <a:r>
              <a:rPr lang="en-US" b="1" dirty="0">
                <a:solidFill>
                  <a:srgbClr val="7030A0"/>
                </a:solidFill>
              </a:rPr>
              <a:t> node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prepare final draft which follows the defined outline and includes citations.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76685-AAFA-B745-0EAA-AFAD2D72C3DF}"/>
              </a:ext>
            </a:extLst>
          </p:cNvPr>
          <p:cNvSpPr/>
          <p:nvPr/>
        </p:nvSpPr>
        <p:spPr>
          <a:xfrm>
            <a:off x="611566" y="2657888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8</a:t>
            </a:r>
            <a:endParaRPr lang="en-SG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42F77C-08AE-6EC0-1290-A697798E6BC1}"/>
              </a:ext>
            </a:extLst>
          </p:cNvPr>
          <p:cNvSpPr txBox="1"/>
          <p:nvPr/>
        </p:nvSpPr>
        <p:spPr>
          <a:xfrm>
            <a:off x="1267832" y="3595334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outline_step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DA761-5AB4-9CFF-4F81-152DE4301594}"/>
              </a:ext>
            </a:extLst>
          </p:cNvPr>
          <p:cNvSpPr txBox="1"/>
          <p:nvPr/>
        </p:nvSpPr>
        <p:spPr>
          <a:xfrm>
            <a:off x="1267831" y="4615479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draft_step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result: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047CD90-F4CC-C992-17FB-437196BED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082" y="1531028"/>
            <a:ext cx="2781320" cy="100965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F8F06C-CFED-D49D-2423-04C4E966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02" y="3973153"/>
            <a:ext cx="7200953" cy="466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B8A0D7-98F2-3C6D-AE6C-88C4A0926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202" y="5004556"/>
            <a:ext cx="4673643" cy="15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7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C6D11-1D5E-B9F1-E600-28E9264B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84B2-3FFD-52A5-0C7B-8D61A3E5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Technical Deep Dive (Cont’d)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3D78A-9A1B-F616-9E34-3F9EAE943C9E}"/>
              </a:ext>
            </a:extLst>
          </p:cNvPr>
          <p:cNvSpPr txBox="1"/>
          <p:nvPr/>
        </p:nvSpPr>
        <p:spPr>
          <a:xfrm>
            <a:off x="1274261" y="1495937"/>
            <a:ext cx="410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Coordinator Agent </a:t>
            </a:r>
            <a:r>
              <a:rPr lang="en-US" dirty="0"/>
              <a:t>calls </a:t>
            </a:r>
            <a:r>
              <a:rPr lang="en-US" b="1" dirty="0">
                <a:solidFill>
                  <a:srgbClr val="7030A0"/>
                </a:solidFill>
              </a:rPr>
              <a:t>Quality Agent </a:t>
            </a:r>
            <a:r>
              <a:rPr lang="en-US" dirty="0"/>
              <a:t>to access the quality of the final write-up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F97D7-679E-2800-4D8F-CA2BD52D3039}"/>
              </a:ext>
            </a:extLst>
          </p:cNvPr>
          <p:cNvSpPr txBox="1"/>
          <p:nvPr/>
        </p:nvSpPr>
        <p:spPr>
          <a:xfrm>
            <a:off x="1267833" y="2657888"/>
            <a:ext cx="1007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Quality Agent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uses </a:t>
            </a:r>
            <a:r>
              <a:rPr lang="en-US" b="1" dirty="0" err="1">
                <a:solidFill>
                  <a:srgbClr val="7030A0"/>
                </a:solidFill>
              </a:rPr>
              <a:t>access_quality</a:t>
            </a:r>
            <a:r>
              <a:rPr lang="en-US" b="1" dirty="0">
                <a:solidFill>
                  <a:srgbClr val="7030A0"/>
                </a:solidFill>
              </a:rPr>
              <a:t> tool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evaluate the quality of the write-up by comparing against the initial research result and the proposed outline.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763BB-A2D7-2811-2D28-E48E7B4156C3}"/>
              </a:ext>
            </a:extLst>
          </p:cNvPr>
          <p:cNvSpPr/>
          <p:nvPr/>
        </p:nvSpPr>
        <p:spPr>
          <a:xfrm>
            <a:off x="611566" y="2657888"/>
            <a:ext cx="550607" cy="46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  <a:endParaRPr lang="en-SG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25416-B55B-6AB3-7085-256363A8B00E}"/>
              </a:ext>
            </a:extLst>
          </p:cNvPr>
          <p:cNvSpPr txBox="1"/>
          <p:nvPr/>
        </p:nvSpPr>
        <p:spPr>
          <a:xfrm>
            <a:off x="1274261" y="3273317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access_quality</a:t>
            </a:r>
            <a:r>
              <a:rPr lang="en-US" b="1" dirty="0">
                <a:solidFill>
                  <a:srgbClr val="7030A0"/>
                </a:solidFill>
              </a:rPr>
              <a:t> tool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result: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9DE1CD-31DE-330F-3B5B-C439B55E7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635" y="1509870"/>
            <a:ext cx="2819421" cy="102870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ABE841-8F4B-3A66-0024-A8CCDF15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43" y="3640191"/>
            <a:ext cx="7200953" cy="962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4E2C84-108C-60C7-8537-B9E38914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43" y="5379761"/>
            <a:ext cx="2819421" cy="10191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1E4D9A-90E0-5346-1D84-289FDE2C8D78}"/>
              </a:ext>
            </a:extLst>
          </p:cNvPr>
          <p:cNvSpPr txBox="1"/>
          <p:nvPr/>
        </p:nvSpPr>
        <p:spPr>
          <a:xfrm>
            <a:off x="1274261" y="4886847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Coordinator Agent </a:t>
            </a:r>
            <a:r>
              <a:rPr lang="en-US" dirty="0"/>
              <a:t>decides to end the execution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62935A-4C66-712F-6E6F-21927FB2DA82}"/>
              </a:ext>
            </a:extLst>
          </p:cNvPr>
          <p:cNvSpPr/>
          <p:nvPr/>
        </p:nvSpPr>
        <p:spPr>
          <a:xfrm>
            <a:off x="622873" y="4910991"/>
            <a:ext cx="550607" cy="46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</a:t>
            </a:r>
            <a:endParaRPr lang="en-SG" sz="1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9870B3-CC81-6F4D-B174-BFF5E638E92F}"/>
              </a:ext>
            </a:extLst>
          </p:cNvPr>
          <p:cNvSpPr/>
          <p:nvPr/>
        </p:nvSpPr>
        <p:spPr>
          <a:xfrm>
            <a:off x="622873" y="1514944"/>
            <a:ext cx="550607" cy="46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9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48116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097D4-7537-8C3E-F0E0-16BD23310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EE90-5DFA-4AFB-A430-70A307AC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Technical Deep Dive (Cont’d)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04781-8338-9712-F9DD-9115DC19214C}"/>
              </a:ext>
            </a:extLst>
          </p:cNvPr>
          <p:cNvSpPr txBox="1"/>
          <p:nvPr/>
        </p:nvSpPr>
        <p:spPr>
          <a:xfrm>
            <a:off x="1274260" y="1321356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final response </a:t>
            </a:r>
            <a:r>
              <a:rPr lang="en-US" dirty="0"/>
              <a:t>returned to user is the final draft composed by </a:t>
            </a:r>
            <a:r>
              <a:rPr lang="en-US" b="1" dirty="0">
                <a:solidFill>
                  <a:srgbClr val="7030A0"/>
                </a:solidFill>
              </a:rPr>
              <a:t>Writing Agent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DFBA31-27A2-D649-F05A-5CAAFD25F522}"/>
              </a:ext>
            </a:extLst>
          </p:cNvPr>
          <p:cNvSpPr/>
          <p:nvPr/>
        </p:nvSpPr>
        <p:spPr>
          <a:xfrm>
            <a:off x="622873" y="1321356"/>
            <a:ext cx="550607" cy="46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12</a:t>
            </a:r>
            <a:endParaRPr lang="en-SG" sz="1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F4E5B7-4AA5-8C88-6B47-EC864A8C6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52" y="1790126"/>
            <a:ext cx="2305067" cy="108585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455E94-0C65-8840-30FA-3C5D8F93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51" y="3231577"/>
            <a:ext cx="9353707" cy="29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AAABD-24EA-6D3F-2930-75285769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8E3E-4CB0-75D4-B7FD-86D4FF50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Lesson Learned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3809E-D2AC-F1E9-A02E-6A8D2A3D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Architect for clear boundaries and future scale</a:t>
            </a:r>
          </a:p>
          <a:p>
            <a:r>
              <a:rPr lang="en-US" sz="2400" dirty="0"/>
              <a:t>Treat every agent as a single-responsibility </a:t>
            </a:r>
            <a:r>
              <a:rPr lang="en-US" sz="2400" b="1" dirty="0">
                <a:solidFill>
                  <a:srgbClr val="7030A0"/>
                </a:solidFill>
              </a:rPr>
              <a:t>micro-service</a:t>
            </a:r>
            <a:r>
              <a:rPr lang="en-US" sz="2400" dirty="0"/>
              <a:t> and let the coordinator handle orchestration. This separation keeps the codebase </a:t>
            </a:r>
            <a:r>
              <a:rPr lang="en-US" sz="2400" b="1" dirty="0">
                <a:solidFill>
                  <a:srgbClr val="7030A0"/>
                </a:solidFill>
              </a:rPr>
              <a:t>maintainable</a:t>
            </a:r>
            <a:r>
              <a:rPr lang="en-US" sz="2400" dirty="0"/>
              <a:t> and ensures </a:t>
            </a:r>
            <a:r>
              <a:rPr lang="en-US" sz="2400" b="1" dirty="0">
                <a:solidFill>
                  <a:srgbClr val="7030A0"/>
                </a:solidFill>
              </a:rPr>
              <a:t>scalability</a:t>
            </a:r>
            <a:r>
              <a:rPr lang="en-US" sz="2400" dirty="0"/>
              <a:t> of individual agents as workflows grow more complex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Treat resilience and traceability as first-class features</a:t>
            </a:r>
          </a:p>
          <a:p>
            <a:r>
              <a:rPr lang="en-US" sz="2400" dirty="0"/>
              <a:t>Build in robust </a:t>
            </a:r>
            <a:r>
              <a:rPr lang="en-US" sz="2400" b="1" dirty="0">
                <a:solidFill>
                  <a:srgbClr val="7030A0"/>
                </a:solidFill>
              </a:rPr>
              <a:t>error-handling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retries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7030A0"/>
                </a:solidFill>
              </a:rPr>
              <a:t>detailed logging </a:t>
            </a:r>
            <a:r>
              <a:rPr lang="en-US" sz="2400" dirty="0"/>
              <a:t>to follow every agent interaction and </a:t>
            </a:r>
            <a:r>
              <a:rPr lang="en-US" sz="2400" b="1" dirty="0">
                <a:solidFill>
                  <a:srgbClr val="7030A0"/>
                </a:solidFill>
              </a:rPr>
              <a:t>recover</a:t>
            </a:r>
            <a:r>
              <a:rPr lang="en-US" sz="2400" dirty="0"/>
              <a:t> gracefully when something break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925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2142-8734-A42F-E654-C93BECAF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Table of Contents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F06-D197-A320-70DA-8A31F093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Technical Deep Dive</a:t>
            </a:r>
          </a:p>
          <a:p>
            <a:r>
              <a:rPr lang="en-US" dirty="0"/>
              <a:t>Lessons Learned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55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F2CC-20E9-DB07-C915-8EE43A0F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Architecture</a:t>
            </a:r>
            <a:endParaRPr lang="en-SG" b="1" dirty="0">
              <a:solidFill>
                <a:srgbClr val="7030A0"/>
              </a:solidFill>
            </a:endParaRPr>
          </a:p>
        </p:txBody>
      </p:sp>
      <p:pic>
        <p:nvPicPr>
          <p:cNvPr id="9" name="Content Placeholder 8" descr="A diagram of a company&#10;&#10;AI-generated content may be incorrect.">
            <a:extLst>
              <a:ext uri="{FF2B5EF4-FFF2-40B4-BE49-F238E27FC236}">
                <a16:creationId xmlns:a16="http://schemas.microsoft.com/office/drawing/2014/main" id="{CD3B4C13-2AD6-E3AB-AC26-E83B246B5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39" y="4001294"/>
            <a:ext cx="7905750" cy="237172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C9156A-33C6-1BBC-3401-43ADF17994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overall architecture consists of </a:t>
            </a:r>
            <a:r>
              <a:rPr lang="en-US" sz="2400" b="1" dirty="0">
                <a:solidFill>
                  <a:srgbClr val="7030A0"/>
                </a:solidFill>
              </a:rPr>
              <a:t>coordinator agent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research agent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analysis agent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writing agent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quality agent</a:t>
            </a:r>
            <a:r>
              <a:rPr lang="en-US" sz="2400" dirty="0"/>
              <a:t>.</a:t>
            </a:r>
          </a:p>
          <a:p>
            <a:r>
              <a:rPr lang="en-US" sz="2400" dirty="0"/>
              <a:t>A single </a:t>
            </a:r>
            <a:r>
              <a:rPr lang="en-US" sz="2400" b="1" dirty="0" err="1">
                <a:solidFill>
                  <a:srgbClr val="7030A0"/>
                </a:solidFill>
              </a:rPr>
              <a:t>coordinator_agent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receives the user prompt and </a:t>
            </a:r>
            <a:r>
              <a:rPr lang="en-US" sz="2400" b="1" dirty="0">
                <a:solidFill>
                  <a:srgbClr val="7030A0"/>
                </a:solidFill>
              </a:rPr>
              <a:t>routes</a:t>
            </a:r>
            <a:r>
              <a:rPr lang="en-US" sz="2400" dirty="0"/>
              <a:t> it to one of four specialist workers (</a:t>
            </a:r>
            <a:r>
              <a:rPr lang="en-US" sz="2400" b="1" dirty="0" err="1">
                <a:solidFill>
                  <a:srgbClr val="7030A0"/>
                </a:solidFill>
              </a:rPr>
              <a:t>analysis_agent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research_agent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writing_agent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quality_agent</a:t>
            </a:r>
            <a:r>
              <a:rPr lang="en-US" sz="2400" dirty="0"/>
              <a:t>). Each worker reports back, and the coordinator decides the next step until the flow reaches </a:t>
            </a:r>
            <a:r>
              <a:rPr lang="en-US" sz="2400" b="1" dirty="0">
                <a:solidFill>
                  <a:srgbClr val="7030A0"/>
                </a:solidFill>
              </a:rPr>
              <a:t>__end__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82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A12C4-921D-8438-9C49-DFADB7CAB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35CF-4EC4-8BF6-4AEF-6465CF1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Architecture (Cont’d)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0C68B6-E112-42B4-E8BD-C0CACF9DD3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60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Research Agent</a:t>
            </a:r>
          </a:p>
          <a:p>
            <a:r>
              <a:rPr lang="en-US" sz="2000" dirty="0"/>
              <a:t>Handles information gathering. A lightweight </a:t>
            </a:r>
            <a:r>
              <a:rPr lang="en-US" sz="2000" b="1" dirty="0">
                <a:solidFill>
                  <a:srgbClr val="7030A0"/>
                </a:solidFill>
              </a:rPr>
              <a:t>supervisor node </a:t>
            </a:r>
            <a:r>
              <a:rPr lang="en-US" sz="2000" dirty="0"/>
              <a:t>decides whether to invoke a </a:t>
            </a:r>
            <a:r>
              <a:rPr lang="en-US" sz="2000" b="1" dirty="0">
                <a:solidFill>
                  <a:srgbClr val="7030A0"/>
                </a:solidFill>
              </a:rPr>
              <a:t>search worker </a:t>
            </a:r>
            <a:r>
              <a:rPr lang="en-US" sz="2000" dirty="0"/>
              <a:t>(which uses </a:t>
            </a:r>
            <a:r>
              <a:rPr lang="en-US" sz="2000" b="1" dirty="0" err="1">
                <a:solidFill>
                  <a:srgbClr val="7030A0"/>
                </a:solidFill>
              </a:rPr>
              <a:t>ReAct</a:t>
            </a:r>
            <a:r>
              <a:rPr lang="en-US" sz="2000" dirty="0"/>
              <a:t> + </a:t>
            </a:r>
            <a:r>
              <a:rPr lang="en-US" sz="2000" b="1" dirty="0" err="1">
                <a:solidFill>
                  <a:srgbClr val="7030A0"/>
                </a:solidFill>
              </a:rPr>
              <a:t>web_search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using </a:t>
            </a:r>
            <a:r>
              <a:rPr lang="en-US" sz="2000" b="1" dirty="0" err="1">
                <a:solidFill>
                  <a:srgbClr val="7030A0"/>
                </a:solidFill>
              </a:rPr>
              <a:t>SerpAPI</a:t>
            </a:r>
            <a:r>
              <a:rPr lang="en-US" sz="2000" dirty="0"/>
              <a:t>) or finish immediately.</a:t>
            </a:r>
          </a:p>
        </p:txBody>
      </p:sp>
      <p:pic>
        <p:nvPicPr>
          <p:cNvPr id="6" name="Picture 5" descr="A diagram of a search engine&#10;&#10;AI-generated content may be incorrect.">
            <a:extLst>
              <a:ext uri="{FF2B5EF4-FFF2-40B4-BE49-F238E27FC236}">
                <a16:creationId xmlns:a16="http://schemas.microsoft.com/office/drawing/2014/main" id="{7FD72ACF-FEFE-E868-D138-308D06C6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69" y="3805238"/>
            <a:ext cx="2190750" cy="23717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7C2C4C-452A-7D94-D26F-56D00E597CC4}"/>
              </a:ext>
            </a:extLst>
          </p:cNvPr>
          <p:cNvSpPr txBox="1">
            <a:spLocks/>
          </p:cNvSpPr>
          <p:nvPr/>
        </p:nvSpPr>
        <p:spPr>
          <a:xfrm>
            <a:off x="6593514" y="1825625"/>
            <a:ext cx="4760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Analysis Agent</a:t>
            </a:r>
          </a:p>
          <a:p>
            <a:r>
              <a:rPr lang="en-US" sz="2000" dirty="0"/>
              <a:t>It's a </a:t>
            </a:r>
            <a:r>
              <a:rPr lang="en-US" sz="2000" b="1" dirty="0" err="1">
                <a:solidFill>
                  <a:srgbClr val="7030A0"/>
                </a:solidFill>
              </a:rPr>
              <a:t>ReAct</a:t>
            </a:r>
            <a:r>
              <a:rPr lang="en-US" sz="2000" dirty="0"/>
              <a:t> agent. It has access to 2 tools (</a:t>
            </a:r>
            <a:r>
              <a:rPr lang="en-US" sz="2000" b="1" dirty="0" err="1">
                <a:solidFill>
                  <a:srgbClr val="7030A0"/>
                </a:solidFill>
              </a:rPr>
              <a:t>get_stats</a:t>
            </a:r>
            <a:r>
              <a:rPr lang="en-US" sz="2000" b="1" dirty="0">
                <a:solidFill>
                  <a:srgbClr val="7030A0"/>
                </a:solidFill>
              </a:rPr>
              <a:t> + </a:t>
            </a:r>
            <a:r>
              <a:rPr lang="en-US" sz="2000" b="1" dirty="0" err="1">
                <a:solidFill>
                  <a:srgbClr val="7030A0"/>
                </a:solidFill>
              </a:rPr>
              <a:t>python_repl</a:t>
            </a:r>
            <a:r>
              <a:rPr lang="en-US" sz="2000" dirty="0"/>
              <a:t>) to query the statistics through API call and to produce visualization.</a:t>
            </a:r>
          </a:p>
          <a:p>
            <a:pPr marL="0" indent="0">
              <a:buNone/>
            </a:pPr>
            <a:r>
              <a:rPr lang="en-US" sz="1200" i="1" dirty="0"/>
              <a:t>*Note: Query statistics tool is a dummy function implementation.</a:t>
            </a:r>
          </a:p>
        </p:txBody>
      </p:sp>
      <p:pic>
        <p:nvPicPr>
          <p:cNvPr id="5" name="Picture 4" descr="A diagram of a python replique&#10;&#10;AI-generated content may be incorrect.">
            <a:extLst>
              <a:ext uri="{FF2B5EF4-FFF2-40B4-BE49-F238E27FC236}">
                <a16:creationId xmlns:a16="http://schemas.microsoft.com/office/drawing/2014/main" id="{0FD9993C-EC39-460F-C61F-07C40F92A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49"/>
          <a:stretch>
            <a:fillRect/>
          </a:stretch>
        </p:blipFill>
        <p:spPr>
          <a:xfrm>
            <a:off x="7426672" y="3911600"/>
            <a:ext cx="3093972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F99DB-6CD1-0FAF-CEF2-779F07C6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72B1-FA7B-2C35-DF3A-D0112D43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Architecture (Cont’d)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71E374-106A-34B5-E27C-EFB5901664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60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Writing Agent</a:t>
            </a:r>
          </a:p>
          <a:p>
            <a:r>
              <a:rPr lang="en-US" sz="2000" dirty="0"/>
              <a:t>Produces the draft. It always starts with </a:t>
            </a:r>
            <a:r>
              <a:rPr lang="en-US" sz="2000" b="1" dirty="0" err="1">
                <a:solidFill>
                  <a:srgbClr val="7030A0"/>
                </a:solidFill>
              </a:rPr>
              <a:t>outline_creator</a:t>
            </a:r>
            <a:r>
              <a:rPr lang="en-US" sz="2000" dirty="0"/>
              <a:t>, then hands the outline to </a:t>
            </a:r>
            <a:r>
              <a:rPr lang="en-US" sz="2000" b="1" dirty="0" err="1">
                <a:solidFill>
                  <a:srgbClr val="7030A0"/>
                </a:solidFill>
              </a:rPr>
              <a:t>doc_writer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to generate the write-up, and finally exits.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B2C09-2C27-9B4C-B7B9-7F334E9F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551" y="3429000"/>
            <a:ext cx="1365879" cy="29923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82CA16-1E0C-EB5B-C529-5FD115419ACB}"/>
              </a:ext>
            </a:extLst>
          </p:cNvPr>
          <p:cNvSpPr txBox="1">
            <a:spLocks/>
          </p:cNvSpPr>
          <p:nvPr/>
        </p:nvSpPr>
        <p:spPr>
          <a:xfrm>
            <a:off x="6593514" y="1825625"/>
            <a:ext cx="4760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Quality Agent</a:t>
            </a:r>
          </a:p>
          <a:p>
            <a:r>
              <a:rPr lang="en-US" sz="2000" dirty="0"/>
              <a:t>It's a </a:t>
            </a:r>
            <a:r>
              <a:rPr lang="en-US" sz="2000" b="1" dirty="0" err="1">
                <a:solidFill>
                  <a:srgbClr val="7030A0"/>
                </a:solidFill>
              </a:rPr>
              <a:t>ReAct</a:t>
            </a:r>
            <a:r>
              <a:rPr lang="en-US" sz="2000" dirty="0"/>
              <a:t> agent. It scores how completely the draft fulfills the </a:t>
            </a:r>
            <a:r>
              <a:rPr lang="en-US" sz="2000" dirty="0" err="1"/>
              <a:t>user_request</a:t>
            </a:r>
            <a:r>
              <a:rPr lang="en-US" sz="2000" dirty="0"/>
              <a:t> using </a:t>
            </a:r>
            <a:r>
              <a:rPr lang="en-US" sz="2000" b="1" dirty="0" err="1">
                <a:solidFill>
                  <a:srgbClr val="7030A0"/>
                </a:solidFill>
              </a:rPr>
              <a:t>access_quality</a:t>
            </a:r>
            <a:r>
              <a:rPr lang="en-US" sz="2000" dirty="0"/>
              <a:t> tool.</a:t>
            </a:r>
            <a:endParaRPr lang="en-US" sz="1200" i="1" dirty="0"/>
          </a:p>
          <a:p>
            <a:endParaRPr lang="en-US" sz="1200" i="1" dirty="0"/>
          </a:p>
        </p:txBody>
      </p:sp>
      <p:pic>
        <p:nvPicPr>
          <p:cNvPr id="4" name="Picture 3" descr="A diagram of a python replique&#10;&#10;AI-generated content may be incorrect.">
            <a:extLst>
              <a:ext uri="{FF2B5EF4-FFF2-40B4-BE49-F238E27FC236}">
                <a16:creationId xmlns:a16="http://schemas.microsoft.com/office/drawing/2014/main" id="{95C81593-FA43-62E4-9EB8-B0EB13888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4"/>
          <a:stretch>
            <a:fillRect/>
          </a:stretch>
        </p:blipFill>
        <p:spPr>
          <a:xfrm>
            <a:off x="7857524" y="3516043"/>
            <a:ext cx="1958280" cy="30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A82BB-BB91-0435-BC41-FE813613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6F11-5C14-9BDC-3C68-4130F3E5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Demo</a:t>
            </a:r>
            <a:endParaRPr lang="en-SG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40D3-AADF-FEC3-AAAC-EBC70512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85874"/>
            <a:ext cx="4764969" cy="2869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0CBC5-854B-7BF4-771D-A5421E89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525" y="1885874"/>
            <a:ext cx="4884276" cy="28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5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5C2D-0900-8844-202D-0BA848FDE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C54-622C-D98B-7048-DAE861D2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Technical Deep Dive</a:t>
            </a:r>
            <a:endParaRPr lang="en-SG" b="1" dirty="0">
              <a:solidFill>
                <a:srgbClr val="7030A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1B6852-0D66-D44C-56B6-51C30CD96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260" y="2677308"/>
            <a:ext cx="6400847" cy="115253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F11EFCC-E62B-2C22-C6E9-8580B4A9EE82}"/>
              </a:ext>
            </a:extLst>
          </p:cNvPr>
          <p:cNvSpPr/>
          <p:nvPr/>
        </p:nvSpPr>
        <p:spPr>
          <a:xfrm>
            <a:off x="622873" y="1478239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00A8A-7713-E0E5-971C-FDD49972DDA4}"/>
              </a:ext>
            </a:extLst>
          </p:cNvPr>
          <p:cNvSpPr txBox="1"/>
          <p:nvPr/>
        </p:nvSpPr>
        <p:spPr>
          <a:xfrm>
            <a:off x="1274260" y="1495937"/>
            <a:ext cx="1007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FastAPI</a:t>
            </a:r>
            <a:r>
              <a:rPr lang="en-US" dirty="0"/>
              <a:t> receives the following request body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"request": "Create a comprehensive clinical evidence synthesis for the effectiveness of telemedicine interventions in managing Type 2 diabetes"</a:t>
            </a:r>
          </a:p>
          <a:p>
            <a:r>
              <a:rPr lang="en-US" sz="1200" dirty="0"/>
              <a:t>}</a:t>
            </a:r>
            <a:endParaRPr lang="en-SG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CA5EE-E016-6159-D83A-71600B3DD576}"/>
              </a:ext>
            </a:extLst>
          </p:cNvPr>
          <p:cNvSpPr txBox="1"/>
          <p:nvPr/>
        </p:nvSpPr>
        <p:spPr>
          <a:xfrm>
            <a:off x="1274260" y="4049374"/>
            <a:ext cx="10079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Coordinator Agent </a:t>
            </a:r>
            <a:r>
              <a:rPr lang="en-US" dirty="0"/>
              <a:t>is invoked and it routes the request to </a:t>
            </a:r>
            <a:r>
              <a:rPr lang="en-US" b="1" dirty="0">
                <a:solidFill>
                  <a:srgbClr val="7030A0"/>
                </a:solidFill>
              </a:rPr>
              <a:t>Research Agent</a:t>
            </a:r>
          </a:p>
          <a:p>
            <a:r>
              <a:rPr lang="en-US" sz="1200" dirty="0"/>
              <a:t>Coordinator Agent Prompt:</a:t>
            </a:r>
          </a:p>
          <a:p>
            <a:r>
              <a:rPr lang="en-US" sz="1200" dirty="0"/>
              <a:t>You are a supervisor tasked with managing a conversation between the following workers: </a:t>
            </a:r>
            <a:r>
              <a:rPr lang="en-US" sz="1200" dirty="0" err="1"/>
              <a:t>research_agent</a:t>
            </a:r>
            <a:r>
              <a:rPr lang="en-US" sz="1200" dirty="0"/>
              <a:t>, </a:t>
            </a:r>
            <a:r>
              <a:rPr lang="en-US" sz="1200" dirty="0" err="1"/>
              <a:t>analysis_agent</a:t>
            </a:r>
            <a:r>
              <a:rPr lang="en-US" sz="1200" dirty="0"/>
              <a:t>, </a:t>
            </a:r>
            <a:r>
              <a:rPr lang="en-US" sz="1200" dirty="0" err="1"/>
              <a:t>writing_agent</a:t>
            </a:r>
            <a:r>
              <a:rPr lang="en-US" sz="1200" dirty="0"/>
              <a:t>, </a:t>
            </a:r>
            <a:r>
              <a:rPr lang="en-US" sz="1200" dirty="0" err="1"/>
              <a:t>quality_agent</a:t>
            </a:r>
            <a:r>
              <a:rPr lang="en-US" sz="1200" dirty="0"/>
              <a:t>. Given the following user request, respond with the worker to act next. Each worker will perform a task and respond with their results and status. When finished, respond with FINISH.</a:t>
            </a:r>
          </a:p>
          <a:p>
            <a:endParaRPr lang="en-US" sz="1200" dirty="0"/>
          </a:p>
          <a:p>
            <a:endParaRPr lang="en-SG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245F19-7324-BBDC-007F-28785ACF2B45}"/>
              </a:ext>
            </a:extLst>
          </p:cNvPr>
          <p:cNvSpPr/>
          <p:nvPr/>
        </p:nvSpPr>
        <p:spPr>
          <a:xfrm>
            <a:off x="622873" y="4049374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  <a:endParaRPr lang="en-SG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987F6-BD32-38DF-DFF0-2983EE0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60" y="5362063"/>
            <a:ext cx="6286546" cy="10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84C67-132F-559D-470C-0DC91E3B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C83-2A31-4C60-08FB-E9C4752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Technical Deep Dive (Cont’d)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B44A23-09D6-66DF-C2CF-A5B0A67DAF4E}"/>
              </a:ext>
            </a:extLst>
          </p:cNvPr>
          <p:cNvSpPr/>
          <p:nvPr/>
        </p:nvSpPr>
        <p:spPr>
          <a:xfrm>
            <a:off x="622873" y="1478239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4ADA3-43B6-3A85-C139-62599CE78EEB}"/>
              </a:ext>
            </a:extLst>
          </p:cNvPr>
          <p:cNvSpPr txBox="1"/>
          <p:nvPr/>
        </p:nvSpPr>
        <p:spPr>
          <a:xfrm>
            <a:off x="1274260" y="1495937"/>
            <a:ext cx="5480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Research Agent </a:t>
            </a:r>
            <a:r>
              <a:rPr lang="en-US" dirty="0"/>
              <a:t>performs research by calling </a:t>
            </a:r>
            <a:r>
              <a:rPr lang="en-US" b="1" dirty="0" err="1">
                <a:solidFill>
                  <a:srgbClr val="7030A0"/>
                </a:solidFill>
              </a:rPr>
              <a:t>web_search</a:t>
            </a:r>
            <a:r>
              <a:rPr lang="en-US" b="1" dirty="0">
                <a:solidFill>
                  <a:srgbClr val="7030A0"/>
                </a:solidFill>
              </a:rPr>
              <a:t> tool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web_search</a:t>
            </a:r>
            <a:r>
              <a:rPr lang="en-US" b="1" dirty="0">
                <a:solidFill>
                  <a:srgbClr val="7030A0"/>
                </a:solidFill>
              </a:rPr>
              <a:t> tool </a:t>
            </a:r>
            <a:r>
              <a:rPr lang="en-US" dirty="0"/>
              <a:t>uses </a:t>
            </a:r>
            <a:r>
              <a:rPr lang="en-US" b="1" dirty="0" err="1">
                <a:solidFill>
                  <a:srgbClr val="7030A0"/>
                </a:solidFill>
              </a:rPr>
              <a:t>SerpAPI</a:t>
            </a:r>
            <a:r>
              <a:rPr lang="en-US" dirty="0"/>
              <a:t> and the search result is parsed into a </a:t>
            </a:r>
            <a:r>
              <a:rPr lang="en-US" b="1" dirty="0" err="1">
                <a:solidFill>
                  <a:srgbClr val="7030A0"/>
                </a:solidFill>
              </a:rPr>
              <a:t>Pydantic</a:t>
            </a:r>
            <a:r>
              <a:rPr lang="en-US" b="1" dirty="0">
                <a:solidFill>
                  <a:srgbClr val="7030A0"/>
                </a:solidFill>
              </a:rPr>
              <a:t> Model </a:t>
            </a:r>
            <a:r>
              <a:rPr lang="en-US" dirty="0"/>
              <a:t>that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snippet (summary)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C188F-70CA-7110-6A1E-03997E207258}"/>
              </a:ext>
            </a:extLst>
          </p:cNvPr>
          <p:cNvSpPr txBox="1"/>
          <p:nvPr/>
        </p:nvSpPr>
        <p:spPr>
          <a:xfrm>
            <a:off x="1274260" y="4049374"/>
            <a:ext cx="1007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</a:t>
            </a:r>
            <a:r>
              <a:rPr lang="en-US" b="1" dirty="0" err="1">
                <a:solidFill>
                  <a:srgbClr val="7030A0"/>
                </a:solidFill>
              </a:rPr>
              <a:t>web_search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result, </a:t>
            </a:r>
            <a:r>
              <a:rPr lang="en-US" b="1" dirty="0">
                <a:solidFill>
                  <a:srgbClr val="7030A0"/>
                </a:solidFill>
              </a:rPr>
              <a:t>Research Agent </a:t>
            </a:r>
            <a:r>
              <a:rPr lang="en-US" dirty="0"/>
              <a:t>generates the final response and the control is handed back to </a:t>
            </a:r>
            <a:r>
              <a:rPr lang="en-US" b="1" dirty="0">
                <a:solidFill>
                  <a:srgbClr val="7030A0"/>
                </a:solidFill>
              </a:rPr>
              <a:t>Coordinator Agent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85E49E-D601-A01F-B47C-B845AAB929BA}"/>
              </a:ext>
            </a:extLst>
          </p:cNvPr>
          <p:cNvSpPr/>
          <p:nvPr/>
        </p:nvSpPr>
        <p:spPr>
          <a:xfrm>
            <a:off x="622873" y="4049374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  <a:endParaRPr lang="en-SG" sz="1400" b="1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FBEF871-899F-6FED-EDFD-34765ACF0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815" y="1478239"/>
            <a:ext cx="3019447" cy="239079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499ED3-7C37-8874-533F-191C8978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9" y="4817196"/>
            <a:ext cx="7181903" cy="15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3EACB-C8EE-24F9-AA92-07C821D8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C367-5379-6CF6-47E7-5D332EA0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Technical Deep Dive (Cont’d)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C92D7F-5645-3CCB-F9CE-974FCF487757}"/>
              </a:ext>
            </a:extLst>
          </p:cNvPr>
          <p:cNvSpPr/>
          <p:nvPr/>
        </p:nvSpPr>
        <p:spPr>
          <a:xfrm>
            <a:off x="622873" y="1478239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2B3AC-B103-07DB-98BC-755C8A9392E7}"/>
              </a:ext>
            </a:extLst>
          </p:cNvPr>
          <p:cNvSpPr txBox="1"/>
          <p:nvPr/>
        </p:nvSpPr>
        <p:spPr>
          <a:xfrm>
            <a:off x="1274260" y="1495937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Coordinator Agent </a:t>
            </a:r>
            <a:r>
              <a:rPr lang="en-US" dirty="0"/>
              <a:t>decides to call </a:t>
            </a:r>
            <a:r>
              <a:rPr lang="en-US" b="1" dirty="0">
                <a:solidFill>
                  <a:srgbClr val="7030A0"/>
                </a:solidFill>
              </a:rPr>
              <a:t>Analysis Agent </a:t>
            </a:r>
            <a:r>
              <a:rPr lang="en-US" dirty="0"/>
              <a:t>to perform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9EB39-B742-9B7A-E2AD-A85EE6BE2910}"/>
              </a:ext>
            </a:extLst>
          </p:cNvPr>
          <p:cNvSpPr txBox="1"/>
          <p:nvPr/>
        </p:nvSpPr>
        <p:spPr>
          <a:xfrm>
            <a:off x="1267833" y="3530985"/>
            <a:ext cx="100795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Analysis Agent </a:t>
            </a:r>
            <a:r>
              <a:rPr lang="en-US" dirty="0"/>
              <a:t>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get_stats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tool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retrieve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python_repl_tool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to plot a graph </a:t>
            </a:r>
          </a:p>
          <a:p>
            <a:r>
              <a:rPr lang="en-US" sz="1200" dirty="0"/>
              <a:t>Analysis Agent Prompt: You should get statistics, generate charts and save it as chart.png.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FB395A-2FCB-2D19-79FF-C0AEB75EB43C}"/>
              </a:ext>
            </a:extLst>
          </p:cNvPr>
          <p:cNvSpPr/>
          <p:nvPr/>
        </p:nvSpPr>
        <p:spPr>
          <a:xfrm>
            <a:off x="611566" y="3530985"/>
            <a:ext cx="430654" cy="377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</a:t>
            </a:r>
            <a:endParaRPr lang="en-SG" sz="1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DE9B5-DCEE-7871-2B1D-F9C017CC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72" y="1969063"/>
            <a:ext cx="3701074" cy="13721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61D83A-3697-F0FB-19CE-F83DAC45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71" y="5085231"/>
            <a:ext cx="9986801" cy="543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95D243-37B9-7DF5-6B14-6DD0EBD2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66471" y="6124031"/>
            <a:ext cx="9986801" cy="517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772B22-2F59-6867-5495-25DDBEDBBEDF}"/>
              </a:ext>
            </a:extLst>
          </p:cNvPr>
          <p:cNvSpPr txBox="1"/>
          <p:nvPr/>
        </p:nvSpPr>
        <p:spPr>
          <a:xfrm>
            <a:off x="1267832" y="4680905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get_stats_tool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E047F-ACB4-7921-BAF7-E0B8C0E023AE}"/>
              </a:ext>
            </a:extLst>
          </p:cNvPr>
          <p:cNvSpPr txBox="1"/>
          <p:nvPr/>
        </p:nvSpPr>
        <p:spPr>
          <a:xfrm>
            <a:off x="1320101" y="5738493"/>
            <a:ext cx="100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python </a:t>
            </a:r>
            <a:r>
              <a:rPr lang="en-US" b="1" dirty="0" err="1">
                <a:solidFill>
                  <a:srgbClr val="7030A0"/>
                </a:solidFill>
              </a:rPr>
              <a:t>repl_tool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74690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715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Synapxe</vt:lpstr>
      <vt:lpstr>Table of Contents</vt:lpstr>
      <vt:lpstr>Architecture</vt:lpstr>
      <vt:lpstr>Architecture (Cont’d)</vt:lpstr>
      <vt:lpstr>Architecture (Cont’d)</vt:lpstr>
      <vt:lpstr>Live Demo</vt:lpstr>
      <vt:lpstr>Technical Deep Dive</vt:lpstr>
      <vt:lpstr>Technical Deep Dive (Cont’d)</vt:lpstr>
      <vt:lpstr>Technical Deep Dive (Cont’d)</vt:lpstr>
      <vt:lpstr>Technical Deep Dive (Cont’d)</vt:lpstr>
      <vt:lpstr>Technical Deep Dive (Cont’d)</vt:lpstr>
      <vt:lpstr>Technical Deep Dive (Cont’d)</vt:lpstr>
      <vt:lpstr>Lesson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SHI HAO</dc:creator>
  <cp:lastModifiedBy>TAN SHI HAO</cp:lastModifiedBy>
  <cp:revision>10</cp:revision>
  <dcterms:created xsi:type="dcterms:W3CDTF">2025-08-07T02:57:50Z</dcterms:created>
  <dcterms:modified xsi:type="dcterms:W3CDTF">2025-08-20T14:43:37Z</dcterms:modified>
</cp:coreProperties>
</file>