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5" r:id="rId7"/>
    <p:sldId id="266" r:id="rId8"/>
    <p:sldId id="260" r:id="rId9"/>
    <p:sldId id="262" r:id="rId10"/>
    <p:sldId id="263"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5"/>
    <p:restoredTop sz="94690"/>
  </p:normalViewPr>
  <p:slideViewPr>
    <p:cSldViewPr snapToGrid="0" snapToObjects="1">
      <p:cViewPr varScale="1">
        <p:scale>
          <a:sx n="105" d="100"/>
          <a:sy n="105"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5/19/20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5/19/20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023E-F2D3-0243-B47F-D90E66D11E4F}"/>
              </a:ext>
            </a:extLst>
          </p:cNvPr>
          <p:cNvSpPr>
            <a:spLocks noGrp="1"/>
          </p:cNvSpPr>
          <p:nvPr>
            <p:ph type="ctrTitle"/>
          </p:nvPr>
        </p:nvSpPr>
        <p:spPr/>
        <p:txBody>
          <a:bodyPr>
            <a:normAutofit fontScale="90000"/>
          </a:bodyPr>
          <a:lstStyle/>
          <a:p>
            <a:r>
              <a:rPr lang="en-US" dirty="0"/>
              <a:t>A  Tour  AROUND LONDON Boroughs</a:t>
            </a:r>
          </a:p>
        </p:txBody>
      </p:sp>
      <p:sp>
        <p:nvSpPr>
          <p:cNvPr id="3" name="Subtitle 2">
            <a:extLst>
              <a:ext uri="{FF2B5EF4-FFF2-40B4-BE49-F238E27FC236}">
                <a16:creationId xmlns:a16="http://schemas.microsoft.com/office/drawing/2014/main" id="{E3C6F772-EE73-8C4E-B080-E885C0701108}"/>
              </a:ext>
            </a:extLst>
          </p:cNvPr>
          <p:cNvSpPr>
            <a:spLocks noGrp="1"/>
          </p:cNvSpPr>
          <p:nvPr>
            <p:ph type="subTitle" idx="1"/>
          </p:nvPr>
        </p:nvSpPr>
        <p:spPr/>
        <p:txBody>
          <a:bodyPr/>
          <a:lstStyle/>
          <a:p>
            <a:r>
              <a:rPr lang="en-US" dirty="0"/>
              <a:t>Coursera APPLIED DATA SCIENCE Capstone PROJECT </a:t>
            </a:r>
          </a:p>
        </p:txBody>
      </p:sp>
    </p:spTree>
    <p:extLst>
      <p:ext uri="{BB962C8B-B14F-4D97-AF65-F5344CB8AC3E}">
        <p14:creationId xmlns:p14="http://schemas.microsoft.com/office/powerpoint/2010/main" val="29769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5CFAD9-EABE-4F83-B098-604752164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C99610E4-6194-4817-B152-498995E771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D885E9F4-7DB6-4B77-B1FF-80BFCE812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639A2B-C30C-4F6F-B847-6960F3CF8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3005EAC2-C68C-4CCC-A0BF-0F3DDB937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A9932D-CE95-4CF6-8309-2F3C85D62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1F871A-DA3C-E64C-9655-F965E3FDAF6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Major Clusters</a:t>
            </a:r>
          </a:p>
        </p:txBody>
      </p:sp>
      <p:cxnSp>
        <p:nvCxnSpPr>
          <p:cNvPr id="27" name="Straight Connector 26">
            <a:extLst>
              <a:ext uri="{FF2B5EF4-FFF2-40B4-BE49-F238E27FC236}">
                <a16:creationId xmlns:a16="http://schemas.microsoft.com/office/drawing/2014/main" id="{76E6321E-982E-4A0B-956E-6576E39869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9" name="Group 28">
            <a:extLst>
              <a:ext uri="{FF2B5EF4-FFF2-40B4-BE49-F238E27FC236}">
                <a16:creationId xmlns:a16="http://schemas.microsoft.com/office/drawing/2014/main" id="{E15446DD-FA47-44FC-B956-B883323907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30" name="Rectangle 29">
              <a:extLst>
                <a:ext uri="{FF2B5EF4-FFF2-40B4-BE49-F238E27FC236}">
                  <a16:creationId xmlns:a16="http://schemas.microsoft.com/office/drawing/2014/main" id="{EE875E2D-3E60-47BE-A6BE-2E56E0C37A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C9508C-984C-438D-B2D3-B932E18CB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0679C5C8-B10C-4D7E-BFD1-BD711F963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FC0C2693-67FE-E549-9958-953953A3C3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34697" y="1505436"/>
            <a:ext cx="3059596" cy="1070858"/>
          </a:xfrm>
          <a:prstGeom prst="rect">
            <a:avLst/>
          </a:prstGeom>
        </p:spPr>
      </p:pic>
      <p:pic>
        <p:nvPicPr>
          <p:cNvPr id="10" name="Picture 9" descr="A screenshot of text&#10;&#10;Description automatically generated">
            <a:extLst>
              <a:ext uri="{FF2B5EF4-FFF2-40B4-BE49-F238E27FC236}">
                <a16:creationId xmlns:a16="http://schemas.microsoft.com/office/drawing/2014/main" id="{12F92086-16B8-2A43-BB89-BF7877CB423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858018" y="1123878"/>
            <a:ext cx="3053711" cy="1832225"/>
          </a:xfrm>
          <a:prstGeom prst="rect">
            <a:avLst/>
          </a:prstGeom>
        </p:spPr>
      </p:pic>
      <p:pic>
        <p:nvPicPr>
          <p:cNvPr id="4" name="Content Placeholder 3" descr="A picture containing knife&#10;&#10;Description automatically generated">
            <a:extLst>
              <a:ext uri="{FF2B5EF4-FFF2-40B4-BE49-F238E27FC236}">
                <a16:creationId xmlns:a16="http://schemas.microsoft.com/office/drawing/2014/main" id="{38DB6306-BD77-504D-99F3-4CBA62374EC8}"/>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4628507" y="3660575"/>
            <a:ext cx="3059596" cy="78784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F747DEA2-FF51-9F4C-A8C4-D103016D0214}"/>
              </a:ext>
            </a:extLst>
          </p:cNvPr>
          <p:cNvPicPr/>
          <p:nvPr/>
        </p:nvPicPr>
        <p:blipFill>
          <a:blip r:embed="rId6">
            <a:extLst>
              <a:ext uri="{28A0092B-C50C-407E-A947-70E740481C1C}">
                <a14:useLocalDpi xmlns:a14="http://schemas.microsoft.com/office/drawing/2010/main" val="0"/>
              </a:ext>
            </a:extLst>
          </a:blip>
          <a:stretch>
            <a:fillRect/>
          </a:stretch>
        </p:blipFill>
        <p:spPr>
          <a:xfrm>
            <a:off x="7858018" y="3375922"/>
            <a:ext cx="3053711" cy="1358901"/>
          </a:xfrm>
          <a:prstGeom prst="rect">
            <a:avLst/>
          </a:prstGeom>
        </p:spPr>
      </p:pic>
      <p:pic>
        <p:nvPicPr>
          <p:cNvPr id="35" name="Picture 34">
            <a:extLst>
              <a:ext uri="{FF2B5EF4-FFF2-40B4-BE49-F238E27FC236}">
                <a16:creationId xmlns:a16="http://schemas.microsoft.com/office/drawing/2014/main" id="{BAFD9ADD-C741-45F6-8403-0F4C7CCF42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7E9514CA-585B-45AD-AC41-EEDF15174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2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D495-EE6B-054C-B338-76716694F098}"/>
              </a:ext>
            </a:extLst>
          </p:cNvPr>
          <p:cNvSpPr>
            <a:spLocks noGrp="1"/>
          </p:cNvSpPr>
          <p:nvPr>
            <p:ph type="title"/>
          </p:nvPr>
        </p:nvSpPr>
        <p:spPr/>
        <p:txBody>
          <a:bodyPr/>
          <a:lstStyle/>
          <a:p>
            <a:r>
              <a:rPr lang="en-US" dirty="0"/>
              <a:t>DISCUSSION AND FUTURE WORKS</a:t>
            </a:r>
          </a:p>
        </p:txBody>
      </p:sp>
      <p:sp>
        <p:nvSpPr>
          <p:cNvPr id="3" name="Content Placeholder 2">
            <a:extLst>
              <a:ext uri="{FF2B5EF4-FFF2-40B4-BE49-F238E27FC236}">
                <a16:creationId xmlns:a16="http://schemas.microsoft.com/office/drawing/2014/main" id="{AC41A6D9-37EE-A045-ADEE-F1926CE44D40}"/>
              </a:ext>
            </a:extLst>
          </p:cNvPr>
          <p:cNvSpPr>
            <a:spLocks noGrp="1"/>
          </p:cNvSpPr>
          <p:nvPr>
            <p:ph idx="1"/>
          </p:nvPr>
        </p:nvSpPr>
        <p:spPr/>
        <p:txBody>
          <a:bodyPr>
            <a:normAutofit/>
          </a:bodyPr>
          <a:lstStyle/>
          <a:p>
            <a:r>
              <a:rPr lang="en-US" sz="2800" dirty="0"/>
              <a:t>Obtaining Demographical features for each locality such as Population , Income, ratings for each restaurants to increase quality of clustering. </a:t>
            </a:r>
          </a:p>
          <a:p>
            <a:r>
              <a:rPr lang="en-US" sz="2800" dirty="0"/>
              <a:t>Limitation of Foursquare prevents further analysis. Suitable method to exceed this defect will provide higher quality clusters</a:t>
            </a:r>
          </a:p>
        </p:txBody>
      </p:sp>
    </p:spTree>
    <p:extLst>
      <p:ext uri="{BB962C8B-B14F-4D97-AF65-F5344CB8AC3E}">
        <p14:creationId xmlns:p14="http://schemas.microsoft.com/office/powerpoint/2010/main" val="65377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C800-4A7A-654A-8EEE-05D61C5BA063}"/>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3DB30003-DD3C-FB4E-8ACD-415B5650BF21}"/>
              </a:ext>
            </a:extLst>
          </p:cNvPr>
          <p:cNvSpPr>
            <a:spLocks noGrp="1"/>
          </p:cNvSpPr>
          <p:nvPr>
            <p:ph idx="1"/>
          </p:nvPr>
        </p:nvSpPr>
        <p:spPr/>
        <p:txBody>
          <a:bodyPr>
            <a:normAutofit/>
          </a:bodyPr>
          <a:lstStyle/>
          <a:p>
            <a:r>
              <a:rPr lang="en-US" sz="2800" dirty="0"/>
              <a:t>Insufficient Information available at hand detailing which boroughs to visit regarding the food culture available for a Tourist</a:t>
            </a:r>
          </a:p>
          <a:p>
            <a:r>
              <a:rPr lang="en-US" sz="2800" dirty="0"/>
              <a:t>Where To Open A restaurant? </a:t>
            </a:r>
          </a:p>
          <a:p>
            <a:r>
              <a:rPr lang="en-US" sz="2800" dirty="0"/>
              <a:t>Which Restaurant should I visit in terms of quality and ratings?</a:t>
            </a:r>
          </a:p>
        </p:txBody>
      </p:sp>
    </p:spTree>
    <p:extLst>
      <p:ext uri="{BB962C8B-B14F-4D97-AF65-F5344CB8AC3E}">
        <p14:creationId xmlns:p14="http://schemas.microsoft.com/office/powerpoint/2010/main" val="289320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69BB-3238-D543-A72A-20C67292B90A}"/>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323A578-2C69-C24C-B213-CE4258031B23}"/>
              </a:ext>
            </a:extLst>
          </p:cNvPr>
          <p:cNvSpPr>
            <a:spLocks noGrp="1"/>
          </p:cNvSpPr>
          <p:nvPr>
            <p:ph idx="1"/>
          </p:nvPr>
        </p:nvSpPr>
        <p:spPr>
          <a:xfrm>
            <a:off x="1451579" y="2015732"/>
            <a:ext cx="9603275" cy="3812044"/>
          </a:xfrm>
        </p:spPr>
        <p:txBody>
          <a:bodyPr>
            <a:normAutofit lnSpcReduction="10000"/>
          </a:bodyPr>
          <a:lstStyle/>
          <a:p>
            <a:r>
              <a:rPr lang="en-US" sz="2400" dirty="0"/>
              <a:t>The Data Required for the process are obtained as follows</a:t>
            </a:r>
          </a:p>
          <a:p>
            <a:pPr marL="457200" indent="-457200">
              <a:buFont typeface="+mj-lt"/>
              <a:buAutoNum type="arabicPeriod"/>
            </a:pPr>
            <a:r>
              <a:rPr lang="en-AU" sz="2400" dirty="0"/>
              <a:t>Web Scrape the Wikipedia Table To Obtain The areas around London and its postcodes from </a:t>
            </a:r>
            <a:r>
              <a:rPr lang="en-AU" sz="2400" u="sng" dirty="0">
                <a:hlinkClick r:id="rId2"/>
              </a:rPr>
              <a:t>https://en.wikipedia.org/wiki/List_of_areas_of_London</a:t>
            </a:r>
            <a:r>
              <a:rPr lang="en-AU" sz="2400" dirty="0"/>
              <a:t> </a:t>
            </a:r>
          </a:p>
          <a:p>
            <a:pPr marL="457200" indent="-457200">
              <a:buFont typeface="+mj-lt"/>
              <a:buAutoNum type="arabicPeriod"/>
            </a:pPr>
            <a:r>
              <a:rPr lang="en-AU" sz="2400" dirty="0"/>
              <a:t>Use geocoder to find the latitude and longitude for each area and update the table.</a:t>
            </a:r>
          </a:p>
          <a:p>
            <a:pPr marL="457200" indent="-457200">
              <a:buFont typeface="+mj-lt"/>
              <a:buAutoNum type="arabicPeriod"/>
            </a:pPr>
            <a:r>
              <a:rPr lang="en-AU" sz="2400" dirty="0"/>
              <a:t>Use Foursquare API to obtain venues around each location for the analysis</a:t>
            </a:r>
          </a:p>
        </p:txBody>
      </p:sp>
    </p:spTree>
    <p:extLst>
      <p:ext uri="{BB962C8B-B14F-4D97-AF65-F5344CB8AC3E}">
        <p14:creationId xmlns:p14="http://schemas.microsoft.com/office/powerpoint/2010/main" val="328738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67193-2E39-F845-AD24-2B0600679301}"/>
              </a:ext>
            </a:extLst>
          </p:cNvPr>
          <p:cNvSpPr>
            <a:spLocks noGrp="1"/>
          </p:cNvSpPr>
          <p:nvPr>
            <p:ph type="title"/>
          </p:nvPr>
        </p:nvSpPr>
        <p:spPr/>
        <p:txBody>
          <a:bodyPr/>
          <a:lstStyle/>
          <a:p>
            <a:r>
              <a:rPr lang="en-US" dirty="0"/>
              <a:t>DATA WRANGLING ASSUMPTIONS</a:t>
            </a:r>
          </a:p>
        </p:txBody>
      </p:sp>
      <p:sp>
        <p:nvSpPr>
          <p:cNvPr id="3" name="Content Placeholder 2">
            <a:extLst>
              <a:ext uri="{FF2B5EF4-FFF2-40B4-BE49-F238E27FC236}">
                <a16:creationId xmlns:a16="http://schemas.microsoft.com/office/drawing/2014/main" id="{9A5207E0-0BCE-6747-BA53-8B7327515A30}"/>
              </a:ext>
            </a:extLst>
          </p:cNvPr>
          <p:cNvSpPr>
            <a:spLocks noGrp="1"/>
          </p:cNvSpPr>
          <p:nvPr>
            <p:ph idx="1"/>
          </p:nvPr>
        </p:nvSpPr>
        <p:spPr>
          <a:xfrm>
            <a:off x="1451579" y="2015732"/>
            <a:ext cx="9603275" cy="4202188"/>
          </a:xfrm>
        </p:spPr>
        <p:txBody>
          <a:bodyPr>
            <a:normAutofit/>
          </a:bodyPr>
          <a:lstStyle/>
          <a:p>
            <a:r>
              <a:rPr lang="en-US" sz="2400" dirty="0"/>
              <a:t>The Assumptions Made in Simplifying the </a:t>
            </a:r>
            <a:r>
              <a:rPr lang="en-US" sz="2400" dirty="0" err="1"/>
              <a:t>dataframe</a:t>
            </a:r>
            <a:r>
              <a:rPr lang="en-US" sz="2400" dirty="0"/>
              <a:t> for the machine learning prediction is as follows. </a:t>
            </a:r>
          </a:p>
          <a:p>
            <a:pPr marL="457200" indent="-457200">
              <a:buFont typeface="+mj-lt"/>
              <a:buAutoNum type="arabicPeriod"/>
            </a:pPr>
            <a:r>
              <a:rPr lang="en-AU" sz="2400" dirty="0"/>
              <a:t>Unique Post codes were only analysed. As duplicate post codes still returned the same results thus this increased time and memory consumption. Eliminating this decreased the time consuming in obtaining results. </a:t>
            </a:r>
          </a:p>
          <a:p>
            <a:pPr marL="457200" indent="-457200">
              <a:buFont typeface="+mj-lt"/>
              <a:buAutoNum type="arabicPeriod"/>
            </a:pPr>
            <a:r>
              <a:rPr lang="en-AU" sz="2400" dirty="0"/>
              <a:t>The Post town of London was only analysed thereby removing all Post towns apart from London. </a:t>
            </a:r>
          </a:p>
          <a:p>
            <a:pPr marL="0" indent="0">
              <a:buNone/>
            </a:pPr>
            <a:endParaRPr lang="en-US" dirty="0"/>
          </a:p>
        </p:txBody>
      </p:sp>
    </p:spTree>
    <p:extLst>
      <p:ext uri="{BB962C8B-B14F-4D97-AF65-F5344CB8AC3E}">
        <p14:creationId xmlns:p14="http://schemas.microsoft.com/office/powerpoint/2010/main" val="89933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A042132-EF3E-4DCA-8B23-D054AFC9F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561942-7576-4906-820D-5DBB2DEE7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5861EF6-35CD-DB4F-BFFC-B807ABC3E2B9}"/>
              </a:ext>
            </a:extLst>
          </p:cNvPr>
          <p:cNvSpPr>
            <a:spLocks noGrp="1"/>
          </p:cNvSpPr>
          <p:nvPr>
            <p:ph type="title"/>
          </p:nvPr>
        </p:nvSpPr>
        <p:spPr>
          <a:xfrm>
            <a:off x="1451579" y="804519"/>
            <a:ext cx="5550357" cy="1049235"/>
          </a:xfrm>
        </p:spPr>
        <p:txBody>
          <a:bodyPr>
            <a:normAutofit/>
          </a:bodyPr>
          <a:lstStyle/>
          <a:p>
            <a:r>
              <a:rPr lang="en-US" dirty="0"/>
              <a:t>Foursquare API</a:t>
            </a:r>
          </a:p>
        </p:txBody>
      </p:sp>
      <p:sp>
        <p:nvSpPr>
          <p:cNvPr id="14" name="Rectangle 13">
            <a:extLst>
              <a:ext uri="{FF2B5EF4-FFF2-40B4-BE49-F238E27FC236}">
                <a16:creationId xmlns:a16="http://schemas.microsoft.com/office/drawing/2014/main" id="{76E2642F-6025-4B22-A283-9B60F4765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0F99021-EC4C-D74D-9B0F-E79D0ED9BB62}"/>
              </a:ext>
            </a:extLst>
          </p:cNvPr>
          <p:cNvSpPr>
            <a:spLocks noGrp="1"/>
          </p:cNvSpPr>
          <p:nvPr>
            <p:ph idx="1"/>
          </p:nvPr>
        </p:nvSpPr>
        <p:spPr>
          <a:xfrm>
            <a:off x="1451579" y="2015732"/>
            <a:ext cx="5550357" cy="3450613"/>
          </a:xfrm>
        </p:spPr>
        <p:txBody>
          <a:bodyPr>
            <a:normAutofit/>
          </a:bodyPr>
          <a:lstStyle/>
          <a:p>
            <a:r>
              <a:rPr lang="en-US" sz="2800" dirty="0" err="1"/>
              <a:t>Neighbourhoods</a:t>
            </a:r>
            <a:r>
              <a:rPr lang="en-US" sz="2800" dirty="0"/>
              <a:t> which has high amount of venues resulting in large gatherings. </a:t>
            </a:r>
          </a:p>
          <a:p>
            <a:r>
              <a:rPr lang="en-US" sz="2800" dirty="0"/>
              <a:t>Most Occurred category of food venues in the London</a:t>
            </a:r>
          </a:p>
        </p:txBody>
      </p:sp>
      <p:grpSp>
        <p:nvGrpSpPr>
          <p:cNvPr id="16" name="Group 15">
            <a:extLst>
              <a:ext uri="{FF2B5EF4-FFF2-40B4-BE49-F238E27FC236}">
                <a16:creationId xmlns:a16="http://schemas.microsoft.com/office/drawing/2014/main" id="{447C2785-96A0-48E9-A4E1-3E0DD3C4B6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7" name="Rectangle 16">
              <a:extLst>
                <a:ext uri="{FF2B5EF4-FFF2-40B4-BE49-F238E27FC236}">
                  <a16:creationId xmlns:a16="http://schemas.microsoft.com/office/drawing/2014/main" id="{4719DBFA-503D-4176-91F9-F5264971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3365FB-D39D-4CCB-B9D7-70896EA52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D87176B-036A-46E9-88B6-B602D3C1C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3869" y="976036"/>
            <a:ext cx="3122837" cy="4138331"/>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9FDFF337-05AB-FA45-BAE8-1008F2CD86EA}"/>
              </a:ext>
            </a:extLst>
          </p:cNvPr>
          <p:cNvPicPr/>
          <p:nvPr/>
        </p:nvPicPr>
        <p:blipFill>
          <a:blip r:embed="rId2">
            <a:extLst>
              <a:ext uri="{28A0092B-C50C-407E-A947-70E740481C1C}">
                <a14:useLocalDpi xmlns:a14="http://schemas.microsoft.com/office/drawing/2010/main" val="0"/>
              </a:ext>
            </a:extLst>
          </a:blip>
          <a:stretch>
            <a:fillRect/>
          </a:stretch>
        </p:blipFill>
        <p:spPr>
          <a:xfrm>
            <a:off x="8655308" y="1116344"/>
            <a:ext cx="1721233" cy="1850789"/>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ACB72F01-D5DF-284E-9DBD-DE381567D48E}"/>
              </a:ext>
            </a:extLst>
          </p:cNvPr>
          <p:cNvPicPr/>
          <p:nvPr/>
        </p:nvPicPr>
        <p:blipFill>
          <a:blip r:embed="rId3">
            <a:extLst>
              <a:ext uri="{28A0092B-C50C-407E-A947-70E740481C1C}">
                <a14:useLocalDpi xmlns:a14="http://schemas.microsoft.com/office/drawing/2010/main" val="0"/>
              </a:ext>
            </a:extLst>
          </a:blip>
          <a:stretch>
            <a:fillRect/>
          </a:stretch>
        </p:blipFill>
        <p:spPr>
          <a:xfrm>
            <a:off x="8451162" y="3131726"/>
            <a:ext cx="2129524" cy="1850790"/>
          </a:xfrm>
          <a:prstGeom prst="rect">
            <a:avLst/>
          </a:prstGeom>
        </p:spPr>
      </p:pic>
      <p:pic>
        <p:nvPicPr>
          <p:cNvPr id="22" name="Picture 21">
            <a:extLst>
              <a:ext uri="{FF2B5EF4-FFF2-40B4-BE49-F238E27FC236}">
                <a16:creationId xmlns:a16="http://schemas.microsoft.com/office/drawing/2014/main" id="{AC34D715-F6AF-42BD-B021-F46BF6B549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EA5196A3-0319-4C04-B5B6-D1359F52F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08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picture containing comb, object&#10;&#10;Description automatically generated">
            <a:extLst>
              <a:ext uri="{FF2B5EF4-FFF2-40B4-BE49-F238E27FC236}">
                <a16:creationId xmlns:a16="http://schemas.microsoft.com/office/drawing/2014/main" id="{39463119-9E55-604E-A676-727947F1ADE2}"/>
              </a:ext>
            </a:extLst>
          </p:cNvPr>
          <p:cNvPicPr>
            <a:picLocks noGrp="1"/>
          </p:cNvPicPr>
          <p:nvPr>
            <p:ph idx="1"/>
          </p:nvPr>
        </p:nvPicPr>
        <p:blipFill rotWithShape="1">
          <a:blip r:embed="rId3">
            <a:extLst>
              <a:ext uri="{28A0092B-C50C-407E-A947-70E740481C1C}">
                <a14:useLocalDpi xmlns:a14="http://schemas.microsoft.com/office/drawing/2010/main" val="0"/>
              </a:ext>
            </a:extLst>
          </a:blip>
          <a:srcRect b="1747"/>
          <a:stretch/>
        </p:blipFill>
        <p:spPr>
          <a:xfrm>
            <a:off x="20" y="0"/>
            <a:ext cx="12191980" cy="6857999"/>
          </a:xfrm>
          <a:prstGeom prst="rect">
            <a:avLst/>
          </a:prstGeom>
        </p:spPr>
      </p:pic>
    </p:spTree>
    <p:extLst>
      <p:ext uri="{BB962C8B-B14F-4D97-AF65-F5344CB8AC3E}">
        <p14:creationId xmlns:p14="http://schemas.microsoft.com/office/powerpoint/2010/main" val="104431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F3FF83E3-FF60-4B08-9D79-6AB9172D0BC2}"/>
              </a:ext>
            </a:extLst>
          </p:cNvPr>
          <p:cNvSpPr>
            <a:spLocks noGrp="1"/>
          </p:cNvSpPr>
          <p:nvPr>
            <p:ph idx="1"/>
          </p:nvPr>
        </p:nvSpPr>
        <p:spPr>
          <a:xfrm>
            <a:off x="1451579" y="2015732"/>
            <a:ext cx="5550357" cy="3450613"/>
          </a:xfrm>
        </p:spPr>
        <p:txBody>
          <a:bodyPr>
            <a:normAutofit/>
          </a:bodyPr>
          <a:lstStyle/>
          <a:p>
            <a:r>
              <a:rPr lang="en-US" sz="2800" dirty="0"/>
              <a:t>Top 10 Venues for each Neighborhood</a:t>
            </a:r>
          </a:p>
          <a:p>
            <a:r>
              <a:rPr lang="en-US" sz="2800" dirty="0"/>
              <a:t>Amount of Occurrence for each venue in a Neighborhood arranged by mean of its occurrence. </a:t>
            </a:r>
          </a:p>
        </p:txBody>
      </p:sp>
      <p:pic>
        <p:nvPicPr>
          <p:cNvPr id="5" name="Picture 4" descr="A screenshot of a cell phone&#10;&#10;Description automatically generated">
            <a:extLst>
              <a:ext uri="{FF2B5EF4-FFF2-40B4-BE49-F238E27FC236}">
                <a16:creationId xmlns:a16="http://schemas.microsoft.com/office/drawing/2014/main" id="{A5F85168-9735-F043-AACC-DC96E196F7C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473594" y="1110743"/>
            <a:ext cx="4074836" cy="1620255"/>
          </a:xfrm>
          <a:prstGeom prst="rect">
            <a:avLst/>
          </a:prstGeom>
        </p:spPr>
      </p:pic>
      <p:pic>
        <p:nvPicPr>
          <p:cNvPr id="4" name="Content Placeholder 3" descr="A screenshot of a cell phone&#10;&#10;Description automatically generated">
            <a:extLst>
              <a:ext uri="{FF2B5EF4-FFF2-40B4-BE49-F238E27FC236}">
                <a16:creationId xmlns:a16="http://schemas.microsoft.com/office/drawing/2014/main" id="{9C31FCD2-345D-134F-91E2-C3257FE29A2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73594" y="2903385"/>
            <a:ext cx="4074836" cy="1939473"/>
          </a:xfrm>
          <a:prstGeom prst="rect">
            <a:avLst/>
          </a:prstGeom>
        </p:spPr>
      </p:pic>
      <p:pic>
        <p:nvPicPr>
          <p:cNvPr id="18" name="Picture 17">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25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824001D-6217-8148-B83A-0CFC1F582984}"/>
              </a:ext>
            </a:extLst>
          </p:cNvPr>
          <p:cNvSpPr>
            <a:spLocks noGrp="1"/>
          </p:cNvSpPr>
          <p:nvPr>
            <p:ph type="title"/>
          </p:nvPr>
        </p:nvSpPr>
        <p:spPr>
          <a:xfrm>
            <a:off x="1451579" y="804519"/>
            <a:ext cx="5550357" cy="1049235"/>
          </a:xfrm>
        </p:spPr>
        <p:txBody>
          <a:bodyPr>
            <a:normAutofit/>
          </a:bodyPr>
          <a:lstStyle/>
          <a:p>
            <a:r>
              <a:rPr lang="en-US" dirty="0"/>
              <a:t>MACHINE LEARNING </a:t>
            </a:r>
          </a:p>
        </p:txBody>
      </p:sp>
      <p:sp>
        <p:nvSpPr>
          <p:cNvPr id="14" name="Rectangle 13">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CB5621E-5129-3F4B-8FA7-5C7EB274D00F}"/>
              </a:ext>
            </a:extLst>
          </p:cNvPr>
          <p:cNvSpPr>
            <a:spLocks noGrp="1"/>
          </p:cNvSpPr>
          <p:nvPr>
            <p:ph idx="1"/>
          </p:nvPr>
        </p:nvSpPr>
        <p:spPr>
          <a:xfrm>
            <a:off x="1451579" y="2015732"/>
            <a:ext cx="5550357" cy="4099318"/>
          </a:xfrm>
        </p:spPr>
        <p:txBody>
          <a:bodyPr>
            <a:normAutofit lnSpcReduction="10000"/>
          </a:bodyPr>
          <a:lstStyle/>
          <a:p>
            <a:r>
              <a:rPr lang="en-US" sz="2800" dirty="0"/>
              <a:t>The Algorithm used for Machine Learning is </a:t>
            </a:r>
            <a:r>
              <a:rPr lang="en-US" sz="2800" dirty="0" err="1"/>
              <a:t>KMeans</a:t>
            </a:r>
            <a:r>
              <a:rPr lang="en-US" sz="2800" dirty="0"/>
              <a:t> clustering algorithm. This was grouping restaurants and localities to similar clusters based on the features. The K value for the algorithm was chosen from following graphs as k=9.</a:t>
            </a:r>
          </a:p>
          <a:p>
            <a:endParaRPr lang="en-US" dirty="0"/>
          </a:p>
        </p:txBody>
      </p:sp>
      <p:pic>
        <p:nvPicPr>
          <p:cNvPr id="4" name="Picture 3" descr="A close up of a map&#10;&#10;Description automatically generated">
            <a:extLst>
              <a:ext uri="{FF2B5EF4-FFF2-40B4-BE49-F238E27FC236}">
                <a16:creationId xmlns:a16="http://schemas.microsoft.com/office/drawing/2014/main" id="{1577745B-72FC-BE46-9D37-F26082D1895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49483" y="481109"/>
            <a:ext cx="2923058" cy="2491906"/>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5FB4E57A-5A9C-894C-BC07-0DBA4E03A5A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473594" y="3299515"/>
            <a:ext cx="4074836" cy="2169849"/>
          </a:xfrm>
          <a:prstGeom prst="rect">
            <a:avLst/>
          </a:prstGeom>
        </p:spPr>
      </p:pic>
      <p:pic>
        <p:nvPicPr>
          <p:cNvPr id="16" name="Picture 15">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627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text, map&#10;&#10;Description automatically generated">
            <a:extLst>
              <a:ext uri="{FF2B5EF4-FFF2-40B4-BE49-F238E27FC236}">
                <a16:creationId xmlns:a16="http://schemas.microsoft.com/office/drawing/2014/main" id="{1D8530BA-7310-8147-BB17-0F8BF19C5AA8}"/>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711209" y="643467"/>
            <a:ext cx="10769581" cy="4873234"/>
          </a:xfrm>
          <a:prstGeom prst="rect">
            <a:avLst/>
          </a:prstGeom>
        </p:spPr>
      </p:pic>
    </p:spTree>
    <p:extLst>
      <p:ext uri="{BB962C8B-B14F-4D97-AF65-F5344CB8AC3E}">
        <p14:creationId xmlns:p14="http://schemas.microsoft.com/office/powerpoint/2010/main" val="30581503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TotalTime>
  <Words>327</Words>
  <Application>Microsoft Macintosh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A  Tour  AROUND LONDON Boroughs</vt:lpstr>
      <vt:lpstr>PROBLEM IDENTIFICATION</vt:lpstr>
      <vt:lpstr>DATA DESCRIPTION</vt:lpstr>
      <vt:lpstr>DATA WRANGLING ASSUMPTIONS</vt:lpstr>
      <vt:lpstr>Foursquare API</vt:lpstr>
      <vt:lpstr>PowerPoint Presentation</vt:lpstr>
      <vt:lpstr>PowerPoint Presentation</vt:lpstr>
      <vt:lpstr>MACHINE LEARNING </vt:lpstr>
      <vt:lpstr>PowerPoint Presentation</vt:lpstr>
      <vt:lpstr>Major Clusters</vt:lpstr>
      <vt:lpstr>DISCUSSION AND 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Tour  AROUND LONDON Boroughs</dc:title>
  <dc:creator>Mohamed Shihar Halaldeen</dc:creator>
  <cp:lastModifiedBy>Mohamed Shihar Halaldeen</cp:lastModifiedBy>
  <cp:revision>1</cp:revision>
  <dcterms:created xsi:type="dcterms:W3CDTF">2020-05-19T01:47:30Z</dcterms:created>
  <dcterms:modified xsi:type="dcterms:W3CDTF">2020-05-19T01:49:17Z</dcterms:modified>
</cp:coreProperties>
</file>