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19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3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36315" y="6129337"/>
            <a:ext cx="2743200" cy="365125"/>
          </a:xfrm>
        </p:spPr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21475"/>
            <a:ext cx="8319752" cy="1365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19752" y="6719261"/>
            <a:ext cx="3872248" cy="138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25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9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21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4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43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79E28-17BF-47D4-A714-5F07ACFD18A7}" type="datetimeFigureOut">
              <a:rPr lang="zh-TW" altLang="en-US" smtClean="0"/>
              <a:t>2021/12/26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136D-5247-4C2D-9CE0-1B0236B910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2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56263" y="2698575"/>
            <a:ext cx="7024255" cy="1085417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數據分析相關專案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35528" y="6105300"/>
            <a:ext cx="1455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楊士白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34958" y="6105300"/>
            <a:ext cx="2533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更新日期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2021/12/26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06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用戶行為推薦系統 </a:t>
            </a:r>
            <a:r>
              <a:rPr lang="en-US" altLang="zh-TW" sz="2000" dirty="0" smtClean="0"/>
              <a:t>(2020)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資料清洗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馬可夫鏈、深度學習模型</a:t>
            </a:r>
            <a:endParaRPr lang="en-US" altLang="zh-TW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文字圖像驗證辨識 </a:t>
            </a:r>
            <a:r>
              <a:rPr lang="en-US" altLang="zh-TW" sz="2000" dirty="0" smtClean="0"/>
              <a:t>(2021)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圖像資料處理、集群分析、深度學習模型</a:t>
            </a:r>
            <a:endParaRPr lang="en-US" altLang="zh-TW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用戶異常行為偵測 </a:t>
            </a:r>
            <a:r>
              <a:rPr lang="en-US" altLang="zh-TW" sz="2000" dirty="0" smtClean="0"/>
              <a:t>(2021)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TW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資料清洗、異常偵測模型、深度學習模型、自動化模型訓練</a:t>
            </a:r>
            <a:endParaRPr lang="en-US" altLang="zh-TW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6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1690688"/>
            <a:ext cx="10661073" cy="1149494"/>
          </a:xfrm>
          <a:prstGeom prst="roundRect">
            <a:avLst/>
          </a:prstGeom>
          <a:solidFill>
            <a:schemeClr val="bg2">
              <a:alpha val="1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用戶行為推薦系</a:t>
            </a:r>
            <a:r>
              <a:rPr lang="zh-TW" altLang="en-US" dirty="0"/>
              <a:t>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0958" y="1726935"/>
            <a:ext cx="9982842" cy="1113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 smtClean="0"/>
              <a:t>背景</a:t>
            </a:r>
            <a:r>
              <a:rPr lang="en-US" altLang="zh-TW" sz="2000" b="1" dirty="0" smtClean="0"/>
              <a:t>:</a:t>
            </a:r>
            <a:r>
              <a:rPr lang="zh-TW" altLang="en-US" sz="2000" b="1" dirty="0" smtClean="0"/>
              <a:t> </a:t>
            </a:r>
            <a:r>
              <a:rPr lang="zh-TW" altLang="en-US" sz="2000" dirty="0" smtClean="0"/>
              <a:t>根據用戶過去在遊戲中的行為，分析用戶的遊戲習慣並提供用戶在遊戲中的選擇，進而提高用戶的遊戲頻率。</a:t>
            </a:r>
            <a:endParaRPr lang="zh-TW" altLang="en-US" sz="2000" dirty="0"/>
          </a:p>
        </p:txBody>
      </p:sp>
      <p:pic>
        <p:nvPicPr>
          <p:cNvPr id="2050" name="Picture 2" descr="Background Investigation - Background Icon Png, Transparent Png - kind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1839480"/>
            <a:ext cx="357043" cy="3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195517"/>
            <a:ext cx="3983182" cy="321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程式語言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R, Python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資料庫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Hive (HDFS)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相關技術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Markov chain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Artificial </a:t>
            </a:r>
            <a:r>
              <a:rPr lang="en-US" altLang="zh-TW" sz="1600" dirty="0"/>
              <a:t>Neural </a:t>
            </a:r>
            <a:r>
              <a:rPr lang="en-US" altLang="zh-TW" sz="1600" dirty="0" smtClean="0"/>
              <a:t>Network</a:t>
            </a:r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41893" y="31955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架構圖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4571996" y="3195517"/>
            <a:ext cx="13855" cy="3219138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5431328" y="4172671"/>
            <a:ext cx="99406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Hive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035338" y="4165745"/>
            <a:ext cx="122543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資料清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</a:t>
            </a:r>
          </a:p>
        </p:txBody>
      </p:sp>
      <p:sp>
        <p:nvSpPr>
          <p:cNvPr id="15" name="圓角矩形 14"/>
          <p:cNvSpPr/>
          <p:nvPr/>
        </p:nvSpPr>
        <p:spPr>
          <a:xfrm>
            <a:off x="8877526" y="4165745"/>
            <a:ext cx="1186645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2" name="直線單箭頭接點 21"/>
          <p:cNvCxnSpPr>
            <a:stCxn id="10" idx="3"/>
            <a:endCxn id="14" idx="1"/>
          </p:cNvCxnSpPr>
          <p:nvPr/>
        </p:nvCxnSpPr>
        <p:spPr>
          <a:xfrm flipV="1">
            <a:off x="6425392" y="4370100"/>
            <a:ext cx="609946" cy="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4" idx="3"/>
            <a:endCxn id="15" idx="1"/>
          </p:cNvCxnSpPr>
          <p:nvPr/>
        </p:nvCxnSpPr>
        <p:spPr>
          <a:xfrm>
            <a:off x="8260772" y="4370100"/>
            <a:ext cx="616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1690688"/>
            <a:ext cx="10661073" cy="1149494"/>
          </a:xfrm>
          <a:prstGeom prst="roundRect">
            <a:avLst/>
          </a:prstGeom>
          <a:solidFill>
            <a:schemeClr val="bg2">
              <a:alpha val="1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用戶行為推薦系</a:t>
            </a:r>
            <a:r>
              <a:rPr lang="zh-TW" altLang="en-US" dirty="0"/>
              <a:t>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0958" y="1726935"/>
            <a:ext cx="9982842" cy="1113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 smtClean="0"/>
              <a:t>背景</a:t>
            </a:r>
            <a:r>
              <a:rPr lang="en-US" altLang="zh-TW" sz="2000" b="1" dirty="0" smtClean="0"/>
              <a:t>:</a:t>
            </a:r>
            <a:r>
              <a:rPr lang="zh-TW" altLang="en-US" sz="2000" b="1" dirty="0" smtClean="0"/>
              <a:t> </a:t>
            </a:r>
            <a:r>
              <a:rPr lang="zh-TW" altLang="en-US" sz="2000" dirty="0" smtClean="0"/>
              <a:t>基於一個爬蟲監控項目而成立，因為此監控系統需要通過平台登入的動作，但因諸多因素無法取得特殊通道，因此用機器學習方法破解登入時的圖像驗證。</a:t>
            </a:r>
            <a:endParaRPr lang="zh-TW" altLang="en-US" sz="2000" dirty="0"/>
          </a:p>
        </p:txBody>
      </p:sp>
      <p:pic>
        <p:nvPicPr>
          <p:cNvPr id="2050" name="Picture 2" descr="Background Investigation - Background Icon Png, Transparent Png - kind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1839480"/>
            <a:ext cx="357043" cy="3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195517"/>
            <a:ext cx="3983182" cy="354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程式語言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資料庫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無</a:t>
            </a: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相關技術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err="1" smtClean="0"/>
              <a:t>OpenCV</a:t>
            </a:r>
            <a:endParaRPr lang="en-US" altLang="zh-TW" sz="1600" dirty="0" smtClean="0"/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Convolution </a:t>
            </a:r>
            <a:r>
              <a:rPr lang="en-US" altLang="zh-TW" sz="1600" dirty="0"/>
              <a:t>Neural </a:t>
            </a:r>
            <a:r>
              <a:rPr lang="en-US" altLang="zh-TW" sz="1600" dirty="0" smtClean="0"/>
              <a:t>Network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K-means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Flask</a:t>
            </a:r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41893" y="31955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4698608" y="3195517"/>
            <a:ext cx="13855" cy="3219138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5326794" y="5466122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054169" y="5466121"/>
            <a:ext cx="122543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784907" y="5466121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9" idx="3"/>
            <a:endCxn id="10" idx="1"/>
          </p:cNvCxnSpPr>
          <p:nvPr/>
        </p:nvCxnSpPr>
        <p:spPr>
          <a:xfrm flipV="1">
            <a:off x="6610293" y="5670476"/>
            <a:ext cx="4438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3"/>
            <a:endCxn id="11" idx="1"/>
          </p:cNvCxnSpPr>
          <p:nvPr/>
        </p:nvCxnSpPr>
        <p:spPr>
          <a:xfrm>
            <a:off x="8279603" y="5670476"/>
            <a:ext cx="505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8784907" y="4141607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5326794" y="4141607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7054170" y="4141607"/>
            <a:ext cx="122543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/>
          <p:cNvCxnSpPr>
            <a:stCxn id="24" idx="3"/>
            <a:endCxn id="27" idx="1"/>
          </p:cNvCxnSpPr>
          <p:nvPr/>
        </p:nvCxnSpPr>
        <p:spPr>
          <a:xfrm>
            <a:off x="6610293" y="4345962"/>
            <a:ext cx="44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7" idx="3"/>
            <a:endCxn id="18" idx="1"/>
          </p:cNvCxnSpPr>
          <p:nvPr/>
        </p:nvCxnSpPr>
        <p:spPr>
          <a:xfrm>
            <a:off x="8279604" y="4345962"/>
            <a:ext cx="505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2"/>
            <a:endCxn id="11" idx="0"/>
          </p:cNvCxnSpPr>
          <p:nvPr/>
        </p:nvCxnSpPr>
        <p:spPr>
          <a:xfrm>
            <a:off x="9426657" y="4550316"/>
            <a:ext cx="0" cy="915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10566445" y="5466120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 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單箭頭接點 33"/>
          <p:cNvCxnSpPr>
            <a:stCxn id="11" idx="3"/>
            <a:endCxn id="33" idx="1"/>
          </p:cNvCxnSpPr>
          <p:nvPr/>
        </p:nvCxnSpPr>
        <p:spPr>
          <a:xfrm flipV="1">
            <a:off x="10068406" y="5670475"/>
            <a:ext cx="4980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257959" y="380305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Opencv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257959" y="514514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Opencv</a:t>
            </a:r>
            <a:endParaRPr lang="zh-TW" alt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0009931" y="528484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Flask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26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用戶行為推薦系統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圖像驗證</a:t>
            </a:r>
            <a:r>
              <a:rPr lang="zh-TW" altLang="en-US" dirty="0" smtClean="0"/>
              <a:t>示意圖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787525"/>
            <a:ext cx="7712817" cy="3263115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>
            <a:off x="9332687" y="3047998"/>
            <a:ext cx="62411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956800" y="28633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7765143" y="3906949"/>
            <a:ext cx="219165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956800" y="3680718"/>
            <a:ext cx="197361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旋轉角度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9" name="矩形 18"/>
          <p:cNvSpPr/>
          <p:nvPr/>
        </p:nvSpPr>
        <p:spPr>
          <a:xfrm rot="1732016">
            <a:off x="2608486" y="4130021"/>
            <a:ext cx="703951" cy="842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 rot="19234781">
            <a:off x="4130154" y="3198945"/>
            <a:ext cx="847847" cy="950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 rot="19234781">
            <a:off x="5646561" y="3410633"/>
            <a:ext cx="669275" cy="918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 rot="19670855">
            <a:off x="6849518" y="3474024"/>
            <a:ext cx="825683" cy="7227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十字形 22"/>
          <p:cNvSpPr/>
          <p:nvPr/>
        </p:nvSpPr>
        <p:spPr>
          <a:xfrm>
            <a:off x="2747827" y="4413015"/>
            <a:ext cx="277313" cy="277313"/>
          </a:xfrm>
          <a:prstGeom prst="plus">
            <a:avLst>
              <a:gd name="adj" fmla="val 439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十字形 23"/>
          <p:cNvSpPr/>
          <p:nvPr/>
        </p:nvSpPr>
        <p:spPr>
          <a:xfrm>
            <a:off x="4577036" y="3532069"/>
            <a:ext cx="277313" cy="277313"/>
          </a:xfrm>
          <a:prstGeom prst="plus">
            <a:avLst>
              <a:gd name="adj" fmla="val 439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十字形 24"/>
          <p:cNvSpPr/>
          <p:nvPr/>
        </p:nvSpPr>
        <p:spPr>
          <a:xfrm>
            <a:off x="5842541" y="3809382"/>
            <a:ext cx="277313" cy="277313"/>
          </a:xfrm>
          <a:prstGeom prst="plus">
            <a:avLst>
              <a:gd name="adj" fmla="val 439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十字形 25"/>
          <p:cNvSpPr/>
          <p:nvPr/>
        </p:nvSpPr>
        <p:spPr>
          <a:xfrm>
            <a:off x="7197266" y="3768292"/>
            <a:ext cx="277313" cy="277313"/>
          </a:xfrm>
          <a:prstGeom prst="plus">
            <a:avLst>
              <a:gd name="adj" fmla="val 439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/>
          <p:cNvCxnSpPr>
            <a:stCxn id="28" idx="1"/>
          </p:cNvCxnSpPr>
          <p:nvPr/>
        </p:nvCxnSpPr>
        <p:spPr>
          <a:xfrm flipH="1" flipV="1">
            <a:off x="9528175" y="5735370"/>
            <a:ext cx="423633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9951808" y="5481455"/>
            <a:ext cx="19736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順序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52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838200" y="1690688"/>
            <a:ext cx="10661073" cy="1149494"/>
          </a:xfrm>
          <a:prstGeom prst="roundRect">
            <a:avLst/>
          </a:prstGeom>
          <a:solidFill>
            <a:schemeClr val="bg2">
              <a:alpha val="1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用戶行為推薦系</a:t>
            </a:r>
            <a:r>
              <a:rPr lang="zh-TW" altLang="en-US" dirty="0"/>
              <a:t>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0958" y="1726935"/>
            <a:ext cx="9982842" cy="111324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b="1" dirty="0" smtClean="0"/>
              <a:t>背景</a:t>
            </a:r>
            <a:r>
              <a:rPr lang="en-US" altLang="zh-TW" sz="2000" b="1" dirty="0" smtClean="0"/>
              <a:t>:</a:t>
            </a:r>
            <a:r>
              <a:rPr lang="zh-TW" altLang="en-US" sz="2000" b="1" dirty="0" smtClean="0"/>
              <a:t> </a:t>
            </a:r>
            <a:r>
              <a:rPr lang="zh-TW" altLang="en-US" sz="2000" dirty="0" smtClean="0"/>
              <a:t>過去的系統會依照不同的規則找出有異常的用戶，但人工核實時常常花費大量時間後發現無異常，因此開發一套系統計算用戶的異常分數來協助人工核實，降低人力成本。</a:t>
            </a:r>
            <a:endParaRPr lang="en-US" altLang="zh-TW" sz="2000" dirty="0" smtClean="0"/>
          </a:p>
        </p:txBody>
      </p:sp>
      <p:pic>
        <p:nvPicPr>
          <p:cNvPr id="2050" name="Picture 2" descr="Background Investigation - Background Icon Png, Transparent Png - kind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20" y="1839480"/>
            <a:ext cx="357043" cy="3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838200" y="3195517"/>
            <a:ext cx="3983182" cy="3219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000" dirty="0"/>
              <a:t>程式語言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Python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資料庫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MySQL</a:t>
            </a:r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分析技術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Isolation Forest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Artificial </a:t>
            </a:r>
            <a:r>
              <a:rPr lang="en-US" altLang="zh-TW" sz="1600" dirty="0"/>
              <a:t>Neural </a:t>
            </a:r>
            <a:r>
              <a:rPr lang="en-US" altLang="zh-TW" sz="1600" dirty="0" smtClean="0"/>
              <a:t>Network</a:t>
            </a:r>
          </a:p>
          <a:p>
            <a:pPr marL="800100" lvl="1" indent="-342900">
              <a:lnSpc>
                <a:spcPct val="150000"/>
              </a:lnSpc>
              <a:buAutoNum type="arabicParenBoth"/>
            </a:pPr>
            <a:r>
              <a:rPr lang="en-US" altLang="zh-TW" sz="1600" dirty="0" smtClean="0"/>
              <a:t>Flask</a:t>
            </a:r>
          </a:p>
          <a:p>
            <a:pPr>
              <a:lnSpc>
                <a:spcPct val="150000"/>
              </a:lnSpc>
            </a:pP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141893" y="319551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H="1">
            <a:off x="4571996" y="3195517"/>
            <a:ext cx="13855" cy="3219138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5326794" y="5466122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054169" y="5466121"/>
            <a:ext cx="122543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8784907" y="5466121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模型預測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/>
          <p:cNvCxnSpPr>
            <a:stCxn id="9" idx="3"/>
            <a:endCxn id="10" idx="1"/>
          </p:cNvCxnSpPr>
          <p:nvPr/>
        </p:nvCxnSpPr>
        <p:spPr>
          <a:xfrm flipV="1">
            <a:off x="6610293" y="5670476"/>
            <a:ext cx="4438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0" idx="3"/>
            <a:endCxn id="11" idx="1"/>
          </p:cNvCxnSpPr>
          <p:nvPr/>
        </p:nvCxnSpPr>
        <p:spPr>
          <a:xfrm>
            <a:off x="8279603" y="5670476"/>
            <a:ext cx="5053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8784907" y="4141607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4914900" y="4141607"/>
            <a:ext cx="1695393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初始訓練資料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054170" y="4141607"/>
            <a:ext cx="1225434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15" idx="3"/>
            <a:endCxn id="16" idx="1"/>
          </p:cNvCxnSpPr>
          <p:nvPr/>
        </p:nvCxnSpPr>
        <p:spPr>
          <a:xfrm>
            <a:off x="6610293" y="4345962"/>
            <a:ext cx="443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14" idx="1"/>
          </p:cNvCxnSpPr>
          <p:nvPr/>
        </p:nvCxnSpPr>
        <p:spPr>
          <a:xfrm>
            <a:off x="8279604" y="4345962"/>
            <a:ext cx="5053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4" idx="2"/>
            <a:endCxn id="11" idx="0"/>
          </p:cNvCxnSpPr>
          <p:nvPr/>
        </p:nvCxnSpPr>
        <p:spPr>
          <a:xfrm>
            <a:off x="9426657" y="4550316"/>
            <a:ext cx="0" cy="91580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66445" y="5466120"/>
            <a:ext cx="1283499" cy="408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系統前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單箭頭接點 20"/>
          <p:cNvCxnSpPr>
            <a:stCxn id="11" idx="3"/>
            <a:endCxn id="20" idx="1"/>
          </p:cNvCxnSpPr>
          <p:nvPr/>
        </p:nvCxnSpPr>
        <p:spPr>
          <a:xfrm flipV="1">
            <a:off x="10068406" y="5670475"/>
            <a:ext cx="4980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09931" y="528484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Flask</a:t>
            </a:r>
            <a:endParaRPr lang="zh-TW" altLang="en-US" sz="1600" dirty="0"/>
          </a:p>
        </p:txBody>
      </p:sp>
      <p:grpSp>
        <p:nvGrpSpPr>
          <p:cNvPr id="42" name="群組 41"/>
          <p:cNvGrpSpPr/>
          <p:nvPr/>
        </p:nvGrpSpPr>
        <p:grpSpPr>
          <a:xfrm>
            <a:off x="5758993" y="4550317"/>
            <a:ext cx="3458113" cy="915806"/>
            <a:chOff x="5758993" y="4550317"/>
            <a:chExt cx="3458113" cy="915806"/>
          </a:xfrm>
        </p:grpSpPr>
        <p:cxnSp>
          <p:nvCxnSpPr>
            <p:cNvPr id="34" name="肘形接點 33"/>
            <p:cNvCxnSpPr/>
            <p:nvPr/>
          </p:nvCxnSpPr>
          <p:spPr>
            <a:xfrm rot="5400000" flipH="1" flipV="1">
              <a:off x="7030147" y="3279163"/>
              <a:ext cx="915806" cy="34581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5758993" y="4556666"/>
              <a:ext cx="3604" cy="4725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字方塊 43"/>
          <p:cNvSpPr txBox="1"/>
          <p:nvPr/>
        </p:nvSpPr>
        <p:spPr>
          <a:xfrm>
            <a:off x="7054169" y="47312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模型定時更新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肘形接點 44"/>
          <p:cNvCxnSpPr>
            <a:stCxn id="20" idx="2"/>
            <a:endCxn id="9" idx="2"/>
          </p:cNvCxnSpPr>
          <p:nvPr/>
        </p:nvCxnSpPr>
        <p:spPr>
          <a:xfrm rot="5400000">
            <a:off x="8588369" y="3255005"/>
            <a:ext cx="2" cy="5239651"/>
          </a:xfrm>
          <a:prstGeom prst="bentConnector3">
            <a:avLst>
              <a:gd name="adj1" fmla="val 114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7978257" y="61049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審核結果資料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7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336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數據分析相關專案</vt:lpstr>
      <vt:lpstr>目錄</vt:lpstr>
      <vt:lpstr>用戶行為推薦系統</vt:lpstr>
      <vt:lpstr>用戶行為推薦系統</vt:lpstr>
      <vt:lpstr>用戶行為推薦系統</vt:lpstr>
      <vt:lpstr>用戶行為推薦系統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kuso</dc:creator>
  <cp:lastModifiedBy>kuso</cp:lastModifiedBy>
  <cp:revision>97</cp:revision>
  <dcterms:created xsi:type="dcterms:W3CDTF">2021-12-26T10:21:50Z</dcterms:created>
  <dcterms:modified xsi:type="dcterms:W3CDTF">2021-12-26T15:24:57Z</dcterms:modified>
</cp:coreProperties>
</file>