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99" r:id="rId4"/>
    <p:sldId id="294" r:id="rId5"/>
    <p:sldId id="324" r:id="rId6"/>
    <p:sldId id="274" r:id="rId7"/>
    <p:sldId id="31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D7D31"/>
    <a:srgbClr val="182028"/>
    <a:srgbClr val="5B5B59"/>
    <a:srgbClr val="484847"/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07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C-400F-A664-2F916B8B0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69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bg1">
                  <a:lumMod val="85000"/>
                </a:schemeClr>
              </a:solidFill>
              <a:ln w="25351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C-400F-A664-2F916B8B0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07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1862393988026619E-2"/>
                  <c:y val="-3.862169216230538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90C-400F-A664-2F916B8B0E0B}"/>
                </c:ext>
              </c:extLst>
            </c:dLbl>
            <c:dLbl>
              <c:idx val="1"/>
              <c:layout>
                <c:manualLayout>
                  <c:x val="7.117436392815985E-3"/>
                  <c:y val="1.931084608115269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90C-400F-A664-2F916B8B0E0B}"/>
                </c:ext>
              </c:extLst>
            </c:dLbl>
            <c:dLbl>
              <c:idx val="2"/>
              <c:layout>
                <c:manualLayout>
                  <c:x val="7.1174363928158974E-3"/>
                  <c:y val="-4.8277115202881729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90C-400F-A664-2F916B8B0E0B}"/>
                </c:ext>
              </c:extLst>
            </c:dLbl>
            <c:dLbl>
              <c:idx val="3"/>
              <c:layout>
                <c:manualLayout>
                  <c:x val="-0.12099641867787182"/>
                  <c:y val="-7.241567280432259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90C-400F-A664-2F916B8B0E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98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0C-400F-A664-2F916B8B0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048944"/>
        <c:axId val="714049504"/>
      </c:lineChart>
      <c:catAx>
        <c:axId val="7140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8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14049504"/>
        <c:crosses val="autoZero"/>
        <c:auto val="1"/>
        <c:lblAlgn val="ctr"/>
        <c:lblOffset val="100"/>
        <c:noMultiLvlLbl val="0"/>
      </c:catAx>
      <c:valAx>
        <c:axId val="714049504"/>
        <c:scaling>
          <c:orientation val="minMax"/>
        </c:scaling>
        <c:delete val="0"/>
        <c:axPos val="l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pPr>
            <a:endParaRPr lang="zh-CN"/>
          </a:p>
        </c:txPr>
        <c:crossAx val="714048944"/>
        <c:crosses val="autoZero"/>
        <c:crossBetween val="between"/>
      </c:valAx>
      <c:spPr>
        <a:noFill/>
        <a:ln w="2535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BA89-EBEE-4922-8FEA-58535B6D7C7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37B-33BA-4D46-9E1B-CBC28866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1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9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8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4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8BEE7-AE0F-4D1C-920F-69BEBAF4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1DA07-BE28-4F9A-8523-BB1714C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3BD80-135D-4C35-8851-C4136B0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E9C-BB9E-43E0-BF24-36C1308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728C-D1C1-46FF-9B7A-479FF58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532E-E8F5-4805-A5E8-12F54336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0EDC-8FEB-419E-8CE6-F26475F4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DB0FD-2949-4796-BCFA-E31405CC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DE1BA-95AE-4E89-B879-83AF170A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A0BE-8D29-453D-885D-32A1C41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4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141E1-5899-4E27-B7EB-55F2A1EC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CEC15-2487-4C61-98C6-57883A27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0F3F-EDE6-408C-820A-60D3A562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34093-2438-4238-B788-12FE2FA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C274-0AF7-4EA6-9D13-1441F0B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7642-7B39-4F69-9984-883812E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113B5-5A49-4074-8DAA-5367DD2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8582-6870-4A18-BD9A-C44B6249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C8CD-B80E-44D5-8B94-C8F6EAF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44F8A-C71A-4231-A60D-F8FE338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2BC7-484F-40DB-B4F2-11F03B1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26162-08DF-4B72-BB98-EED00261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4148-EE74-44DC-A1E8-BCDFF09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0F91-CE80-4ED3-BCC7-2FAA7E0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F3066-AC3F-429F-961D-E1F8FB1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C9ED-3E66-4B9C-95A3-48DF434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8A639-BFBA-4D05-AA70-F15A5639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BC033-F6E2-4930-BA4E-CC7283F6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D56BB-FDDA-4CEE-B7E3-FBEF7F9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E3908-BEA6-4F53-9C3A-630DB11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FE26-6EEA-40B7-AACB-F6CD8924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97C45-105B-4A14-8C6F-DC30E8A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F7023-752A-4088-9023-1D47662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1CA7A-A65B-4276-80E6-1533F119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F4E84-9144-4749-86B7-C6EDE720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04633-A787-4219-A72A-E5CB9C78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B61F-BA69-4705-BAD0-37D92DA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CD89-BA3D-4392-BE82-55071CDD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41E33-4D5C-43E8-8DC5-AFC9DF6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59F1-02E5-40DF-BB54-18228E3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44BCE-26CF-44A5-B8C4-C75F72B7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8C87A-75B2-4E00-990B-E538144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790D9-B0C5-4354-8CCF-92FDE71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56721-A988-4387-8359-5CE13ED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9B15E-0967-45E7-9A40-B4FC5D2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5F833-6ECC-4EFE-9CBB-3EDE83F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40E7-CB0C-4757-82F3-9ADD4C3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82AE-EB4A-46E7-9BD0-F773221C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230EC-B593-4819-BD4D-1A2B6711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DF9EB-0356-47FC-A4F9-16A45AF7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E5BC2-EBB6-4677-9A73-29DEEB67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0B16C-E463-4603-A6A3-1E8B60E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2847-B6A1-4720-8E27-60B1B25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DBB1A-7ACF-47C6-BAB0-60F090E8D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01DB4-2B98-4ED8-8EBB-0F1C0EBE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B5A30-EAEA-4665-98C4-EDA58C44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3CB8C-468C-4E86-9CF9-3230DB21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7213-A3F0-4549-AD40-CFCDA6AF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714B8-98BF-41BB-929E-EA376A1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EEBEE-E228-48CD-A36F-3AC5A50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F03FF-7368-413E-AEFF-65235B11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DBC1-2A95-4A71-A1D5-28FEDFD9CFB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537BC-EDF7-4929-97D1-C72E82C9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D67CB-9EA1-4B47-8BC8-1C6504E9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01A2C-F4D7-4EA8-802C-FDF9DA1EFC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30B818-DB36-4D93-8C94-E822748AB30F}"/>
              </a:ext>
            </a:extLst>
          </p:cNvPr>
          <p:cNvGrpSpPr/>
          <p:nvPr/>
        </p:nvGrpSpPr>
        <p:grpSpPr>
          <a:xfrm>
            <a:off x="2815772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78CDC-4EFF-473D-AC3F-6A2F03797DBD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72EFD-4D03-4A5B-887F-943D9C16A51A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B379AA-6E0E-450C-B664-6263E53AF03D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131180-D684-4BB1-97DB-6A943427D21D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F37064-5EA7-4179-A0CF-B28A43A9E327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2BF7-3635-4024-8281-F77F21A81BBF}"/>
              </a:ext>
            </a:extLst>
          </p:cNvPr>
          <p:cNvSpPr txBox="1"/>
          <p:nvPr/>
        </p:nvSpPr>
        <p:spPr>
          <a:xfrm>
            <a:off x="3723115" y="2023812"/>
            <a:ext cx="2686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SUFE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09A76-EA71-4C57-8118-88D83F809D3D}"/>
              </a:ext>
            </a:extLst>
          </p:cNvPr>
          <p:cNvSpPr txBox="1"/>
          <p:nvPr/>
        </p:nvSpPr>
        <p:spPr>
          <a:xfrm>
            <a:off x="5646360" y="3014360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校友圈</a:t>
            </a: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D94E022-5437-4FEB-AADF-FB9559B10C39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42E4BFDB-C180-4342-8A1F-829E43069658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2">
            <a:extLst>
              <a:ext uri="{FF2B5EF4-FFF2-40B4-BE49-F238E27FC236}">
                <a16:creationId xmlns:a16="http://schemas.microsoft.com/office/drawing/2014/main" id="{BD2BD4E8-C453-4336-BC79-A33E21AE134A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5815D4-85D9-4CEB-B97D-2A645ABEE98C}"/>
              </a:ext>
            </a:extLst>
          </p:cNvPr>
          <p:cNvSpPr txBox="1"/>
          <p:nvPr/>
        </p:nvSpPr>
        <p:spPr>
          <a:xfrm>
            <a:off x="4996873" y="6103681"/>
            <a:ext cx="66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团队成员：施恒涛  高渊昊  杨阳  吴嘉禄  </a:t>
            </a:r>
            <a:r>
              <a:rPr lang="zh-CN" altLang="en-US" dirty="0" smtClean="0">
                <a:solidFill>
                  <a:schemeClr val="bg1"/>
                </a:solidFill>
              </a:rPr>
              <a:t>乔</a:t>
            </a:r>
            <a:r>
              <a:rPr lang="zh-CN" altLang="en-US" dirty="0">
                <a:solidFill>
                  <a:schemeClr val="bg1"/>
                </a:solidFill>
              </a:rPr>
              <a:t>创</a:t>
            </a:r>
            <a:r>
              <a:rPr lang="zh-CN" altLang="en-US" dirty="0" smtClean="0">
                <a:solidFill>
                  <a:schemeClr val="bg1"/>
                </a:solidFill>
              </a:rPr>
              <a:t>奇  王骞</a:t>
            </a:r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葛世恒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460194-72D5-4238-9187-8CBE5D9D7494}"/>
              </a:ext>
            </a:extLst>
          </p:cNvPr>
          <p:cNvSpPr txBox="1"/>
          <p:nvPr/>
        </p:nvSpPr>
        <p:spPr>
          <a:xfrm>
            <a:off x="6409679" y="6351521"/>
            <a:ext cx="432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0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C51FD-40F3-4896-9FFA-D8F2CCC0A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22">
            <a:extLst>
              <a:ext uri="{FF2B5EF4-FFF2-40B4-BE49-F238E27FC236}">
                <a16:creationId xmlns:a16="http://schemas.microsoft.com/office/drawing/2014/main" id="{6A5A9067-2083-43A5-AD0D-25BBC77CAE4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22">
            <a:extLst>
              <a:ext uri="{FF2B5EF4-FFF2-40B4-BE49-F238E27FC236}">
                <a16:creationId xmlns:a16="http://schemas.microsoft.com/office/drawing/2014/main" id="{7D913D0C-6A59-468D-A1BA-63ACCD710A74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22">
            <a:extLst>
              <a:ext uri="{FF2B5EF4-FFF2-40B4-BE49-F238E27FC236}">
                <a16:creationId xmlns:a16="http://schemas.microsoft.com/office/drawing/2014/main" id="{A1289A50-FA5F-4D9B-84FD-82A09891E7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EA39E-B24F-4C09-9418-F55A30AD7F81}"/>
              </a:ext>
            </a:extLst>
          </p:cNvPr>
          <p:cNvSpPr/>
          <p:nvPr/>
        </p:nvSpPr>
        <p:spPr>
          <a:xfrm>
            <a:off x="0" y="1527440"/>
            <a:ext cx="12192000" cy="3686225"/>
          </a:xfrm>
          <a:prstGeom prst="rect">
            <a:avLst/>
          </a:prstGeom>
          <a:solidFill>
            <a:srgbClr val="5B5B5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AC911B95-1D6A-44F0-9FFA-4B8DF394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00" y="352425"/>
            <a:ext cx="2986494" cy="6445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459D10F-ED3C-4E0E-80B3-7978E4BD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867" y="6356350"/>
            <a:ext cx="474133" cy="36512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243B4B-E1CD-46EA-98CF-5E2FE35F0197}"/>
              </a:ext>
            </a:extLst>
          </p:cNvPr>
          <p:cNvSpPr/>
          <p:nvPr/>
        </p:nvSpPr>
        <p:spPr>
          <a:xfrm>
            <a:off x="2513690" y="2378800"/>
            <a:ext cx="2986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5FE614-B837-4904-AD43-243773DBC7EF}"/>
              </a:ext>
            </a:extLst>
          </p:cNvPr>
          <p:cNvGrpSpPr/>
          <p:nvPr/>
        </p:nvGrpSpPr>
        <p:grpSpPr>
          <a:xfrm>
            <a:off x="1523999" y="2461091"/>
            <a:ext cx="709123" cy="544961"/>
            <a:chOff x="646562" y="1647630"/>
            <a:chExt cx="1204992" cy="926036"/>
          </a:xfrm>
          <a:solidFill>
            <a:srgbClr val="FFC000"/>
          </a:solidFill>
        </p:grpSpPr>
        <p:sp>
          <p:nvSpPr>
            <p:cNvPr id="14" name="任意多边形 118">
              <a:extLst>
                <a:ext uri="{FF2B5EF4-FFF2-40B4-BE49-F238E27FC236}">
                  <a16:creationId xmlns:a16="http://schemas.microsoft.com/office/drawing/2014/main" id="{F10DD9B8-E00C-4BA0-BF0E-D57FBA26226E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17">
              <a:extLst>
                <a:ext uri="{FF2B5EF4-FFF2-40B4-BE49-F238E27FC236}">
                  <a16:creationId xmlns:a16="http://schemas.microsoft.com/office/drawing/2014/main" id="{A4AAC8B1-F87A-478F-8F5A-3AC6400C0FDA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942276-0D93-48B8-86B7-FAAD4D40E90A}"/>
              </a:ext>
            </a:extLst>
          </p:cNvPr>
          <p:cNvGrpSpPr/>
          <p:nvPr/>
        </p:nvGrpSpPr>
        <p:grpSpPr>
          <a:xfrm>
            <a:off x="6319383" y="3976986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17" name="任意多边形 112">
              <a:extLst>
                <a:ext uri="{FF2B5EF4-FFF2-40B4-BE49-F238E27FC236}">
                  <a16:creationId xmlns:a16="http://schemas.microsoft.com/office/drawing/2014/main" id="{4B6A0D45-AAF5-47C4-8C1C-C0F79FEF3E9A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1">
              <a:extLst>
                <a:ext uri="{FF2B5EF4-FFF2-40B4-BE49-F238E27FC236}">
                  <a16:creationId xmlns:a16="http://schemas.microsoft.com/office/drawing/2014/main" id="{B04CE920-A005-469F-9868-D7DE2BCFC233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942694-A578-4AA2-A489-94AA50431930}"/>
              </a:ext>
            </a:extLst>
          </p:cNvPr>
          <p:cNvGrpSpPr/>
          <p:nvPr/>
        </p:nvGrpSpPr>
        <p:grpSpPr>
          <a:xfrm>
            <a:off x="1539397" y="3955015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B99C4529-61D6-4082-A625-05F85351FF3E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BCAD128F-BB2D-45BC-B7C9-B713A21B69F0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C6371E-9DD9-4B2C-B1CF-FEC6F197987D}"/>
              </a:ext>
            </a:extLst>
          </p:cNvPr>
          <p:cNvGrpSpPr/>
          <p:nvPr/>
        </p:nvGrpSpPr>
        <p:grpSpPr>
          <a:xfrm>
            <a:off x="6323313" y="24431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30" name="任意多边形 114">
              <a:extLst>
                <a:ext uri="{FF2B5EF4-FFF2-40B4-BE49-F238E27FC236}">
                  <a16:creationId xmlns:a16="http://schemas.microsoft.com/office/drawing/2014/main" id="{53C6C5CD-0E1A-40E3-A2DC-88363A3FDB75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3">
              <a:extLst>
                <a:ext uri="{FF2B5EF4-FFF2-40B4-BE49-F238E27FC236}">
                  <a16:creationId xmlns:a16="http://schemas.microsoft.com/office/drawing/2014/main" id="{3D5BB065-C982-4E1A-B043-1AC55E713A0D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835AF97-8033-4CBB-AB37-5991F36EFE29}"/>
              </a:ext>
            </a:extLst>
          </p:cNvPr>
          <p:cNvSpPr/>
          <p:nvPr/>
        </p:nvSpPr>
        <p:spPr>
          <a:xfrm>
            <a:off x="2513690" y="3895126"/>
            <a:ext cx="2986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FA83B7-0391-4506-9810-F0477FCBCFE0}"/>
              </a:ext>
            </a:extLst>
          </p:cNvPr>
          <p:cNvSpPr/>
          <p:nvPr/>
        </p:nvSpPr>
        <p:spPr>
          <a:xfrm>
            <a:off x="7352845" y="2378800"/>
            <a:ext cx="2986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C403DD-F7F3-42E9-9F2B-8835C8A2C830}"/>
              </a:ext>
            </a:extLst>
          </p:cNvPr>
          <p:cNvSpPr/>
          <p:nvPr/>
        </p:nvSpPr>
        <p:spPr>
          <a:xfrm>
            <a:off x="7352845" y="3895126"/>
            <a:ext cx="2325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扩展功能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7984066" y="1883834"/>
            <a:ext cx="2954436" cy="1832180"/>
            <a:chOff x="2872440" y="364103"/>
            <a:chExt cx="2214713" cy="1374332"/>
          </a:xfrm>
        </p:grpSpPr>
        <p:sp>
          <p:nvSpPr>
            <p:cNvPr id="24601" name="文本框 13"/>
            <p:cNvSpPr txBox="1">
              <a:spLocks noChangeArrowheads="1"/>
            </p:cNvSpPr>
            <p:nvPr/>
          </p:nvSpPr>
          <p:spPr bwMode="auto">
            <a:xfrm>
              <a:off x="2872440" y="364103"/>
              <a:ext cx="1531572" cy="56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 1</a:t>
              </a:r>
              <a:endParaRPr lang="zh-CN" altLang="en-US" sz="4267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602" name="文本框 66"/>
            <p:cNvSpPr txBox="1">
              <a:spLocks noChangeArrowheads="1"/>
            </p:cNvSpPr>
            <p:nvPr/>
          </p:nvSpPr>
          <p:spPr bwMode="auto">
            <a:xfrm>
              <a:off x="2875461" y="1115098"/>
              <a:ext cx="2211692" cy="62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产品定位</a:t>
              </a: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581901" y="1"/>
            <a:ext cx="4610100" cy="143721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9" name="矩形 38"/>
          <p:cNvSpPr/>
          <p:nvPr/>
        </p:nvSpPr>
        <p:spPr>
          <a:xfrm>
            <a:off x="7581901" y="5410201"/>
            <a:ext cx="4610100" cy="143721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1" name="任意多边形 40"/>
          <p:cNvSpPr/>
          <p:nvPr/>
        </p:nvSpPr>
        <p:spPr>
          <a:xfrm>
            <a:off x="7581901" y="1555752"/>
            <a:ext cx="4610100" cy="372744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4599" name="文本框 66"/>
          <p:cNvSpPr txBox="1">
            <a:spLocks noChangeArrowheads="1"/>
          </p:cNvSpPr>
          <p:nvPr/>
        </p:nvSpPr>
        <p:spPr bwMode="auto">
          <a:xfrm>
            <a:off x="533058" y="3056470"/>
            <a:ext cx="6247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· </a:t>
            </a:r>
            <a:r>
              <a:rPr lang="zh-CN" altLang="en-US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一个社区性的网络资源共享平台</a:t>
            </a:r>
          </a:p>
        </p:txBody>
      </p:sp>
      <p:sp>
        <p:nvSpPr>
          <p:cNvPr id="7" name="十字形 6"/>
          <p:cNvSpPr/>
          <p:nvPr/>
        </p:nvSpPr>
        <p:spPr>
          <a:xfrm>
            <a:off x="8149167" y="4561418"/>
            <a:ext cx="368300" cy="368300"/>
          </a:xfrm>
          <a:prstGeom prst="plus">
            <a:avLst>
              <a:gd name="adj" fmla="val 413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5" name="文本框 66">
            <a:extLst>
              <a:ext uri="{FF2B5EF4-FFF2-40B4-BE49-F238E27FC236}">
                <a16:creationId xmlns:a16="http://schemas.microsoft.com/office/drawing/2014/main" id="{035C1C0B-DBA8-49EA-84F7-DA5203B4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9" y="4557188"/>
            <a:ext cx="5502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· </a:t>
            </a:r>
            <a:r>
              <a:rPr lang="zh-CN" altLang="en-US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一个校园信息分享平台</a:t>
            </a:r>
          </a:p>
        </p:txBody>
      </p:sp>
      <p:sp>
        <p:nvSpPr>
          <p:cNvPr id="36" name="文本框 66">
            <a:extLst>
              <a:ext uri="{FF2B5EF4-FFF2-40B4-BE49-F238E27FC236}">
                <a16:creationId xmlns:a16="http://schemas.microsoft.com/office/drawing/2014/main" id="{B54D080C-A09E-4A4D-90D6-2704B33B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9" y="1555752"/>
            <a:ext cx="65157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· </a:t>
            </a:r>
            <a:r>
              <a:rPr lang="zh-CN" altLang="en-US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一个综合性校园网络社区</a:t>
            </a:r>
          </a:p>
        </p:txBody>
      </p:sp>
    </p:spTree>
    <p:extLst>
      <p:ext uri="{BB962C8B-B14F-4D97-AF65-F5344CB8AC3E}">
        <p14:creationId xmlns:p14="http://schemas.microsoft.com/office/powerpoint/2010/main" val="35358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24599" grpId="0"/>
      <p:bldP spid="7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4254425" y="890880"/>
            <a:ext cx="68771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Helvetica" panose="020B0604020202020204" pitchFamily="34" charset="0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Helvetica" panose="020B0604020202020204" pitchFamily="34" charset="0"/>
              </a:rPr>
              <a:t>通过</a:t>
            </a:r>
            <a:r>
              <a:rPr lang="en-US" altLang="zh-CN" sz="2000" dirty="0">
                <a:solidFill>
                  <a:schemeClr val="bg1"/>
                </a:solidFill>
                <a:latin typeface="Helvetica" panose="020B0604020202020204" pitchFamily="34" charset="0"/>
              </a:rPr>
              <a:t>SUFE</a:t>
            </a:r>
            <a:r>
              <a:rPr lang="zh-CN" altLang="en-US" sz="2000" dirty="0">
                <a:solidFill>
                  <a:schemeClr val="bg1"/>
                </a:solidFill>
                <a:latin typeface="Helvetica" panose="020B0604020202020204" pitchFamily="34" charset="0"/>
              </a:rPr>
              <a:t>校友圈可以随时取得学校相关的各种信息，也可以通过</a:t>
            </a:r>
            <a:r>
              <a:rPr lang="en-US" altLang="zh-CN" sz="2000" dirty="0">
                <a:solidFill>
                  <a:schemeClr val="bg1"/>
                </a:solidFill>
                <a:latin typeface="Helvetica" panose="020B0604020202020204" pitchFamily="34" charset="0"/>
              </a:rPr>
              <a:t>SUFE</a:t>
            </a:r>
            <a:r>
              <a:rPr lang="zh-CN" altLang="en-US" sz="2000" dirty="0">
                <a:solidFill>
                  <a:schemeClr val="bg1"/>
                </a:solidFill>
                <a:latin typeface="Helvetica" panose="020B0604020202020204" pitchFamily="34" charset="0"/>
              </a:rPr>
              <a:t>校友圈和同学讨论编程、音乐、旅游、体育等多种兴趣爱好；还可以在</a:t>
            </a:r>
            <a:r>
              <a:rPr lang="en-US" altLang="zh-CN" sz="2000" dirty="0">
                <a:solidFill>
                  <a:schemeClr val="bg1"/>
                </a:solidFill>
                <a:latin typeface="Helvetica" panose="020B0604020202020204" pitchFamily="34" charset="0"/>
              </a:rPr>
              <a:t>SUFE</a:t>
            </a:r>
            <a:r>
              <a:rPr lang="zh-CN" altLang="en-US" sz="2000" dirty="0">
                <a:solidFill>
                  <a:schemeClr val="bg1"/>
                </a:solidFill>
                <a:latin typeface="Helvetica" panose="020B0604020202020204" pitchFamily="34" charset="0"/>
              </a:rPr>
              <a:t>校友圈发布一些“问题”、“闲置转让”、“兼职招聘”、“失物招领”等，更可以在</a:t>
            </a:r>
            <a:r>
              <a:rPr lang="en-US" altLang="zh-CN" sz="2000" dirty="0">
                <a:solidFill>
                  <a:schemeClr val="bg1"/>
                </a:solidFill>
                <a:latin typeface="Helvetica" panose="020B0604020202020204" pitchFamily="34" charset="0"/>
              </a:rPr>
              <a:t>SUFE</a:t>
            </a:r>
            <a:r>
              <a:rPr lang="zh-CN" altLang="en-US" sz="2000" dirty="0">
                <a:solidFill>
                  <a:schemeClr val="bg1"/>
                </a:solidFill>
                <a:latin typeface="Helvetica" panose="020B0604020202020204" pitchFamily="34" charset="0"/>
              </a:rPr>
              <a:t>校友圈畅聊“奇闻趣事”、“情感八卦”等。</a:t>
            </a:r>
            <a:endParaRPr lang="en-US" altLang="zh-CN" sz="20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Helvetica" panose="020B0604020202020204" pitchFamily="34" charset="0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Helvetica" panose="020B0604020202020204" pitchFamily="34" charset="0"/>
              </a:rPr>
              <a:t>大学生活仿佛从此变得更加精彩，而这一切只需要一台可以登录微信的手机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3139694"/>
            <a:ext cx="12192001" cy="3716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8" name="文本框 66">
            <a:extLst>
              <a:ext uri="{FF2B5EF4-FFF2-40B4-BE49-F238E27FC236}">
                <a16:creationId xmlns:a16="http://schemas.microsoft.com/office/drawing/2014/main" id="{D8E48891-02B3-41DE-B072-BD5A4955A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046"/>
            <a:ext cx="4662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PART 2 </a:t>
            </a:r>
            <a:r>
              <a:rPr lang="zh-CN" altLang="en-US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项目概述</a:t>
            </a:r>
          </a:p>
        </p:txBody>
      </p:sp>
    </p:spTree>
    <p:extLst>
      <p:ext uri="{BB962C8B-B14F-4D97-AF65-F5344CB8AC3E}">
        <p14:creationId xmlns:p14="http://schemas.microsoft.com/office/powerpoint/2010/main" val="30289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/>
          <p:cNvSpPr/>
          <p:nvPr/>
        </p:nvSpPr>
        <p:spPr>
          <a:xfrm>
            <a:off x="1285328" y="2355273"/>
            <a:ext cx="1227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FEC303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发帖</a:t>
            </a:r>
            <a:endParaRPr lang="zh-CN" altLang="en-US" sz="4000" dirty="0">
              <a:solidFill>
                <a:srgbClr val="FEC303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39608" y="4852359"/>
            <a:ext cx="5516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SUFE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校友圈的基本功能是构成整个产品的必要功能，包括发帖、浏览帖子和回帖三部分。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其实，发帖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浏览帖子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回帖三大基本功能周而复始的循环进行，每一个参与的人，每一条发布的帖子，构成了整个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SUFE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校友圈。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297992" y="6095"/>
            <a:ext cx="2085763" cy="4351446"/>
            <a:chOff x="5473494" y="4571"/>
            <a:chExt cx="1564322" cy="3263584"/>
          </a:xfrm>
        </p:grpSpPr>
        <p:sp>
          <p:nvSpPr>
            <p:cNvPr id="37" name="椭圆 36"/>
            <p:cNvSpPr/>
            <p:nvPr/>
          </p:nvSpPr>
          <p:spPr>
            <a:xfrm>
              <a:off x="5473494" y="1703833"/>
              <a:ext cx="1564322" cy="1564322"/>
            </a:xfrm>
            <a:prstGeom prst="ellipse">
              <a:avLst/>
            </a:prstGeom>
            <a:solidFill>
              <a:srgbClr val="FEC30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44" name="直接连接符 43"/>
            <p:cNvCxnSpPr>
              <a:cxnSpLocks/>
            </p:cNvCxnSpPr>
            <p:nvPr/>
          </p:nvCxnSpPr>
          <p:spPr>
            <a:xfrm>
              <a:off x="6255655" y="4571"/>
              <a:ext cx="0" cy="1706234"/>
            </a:xfrm>
            <a:prstGeom prst="line">
              <a:avLst/>
            </a:pr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084" y="1985745"/>
              <a:ext cx="1041139" cy="1041139"/>
            </a:xfrm>
            <a:prstGeom prst="rect">
              <a:avLst/>
            </a:prstGeom>
          </p:spPr>
        </p:pic>
        <p:sp>
          <p:nvSpPr>
            <p:cNvPr id="82" name="矩形 81"/>
            <p:cNvSpPr/>
            <p:nvPr/>
          </p:nvSpPr>
          <p:spPr>
            <a:xfrm>
              <a:off x="5786056" y="2650198"/>
              <a:ext cx="98616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 </a:t>
              </a:r>
              <a:endParaRPr lang="zh-CN" altLang="en-US" sz="20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85769" y="6096"/>
            <a:ext cx="1294409" cy="2381256"/>
            <a:chOff x="4789326" y="4572"/>
            <a:chExt cx="970807" cy="1785942"/>
          </a:xfrm>
        </p:grpSpPr>
        <p:sp>
          <p:nvSpPr>
            <p:cNvPr id="6" name="椭圆 5"/>
            <p:cNvSpPr/>
            <p:nvPr/>
          </p:nvSpPr>
          <p:spPr>
            <a:xfrm>
              <a:off x="4789326" y="819707"/>
              <a:ext cx="970807" cy="97080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12" name="直接连接符 11"/>
            <p:cNvCxnSpPr>
              <a:cxnSpLocks/>
              <a:endCxn id="6" idx="0"/>
            </p:cNvCxnSpPr>
            <p:nvPr/>
          </p:nvCxnSpPr>
          <p:spPr>
            <a:xfrm>
              <a:off x="5274729" y="4572"/>
              <a:ext cx="1" cy="8151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25" y="1082759"/>
              <a:ext cx="444704" cy="44470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0759667" y="1105"/>
            <a:ext cx="1034151" cy="2646588"/>
            <a:chOff x="8069750" y="828"/>
            <a:chExt cx="775613" cy="1984941"/>
          </a:xfrm>
        </p:grpSpPr>
        <p:sp>
          <p:nvSpPr>
            <p:cNvPr id="40" name="椭圆 39"/>
            <p:cNvSpPr/>
            <p:nvPr/>
          </p:nvSpPr>
          <p:spPr>
            <a:xfrm>
              <a:off x="8069750" y="1254882"/>
              <a:ext cx="730887" cy="73088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5" name="直接连接符 54"/>
            <p:cNvCxnSpPr>
              <a:cxnSpLocks/>
              <a:endCxn id="40" idx="0"/>
            </p:cNvCxnSpPr>
            <p:nvPr/>
          </p:nvCxnSpPr>
          <p:spPr>
            <a:xfrm>
              <a:off x="8435194" y="828"/>
              <a:ext cx="0" cy="1254055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705" y="1331185"/>
              <a:ext cx="494828" cy="494828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8070792" y="1655226"/>
              <a:ext cx="77457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 </a:t>
              </a:r>
              <a:endParaRPr lang="zh-CN" altLang="en-US" sz="16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361761" y="6096"/>
            <a:ext cx="1198737" cy="2882708"/>
            <a:chOff x="7021320" y="4572"/>
            <a:chExt cx="899053" cy="2162031"/>
          </a:xfrm>
        </p:grpSpPr>
        <p:sp>
          <p:nvSpPr>
            <p:cNvPr id="39" name="椭圆 38"/>
            <p:cNvSpPr/>
            <p:nvPr/>
          </p:nvSpPr>
          <p:spPr>
            <a:xfrm>
              <a:off x="7021320" y="1267550"/>
              <a:ext cx="899053" cy="899053"/>
            </a:xfrm>
            <a:prstGeom prst="ellipse">
              <a:avLst/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3" name="直接连接符 52"/>
            <p:cNvCxnSpPr>
              <a:cxnSpLocks/>
              <a:endCxn id="39" idx="0"/>
            </p:cNvCxnSpPr>
            <p:nvPr/>
          </p:nvCxnSpPr>
          <p:spPr>
            <a:xfrm>
              <a:off x="7470846" y="4572"/>
              <a:ext cx="1" cy="1262978"/>
            </a:xfrm>
            <a:prstGeom prst="line">
              <a:avLst/>
            </a:prstGeom>
            <a:ln>
              <a:solidFill>
                <a:schemeClr val="bg1">
                  <a:lumMod val="50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2764" y="1366511"/>
              <a:ext cx="668117" cy="668118"/>
            </a:xfrm>
            <a:prstGeom prst="rect">
              <a:avLst/>
            </a:prstGeom>
          </p:spPr>
        </p:pic>
        <p:sp>
          <p:nvSpPr>
            <p:cNvPr id="88" name="矩形 87"/>
            <p:cNvSpPr/>
            <p:nvPr/>
          </p:nvSpPr>
          <p:spPr>
            <a:xfrm>
              <a:off x="7121525" y="1806629"/>
              <a:ext cx="774571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 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42895" y="11088"/>
            <a:ext cx="526408" cy="1581496"/>
            <a:chOff x="6482171" y="8316"/>
            <a:chExt cx="394806" cy="1186122"/>
          </a:xfrm>
        </p:grpSpPr>
        <p:cxnSp>
          <p:nvCxnSpPr>
            <p:cNvPr id="56" name="直接连接符 55"/>
            <p:cNvCxnSpPr>
              <a:cxnSpLocks/>
              <a:endCxn id="42" idx="0"/>
            </p:cNvCxnSpPr>
            <p:nvPr/>
          </p:nvCxnSpPr>
          <p:spPr>
            <a:xfrm>
              <a:off x="6679574" y="8316"/>
              <a:ext cx="0" cy="791316"/>
            </a:xfrm>
            <a:prstGeom prst="line">
              <a:avLst/>
            </a:prstGeom>
            <a:ln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6482171" y="799632"/>
              <a:ext cx="394806" cy="394806"/>
              <a:chOff x="8642895" y="1675776"/>
              <a:chExt cx="526408" cy="52640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8642895" y="1675776"/>
                <a:ext cx="526408" cy="526408"/>
              </a:xfrm>
              <a:prstGeom prst="ellipse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00"/>
              </a:p>
            </p:txBody>
          </p:sp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5207" y="1740732"/>
                <a:ext cx="340407" cy="340407"/>
              </a:xfrm>
              <a:prstGeom prst="rect">
                <a:avLst/>
              </a:prstGeom>
            </p:spPr>
          </p:pic>
        </p:grp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2" y="163641"/>
            <a:ext cx="33791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PART 3 </a:t>
            </a:r>
            <a:r>
              <a:rPr lang="zh-CN" altLang="en-US" sz="32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基本功能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5DD7382-93D4-4003-A73D-A855B5C1FD60}"/>
              </a:ext>
            </a:extLst>
          </p:cNvPr>
          <p:cNvSpPr/>
          <p:nvPr/>
        </p:nvSpPr>
        <p:spPr>
          <a:xfrm>
            <a:off x="4101024" y="1899193"/>
            <a:ext cx="13674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FEC303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回帖</a:t>
            </a:r>
            <a:endParaRPr lang="zh-CN" altLang="en-US" sz="4400" dirty="0">
              <a:solidFill>
                <a:srgbClr val="FEC303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F6AF17D-7631-4B3C-BADA-8F2C48D4B96F}"/>
              </a:ext>
            </a:extLst>
          </p:cNvPr>
          <p:cNvSpPr/>
          <p:nvPr/>
        </p:nvSpPr>
        <p:spPr>
          <a:xfrm>
            <a:off x="2455007" y="31946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EC303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浏览帖子</a:t>
            </a:r>
            <a:endParaRPr lang="zh-CN" altLang="en-US" sz="3200" dirty="0">
              <a:solidFill>
                <a:srgbClr val="FEC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45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36000" y="2509111"/>
            <a:ext cx="2520000" cy="25200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77223" y="4320820"/>
            <a:ext cx="2958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收藏帖子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用户觉得帖子比较好的时候，可以对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帖子收藏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，被收藏的帖子可以在我的收藏里再次找到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30370" y="1732462"/>
            <a:ext cx="3027841" cy="98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注册登录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校友圈支持微信登录，并且在注册过程中会提出一些本校学生所熟知的问题，答对方可注册登录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04789" y="2292392"/>
            <a:ext cx="25568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校园资源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提供丰富多彩的校园资讯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82797" y="4759402"/>
            <a:ext cx="2556841" cy="98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关键词搜索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方便用户查找自己需要的内容。可以搜索标题、正文内容以及标签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108278" y="2340238"/>
            <a:ext cx="869714" cy="869714"/>
            <a:chOff x="6568486" y="4905819"/>
            <a:chExt cx="869714" cy="869714"/>
          </a:xfrm>
        </p:grpSpPr>
        <p:sp>
          <p:nvSpPr>
            <p:cNvPr id="16" name="椭圆 15"/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75"/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82008" y="4834473"/>
            <a:ext cx="869714" cy="869714"/>
            <a:chOff x="4753800" y="4905819"/>
            <a:chExt cx="869714" cy="869714"/>
          </a:xfrm>
        </p:grpSpPr>
        <p:sp>
          <p:nvSpPr>
            <p:cNvPr id="10" name="椭圆 9"/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5027526" y="5269330"/>
              <a:ext cx="322263" cy="161925"/>
            </a:xfrm>
            <a:custGeom>
              <a:avLst/>
              <a:gdLst>
                <a:gd name="T0" fmla="*/ 891 w 1019"/>
                <a:gd name="T1" fmla="*/ 95 h 508"/>
                <a:gd name="T2" fmla="*/ 887 w 1019"/>
                <a:gd name="T3" fmla="*/ 67 h 508"/>
                <a:gd name="T4" fmla="*/ 875 w 1019"/>
                <a:gd name="T5" fmla="*/ 41 h 508"/>
                <a:gd name="T6" fmla="*/ 857 w 1019"/>
                <a:gd name="T7" fmla="*/ 22 h 508"/>
                <a:gd name="T8" fmla="*/ 833 w 1019"/>
                <a:gd name="T9" fmla="*/ 7 h 508"/>
                <a:gd name="T10" fmla="*/ 805 w 1019"/>
                <a:gd name="T11" fmla="*/ 1 h 508"/>
                <a:gd name="T12" fmla="*/ 96 w 1019"/>
                <a:gd name="T13" fmla="*/ 0 h 508"/>
                <a:gd name="T14" fmla="*/ 68 w 1019"/>
                <a:gd name="T15" fmla="*/ 4 h 508"/>
                <a:gd name="T16" fmla="*/ 42 w 1019"/>
                <a:gd name="T17" fmla="*/ 16 h 508"/>
                <a:gd name="T18" fmla="*/ 22 w 1019"/>
                <a:gd name="T19" fmla="*/ 35 h 508"/>
                <a:gd name="T20" fmla="*/ 8 w 1019"/>
                <a:gd name="T21" fmla="*/ 59 h 508"/>
                <a:gd name="T22" fmla="*/ 2 w 1019"/>
                <a:gd name="T23" fmla="*/ 85 h 508"/>
                <a:gd name="T24" fmla="*/ 0 w 1019"/>
                <a:gd name="T25" fmla="*/ 414 h 508"/>
                <a:gd name="T26" fmla="*/ 5 w 1019"/>
                <a:gd name="T27" fmla="*/ 442 h 508"/>
                <a:gd name="T28" fmla="*/ 17 w 1019"/>
                <a:gd name="T29" fmla="*/ 466 h 508"/>
                <a:gd name="T30" fmla="*/ 35 w 1019"/>
                <a:gd name="T31" fmla="*/ 487 h 508"/>
                <a:gd name="T32" fmla="*/ 58 w 1019"/>
                <a:gd name="T33" fmla="*/ 501 h 508"/>
                <a:gd name="T34" fmla="*/ 86 w 1019"/>
                <a:gd name="T35" fmla="*/ 508 h 508"/>
                <a:gd name="T36" fmla="*/ 796 w 1019"/>
                <a:gd name="T37" fmla="*/ 508 h 508"/>
                <a:gd name="T38" fmla="*/ 824 w 1019"/>
                <a:gd name="T39" fmla="*/ 504 h 508"/>
                <a:gd name="T40" fmla="*/ 849 w 1019"/>
                <a:gd name="T41" fmla="*/ 492 h 508"/>
                <a:gd name="T42" fmla="*/ 870 w 1019"/>
                <a:gd name="T43" fmla="*/ 474 h 508"/>
                <a:gd name="T44" fmla="*/ 883 w 1019"/>
                <a:gd name="T45" fmla="*/ 450 h 508"/>
                <a:gd name="T46" fmla="*/ 891 w 1019"/>
                <a:gd name="T47" fmla="*/ 423 h 508"/>
                <a:gd name="T48" fmla="*/ 954 w 1019"/>
                <a:gd name="T49" fmla="*/ 414 h 508"/>
                <a:gd name="T50" fmla="*/ 979 w 1019"/>
                <a:gd name="T51" fmla="*/ 408 h 508"/>
                <a:gd name="T52" fmla="*/ 1008 w 1019"/>
                <a:gd name="T53" fmla="*/ 385 h 508"/>
                <a:gd name="T54" fmla="*/ 1018 w 1019"/>
                <a:gd name="T55" fmla="*/ 356 h 508"/>
                <a:gd name="T56" fmla="*/ 1019 w 1019"/>
                <a:gd name="T57" fmla="*/ 158 h 508"/>
                <a:gd name="T58" fmla="*/ 1013 w 1019"/>
                <a:gd name="T59" fmla="*/ 134 h 508"/>
                <a:gd name="T60" fmla="*/ 990 w 1019"/>
                <a:gd name="T61" fmla="*/ 106 h 508"/>
                <a:gd name="T62" fmla="*/ 961 w 1019"/>
                <a:gd name="T63" fmla="*/ 95 h 508"/>
                <a:gd name="T64" fmla="*/ 828 w 1019"/>
                <a:gd name="T65" fmla="*/ 414 h 508"/>
                <a:gd name="T66" fmla="*/ 824 w 1019"/>
                <a:gd name="T67" fmla="*/ 426 h 508"/>
                <a:gd name="T68" fmla="*/ 814 w 1019"/>
                <a:gd name="T69" fmla="*/ 439 h 508"/>
                <a:gd name="T70" fmla="*/ 796 w 1019"/>
                <a:gd name="T71" fmla="*/ 445 h 508"/>
                <a:gd name="T72" fmla="*/ 90 w 1019"/>
                <a:gd name="T73" fmla="*/ 445 h 508"/>
                <a:gd name="T74" fmla="*/ 73 w 1019"/>
                <a:gd name="T75" fmla="*/ 436 h 508"/>
                <a:gd name="T76" fmla="*/ 65 w 1019"/>
                <a:gd name="T77" fmla="*/ 420 h 508"/>
                <a:gd name="T78" fmla="*/ 64 w 1019"/>
                <a:gd name="T79" fmla="*/ 95 h 508"/>
                <a:gd name="T80" fmla="*/ 69 w 1019"/>
                <a:gd name="T81" fmla="*/ 78 h 508"/>
                <a:gd name="T82" fmla="*/ 84 w 1019"/>
                <a:gd name="T83" fmla="*/ 66 h 508"/>
                <a:gd name="T84" fmla="*/ 796 w 1019"/>
                <a:gd name="T85" fmla="*/ 63 h 508"/>
                <a:gd name="T86" fmla="*/ 808 w 1019"/>
                <a:gd name="T87" fmla="*/ 66 h 508"/>
                <a:gd name="T88" fmla="*/ 822 w 1019"/>
                <a:gd name="T89" fmla="*/ 78 h 508"/>
                <a:gd name="T90" fmla="*/ 828 w 1019"/>
                <a:gd name="T91" fmla="*/ 95 h 508"/>
                <a:gd name="T92" fmla="*/ 891 w 1019"/>
                <a:gd name="T93" fmla="*/ 349 h 508"/>
                <a:gd name="T94" fmla="*/ 954 w 1019"/>
                <a:gd name="T95" fmla="*/ 349 h 508"/>
                <a:gd name="T96" fmla="*/ 598 w 1019"/>
                <a:gd name="T97" fmla="*/ 150 h 508"/>
                <a:gd name="T98" fmla="*/ 582 w 1019"/>
                <a:gd name="T99" fmla="*/ 136 h 508"/>
                <a:gd name="T100" fmla="*/ 563 w 1019"/>
                <a:gd name="T101" fmla="*/ 127 h 508"/>
                <a:gd name="T102" fmla="*/ 159 w 1019"/>
                <a:gd name="T103" fmla="*/ 127 h 508"/>
                <a:gd name="T104" fmla="*/ 142 w 1019"/>
                <a:gd name="T105" fmla="*/ 133 h 508"/>
                <a:gd name="T106" fmla="*/ 130 w 1019"/>
                <a:gd name="T107" fmla="*/ 147 h 508"/>
                <a:gd name="T108" fmla="*/ 128 w 1019"/>
                <a:gd name="T109" fmla="*/ 349 h 508"/>
                <a:gd name="T110" fmla="*/ 130 w 1019"/>
                <a:gd name="T111" fmla="*/ 362 h 508"/>
                <a:gd name="T112" fmla="*/ 142 w 1019"/>
                <a:gd name="T113" fmla="*/ 376 h 508"/>
                <a:gd name="T114" fmla="*/ 159 w 1019"/>
                <a:gd name="T115" fmla="*/ 382 h 508"/>
                <a:gd name="T116" fmla="*/ 689 w 1019"/>
                <a:gd name="T117" fmla="*/ 380 h 508"/>
                <a:gd name="T118" fmla="*/ 701 w 1019"/>
                <a:gd name="T119" fmla="*/ 373 h 508"/>
                <a:gd name="T120" fmla="*/ 702 w 1019"/>
                <a:gd name="T121" fmla="*/ 3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" h="508">
                  <a:moveTo>
                    <a:pt x="954" y="95"/>
                  </a:moveTo>
                  <a:lnTo>
                    <a:pt x="891" y="95"/>
                  </a:lnTo>
                  <a:lnTo>
                    <a:pt x="891" y="95"/>
                  </a:lnTo>
                  <a:lnTo>
                    <a:pt x="891" y="85"/>
                  </a:lnTo>
                  <a:lnTo>
                    <a:pt x="889" y="76"/>
                  </a:lnTo>
                  <a:lnTo>
                    <a:pt x="887" y="67"/>
                  </a:lnTo>
                  <a:lnTo>
                    <a:pt x="883" y="59"/>
                  </a:lnTo>
                  <a:lnTo>
                    <a:pt x="879" y="50"/>
                  </a:lnTo>
                  <a:lnTo>
                    <a:pt x="875" y="41"/>
                  </a:lnTo>
                  <a:lnTo>
                    <a:pt x="870" y="35"/>
                  </a:lnTo>
                  <a:lnTo>
                    <a:pt x="863" y="27"/>
                  </a:lnTo>
                  <a:lnTo>
                    <a:pt x="857" y="22"/>
                  </a:lnTo>
                  <a:lnTo>
                    <a:pt x="849" y="16"/>
                  </a:lnTo>
                  <a:lnTo>
                    <a:pt x="842" y="11"/>
                  </a:lnTo>
                  <a:lnTo>
                    <a:pt x="833" y="7"/>
                  </a:lnTo>
                  <a:lnTo>
                    <a:pt x="824" y="4"/>
                  </a:lnTo>
                  <a:lnTo>
                    <a:pt x="815" y="2"/>
                  </a:lnTo>
                  <a:lnTo>
                    <a:pt x="805" y="1"/>
                  </a:lnTo>
                  <a:lnTo>
                    <a:pt x="7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7" y="2"/>
                  </a:lnTo>
                  <a:lnTo>
                    <a:pt x="68" y="4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7" y="41"/>
                  </a:lnTo>
                  <a:lnTo>
                    <a:pt x="12" y="50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23"/>
                  </a:lnTo>
                  <a:lnTo>
                    <a:pt x="3" y="432"/>
                  </a:lnTo>
                  <a:lnTo>
                    <a:pt x="5" y="442"/>
                  </a:lnTo>
                  <a:lnTo>
                    <a:pt x="8" y="450"/>
                  </a:lnTo>
                  <a:lnTo>
                    <a:pt x="12" y="459"/>
                  </a:lnTo>
                  <a:lnTo>
                    <a:pt x="17" y="466"/>
                  </a:lnTo>
                  <a:lnTo>
                    <a:pt x="22" y="474"/>
                  </a:lnTo>
                  <a:lnTo>
                    <a:pt x="28" y="480"/>
                  </a:lnTo>
                  <a:lnTo>
                    <a:pt x="35" y="487"/>
                  </a:lnTo>
                  <a:lnTo>
                    <a:pt x="42" y="492"/>
                  </a:lnTo>
                  <a:lnTo>
                    <a:pt x="51" y="497"/>
                  </a:lnTo>
                  <a:lnTo>
                    <a:pt x="58" y="501"/>
                  </a:lnTo>
                  <a:lnTo>
                    <a:pt x="68" y="504"/>
                  </a:lnTo>
                  <a:lnTo>
                    <a:pt x="77" y="507"/>
                  </a:lnTo>
                  <a:lnTo>
                    <a:pt x="86" y="508"/>
                  </a:lnTo>
                  <a:lnTo>
                    <a:pt x="96" y="508"/>
                  </a:lnTo>
                  <a:lnTo>
                    <a:pt x="796" y="508"/>
                  </a:lnTo>
                  <a:lnTo>
                    <a:pt x="796" y="508"/>
                  </a:lnTo>
                  <a:lnTo>
                    <a:pt x="805" y="508"/>
                  </a:lnTo>
                  <a:lnTo>
                    <a:pt x="815" y="507"/>
                  </a:lnTo>
                  <a:lnTo>
                    <a:pt x="824" y="504"/>
                  </a:lnTo>
                  <a:lnTo>
                    <a:pt x="833" y="501"/>
                  </a:lnTo>
                  <a:lnTo>
                    <a:pt x="842" y="497"/>
                  </a:lnTo>
                  <a:lnTo>
                    <a:pt x="849" y="492"/>
                  </a:lnTo>
                  <a:lnTo>
                    <a:pt x="857" y="487"/>
                  </a:lnTo>
                  <a:lnTo>
                    <a:pt x="863" y="480"/>
                  </a:lnTo>
                  <a:lnTo>
                    <a:pt x="870" y="474"/>
                  </a:lnTo>
                  <a:lnTo>
                    <a:pt x="875" y="466"/>
                  </a:lnTo>
                  <a:lnTo>
                    <a:pt x="879" y="459"/>
                  </a:lnTo>
                  <a:lnTo>
                    <a:pt x="883" y="450"/>
                  </a:lnTo>
                  <a:lnTo>
                    <a:pt x="887" y="442"/>
                  </a:lnTo>
                  <a:lnTo>
                    <a:pt x="889" y="432"/>
                  </a:lnTo>
                  <a:lnTo>
                    <a:pt x="891" y="423"/>
                  </a:lnTo>
                  <a:lnTo>
                    <a:pt x="891" y="414"/>
                  </a:lnTo>
                  <a:lnTo>
                    <a:pt x="954" y="414"/>
                  </a:lnTo>
                  <a:lnTo>
                    <a:pt x="954" y="414"/>
                  </a:lnTo>
                  <a:lnTo>
                    <a:pt x="961" y="413"/>
                  </a:lnTo>
                  <a:lnTo>
                    <a:pt x="967" y="412"/>
                  </a:lnTo>
                  <a:lnTo>
                    <a:pt x="979" y="408"/>
                  </a:lnTo>
                  <a:lnTo>
                    <a:pt x="990" y="402"/>
                  </a:lnTo>
                  <a:lnTo>
                    <a:pt x="999" y="394"/>
                  </a:lnTo>
                  <a:lnTo>
                    <a:pt x="1008" y="385"/>
                  </a:lnTo>
                  <a:lnTo>
                    <a:pt x="1013" y="374"/>
                  </a:lnTo>
                  <a:lnTo>
                    <a:pt x="1017" y="362"/>
                  </a:lnTo>
                  <a:lnTo>
                    <a:pt x="1018" y="356"/>
                  </a:lnTo>
                  <a:lnTo>
                    <a:pt x="1019" y="349"/>
                  </a:lnTo>
                  <a:lnTo>
                    <a:pt x="1019" y="158"/>
                  </a:lnTo>
                  <a:lnTo>
                    <a:pt x="1019" y="158"/>
                  </a:lnTo>
                  <a:lnTo>
                    <a:pt x="1018" y="152"/>
                  </a:lnTo>
                  <a:lnTo>
                    <a:pt x="1017" y="145"/>
                  </a:lnTo>
                  <a:lnTo>
                    <a:pt x="1013" y="134"/>
                  </a:lnTo>
                  <a:lnTo>
                    <a:pt x="1008" y="123"/>
                  </a:lnTo>
                  <a:lnTo>
                    <a:pt x="999" y="114"/>
                  </a:lnTo>
                  <a:lnTo>
                    <a:pt x="990" y="106"/>
                  </a:lnTo>
                  <a:lnTo>
                    <a:pt x="979" y="100"/>
                  </a:lnTo>
                  <a:lnTo>
                    <a:pt x="967" y="96"/>
                  </a:lnTo>
                  <a:lnTo>
                    <a:pt x="961" y="95"/>
                  </a:lnTo>
                  <a:lnTo>
                    <a:pt x="954" y="95"/>
                  </a:lnTo>
                  <a:lnTo>
                    <a:pt x="954" y="95"/>
                  </a:lnTo>
                  <a:close/>
                  <a:moveTo>
                    <a:pt x="828" y="414"/>
                  </a:moveTo>
                  <a:lnTo>
                    <a:pt x="828" y="414"/>
                  </a:lnTo>
                  <a:lnTo>
                    <a:pt x="827" y="420"/>
                  </a:lnTo>
                  <a:lnTo>
                    <a:pt x="824" y="426"/>
                  </a:lnTo>
                  <a:lnTo>
                    <a:pt x="822" y="431"/>
                  </a:lnTo>
                  <a:lnTo>
                    <a:pt x="818" y="436"/>
                  </a:lnTo>
                  <a:lnTo>
                    <a:pt x="814" y="439"/>
                  </a:lnTo>
                  <a:lnTo>
                    <a:pt x="808" y="443"/>
                  </a:lnTo>
                  <a:lnTo>
                    <a:pt x="802" y="445"/>
                  </a:lnTo>
                  <a:lnTo>
                    <a:pt x="796" y="445"/>
                  </a:lnTo>
                  <a:lnTo>
                    <a:pt x="96" y="445"/>
                  </a:lnTo>
                  <a:lnTo>
                    <a:pt x="96" y="445"/>
                  </a:lnTo>
                  <a:lnTo>
                    <a:pt x="90" y="445"/>
                  </a:lnTo>
                  <a:lnTo>
                    <a:pt x="84" y="443"/>
                  </a:lnTo>
                  <a:lnTo>
                    <a:pt x="78" y="439"/>
                  </a:lnTo>
                  <a:lnTo>
                    <a:pt x="73" y="436"/>
                  </a:lnTo>
                  <a:lnTo>
                    <a:pt x="69" y="431"/>
                  </a:lnTo>
                  <a:lnTo>
                    <a:pt x="67" y="426"/>
                  </a:lnTo>
                  <a:lnTo>
                    <a:pt x="65" y="420"/>
                  </a:lnTo>
                  <a:lnTo>
                    <a:pt x="64" y="414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5" y="89"/>
                  </a:lnTo>
                  <a:lnTo>
                    <a:pt x="67" y="83"/>
                  </a:lnTo>
                  <a:lnTo>
                    <a:pt x="69" y="78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4" y="66"/>
                  </a:lnTo>
                  <a:lnTo>
                    <a:pt x="90" y="64"/>
                  </a:lnTo>
                  <a:lnTo>
                    <a:pt x="96" y="63"/>
                  </a:lnTo>
                  <a:lnTo>
                    <a:pt x="796" y="63"/>
                  </a:lnTo>
                  <a:lnTo>
                    <a:pt x="796" y="63"/>
                  </a:lnTo>
                  <a:lnTo>
                    <a:pt x="802" y="64"/>
                  </a:lnTo>
                  <a:lnTo>
                    <a:pt x="808" y="66"/>
                  </a:lnTo>
                  <a:lnTo>
                    <a:pt x="814" y="69"/>
                  </a:lnTo>
                  <a:lnTo>
                    <a:pt x="818" y="73"/>
                  </a:lnTo>
                  <a:lnTo>
                    <a:pt x="822" y="78"/>
                  </a:lnTo>
                  <a:lnTo>
                    <a:pt x="824" y="83"/>
                  </a:lnTo>
                  <a:lnTo>
                    <a:pt x="827" y="89"/>
                  </a:lnTo>
                  <a:lnTo>
                    <a:pt x="828" y="95"/>
                  </a:lnTo>
                  <a:lnTo>
                    <a:pt x="828" y="414"/>
                  </a:lnTo>
                  <a:close/>
                  <a:moveTo>
                    <a:pt x="954" y="349"/>
                  </a:moveTo>
                  <a:lnTo>
                    <a:pt x="891" y="349"/>
                  </a:lnTo>
                  <a:lnTo>
                    <a:pt x="891" y="158"/>
                  </a:lnTo>
                  <a:lnTo>
                    <a:pt x="954" y="158"/>
                  </a:lnTo>
                  <a:lnTo>
                    <a:pt x="954" y="349"/>
                  </a:lnTo>
                  <a:close/>
                  <a:moveTo>
                    <a:pt x="601" y="155"/>
                  </a:moveTo>
                  <a:lnTo>
                    <a:pt x="601" y="155"/>
                  </a:lnTo>
                  <a:lnTo>
                    <a:pt x="598" y="150"/>
                  </a:lnTo>
                  <a:lnTo>
                    <a:pt x="594" y="144"/>
                  </a:lnTo>
                  <a:lnTo>
                    <a:pt x="588" y="139"/>
                  </a:lnTo>
                  <a:lnTo>
                    <a:pt x="582" y="136"/>
                  </a:lnTo>
                  <a:lnTo>
                    <a:pt x="576" y="132"/>
                  </a:lnTo>
                  <a:lnTo>
                    <a:pt x="569" y="129"/>
                  </a:lnTo>
                  <a:lnTo>
                    <a:pt x="563" y="127"/>
                  </a:lnTo>
                  <a:lnTo>
                    <a:pt x="555" y="127"/>
                  </a:lnTo>
                  <a:lnTo>
                    <a:pt x="159" y="127"/>
                  </a:lnTo>
                  <a:lnTo>
                    <a:pt x="159" y="127"/>
                  </a:lnTo>
                  <a:lnTo>
                    <a:pt x="153" y="127"/>
                  </a:lnTo>
                  <a:lnTo>
                    <a:pt x="147" y="129"/>
                  </a:lnTo>
                  <a:lnTo>
                    <a:pt x="142" y="133"/>
                  </a:lnTo>
                  <a:lnTo>
                    <a:pt x="137" y="136"/>
                  </a:lnTo>
                  <a:lnTo>
                    <a:pt x="133" y="141"/>
                  </a:lnTo>
                  <a:lnTo>
                    <a:pt x="130" y="147"/>
                  </a:lnTo>
                  <a:lnTo>
                    <a:pt x="128" y="152"/>
                  </a:lnTo>
                  <a:lnTo>
                    <a:pt x="128" y="158"/>
                  </a:lnTo>
                  <a:lnTo>
                    <a:pt x="128" y="349"/>
                  </a:lnTo>
                  <a:lnTo>
                    <a:pt x="128" y="349"/>
                  </a:lnTo>
                  <a:lnTo>
                    <a:pt x="128" y="356"/>
                  </a:lnTo>
                  <a:lnTo>
                    <a:pt x="130" y="362"/>
                  </a:lnTo>
                  <a:lnTo>
                    <a:pt x="133" y="368"/>
                  </a:lnTo>
                  <a:lnTo>
                    <a:pt x="137" y="372"/>
                  </a:lnTo>
                  <a:lnTo>
                    <a:pt x="142" y="376"/>
                  </a:lnTo>
                  <a:lnTo>
                    <a:pt x="147" y="379"/>
                  </a:lnTo>
                  <a:lnTo>
                    <a:pt x="153" y="380"/>
                  </a:lnTo>
                  <a:lnTo>
                    <a:pt x="159" y="382"/>
                  </a:lnTo>
                  <a:lnTo>
                    <a:pt x="683" y="382"/>
                  </a:lnTo>
                  <a:lnTo>
                    <a:pt x="683" y="382"/>
                  </a:lnTo>
                  <a:lnTo>
                    <a:pt x="689" y="380"/>
                  </a:lnTo>
                  <a:lnTo>
                    <a:pt x="694" y="379"/>
                  </a:lnTo>
                  <a:lnTo>
                    <a:pt x="698" y="376"/>
                  </a:lnTo>
                  <a:lnTo>
                    <a:pt x="701" y="373"/>
                  </a:lnTo>
                  <a:lnTo>
                    <a:pt x="703" y="369"/>
                  </a:lnTo>
                  <a:lnTo>
                    <a:pt x="703" y="364"/>
                  </a:lnTo>
                  <a:lnTo>
                    <a:pt x="702" y="359"/>
                  </a:lnTo>
                  <a:lnTo>
                    <a:pt x="700" y="353"/>
                  </a:lnTo>
                  <a:lnTo>
                    <a:pt x="601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1387" y="1834035"/>
            <a:ext cx="869714" cy="869714"/>
            <a:chOff x="3846456" y="3334254"/>
            <a:chExt cx="869714" cy="869714"/>
          </a:xfrm>
        </p:grpSpPr>
        <p:sp>
          <p:nvSpPr>
            <p:cNvPr id="14" name="椭圆 13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35398" y="4310033"/>
            <a:ext cx="869714" cy="869714"/>
            <a:chOff x="4753799" y="1762689"/>
            <a:chExt cx="869714" cy="869714"/>
          </a:xfrm>
        </p:grpSpPr>
        <p:sp>
          <p:nvSpPr>
            <p:cNvPr id="17" name="椭圆 16"/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5075800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9" name="文本框 66">
            <a:extLst>
              <a:ext uri="{FF2B5EF4-FFF2-40B4-BE49-F238E27FC236}">
                <a16:creationId xmlns:a16="http://schemas.microsoft.com/office/drawing/2014/main" id="{0BC91FAE-C6A6-4624-BEF8-77FBD0F6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4" y="147215"/>
            <a:ext cx="3160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PART 4 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扩展功能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/>
      <p:bldP spid="25" grpId="0"/>
      <p:bldP spid="23" grpId="0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/>
        </p:nvGraphicFramePr>
        <p:xfrm>
          <a:off x="1341967" y="2252133"/>
          <a:ext cx="7272867" cy="36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8665634" y="0"/>
            <a:ext cx="3526367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37893" name="组合 56"/>
          <p:cNvGrpSpPr>
            <a:grpSpLocks/>
          </p:cNvGrpSpPr>
          <p:nvPr/>
        </p:nvGrpSpPr>
        <p:grpSpPr bwMode="auto">
          <a:xfrm>
            <a:off x="1653117" y="702734"/>
            <a:ext cx="6542616" cy="944722"/>
            <a:chOff x="2093710" y="497234"/>
            <a:chExt cx="4907166" cy="707701"/>
          </a:xfrm>
        </p:grpSpPr>
        <p:sp>
          <p:nvSpPr>
            <p:cNvPr id="58" name="文本框 66"/>
            <p:cNvSpPr txBox="1">
              <a:spLocks noChangeArrowheads="1"/>
            </p:cNvSpPr>
            <p:nvPr/>
          </p:nvSpPr>
          <p:spPr bwMode="auto">
            <a:xfrm>
              <a:off x="2093710" y="497234"/>
              <a:ext cx="4907166" cy="49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3733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9" name="文本框 58"/>
            <p:cNvSpPr txBox="1">
              <a:spLocks noChangeArrowheads="1"/>
            </p:cNvSpPr>
            <p:nvPr/>
          </p:nvSpPr>
          <p:spPr bwMode="auto">
            <a:xfrm>
              <a:off x="2603318" y="1020488"/>
              <a:ext cx="3673628" cy="18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200"/>
                </a:lnSpc>
                <a:defRPr/>
              </a:pPr>
              <a:r>
                <a:rPr lang="en-US" altLang="zh-CN" sz="1067" spc="800" dirty="0">
                  <a:solidFill>
                    <a:schemeClr val="bg1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insert your desired text here </a:t>
              </a:r>
              <a:endParaRPr lang="zh-CN" altLang="en-US" sz="1067" spc="800" dirty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D71E328-F417-4AFE-B8CE-67F10AB76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F4FEDF16-3A64-45BE-8C24-2E2441F62F3E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2">
            <a:extLst>
              <a:ext uri="{FF2B5EF4-FFF2-40B4-BE49-F238E27FC236}">
                <a16:creationId xmlns:a16="http://schemas.microsoft.com/office/drawing/2014/main" id="{9AE29930-7538-45DB-B224-C4BB7CF51B21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3495C828-D08D-4D06-9763-4955ED47CDE1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DC5F08-FE9A-456C-AB5D-AA897D1AEFA5}"/>
              </a:ext>
            </a:extLst>
          </p:cNvPr>
          <p:cNvGrpSpPr/>
          <p:nvPr/>
        </p:nvGrpSpPr>
        <p:grpSpPr>
          <a:xfrm>
            <a:off x="2569031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034DAF-6569-4732-A6AE-22ED720398D2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DCCA3F-5CFD-4C5C-A658-F45BE2228259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4F868-13C9-4475-8A98-E25F2A24A5E7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1343DD-FEC0-4644-A41F-A742FC02385F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59B8B6-4F40-4E84-9E58-2E4EB4B14F1A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E8CE98B-6B79-4E29-B709-70572CBBECB9}"/>
              </a:ext>
            </a:extLst>
          </p:cNvPr>
          <p:cNvSpPr txBox="1"/>
          <p:nvPr/>
        </p:nvSpPr>
        <p:spPr>
          <a:xfrm>
            <a:off x="3299282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6EBDF-2219-4358-A44A-57191015C3AA}"/>
              </a:ext>
            </a:extLst>
          </p:cNvPr>
          <p:cNvSpPr txBox="1"/>
          <p:nvPr/>
        </p:nvSpPr>
        <p:spPr>
          <a:xfrm>
            <a:off x="3273057" y="2935715"/>
            <a:ext cx="7749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感谢观看 </a:t>
            </a:r>
            <a:r>
              <a:rPr lang="en-US" altLang="zh-CN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THANKS </a:t>
            </a:r>
            <a:endParaRPr lang="zh-CN" altLang="en-US" sz="66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E9D926-5EBC-4A28-9323-CA5DC02784E1}"/>
              </a:ext>
            </a:extLst>
          </p:cNvPr>
          <p:cNvSpPr txBox="1"/>
          <p:nvPr/>
        </p:nvSpPr>
        <p:spPr>
          <a:xfrm>
            <a:off x="3242827" y="2083023"/>
            <a:ext cx="2702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SUFE</a:t>
            </a:r>
            <a:r>
              <a:rPr lang="zh-CN" altLang="en-US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校友圈</a:t>
            </a:r>
            <a:endParaRPr lang="zh-CN" altLang="en-US" sz="40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2" grpId="0" animBg="1"/>
      <p:bldP spid="28" grpId="0"/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337</Words>
  <Application>Microsoft Office PowerPoint</Application>
  <PresentationFormat>宽屏</PresentationFormat>
  <Paragraphs>49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SimSun-ExtB</vt:lpstr>
      <vt:lpstr>等线</vt:lpstr>
      <vt:lpstr>等线 Light</vt:lpstr>
      <vt:lpstr>微软雅黑</vt:lpstr>
      <vt:lpstr>造字工房悦黑演示版常规体</vt:lpstr>
      <vt:lpstr>Arial</vt:lpstr>
      <vt:lpstr>Helvetica</vt:lpstr>
      <vt:lpstr>Segoe UI</vt:lpstr>
      <vt:lpstr>Segoe UI Symbol</vt:lpstr>
      <vt:lpstr>千图网海量PPT模板www.58pic.com​​</vt:lpstr>
      <vt:lpstr>PowerPoint 演示文稿</vt:lpstr>
      <vt:lpstr>目录 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高 渊昊</cp:lastModifiedBy>
  <cp:revision>36</cp:revision>
  <dcterms:created xsi:type="dcterms:W3CDTF">2018-04-20T07:40:58Z</dcterms:created>
  <dcterms:modified xsi:type="dcterms:W3CDTF">2020-06-11T05:03:28Z</dcterms:modified>
</cp:coreProperties>
</file>