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1" r:id="rId7"/>
    <p:sldId id="263" r:id="rId8"/>
    <p:sldId id="264" r:id="rId9"/>
    <p:sldId id="262" r:id="rId10"/>
    <p:sldId id="26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39F3C-55F6-4B16-BBB8-15EB609B8ABC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E8D31-F2C9-4659-A31A-A57779F578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291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6F443-2D35-4F24-824F-E446F793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B01746-3642-4D75-ACC7-08E75BEA5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1F3F1C-5100-4427-9C25-425D1C50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6231-A4FB-438A-AACF-379B473F7C5C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2416DB-F869-4D0C-94D6-D1FA3157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878BB3-2A15-4873-94FB-7A760B8C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F860-4B50-4A1A-A305-83A493A700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12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B6BE0-8DF0-4CC9-9E90-22B404F2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F14546-1CC4-4DBE-9D0D-ED30E5B64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A2A659-2005-4D4A-9628-489A7976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A91B-12DE-44E3-9DFA-D48EB7B4BFAF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C0750C-D10D-4388-B24B-3411BDC0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248EA4-4E16-45CB-9293-C609EA56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F860-4B50-4A1A-A305-83A493A700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46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F36D37-9D31-4921-91F7-2E1F87472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D08887-6828-43BA-9CD0-9536C2A35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09B2F0-B20D-4DBE-BCB6-B46C1C47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FC71-AB24-44EB-A687-CCBFE344CA12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C9F4F0-03BC-440A-BBBC-13B33628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6717FC-0715-48DC-B4CE-C7D6CADA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F860-4B50-4A1A-A305-83A493A700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4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91F45-C637-4E61-A78D-3144BE44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CBB3C3-9B72-49BC-B751-004143A7F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8ED503-4E1D-45B7-9D53-6A11DC87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E997-7FDE-4865-8082-FFF217C99CA9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8EE617-25D0-450A-9866-897469C3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4323B6-D808-446B-9AE5-BA2351DE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F860-4B50-4A1A-A305-83A493A700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90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82464-E4A2-4916-8FE6-3F1DE9AA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02B1DB-DBD5-42C7-8A71-4BCFC86D3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F53109-455A-4364-BAF8-87FB28F4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E4CE-D521-404D-BA19-DAA0A1DD18FE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4A6003-1754-45A7-9A74-E5006BA1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3A588D-9E10-4EBA-B1B2-670E1C84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F860-4B50-4A1A-A305-83A493A700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94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F768-6BB3-4FF7-BDC2-AD6ED568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560667-751D-41F5-991A-65E4D18E4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19B5DA-CB68-4591-93E0-DB2847E8F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3869D9-CDF9-432D-B0B9-439FC157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8414E-498E-448B-8ED2-DD09754728E4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DE8813-35B7-44F1-A2E2-274045C8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3E9F45-7BF5-444A-A29B-E9A0EE4F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F860-4B50-4A1A-A305-83A493A700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05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EFEB71-C2D9-41CF-8A8E-6A022119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E2BC76-EF1C-4242-B666-DE797076C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E36CB9-19CD-444C-8F28-EEB4CD9C6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6BE1EFA-DABB-426E-95A9-3DC4BFBE5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7CA208-0452-4E76-A090-64DC5D460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0818BF7-EEBD-4105-AF60-EBAD34B9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E214-929D-44DA-AD2F-A58B3608A63B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55411DB-D831-4D81-8266-D1366E15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42092F3-3E4E-4CB1-B872-03F01119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F860-4B50-4A1A-A305-83A493A700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60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2CC50-E886-4C3A-BCC7-138C9E78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DFCF016-9340-4AD4-B125-77ED32E7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40A0-14C8-4D7F-95B9-4E304207A16A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413D13-FF34-462E-9F67-820622A6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43D7F14-C56A-47F3-9A42-9843206B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F860-4B50-4A1A-A305-83A493A700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76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6F718B-C272-4FB8-B17A-9EAD0030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AAA7-85FB-4E82-B3B6-B6904E7A8492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2C44557-3DAE-4538-AC81-B9EF2B4E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B5DC84-94A1-4B3C-A7D5-BEC9F8FE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F860-4B50-4A1A-A305-83A493A700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83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2C84B-D350-47A9-95F6-FD3FF3E4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FBE2C-1ABD-4526-8017-205410EF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E256A3-6B7B-455C-B51E-6A7FB4886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BF3027-5588-42EB-8278-8C043758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C29C-A6C4-477D-B612-405FF60BD440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258049-1D4B-4F56-A9E9-95658573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80A5ED-0E88-4B5C-9797-7D48B99A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F860-4B50-4A1A-A305-83A493A700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64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9ECD0-CB40-4021-9ED4-0316F703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D9AC0E-08F4-40F8-BC65-6211CF2D1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F396EB-9CA3-4BB7-BE25-A989C4C11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FA9C4D-C7B5-4627-88D9-309D6E35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C9495-0856-424B-9400-559079F20DE5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F18B9F-4F05-49C2-818B-86E3A7A9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059018-1F7E-4EDB-8E82-3CF60450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F860-4B50-4A1A-A305-83A493A700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81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699E55-E45A-4244-AF9B-53CA5CA06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DD06DA-78D0-43C6-B56F-F86B1F074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E6E1B6-4A5C-4843-87BE-24DB8E087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0D9E-AD7B-4A8F-B5F6-F7C5DA6804B0}" type="datetime1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977988-8D2D-4FCB-826A-E87B67E49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18E133-D6D8-4DA0-88E2-113EAE117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0F860-4B50-4A1A-A305-83A493A700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90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634B5-6B46-4F55-81F1-DA8AC3D2B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思源宋體" panose="02020400000000000000" pitchFamily="18" charset="-120"/>
                <a:ea typeface="思源宋體" panose="02020400000000000000" pitchFamily="18" charset="-120"/>
              </a:rPr>
              <a:t>第五組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74A9DF-56E9-45AC-967E-92599131D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Final Project 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005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ACB9C-59E6-404C-A8A1-D7AC119C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思源宋體" panose="02020400000000000000" pitchFamily="18" charset="-120"/>
                <a:ea typeface="思源宋體" panose="02020400000000000000" pitchFamily="18" charset="-120"/>
              </a:rPr>
              <a:t>Demo</a:t>
            </a:r>
            <a:endParaRPr lang="zh-TW" altLang="en-US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48AA7B-DAEB-42BA-BCEA-AAD9A921C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7" y="1260629"/>
            <a:ext cx="7934493" cy="507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9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498C9-24BA-43D5-AC07-7AA7DBBC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>
            <a:normAutofit/>
          </a:bodyPr>
          <a:lstStyle/>
          <a:p>
            <a:r>
              <a:rPr lang="zh-TW" altLang="en-US" sz="38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發想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E5FAF3-8074-4AE7-9059-5E627BB2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464"/>
            <a:ext cx="10515600" cy="47504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延伸本學期學的技術</a:t>
            </a:r>
            <a:endParaRPr lang="en-US" altLang="zh-TW" sz="26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用</a:t>
            </a: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FPGA</a:t>
            </a: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做訊號相關作業</a:t>
            </a:r>
            <a:endParaRPr lang="en-US" altLang="zh-TW" sz="26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讓</a:t>
            </a: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FPGA</a:t>
            </a: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與</a:t>
            </a: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PC</a:t>
            </a: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共同作業</a:t>
            </a:r>
            <a:endParaRPr lang="en-US" altLang="zh-TW" sz="26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盡量全部都在</a:t>
            </a: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FPGA</a:t>
            </a: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上完成</a:t>
            </a:r>
            <a:endParaRPr lang="en-US" altLang="zh-TW" sz="26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  <a:p>
            <a:pPr>
              <a:lnSpc>
                <a:spcPct val="150000"/>
              </a:lnSpc>
            </a:pPr>
            <a:endParaRPr lang="zh-TW" altLang="en-US" sz="26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AAD8DA-19BB-441F-9EC6-C518DBDE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F860-4B50-4A1A-A305-83A493A700BE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250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498C9-24BA-43D5-AC07-7AA7DBBC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>
            <a:normAutofit/>
          </a:bodyPr>
          <a:lstStyle/>
          <a:p>
            <a:r>
              <a:rPr lang="zh-TW" altLang="en-US" sz="38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功能簡介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E5FAF3-8074-4AE7-9059-5E627BB2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464"/>
            <a:ext cx="10515600" cy="4750499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PC			FPGA			</a:t>
            </a: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將音訊傳到</a:t>
            </a: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FPGA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FPGA			FFT			</a:t>
            </a: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用</a:t>
            </a: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FFT</a:t>
            </a: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轉成瞬時頻譜</a:t>
            </a:r>
            <a:endParaRPr lang="en-US" altLang="zh-TW" sz="26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  <a:p>
            <a:pPr marL="3200400" lvl="7" indent="0">
              <a:lnSpc>
                <a:spcPct val="150000"/>
              </a:lnSpc>
              <a:buNone/>
            </a:pP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	line out		</a:t>
            </a: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將聲音播出</a:t>
            </a:r>
            <a:endParaRPr lang="en-US" altLang="zh-TW" sz="26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FFT			PC			FFT</a:t>
            </a: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輸出結果傳回</a:t>
            </a: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PC</a:t>
            </a: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顯示</a:t>
            </a:r>
            <a:endParaRPr lang="en-US" altLang="zh-TW" sz="26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  <a:p>
            <a:pPr marL="1828800" lvl="4" indent="0">
              <a:lnSpc>
                <a:spcPct val="150000"/>
              </a:lnSpc>
              <a:buNone/>
            </a:pPr>
            <a:r>
              <a:rPr lang="en-US" altLang="zh-TW" sz="1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		</a:t>
            </a:r>
            <a:endParaRPr lang="en-US" altLang="zh-TW" sz="26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  <a:p>
            <a:pPr marL="1828800" lvl="4" indent="0">
              <a:lnSpc>
                <a:spcPct val="150000"/>
              </a:lnSpc>
              <a:buNone/>
            </a:pPr>
            <a:endParaRPr lang="en-US" altLang="zh-TW" sz="26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AAD8DA-19BB-441F-9EC6-C518DBDE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F860-4B50-4A1A-A305-83A493A700BE}" type="slidenum">
              <a:rPr lang="zh-TW" altLang="en-US" smtClean="0"/>
              <a:t>3</a:t>
            </a:fld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7C4C10D-4B27-4C3C-8765-98B3D75B0657}"/>
              </a:ext>
            </a:extLst>
          </p:cNvPr>
          <p:cNvCxnSpPr>
            <a:cxnSpLocks/>
          </p:cNvCxnSpPr>
          <p:nvPr/>
        </p:nvCxnSpPr>
        <p:spPr>
          <a:xfrm>
            <a:off x="2148840" y="1810512"/>
            <a:ext cx="2109216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993F5134-0C6B-4A4D-B4B8-E09E4B220667}"/>
              </a:ext>
            </a:extLst>
          </p:cNvPr>
          <p:cNvSpPr txBox="1"/>
          <p:nvPr/>
        </p:nvSpPr>
        <p:spPr>
          <a:xfrm>
            <a:off x="2959444" y="1628180"/>
            <a:ext cx="75623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I2S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37CC919-1515-4ADA-A6B9-B41237E78A18}"/>
              </a:ext>
            </a:extLst>
          </p:cNvPr>
          <p:cNvCxnSpPr/>
          <p:nvPr/>
        </p:nvCxnSpPr>
        <p:spPr>
          <a:xfrm>
            <a:off x="2667000" y="2520696"/>
            <a:ext cx="1591056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5269C84E-1077-44D5-BDB1-BCFCC9BDFCDA}"/>
              </a:ext>
            </a:extLst>
          </p:cNvPr>
          <p:cNvCxnSpPr>
            <a:cxnSpLocks/>
          </p:cNvCxnSpPr>
          <p:nvPr/>
        </p:nvCxnSpPr>
        <p:spPr>
          <a:xfrm>
            <a:off x="1856232" y="2798064"/>
            <a:ext cx="2401824" cy="393192"/>
          </a:xfrm>
          <a:prstGeom prst="bentConnector3">
            <a:avLst>
              <a:gd name="adj1" fmla="val -254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07D28FC-5E58-4853-8D4F-F452DADA9AFD}"/>
              </a:ext>
            </a:extLst>
          </p:cNvPr>
          <p:cNvCxnSpPr>
            <a:cxnSpLocks/>
          </p:cNvCxnSpPr>
          <p:nvPr/>
        </p:nvCxnSpPr>
        <p:spPr>
          <a:xfrm>
            <a:off x="2212848" y="3907536"/>
            <a:ext cx="2045208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B2111BA-5AEB-4D45-9891-DEF6EAE11F19}"/>
              </a:ext>
            </a:extLst>
          </p:cNvPr>
          <p:cNvSpPr txBox="1"/>
          <p:nvPr/>
        </p:nvSpPr>
        <p:spPr>
          <a:xfrm>
            <a:off x="2805520" y="3722870"/>
            <a:ext cx="85986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RS232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32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160EB5F-839E-46D3-8D3E-1EF58DB3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F860-4B50-4A1A-A305-83A493A700BE}" type="slidenum">
              <a:rPr lang="zh-TW" altLang="en-US" smtClean="0"/>
              <a:t>4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6444D20-88DC-4C83-A7EA-EDFAE6C50CF3}"/>
              </a:ext>
            </a:extLst>
          </p:cNvPr>
          <p:cNvGrpSpPr/>
          <p:nvPr/>
        </p:nvGrpSpPr>
        <p:grpSpPr>
          <a:xfrm>
            <a:off x="1774363" y="809860"/>
            <a:ext cx="2575694" cy="1737360"/>
            <a:chOff x="500633" y="713232"/>
            <a:chExt cx="2199133" cy="173736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8ED78C9-9C83-4479-B948-A1F09965708E}"/>
                </a:ext>
              </a:extLst>
            </p:cNvPr>
            <p:cNvSpPr/>
            <p:nvPr/>
          </p:nvSpPr>
          <p:spPr>
            <a:xfrm>
              <a:off x="676656" y="713232"/>
              <a:ext cx="1847088" cy="1207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E248479-DA6B-4A7D-94EF-3A48884CAFE4}"/>
                </a:ext>
              </a:extLst>
            </p:cNvPr>
            <p:cNvSpPr/>
            <p:nvPr/>
          </p:nvSpPr>
          <p:spPr>
            <a:xfrm>
              <a:off x="762000" y="797052"/>
              <a:ext cx="1676400" cy="1039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梯形 4">
              <a:extLst>
                <a:ext uri="{FF2B5EF4-FFF2-40B4-BE49-F238E27FC236}">
                  <a16:creationId xmlns:a16="http://schemas.microsoft.com/office/drawing/2014/main" id="{580284F4-DF20-4831-9F91-D4D39957FADC}"/>
                </a:ext>
              </a:extLst>
            </p:cNvPr>
            <p:cNvSpPr/>
            <p:nvPr/>
          </p:nvSpPr>
          <p:spPr>
            <a:xfrm>
              <a:off x="500633" y="1920240"/>
              <a:ext cx="2199133" cy="530352"/>
            </a:xfrm>
            <a:prstGeom prst="trapezoid">
              <a:avLst>
                <a:gd name="adj" fmla="val 32668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" name="Picture 8" descr="Kanto SE4 Desktop Speaker Stand | Wireless Earphones &amp; Audio Store">
            <a:extLst>
              <a:ext uri="{FF2B5EF4-FFF2-40B4-BE49-F238E27FC236}">
                <a16:creationId xmlns:a16="http://schemas.microsoft.com/office/drawing/2014/main" id="{D13B7B19-36DE-49EA-806A-8DAC1F573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9513" r="13207" b="13453"/>
          <a:stretch/>
        </p:blipFill>
        <p:spPr bwMode="auto">
          <a:xfrm>
            <a:off x="8466639" y="683815"/>
            <a:ext cx="2013731" cy="20973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18F20D5-BBB9-4227-B50D-F6F82ECB7ABB}"/>
              </a:ext>
            </a:extLst>
          </p:cNvPr>
          <p:cNvCxnSpPr>
            <a:cxnSpLocks/>
          </p:cNvCxnSpPr>
          <p:nvPr/>
        </p:nvCxnSpPr>
        <p:spPr>
          <a:xfrm>
            <a:off x="4215106" y="2781170"/>
            <a:ext cx="0" cy="15538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45217EA-B89D-4262-8D37-14844DCE0CC1}"/>
              </a:ext>
            </a:extLst>
          </p:cNvPr>
          <p:cNvCxnSpPr>
            <a:cxnSpLocks/>
          </p:cNvCxnSpPr>
          <p:nvPr/>
        </p:nvCxnSpPr>
        <p:spPr>
          <a:xfrm flipV="1">
            <a:off x="9666545" y="2781170"/>
            <a:ext cx="0" cy="1482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8AF2FB1-686B-47B5-A6F4-7BFC69B640E8}"/>
              </a:ext>
            </a:extLst>
          </p:cNvPr>
          <p:cNvSpPr txBox="1"/>
          <p:nvPr/>
        </p:nvSpPr>
        <p:spPr>
          <a:xfrm>
            <a:off x="3944649" y="3421033"/>
            <a:ext cx="625033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I2S</a:t>
            </a:r>
            <a:endParaRPr lang="zh-TW" altLang="en-US" sz="22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8A2310D-104A-446D-A875-EEC0024EDC8B}"/>
              </a:ext>
            </a:extLst>
          </p:cNvPr>
          <p:cNvSpPr txBox="1"/>
          <p:nvPr/>
        </p:nvSpPr>
        <p:spPr>
          <a:xfrm>
            <a:off x="9354028" y="3342628"/>
            <a:ext cx="625033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I2S</a:t>
            </a:r>
            <a:endParaRPr lang="zh-TW" altLang="en-US" sz="22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4835623-9884-418F-A2D3-4623B3E24F08}"/>
              </a:ext>
            </a:extLst>
          </p:cNvPr>
          <p:cNvCxnSpPr>
            <a:cxnSpLocks/>
          </p:cNvCxnSpPr>
          <p:nvPr/>
        </p:nvCxnSpPr>
        <p:spPr>
          <a:xfrm>
            <a:off x="1845270" y="2849589"/>
            <a:ext cx="0" cy="155380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2DAD41A-994E-415D-B224-4EF8292112B1}"/>
              </a:ext>
            </a:extLst>
          </p:cNvPr>
          <p:cNvSpPr txBox="1"/>
          <p:nvPr/>
        </p:nvSpPr>
        <p:spPr>
          <a:xfrm>
            <a:off x="1259188" y="3421033"/>
            <a:ext cx="1014790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RS232</a:t>
            </a:r>
            <a:endParaRPr lang="zh-TW" altLang="en-US" sz="22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5EB0113-BE0D-45FC-9F32-13FE9CB4429C}"/>
              </a:ext>
            </a:extLst>
          </p:cNvPr>
          <p:cNvCxnSpPr/>
          <p:nvPr/>
        </p:nvCxnSpPr>
        <p:spPr>
          <a:xfrm flipV="1">
            <a:off x="2873931" y="2838491"/>
            <a:ext cx="0" cy="148268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102526D-14C9-4940-880F-81EE4CEF150D}"/>
              </a:ext>
            </a:extLst>
          </p:cNvPr>
          <p:cNvSpPr txBox="1"/>
          <p:nvPr/>
        </p:nvSpPr>
        <p:spPr>
          <a:xfrm>
            <a:off x="2366538" y="3421033"/>
            <a:ext cx="1014785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RS232</a:t>
            </a:r>
            <a:endParaRPr lang="zh-TW" altLang="en-US" sz="22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16816AC0-8EC5-4BF3-AEC0-4DBCC0E6EAA7}"/>
              </a:ext>
            </a:extLst>
          </p:cNvPr>
          <p:cNvSpPr/>
          <p:nvPr/>
        </p:nvSpPr>
        <p:spPr>
          <a:xfrm>
            <a:off x="3516245" y="4704699"/>
            <a:ext cx="1412108" cy="8011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FFT</a:t>
            </a:r>
            <a:endParaRPr lang="zh-TW" altLang="en-US" sz="2400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DCA1EC11-E206-4EEF-8D8E-A286C8EC9BD0}"/>
              </a:ext>
            </a:extLst>
          </p:cNvPr>
          <p:cNvSpPr/>
          <p:nvPr/>
        </p:nvSpPr>
        <p:spPr>
          <a:xfrm>
            <a:off x="8584300" y="4704698"/>
            <a:ext cx="2415131" cy="138538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Compressor</a:t>
            </a:r>
          </a:p>
          <a:p>
            <a:pPr algn="ctr"/>
            <a:r>
              <a:rPr lang="en-US" altLang="zh-TW" sz="2400" dirty="0"/>
              <a:t>&amp;  Noise Gate</a:t>
            </a:r>
          </a:p>
          <a:p>
            <a:pPr algn="ctr"/>
            <a:r>
              <a:rPr lang="en-US" altLang="zh-TW" sz="2400" dirty="0"/>
              <a:t>&amp; Pan LR</a:t>
            </a:r>
            <a:endParaRPr lang="zh-TW" altLang="en-US" sz="2400" dirty="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074040DC-DE1B-408B-884C-68589523BB9B}"/>
              </a:ext>
            </a:extLst>
          </p:cNvPr>
          <p:cNvSpPr/>
          <p:nvPr/>
        </p:nvSpPr>
        <p:spPr>
          <a:xfrm>
            <a:off x="1641263" y="4704699"/>
            <a:ext cx="1412108" cy="8011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RS232</a:t>
            </a:r>
          </a:p>
          <a:p>
            <a:pPr algn="ctr"/>
            <a:r>
              <a:rPr lang="en-US" altLang="zh-TW" sz="2400" dirty="0"/>
              <a:t>Wrapper</a:t>
            </a:r>
            <a:endParaRPr lang="zh-TW" altLang="en-US" sz="2400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134F24B-4D49-4032-9643-769B77C5F418}"/>
              </a:ext>
            </a:extLst>
          </p:cNvPr>
          <p:cNvCxnSpPr>
            <a:cxnSpLocks/>
            <a:stCxn id="33" idx="1"/>
            <a:endCxn id="37" idx="3"/>
          </p:cNvCxnSpPr>
          <p:nvPr/>
        </p:nvCxnSpPr>
        <p:spPr>
          <a:xfrm flipH="1">
            <a:off x="3053371" y="5105254"/>
            <a:ext cx="4628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491CEF4F-F454-4E47-87D9-CD0CA0A0F865}"/>
              </a:ext>
            </a:extLst>
          </p:cNvPr>
          <p:cNvCxnSpPr>
            <a:cxnSpLocks/>
            <a:stCxn id="21" idx="3"/>
            <a:endCxn id="36" idx="1"/>
          </p:cNvCxnSpPr>
          <p:nvPr/>
        </p:nvCxnSpPr>
        <p:spPr>
          <a:xfrm>
            <a:off x="4569682" y="3636477"/>
            <a:ext cx="4014618" cy="1760913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接點: 肘形 53">
            <a:extLst>
              <a:ext uri="{FF2B5EF4-FFF2-40B4-BE49-F238E27FC236}">
                <a16:creationId xmlns:a16="http://schemas.microsoft.com/office/drawing/2014/main" id="{65686DE1-56E7-4C8A-9B91-7338F0D1E81A}"/>
              </a:ext>
            </a:extLst>
          </p:cNvPr>
          <p:cNvCxnSpPr>
            <a:cxnSpLocks/>
            <a:stCxn id="37" idx="2"/>
            <a:endCxn id="36" idx="2"/>
          </p:cNvCxnSpPr>
          <p:nvPr/>
        </p:nvCxnSpPr>
        <p:spPr>
          <a:xfrm rot="16200000" flipH="1">
            <a:off x="5777455" y="2075670"/>
            <a:ext cx="584272" cy="7444549"/>
          </a:xfrm>
          <a:prstGeom prst="bentConnector3">
            <a:avLst>
              <a:gd name="adj1" fmla="val 139126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77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498C9-24BA-43D5-AC07-7AA7DBBC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>
            <a:normAutofit/>
          </a:bodyPr>
          <a:lstStyle/>
          <a:p>
            <a:r>
              <a:rPr lang="zh-TW" altLang="en-US" sz="38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相關技術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E5FAF3-8074-4AE7-9059-5E627BB2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048"/>
            <a:ext cx="10515600" cy="4969916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I2S</a:t>
            </a: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、</a:t>
            </a: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RS232</a:t>
            </a: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傳輸</a:t>
            </a:r>
            <a:endParaRPr lang="en-US" altLang="zh-TW" sz="26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PC</a:t>
            </a: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 </a:t>
            </a: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GUI</a:t>
            </a: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介面即時顯示頻譜</a:t>
            </a:r>
            <a:endParaRPr lang="en-US" altLang="zh-TW" sz="26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16</a:t>
            </a: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 </a:t>
            </a: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points FFT</a:t>
            </a:r>
          </a:p>
          <a:p>
            <a:pPr marL="1828800" lvl="4" indent="0">
              <a:lnSpc>
                <a:spcPct val="150000"/>
              </a:lnSpc>
              <a:buNone/>
            </a:pPr>
            <a:r>
              <a:rPr lang="en-US" altLang="zh-TW" sz="1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		</a:t>
            </a:r>
            <a:endParaRPr lang="en-US" altLang="zh-TW" sz="26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  <a:p>
            <a:pPr marL="1828800" lvl="4" indent="0">
              <a:lnSpc>
                <a:spcPct val="150000"/>
              </a:lnSpc>
              <a:buNone/>
            </a:pPr>
            <a:endParaRPr lang="en-US" altLang="zh-TW" sz="26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AAD8DA-19BB-441F-9EC6-C518DBDE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F860-4B50-4A1A-A305-83A493A700BE}" type="slidenum">
              <a:rPr lang="zh-TW" altLang="en-US" smtClean="0"/>
              <a:t>5</a:t>
            </a:fld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EFC2478-438B-4D8C-9267-BE81BB219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32504"/>
            <a:ext cx="10515600" cy="232384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82B6210-34AD-4C80-BBAB-82178CD5DCC1}"/>
              </a:ext>
            </a:extLst>
          </p:cNvPr>
          <p:cNvSpPr txBox="1"/>
          <p:nvPr/>
        </p:nvSpPr>
        <p:spPr>
          <a:xfrm>
            <a:off x="7950708" y="5858963"/>
            <a:ext cx="96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window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D82F754-0E68-4184-B614-4C6EDC0E6C8E}"/>
              </a:ext>
            </a:extLst>
          </p:cNvPr>
          <p:cNvCxnSpPr/>
          <p:nvPr/>
        </p:nvCxnSpPr>
        <p:spPr>
          <a:xfrm>
            <a:off x="3796496" y="3518704"/>
            <a:ext cx="243069" cy="18635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23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498C9-24BA-43D5-AC07-7AA7DBBC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FFT</a:t>
            </a:r>
            <a:endParaRPr lang="zh-TW" altLang="en-US" sz="38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E5FAF3-8074-4AE7-9059-5E627BB2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464"/>
            <a:ext cx="10515600" cy="4750499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蝶形網路</a:t>
            </a:r>
            <a:endParaRPr lang="en-US" altLang="zh-TW" sz="26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Aliasing</a:t>
            </a: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 </a:t>
            </a: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(sampling rate)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      =&gt; </a:t>
            </a: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只傳</a:t>
            </a: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8</a:t>
            </a: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組給</a:t>
            </a: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PC</a:t>
            </a: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顯示</a:t>
            </a:r>
            <a:endParaRPr lang="en-US" altLang="zh-TW" sz="26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3.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AAD8DA-19BB-441F-9EC6-C518DBDE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F860-4B50-4A1A-A305-83A493A700BE}" type="slidenum">
              <a:rPr lang="zh-TW" altLang="en-US" smtClean="0"/>
              <a:t>6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141A78B-0B44-49D0-9F95-16EEDE8FD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702" y="365125"/>
            <a:ext cx="3311147" cy="11619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601D8B0-EA5F-423E-A2DA-B411D1CFD31B}"/>
                  </a:ext>
                </a:extLst>
              </p:cNvPr>
              <p:cNvSpPr txBox="1"/>
              <p:nvPr/>
            </p:nvSpPr>
            <p:spPr>
              <a:xfrm>
                <a:off x="1837677" y="4658834"/>
                <a:ext cx="3196637" cy="728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思源宋體" panose="02020400000000000000" pitchFamily="18" charset="-120"/>
                            </a:rPr>
                          </m:ctrlPr>
                        </m:sSubSup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  <a:ea typeface="思源宋體" panose="02020400000000000000" pitchFamily="18" charset="-12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思源宋體" panose="02020400000000000000" pitchFamily="18" charset="-12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思源宋體" panose="02020400000000000000" pitchFamily="18" charset="-120"/>
                            </a:rPr>
                            <m:t>𝑘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思源宋體" panose="02020400000000000000" pitchFamily="18" charset="-120"/>
                        </a:rPr>
                        <m:t>= 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思源宋體" panose="02020400000000000000" pitchFamily="18" charset="-12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思源宋體" panose="02020400000000000000" pitchFamily="18" charset="-12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思源宋體" panose="02020400000000000000" pitchFamily="18" charset="-12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思源宋體" panose="02020400000000000000" pitchFamily="18" charset="-120"/>
                            </a:rPr>
                            <m:t>(2</m:t>
                          </m:r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  <a:ea typeface="思源宋體" panose="02020400000000000000" pitchFamily="18" charset="-120"/>
                            </a:rPr>
                            <m:t>𝜋</m:t>
                          </m:r>
                          <m:box>
                            <m:boxPr>
                              <m:ctrlPr>
                                <a:rPr lang="zh-TW" altLang="en-US" sz="2800" b="0" i="1" smtClean="0">
                                  <a:latin typeface="Cambria Math" panose="02040503050406030204" pitchFamily="18" charset="0"/>
                                  <a:ea typeface="思源宋體" panose="02020400000000000000" pitchFamily="18" charset="-12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思源宋體" panose="02020400000000000000" pitchFamily="18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思源宋體" panose="02020400000000000000" pitchFamily="18" charset="-12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思源宋體" panose="02020400000000000000" pitchFamily="18" charset="-12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思源宋體" panose="02020400000000000000" pitchFamily="18" charset="-120"/>
                                </a:rPr>
                                <m:t>)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思源宋體" panose="02020400000000000000" pitchFamily="18" charset="-120"/>
                                </a:rPr>
                                <m:t>𝑖</m:t>
                              </m:r>
                            </m:e>
                          </m:box>
                        </m:sup>
                      </m:sSup>
                    </m:oMath>
                  </m:oMathPara>
                </a14:m>
                <a:endParaRPr lang="en-US" altLang="zh-TW" sz="2800" b="1" dirty="0">
                  <a:latin typeface="思源宋體" panose="02020400000000000000" pitchFamily="18" charset="-120"/>
                  <a:ea typeface="思源宋體" panose="02020400000000000000" pitchFamily="18" charset="-120"/>
                </a:endParaRPr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601D8B0-EA5F-423E-A2DA-B411D1CFD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77" y="4658834"/>
                <a:ext cx="3196637" cy="7285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E70949B-F0F1-4E29-8806-121165742B2B}"/>
                  </a:ext>
                </a:extLst>
              </p:cNvPr>
              <p:cNvSpPr txBox="1"/>
              <p:nvPr/>
            </p:nvSpPr>
            <p:spPr>
              <a:xfrm>
                <a:off x="1633491" y="3667144"/>
                <a:ext cx="3944349" cy="6510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b="1" dirty="0">
                    <a:latin typeface="思源宋體" panose="02020400000000000000" pitchFamily="18" charset="-120"/>
                    <a:ea typeface="思源宋體" panose="02020400000000000000" pitchFamily="18" charset="-120"/>
                  </a:rPr>
                  <a:t>DFT</a:t>
                </a:r>
                <a:r>
                  <a:rPr lang="zh-TW" altLang="en-US" sz="1800" dirty="0">
                    <a:latin typeface="思源宋體" panose="02020400000000000000" pitchFamily="18" charset="-120"/>
                    <a:ea typeface="思源宋體" panose="02020400000000000000" pitchFamily="18" charset="-12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思源宋體" panose="020204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思源宋體" panose="02020400000000000000" pitchFamily="18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思源宋體" panose="02020400000000000000" pitchFamily="18" charset="-120"/>
                          </a:rPr>
                          <m:t>𝑘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思源宋體" panose="02020400000000000000" pitchFamily="18" charset="-12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思源宋體" panose="020204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800" b="0" i="1" smtClean="0">
                            <a:latin typeface="Cambria Math" panose="02040503050406030204" pitchFamily="18" charset="0"/>
                            <a:ea typeface="思源宋體" panose="02020400000000000000" pitchFamily="18" charset="-120"/>
                          </a:rPr>
                          <m:t>𝑗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思源宋體" panose="02020400000000000000" pitchFamily="18" charset="-120"/>
                          </a:rPr>
                          <m:t>=0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思源宋體" panose="02020400000000000000" pitchFamily="18" charset="-120"/>
                          </a:rPr>
                          <m:t>𝑛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思源宋體" panose="02020400000000000000" pitchFamily="18" charset="-12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思源宋體" panose="020204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思源宋體" panose="02020400000000000000" pitchFamily="18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思源宋體" panose="02020400000000000000" pitchFamily="18" charset="-12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思源宋體" panose="02020400000000000000" pitchFamily="18" charset="-120"/>
                              </a:rPr>
                            </m:ctrlPr>
                          </m:sSubSupPr>
                          <m:e>
                            <m:r>
                              <a:rPr lang="zh-TW" altLang="en-US" sz="2800" b="0" i="1" smtClean="0">
                                <a:latin typeface="Cambria Math" panose="02040503050406030204" pitchFamily="18" charset="0"/>
                                <a:ea typeface="思源宋體" panose="02020400000000000000" pitchFamily="18" charset="-12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思源宋體" panose="02020400000000000000" pitchFamily="18" charset="-12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思源宋體" panose="02020400000000000000" pitchFamily="18" charset="-120"/>
                              </a:rPr>
                              <m:t>𝑘𝑗</m:t>
                            </m:r>
                          </m:sup>
                        </m:sSubSup>
                      </m:e>
                    </m:nary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4E70949B-F0F1-4E29-8806-121165742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491" y="3667144"/>
                <a:ext cx="3944349" cy="651012"/>
              </a:xfrm>
              <a:prstGeom prst="rect">
                <a:avLst/>
              </a:prstGeom>
              <a:blipFill>
                <a:blip r:embed="rId4"/>
                <a:stretch>
                  <a:fillRect l="-1233" b="-9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6B55C87-99C8-4C02-902B-805539470449}"/>
                  </a:ext>
                </a:extLst>
              </p:cNvPr>
              <p:cNvSpPr txBox="1"/>
              <p:nvPr/>
            </p:nvSpPr>
            <p:spPr>
              <a:xfrm>
                <a:off x="5494114" y="2362138"/>
                <a:ext cx="121615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思源宋體" panose="02020400000000000000" pitchFamily="18" charset="-12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思源宋體" panose="02020400000000000000" pitchFamily="18" charset="-120"/>
                            </a:rPr>
                            <m:t>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思源宋體" panose="02020400000000000000" pitchFamily="18" charset="-120"/>
                            </a:rPr>
                            <m:t>𝑆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思源宋體" panose="02020400000000000000" pitchFamily="18" charset="-120"/>
                        </a:rPr>
                        <m:t>&lt;2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思源宋體" panose="02020400000000000000" pitchFamily="18" charset="-120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思源宋體" panose="02020400000000000000" pitchFamily="18" charset="-120"/>
                            </a:rPr>
                            <m:t>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思源宋體" panose="02020400000000000000" pitchFamily="18" charset="-12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6B55C87-99C8-4C02-902B-805539470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14" y="2362138"/>
                <a:ext cx="12161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199CC066-D1E8-42AF-AA23-97C31981A5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2" y="2880862"/>
            <a:ext cx="5377991" cy="364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4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498C9-24BA-43D5-AC07-7AA7DBBC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>
            <a:normAutofit fontScale="90000"/>
          </a:bodyPr>
          <a:lstStyle/>
          <a:p>
            <a:br>
              <a:rPr lang="en-US" altLang="zh-TW" sz="3800" dirty="0">
                <a:latin typeface="思源宋體" panose="02020400000000000000" pitchFamily="18" charset="-120"/>
                <a:ea typeface="思源宋體" panose="02020400000000000000" pitchFamily="18" charset="-120"/>
              </a:rPr>
            </a:br>
            <a:r>
              <a:rPr lang="en-US" altLang="zh-TW" sz="38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Pan</a:t>
            </a:r>
            <a:endParaRPr lang="zh-TW" altLang="en-US" sz="38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E5FAF3-8074-4AE7-9059-5E627BB2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464"/>
            <a:ext cx="10515600" cy="475049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功能</a:t>
            </a: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:</a:t>
            </a: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 模擬不同方向聲源</a:t>
            </a:r>
            <a:endParaRPr lang="en-US" altLang="zh-TW" sz="26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參數</a:t>
            </a: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TW" sz="2200" b="1" dirty="0">
                <a:latin typeface="思源宋體" panose="02020400000000000000" pitchFamily="18" charset="-120"/>
                <a:ea typeface="思源宋體" panose="02020400000000000000" pitchFamily="18" charset="-120"/>
              </a:rPr>
              <a:t>Pan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實現方式</a:t>
            </a: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: </a:t>
            </a: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改變兩聲道聲音比例，達到聲音來自不同方向的效果</a:t>
            </a:r>
            <a:endParaRPr lang="en-US" altLang="zh-TW" sz="26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AAD8DA-19BB-441F-9EC6-C518DBDE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F860-4B50-4A1A-A305-83A493A700BE}" type="slidenum">
              <a:rPr lang="zh-TW" altLang="en-US" smtClean="0"/>
              <a:t>7</a:t>
            </a:fld>
            <a:endParaRPr lang="zh-TW" altLang="en-US" dirty="0"/>
          </a:p>
        </p:txBody>
      </p:sp>
      <p:pic>
        <p:nvPicPr>
          <p:cNvPr id="2052" name="Picture 4" descr="The Stereo Field - Marcus Curtis Music">
            <a:extLst>
              <a:ext uri="{FF2B5EF4-FFF2-40B4-BE49-F238E27FC236}">
                <a16:creationId xmlns:a16="http://schemas.microsoft.com/office/drawing/2014/main" id="{020B5E2C-E541-41B2-8D40-3314E3814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399" y="722058"/>
            <a:ext cx="23812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01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498C9-24BA-43D5-AC07-7AA7DBBC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Noise Gate</a:t>
            </a:r>
            <a:endParaRPr lang="zh-TW" altLang="en-US" sz="38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E5FAF3-8074-4AE7-9059-5E627BB2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464"/>
            <a:ext cx="10515600" cy="475049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功能</a:t>
            </a: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:</a:t>
            </a: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 濾掉過小的聲音</a:t>
            </a:r>
            <a:r>
              <a:rPr lang="en-US" altLang="zh-TW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(noise)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6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參數</a:t>
            </a:r>
            <a:endParaRPr lang="en-US" altLang="zh-TW" sz="26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sz="2200" b="1" dirty="0">
                <a:latin typeface="思源宋體" panose="02020400000000000000" pitchFamily="18" charset="-120"/>
                <a:ea typeface="思源宋體" panose="02020400000000000000" pitchFamily="18" charset="-120"/>
              </a:rPr>
              <a:t>threshold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AAD8DA-19BB-441F-9EC6-C518DBDE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F860-4B50-4A1A-A305-83A493A700BE}" type="slidenum">
              <a:rPr lang="zh-TW" altLang="en-US" smtClean="0"/>
              <a:t>8</a:t>
            </a:fld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B3714E6-C8E8-4DBF-9201-9598ED6D609C}"/>
              </a:ext>
            </a:extLst>
          </p:cNvPr>
          <p:cNvGrpSpPr/>
          <p:nvPr/>
        </p:nvGrpSpPr>
        <p:grpSpPr>
          <a:xfrm>
            <a:off x="6279642" y="1609344"/>
            <a:ext cx="4034790" cy="2665127"/>
            <a:chOff x="6070092" y="1193641"/>
            <a:chExt cx="3912108" cy="2608072"/>
          </a:xfrm>
        </p:grpSpPr>
        <p:pic>
          <p:nvPicPr>
            <p:cNvPr id="2050" name="Picture 2" descr="Noise Gate - Teach Me Audio">
              <a:extLst>
                <a:ext uri="{FF2B5EF4-FFF2-40B4-BE49-F238E27FC236}">
                  <a16:creationId xmlns:a16="http://schemas.microsoft.com/office/drawing/2014/main" id="{D89A931B-3FBA-4260-871A-34E533C496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0092" y="1193641"/>
              <a:ext cx="3912108" cy="260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39CC49A1-6173-463D-9AE8-AD9BDD3F5224}"/>
                </a:ext>
              </a:extLst>
            </p:cNvPr>
            <p:cNvCxnSpPr/>
            <p:nvPr/>
          </p:nvCxnSpPr>
          <p:spPr>
            <a:xfrm>
              <a:off x="6793992" y="2724912"/>
              <a:ext cx="338328" cy="6126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104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498C9-24BA-43D5-AC07-7AA7DBBC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>
            <a:normAutofit/>
          </a:bodyPr>
          <a:lstStyle/>
          <a:p>
            <a:r>
              <a:rPr lang="en-US" altLang="zh-TW" sz="3800" dirty="0">
                <a:latin typeface="思源宋體" panose="02020400000000000000" pitchFamily="18" charset="-120"/>
                <a:ea typeface="思源宋體" panose="02020400000000000000" pitchFamily="18" charset="-120"/>
              </a:rPr>
              <a:t>Compressor</a:t>
            </a:r>
            <a:endParaRPr lang="zh-TW" altLang="en-US" sz="3800" dirty="0">
              <a:latin typeface="思源宋體" panose="02020400000000000000" pitchFamily="18" charset="-120"/>
              <a:ea typeface="思源宋體" panose="020204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CE5FAF3-8074-4AE7-9059-5E627BB26E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6464"/>
                <a:ext cx="10515600" cy="475049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sz="2600" dirty="0">
                    <a:latin typeface="思源宋體" panose="02020400000000000000" pitchFamily="18" charset="-120"/>
                    <a:ea typeface="思源宋體" panose="02020400000000000000" pitchFamily="18" charset="-120"/>
                  </a:rPr>
                  <a:t>功能</a:t>
                </a:r>
                <a:r>
                  <a:rPr lang="en-US" altLang="zh-TW" sz="2600" dirty="0">
                    <a:latin typeface="思源宋體" panose="02020400000000000000" pitchFamily="18" charset="-120"/>
                    <a:ea typeface="思源宋體" panose="02020400000000000000" pitchFamily="18" charset="-120"/>
                  </a:rPr>
                  <a:t>:</a:t>
                </a:r>
                <a:r>
                  <a:rPr lang="zh-TW" altLang="en-US" sz="2600" dirty="0">
                    <a:latin typeface="思源宋體" panose="02020400000000000000" pitchFamily="18" charset="-120"/>
                    <a:ea typeface="思源宋體" panose="02020400000000000000" pitchFamily="18" charset="-120"/>
                  </a:rPr>
                  <a:t> 壓低過大的聲音</a:t>
                </a:r>
                <a:endParaRPr lang="en-US" altLang="zh-TW" sz="2600" dirty="0">
                  <a:latin typeface="思源宋體" panose="02020400000000000000" pitchFamily="18" charset="-120"/>
                  <a:ea typeface="思源宋體" panose="02020400000000000000" pitchFamily="18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sz="2600" dirty="0">
                    <a:latin typeface="思源宋體" panose="02020400000000000000" pitchFamily="18" charset="-120"/>
                    <a:ea typeface="思源宋體" panose="02020400000000000000" pitchFamily="18" charset="-120"/>
                  </a:rPr>
                  <a:t>參數</a:t>
                </a:r>
                <a:endParaRPr lang="en-US" altLang="zh-TW" sz="2600" dirty="0">
                  <a:latin typeface="思源宋體" panose="02020400000000000000" pitchFamily="18" charset="-120"/>
                  <a:ea typeface="思源宋體" panose="02020400000000000000" pitchFamily="18" charset="-12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2200" b="1" dirty="0">
                    <a:latin typeface="思源宋體" panose="02020400000000000000" pitchFamily="18" charset="-120"/>
                    <a:ea typeface="思源宋體" panose="02020400000000000000" pitchFamily="18" charset="-120"/>
                  </a:rPr>
                  <a:t>threshold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2200" b="1" dirty="0">
                    <a:latin typeface="思源宋體" panose="02020400000000000000" pitchFamily="18" charset="-120"/>
                    <a:ea typeface="思源宋體" panose="02020400000000000000" pitchFamily="18" charset="-120"/>
                  </a:rPr>
                  <a:t>ratio</a:t>
                </a:r>
                <a:r>
                  <a:rPr lang="en-US" altLang="zh-TW" sz="2200" dirty="0">
                    <a:latin typeface="思源宋體" panose="02020400000000000000" pitchFamily="18" charset="-120"/>
                    <a:ea typeface="思源宋體" panose="02020400000000000000" pitchFamily="18" charset="-120"/>
                  </a:rPr>
                  <a:t>:</a:t>
                </a:r>
                <a:r>
                  <a:rPr lang="zh-TW" altLang="en-US" sz="2200" dirty="0">
                    <a:latin typeface="思源宋體" panose="02020400000000000000" pitchFamily="18" charset="-120"/>
                    <a:ea typeface="思源宋體" panose="02020400000000000000" pitchFamily="18" charset="-120"/>
                  </a:rPr>
                  <a:t> </a:t>
                </a:r>
                <a:endParaRPr lang="en-US" altLang="zh-TW" sz="2200" dirty="0">
                  <a:latin typeface="思源宋體" panose="02020400000000000000" pitchFamily="18" charset="-120"/>
                  <a:ea typeface="思源宋體" panose="02020400000000000000" pitchFamily="18" charset="-12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TW" sz="2200" b="0" dirty="0">
                    <a:latin typeface="思源宋體" panose="02020400000000000000" pitchFamily="18" charset="-120"/>
                    <a:ea typeface="思源宋體" panose="02020400000000000000" pitchFamily="18" charset="-12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0" smtClean="0">
                        <a:latin typeface="Cambria Math" panose="02040503050406030204" pitchFamily="18" charset="0"/>
                        <a:ea typeface="思源宋體" panose="02020400000000000000" pitchFamily="18" charset="-120"/>
                      </a:rPr>
                      <m:t>r</m:t>
                    </m:r>
                    <m:r>
                      <a:rPr lang="en-US" altLang="zh-TW" sz="2200" b="0" i="0" smtClean="0">
                        <a:latin typeface="Cambria Math" panose="02040503050406030204" pitchFamily="18" charset="0"/>
                        <a:ea typeface="思源宋體" panose="02020400000000000000" pitchFamily="18" charset="-120"/>
                      </a:rPr>
                      <m:t>=</m:t>
                    </m:r>
                    <m:f>
                      <m:f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ea typeface="思源宋體" panose="02020400000000000000" pitchFamily="18" charset="-120"/>
                          </a:rPr>
                        </m:ctrlPr>
                      </m:fPr>
                      <m:num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思源宋體" panose="02020400000000000000" pitchFamily="18" charset="-120"/>
                          </a:rPr>
                          <m:t>𝑖𝑛𝑝𝑢𝑡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思源宋體" panose="02020400000000000000" pitchFamily="18" charset="-120"/>
                          </a:rPr>
                          <m:t> − 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思源宋體" panose="02020400000000000000" pitchFamily="18" charset="-120"/>
                          </a:rPr>
                          <m:t>𝑡h𝑟𝑒𝑠h𝑜𝑙𝑑</m:t>
                        </m:r>
                      </m:num>
                      <m:den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思源宋體" panose="02020400000000000000" pitchFamily="18" charset="-120"/>
                          </a:rPr>
                          <m:t>𝑜𝑢𝑡𝑝𝑢𝑡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思源宋體" panose="02020400000000000000" pitchFamily="18" charset="-120"/>
                          </a:rPr>
                          <m:t> − 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思源宋體" panose="02020400000000000000" pitchFamily="18" charset="-120"/>
                          </a:rPr>
                          <m:t>𝑡h𝑟𝑒𝑠h𝑜𝑙𝑑</m:t>
                        </m:r>
                      </m:den>
                    </m:f>
                  </m:oMath>
                </a14:m>
                <a:endParaRPr lang="en-US" altLang="zh-TW" sz="2200" dirty="0">
                  <a:latin typeface="思源宋體" panose="02020400000000000000" pitchFamily="18" charset="-120"/>
                  <a:ea typeface="思源宋體" panose="02020400000000000000" pitchFamily="18" charset="-12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TW" sz="2200" b="1" dirty="0">
                    <a:latin typeface="思源宋體" panose="02020400000000000000" pitchFamily="18" charset="-120"/>
                    <a:ea typeface="思源宋體" panose="02020400000000000000" pitchFamily="18" charset="-120"/>
                  </a:rPr>
                  <a:t>makeup</a:t>
                </a:r>
                <a:r>
                  <a:rPr lang="en-US" altLang="zh-TW" sz="2200" dirty="0">
                    <a:latin typeface="思源宋體" panose="02020400000000000000" pitchFamily="18" charset="-120"/>
                    <a:ea typeface="思源宋體" panose="02020400000000000000" pitchFamily="18" charset="-120"/>
                  </a:rPr>
                  <a:t>:</a:t>
                </a:r>
                <a:r>
                  <a:rPr lang="zh-TW" altLang="en-US" sz="2200" dirty="0">
                    <a:latin typeface="思源宋體" panose="02020400000000000000" pitchFamily="18" charset="-120"/>
                    <a:ea typeface="思源宋體" panose="02020400000000000000" pitchFamily="18" charset="-120"/>
                  </a:rPr>
                  <a:t> 因為</a:t>
                </a:r>
                <a:r>
                  <a:rPr lang="en-US" altLang="zh-TW" sz="2200" dirty="0">
                    <a:latin typeface="思源宋體" panose="02020400000000000000" pitchFamily="18" charset="-120"/>
                    <a:ea typeface="思源宋體" panose="02020400000000000000" pitchFamily="18" charset="-120"/>
                  </a:rPr>
                  <a:t>compressor</a:t>
                </a:r>
                <a:r>
                  <a:rPr lang="zh-TW" altLang="en-US" sz="2200" dirty="0">
                    <a:latin typeface="思源宋體" panose="02020400000000000000" pitchFamily="18" charset="-120"/>
                    <a:ea typeface="思源宋體" panose="02020400000000000000" pitchFamily="18" charset="-120"/>
                  </a:rPr>
                  <a:t>的功能是降低聲音動態</a:t>
                </a:r>
                <a:r>
                  <a:rPr lang="en-US" altLang="zh-TW" sz="2200" dirty="0">
                    <a:latin typeface="思源宋體" panose="02020400000000000000" pitchFamily="18" charset="-120"/>
                    <a:ea typeface="思源宋體" panose="02020400000000000000" pitchFamily="18" charset="-120"/>
                  </a:rPr>
                  <a:t>(</a:t>
                </a:r>
                <a:r>
                  <a:rPr lang="zh-TW" altLang="en-US" sz="2200" dirty="0">
                    <a:latin typeface="思源宋體" panose="02020400000000000000" pitchFamily="18" charset="-120"/>
                    <a:ea typeface="思源宋體" panose="02020400000000000000" pitchFamily="18" charset="-120"/>
                  </a:rPr>
                  <a:t>大小差異</a:t>
                </a:r>
                <a:r>
                  <a:rPr lang="en-US" altLang="zh-TW" sz="2200" dirty="0">
                    <a:latin typeface="思源宋體" panose="02020400000000000000" pitchFamily="18" charset="-120"/>
                    <a:ea typeface="思源宋體" panose="02020400000000000000" pitchFamily="18" charset="-120"/>
                  </a:rPr>
                  <a:t>)</a:t>
                </a:r>
                <a:r>
                  <a:rPr lang="zh-TW" altLang="en-US" sz="2200" dirty="0">
                    <a:latin typeface="思源宋體" panose="02020400000000000000" pitchFamily="18" charset="-120"/>
                    <a:ea typeface="思源宋體" panose="02020400000000000000" pitchFamily="18" charset="-120"/>
                  </a:rPr>
                  <a:t>，因此有時會再加上</a:t>
                </a:r>
                <a:r>
                  <a:rPr lang="en-US" altLang="zh-TW" sz="2200" dirty="0">
                    <a:latin typeface="思源宋體" panose="02020400000000000000" pitchFamily="18" charset="-120"/>
                    <a:ea typeface="思源宋體" panose="02020400000000000000" pitchFamily="18" charset="-120"/>
                  </a:rPr>
                  <a:t>makeup</a:t>
                </a:r>
                <a:r>
                  <a:rPr lang="zh-TW" altLang="en-US" sz="2200" dirty="0">
                    <a:latin typeface="思源宋體" panose="02020400000000000000" pitchFamily="18" charset="-120"/>
                    <a:ea typeface="思源宋體" panose="02020400000000000000" pitchFamily="18" charset="-120"/>
                  </a:rPr>
                  <a:t>，讓聲音恢復原本水平。</a:t>
                </a:r>
                <a:endParaRPr lang="en-US" altLang="zh-TW" sz="2200" dirty="0">
                  <a:latin typeface="思源宋體" panose="02020400000000000000" pitchFamily="18" charset="-120"/>
                  <a:ea typeface="思源宋體" panose="02020400000000000000" pitchFamily="18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CE5FAF3-8074-4AE7-9059-5E627BB26E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6464"/>
                <a:ext cx="10515600" cy="475049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AAD8DA-19BB-441F-9EC6-C518DBDE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F860-4B50-4A1A-A305-83A493A700BE}" type="slidenum">
              <a:rPr lang="zh-TW" altLang="en-US" smtClean="0"/>
              <a:t>9</a:t>
            </a:fld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211BC0B-8356-43CC-BEB2-679DF0D02417}"/>
              </a:ext>
            </a:extLst>
          </p:cNvPr>
          <p:cNvGrpSpPr/>
          <p:nvPr/>
        </p:nvGrpSpPr>
        <p:grpSpPr>
          <a:xfrm>
            <a:off x="5216271" y="1258379"/>
            <a:ext cx="5362194" cy="2756997"/>
            <a:chOff x="5849874" y="301117"/>
            <a:chExt cx="5362194" cy="2756997"/>
          </a:xfrm>
        </p:grpSpPr>
        <p:pic>
          <p:nvPicPr>
            <p:cNvPr id="1026" name="Picture 2" descr="Audio Compressor Ratio Chart">
              <a:extLst>
                <a:ext uri="{FF2B5EF4-FFF2-40B4-BE49-F238E27FC236}">
                  <a16:creationId xmlns:a16="http://schemas.microsoft.com/office/drawing/2014/main" id="{CD634F92-97CA-4D7F-835F-797D4B8201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9874" y="301117"/>
              <a:ext cx="4132326" cy="2756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C3CE883-42C0-4305-A2E8-FBAB86FCEE58}"/>
                </a:ext>
              </a:extLst>
            </p:cNvPr>
            <p:cNvSpPr/>
            <p:nvPr/>
          </p:nvSpPr>
          <p:spPr>
            <a:xfrm>
              <a:off x="8610600" y="571753"/>
              <a:ext cx="847344" cy="39795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C25EB054-A1A9-4C15-8DF3-34E62A2C68AA}"/>
                </a:ext>
              </a:extLst>
            </p:cNvPr>
            <p:cNvCxnSpPr>
              <a:cxnSpLocks/>
              <a:stCxn id="15" idx="1"/>
              <a:endCxn id="7" idx="5"/>
            </p:cNvCxnSpPr>
            <p:nvPr/>
          </p:nvCxnSpPr>
          <p:spPr>
            <a:xfrm flipH="1" flipV="1">
              <a:off x="9333853" y="911429"/>
              <a:ext cx="1126883" cy="7458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E63B444-A9CC-45A2-B0A6-19AF9686EEA1}"/>
                </a:ext>
              </a:extLst>
            </p:cNvPr>
            <p:cNvSpPr txBox="1"/>
            <p:nvPr/>
          </p:nvSpPr>
          <p:spPr>
            <a:xfrm>
              <a:off x="10460736" y="1426464"/>
              <a:ext cx="751332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  <a:latin typeface="思源宋體" panose="02020400000000000000" pitchFamily="18" charset="-120"/>
                  <a:ea typeface="思源宋體" panose="02020400000000000000" pitchFamily="18" charset="-120"/>
                </a:rPr>
                <a:t>r : 1</a:t>
              </a:r>
              <a:endParaRPr lang="zh-TW" altLang="en-US" sz="2400" dirty="0">
                <a:solidFill>
                  <a:srgbClr val="FF0000"/>
                </a:solidFill>
                <a:latin typeface="思源宋體" panose="02020400000000000000" pitchFamily="18" charset="-120"/>
                <a:ea typeface="思源宋體" panose="020204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145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252</Words>
  <Application>Microsoft Office PowerPoint</Application>
  <PresentationFormat>寬螢幕</PresentationFormat>
  <Paragraphs>65</Paragraphs>
  <Slides>10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思源宋體</vt:lpstr>
      <vt:lpstr>Arial</vt:lpstr>
      <vt:lpstr>Calibri</vt:lpstr>
      <vt:lpstr>Calibri Light</vt:lpstr>
      <vt:lpstr>Cambria Math</vt:lpstr>
      <vt:lpstr>Office 佈景主題</vt:lpstr>
      <vt:lpstr>第五組</vt:lpstr>
      <vt:lpstr>發想</vt:lpstr>
      <vt:lpstr>功能簡介</vt:lpstr>
      <vt:lpstr>PowerPoint 簡報</vt:lpstr>
      <vt:lpstr>相關技術</vt:lpstr>
      <vt:lpstr>FFT</vt:lpstr>
      <vt:lpstr> Pan</vt:lpstr>
      <vt:lpstr>Noise Gate</vt:lpstr>
      <vt:lpstr>Compressor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Xuan-Yi Wu</dc:creator>
  <cp:lastModifiedBy>伯儒 施</cp:lastModifiedBy>
  <cp:revision>22</cp:revision>
  <dcterms:created xsi:type="dcterms:W3CDTF">2022-12-26T17:24:40Z</dcterms:created>
  <dcterms:modified xsi:type="dcterms:W3CDTF">2022-12-27T03:26:58Z</dcterms:modified>
</cp:coreProperties>
</file>