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3" roundtripDataSignature="AMtx7mjPHx5ICzX41c+FY5QJMD3/bVHt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4968D1-DBDD-41BD-A144-3A4A7234CA1D}">
  <a:tblStyle styleId="{364968D1-DBDD-41BD-A144-3A4A7234CA1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B6580C5-E70C-448C-A784-71EAF4B0E79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3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5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5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5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9"/>
          <p:cNvSpPr txBox="1"/>
          <p:nvPr>
            <p:ph type="ctrTitle"/>
          </p:nvPr>
        </p:nvSpPr>
        <p:spPr>
          <a:xfrm>
            <a:off x="685800" y="1039985"/>
            <a:ext cx="7772400" cy="277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9"/>
          <p:cNvSpPr txBox="1"/>
          <p:nvPr>
            <p:ph idx="1" type="subTitle"/>
          </p:nvPr>
        </p:nvSpPr>
        <p:spPr>
          <a:xfrm>
            <a:off x="1143000" y="4135394"/>
            <a:ext cx="6858000" cy="143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9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9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0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0"/>
          <p:cNvSpPr txBox="1"/>
          <p:nvPr>
            <p:ph idx="1" type="body"/>
          </p:nvPr>
        </p:nvSpPr>
        <p:spPr>
          <a:xfrm>
            <a:off x="477795" y="1252152"/>
            <a:ext cx="8254313" cy="49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˗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˗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˗"/>
              <a:defRPr sz="14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˗"/>
              <a:defRPr sz="1200"/>
            </a:lvl5pPr>
            <a:lvl6pPr indent="-2984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‐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‐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‐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‐"/>
              <a:defRPr sz="1100"/>
            </a:lvl9pPr>
          </a:lstStyle>
          <a:p/>
        </p:txBody>
      </p:sp>
      <p:sp>
        <p:nvSpPr>
          <p:cNvPr id="24" name="Google Shape;24;p60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0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1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1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3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3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3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3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3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6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6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66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6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7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7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6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0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 amt="7000"/>
          </a:blip>
          <a:tile algn="ctr" flip="none" tx="0" sx="25000" ty="0" sy="2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kastner.ucsd.edu/wp-content/uploads/2014/04/admin/fpl-riffa2.pdf" TargetMode="External"/><Relationship Id="rId4" Type="http://schemas.openxmlformats.org/officeDocument/2006/relationships/hyperlink" Target="https://github.com/KastnerRG/riffa" TargetMode="External"/><Relationship Id="rId5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1.png"/><Relationship Id="rId5" Type="http://schemas.openxmlformats.org/officeDocument/2006/relationships/image" Target="../media/image2.png"/><Relationship Id="rId6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47.png"/><Relationship Id="rId5" Type="http://schemas.openxmlformats.org/officeDocument/2006/relationships/image" Target="../media/image3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7.png"/><Relationship Id="rId4" Type="http://schemas.openxmlformats.org/officeDocument/2006/relationships/image" Target="../media/image5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Relationship Id="rId4" Type="http://schemas.openxmlformats.org/officeDocument/2006/relationships/image" Target="../media/image57.png"/><Relationship Id="rId5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Relationship Id="rId4" Type="http://schemas.openxmlformats.org/officeDocument/2006/relationships/image" Target="../media/image51.png"/><Relationship Id="rId5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erasic.com.tw/cgi-bin/page/archive.pl?Language=Taiwan&amp;CategoryNo=159&amp;No=726" TargetMode="External"/><Relationship Id="rId4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4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3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5.png"/><Relationship Id="rId4" Type="http://schemas.openxmlformats.org/officeDocument/2006/relationships/image" Target="../media/image3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6.png"/><Relationship Id="rId4" Type="http://schemas.openxmlformats.org/officeDocument/2006/relationships/image" Target="../media/image4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hackmd.io/@VdgkdLfjTJqoAqqkM8zAvA/rk10ItfPR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bl430fpga.notion.site/bl430fpga/BL430-FPGA-bc15283eff644dbb99361cf0e3277a40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vailable-soursop-b6e.notion.site/Server-78a8b54198244cdca3d603d70ed0397c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36524"/>
            <a:ext cx="7909560" cy="277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RIFFA 2.2.2 for dummy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685800" y="3234261"/>
            <a:ext cx="7315200" cy="30574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2018/04/09 v1.0 Sheng Jui, Huang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2019/07/17 v2.0 Shih Wei, Hsieh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2021/07/30 v3.0 Yan Lun, Wu &amp; Shu Fan, Wu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2022/08/12 v4.0 Shu Fan, Wu &amp;  Shih Hao, Huang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2023/08/17 v5.0 Ke Fan, Lin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2024/07/32 v5.1 Catfish, Yan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is RIFFA</a:t>
            </a:r>
            <a:endParaRPr/>
          </a:p>
        </p:txBody>
      </p:sp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477795" y="1252153"/>
            <a:ext cx="8400020" cy="154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Sending data in smaller transfer sizes reduces effective throughput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Making a copy of a large buffer of data in software before sending it to the FPGA takes time and can severely impact throughput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Less transmission improves throughput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0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3" name="Google Shape;1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923" y="2892899"/>
            <a:ext cx="4212971" cy="3721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3894" y="3882114"/>
            <a:ext cx="4370106" cy="105194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/>
          <p:nvPr>
            <p:ph type="title"/>
          </p:nvPr>
        </p:nvSpPr>
        <p:spPr>
          <a:xfrm>
            <a:off x="377126" y="-20511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RX protocol basic</a:t>
            </a:r>
            <a:endParaRPr/>
          </a:p>
        </p:txBody>
      </p:sp>
      <p:sp>
        <p:nvSpPr>
          <p:cNvPr id="181" name="Google Shape;181;p11"/>
          <p:cNvSpPr txBox="1"/>
          <p:nvPr>
            <p:ph idx="1" type="body"/>
          </p:nvPr>
        </p:nvSpPr>
        <p:spPr>
          <a:xfrm>
            <a:off x="477795" y="696286"/>
            <a:ext cx="8254313" cy="1979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CHNL_RX_ACK: Need to be high for at least one cycle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CHNL_RX_LEN: Total data size in “word [32bit]”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CHNL_RX_DATA(128 bit): Transmitted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CHNL_RX_DATA_VALID: Whether CHNL_RX_DATA is valid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CHNL_RX_DATA_REN: Control C++ to transmit next data or not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1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185" y="3917327"/>
            <a:ext cx="7041639" cy="25371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4" name="Google Shape;184;p11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185" name="Google Shape;185;p11"/>
          <p:cNvSpPr txBox="1"/>
          <p:nvPr/>
        </p:nvSpPr>
        <p:spPr>
          <a:xfrm>
            <a:off x="377127" y="2646185"/>
            <a:ext cx="85006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Pay attention: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VALID will not always be high !!!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RX will send next data only if VALID and REN are high simultaneously, else it will keep sending the same data.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7307824" y="4118029"/>
            <a:ext cx="1229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Driver: C++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7307824" y="4412001"/>
            <a:ext cx="1376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Driver: FPGA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7307824" y="4690878"/>
            <a:ext cx="1229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Driver: C++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1"/>
          <p:cNvSpPr txBox="1"/>
          <p:nvPr/>
        </p:nvSpPr>
        <p:spPr>
          <a:xfrm>
            <a:off x="7307824" y="4947347"/>
            <a:ext cx="1229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Driver: C++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7307824" y="5231999"/>
            <a:ext cx="1229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Driver: C++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1"/>
          <p:cNvSpPr txBox="1"/>
          <p:nvPr/>
        </p:nvSpPr>
        <p:spPr>
          <a:xfrm>
            <a:off x="7307824" y="5499471"/>
            <a:ext cx="1229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Driver: C++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1"/>
          <p:cNvSpPr txBox="1"/>
          <p:nvPr/>
        </p:nvSpPr>
        <p:spPr>
          <a:xfrm>
            <a:off x="7307824" y="5792777"/>
            <a:ext cx="1229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Driver: C++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7307824" y="6055566"/>
            <a:ext cx="1376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Driver: FPGA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title"/>
          </p:nvPr>
        </p:nvSpPr>
        <p:spPr>
          <a:xfrm>
            <a:off x="444843" y="62462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TX protocol basic</a:t>
            </a:r>
            <a:endParaRPr/>
          </a:p>
        </p:txBody>
      </p:sp>
      <p:sp>
        <p:nvSpPr>
          <p:cNvPr id="199" name="Google Shape;199;p12"/>
          <p:cNvSpPr txBox="1"/>
          <p:nvPr>
            <p:ph idx="1" type="body"/>
          </p:nvPr>
        </p:nvSpPr>
        <p:spPr>
          <a:xfrm>
            <a:off x="477795" y="780175"/>
            <a:ext cx="8254313" cy="2883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CHNL_TX_LEN: Total data size in “word [32bit]”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CHNL_TX_DATA: (128 bit): Transmitted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CHNL_TX_DATA_VALID: Pull high when CHNL_TX_DATA is valid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CHNL_TX_DATA_REN: Whether C++ is receiving this data or not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00" name="Google Shape;200;p12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201" name="Google Shape;201;p12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2" name="Google Shape;2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842" y="3862393"/>
            <a:ext cx="6847799" cy="256250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p12"/>
          <p:cNvSpPr/>
          <p:nvPr/>
        </p:nvSpPr>
        <p:spPr>
          <a:xfrm>
            <a:off x="477796" y="2571280"/>
            <a:ext cx="84000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Pay attention: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VALID will not always be high !!!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Make FPGA’s chnl_tester send next data only if VALID and REN are high simultaneously, else keep sending the same data.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2"/>
          <p:cNvSpPr txBox="1"/>
          <p:nvPr/>
        </p:nvSpPr>
        <p:spPr>
          <a:xfrm>
            <a:off x="7307824" y="4118029"/>
            <a:ext cx="1376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Driver: FPGA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2"/>
          <p:cNvSpPr txBox="1"/>
          <p:nvPr/>
        </p:nvSpPr>
        <p:spPr>
          <a:xfrm>
            <a:off x="7307824" y="4412001"/>
            <a:ext cx="1229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Driver: C++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"/>
          <p:cNvSpPr txBox="1"/>
          <p:nvPr/>
        </p:nvSpPr>
        <p:spPr>
          <a:xfrm>
            <a:off x="7307824" y="4690878"/>
            <a:ext cx="1376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Driver: FPGA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2"/>
          <p:cNvSpPr txBox="1"/>
          <p:nvPr/>
        </p:nvSpPr>
        <p:spPr>
          <a:xfrm>
            <a:off x="7307824" y="4947347"/>
            <a:ext cx="1376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Driver: FPGA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7307824" y="5231999"/>
            <a:ext cx="1376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Driver: FPGA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7307824" y="5499471"/>
            <a:ext cx="1376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Driver: FPGA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7307824" y="5792777"/>
            <a:ext cx="1376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Driver: FPGA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7307824" y="6055566"/>
            <a:ext cx="1229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Driver: C++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Software Interface</a:t>
            </a:r>
            <a:endParaRPr/>
          </a:p>
        </p:txBody>
      </p:sp>
      <p:sp>
        <p:nvSpPr>
          <p:cNvPr id="218" name="Google Shape;218;p13"/>
          <p:cNvSpPr txBox="1"/>
          <p:nvPr>
            <p:ph idx="1" type="body"/>
          </p:nvPr>
        </p:nvSpPr>
        <p:spPr>
          <a:xfrm>
            <a:off x="477795" y="1252152"/>
            <a:ext cx="8254313" cy="509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RX/ TX protocol: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˗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Learn from example: our sample code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3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0" name="Google Shape;2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34" y="2316724"/>
            <a:ext cx="9058932" cy="199879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1" name="Google Shape;22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34" y="4526505"/>
            <a:ext cx="9101466" cy="156686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2" name="Google Shape;222;p13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Sample code</a:t>
            </a:r>
            <a:endParaRPr/>
          </a:p>
        </p:txBody>
      </p:sp>
      <p:sp>
        <p:nvSpPr>
          <p:cNvPr id="228" name="Google Shape;228;p14"/>
          <p:cNvSpPr txBox="1"/>
          <p:nvPr>
            <p:ph idx="1" type="body"/>
          </p:nvPr>
        </p:nvSpPr>
        <p:spPr>
          <a:xfrm>
            <a:off x="477795" y="1252152"/>
            <a:ext cx="8254313" cy="2176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只需修改input_memory與需傳輸的data大小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Input_memory與receive memory皆為int (32bit)的memory matrix，與TX/RX的128bit對應關係為: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TX/RX[n] = {mem[4n+3],mem[4n+2],mem[4n+1],mem[4n]}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建議生成input memory時以bitset&lt;32&gt;型別來操作，否則會容易出現bug</a:t>
            </a:r>
            <a:endParaRPr/>
          </a:p>
        </p:txBody>
      </p:sp>
      <p:sp>
        <p:nvSpPr>
          <p:cNvPr id="229" name="Google Shape;229;p14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230" name="Google Shape;230;p14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624911"/>
            <a:ext cx="9144000" cy="3233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/>
          <p:nvPr>
            <p:ph idx="1" type="body"/>
          </p:nvPr>
        </p:nvSpPr>
        <p:spPr>
          <a:xfrm>
            <a:off x="477795" y="888484"/>
            <a:ext cx="8254313" cy="2894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is recommended that you separate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design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RIFFA transmission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part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 testbench to complete and debug your design.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Put your design into RIFFA channel (chnl_tester.v)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 testbench to complete RIFFA channel with your design concluded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Complete C++ interface , print and check pattern from C++ interface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Compile and test on FPGA  -&gt;	 d(`･∀･)b </a:t>
            </a:r>
            <a:endParaRPr/>
          </a:p>
          <a:p>
            <a:pPr indent="-1270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5"/>
          <p:cNvSpPr/>
          <p:nvPr/>
        </p:nvSpPr>
        <p:spPr>
          <a:xfrm>
            <a:off x="2322219" y="4169592"/>
            <a:ext cx="3782290" cy="1008610"/>
          </a:xfrm>
          <a:prstGeom prst="roundRect">
            <a:avLst>
              <a:gd fmla="val 16667" name="adj"/>
            </a:avLst>
          </a:prstGeom>
          <a:solidFill>
            <a:srgbClr val="DEEBF7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5"/>
          <p:cNvSpPr txBox="1"/>
          <p:nvPr>
            <p:ph type="title"/>
          </p:nvPr>
        </p:nvSpPr>
        <p:spPr>
          <a:xfrm>
            <a:off x="477795" y="170719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Recommended design flow</a:t>
            </a:r>
            <a:endParaRPr/>
          </a:p>
        </p:txBody>
      </p:sp>
      <p:sp>
        <p:nvSpPr>
          <p:cNvPr id="239" name="Google Shape;239;p15"/>
          <p:cNvSpPr txBox="1"/>
          <p:nvPr>
            <p:ph idx="12" type="sldNum"/>
          </p:nvPr>
        </p:nvSpPr>
        <p:spPr>
          <a:xfrm>
            <a:off x="6937860" y="650124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15"/>
          <p:cNvSpPr/>
          <p:nvPr/>
        </p:nvSpPr>
        <p:spPr>
          <a:xfrm>
            <a:off x="2571598" y="4394036"/>
            <a:ext cx="1803863" cy="590202"/>
          </a:xfrm>
          <a:prstGeom prst="roundRect">
            <a:avLst>
              <a:gd fmla="val 16667" name="adj"/>
            </a:avLst>
          </a:prstGeom>
          <a:solidFill>
            <a:srgbClr val="FBE4D4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design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5"/>
          <p:cNvSpPr/>
          <p:nvPr/>
        </p:nvSpPr>
        <p:spPr>
          <a:xfrm>
            <a:off x="2571598" y="5669652"/>
            <a:ext cx="1803863" cy="590202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Testbench 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484684" y="5780087"/>
            <a:ext cx="1755609" cy="36933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 generator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3" name="Google Shape;243;p15"/>
          <p:cNvCxnSpPr>
            <a:stCxn id="242" idx="3"/>
            <a:endCxn id="241" idx="1"/>
          </p:cNvCxnSpPr>
          <p:nvPr/>
        </p:nvCxnSpPr>
        <p:spPr>
          <a:xfrm>
            <a:off x="2240293" y="5964753"/>
            <a:ext cx="331200" cy="0"/>
          </a:xfrm>
          <a:prstGeom prst="straightConnector1">
            <a:avLst/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4" name="Google Shape;244;p15"/>
          <p:cNvCxnSpPr/>
          <p:nvPr/>
        </p:nvCxnSpPr>
        <p:spPr>
          <a:xfrm flipH="1" rot="10800000">
            <a:off x="2970611" y="4984238"/>
            <a:ext cx="8313" cy="681645"/>
          </a:xfrm>
          <a:prstGeom prst="straightConnector1">
            <a:avLst/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p15"/>
          <p:cNvCxnSpPr/>
          <p:nvPr/>
        </p:nvCxnSpPr>
        <p:spPr>
          <a:xfrm>
            <a:off x="3909949" y="4984238"/>
            <a:ext cx="0" cy="681646"/>
          </a:xfrm>
          <a:prstGeom prst="straightConnector1">
            <a:avLst/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6" name="Google Shape;246;p15"/>
          <p:cNvSpPr/>
          <p:nvPr/>
        </p:nvSpPr>
        <p:spPr>
          <a:xfrm>
            <a:off x="4443023" y="4209370"/>
            <a:ext cx="16936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RIFFA Channel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5"/>
          <p:cNvSpPr/>
          <p:nvPr/>
        </p:nvSpPr>
        <p:spPr>
          <a:xfrm>
            <a:off x="6643085" y="4378796"/>
            <a:ext cx="1803863" cy="590202"/>
          </a:xfrm>
          <a:prstGeom prst="roundRect">
            <a:avLst>
              <a:gd fmla="val 16667" name="adj"/>
            </a:avLst>
          </a:prstGeom>
          <a:solidFill>
            <a:srgbClr val="DEEBF7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RIFFA C++ interface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8" name="Google Shape;248;p15"/>
          <p:cNvCxnSpPr>
            <a:stCxn id="237" idx="3"/>
            <a:endCxn id="247" idx="1"/>
          </p:cNvCxnSpPr>
          <p:nvPr/>
        </p:nvCxnSpPr>
        <p:spPr>
          <a:xfrm>
            <a:off x="6104509" y="4673897"/>
            <a:ext cx="538500" cy="0"/>
          </a:xfrm>
          <a:prstGeom prst="straightConnector1">
            <a:avLst/>
          </a:prstGeom>
          <a:noFill/>
          <a:ln cap="flat" cmpd="sng" w="9525">
            <a:solidFill>
              <a:srgbClr val="171616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49" name="Google Shape;249;p15"/>
          <p:cNvSpPr/>
          <p:nvPr/>
        </p:nvSpPr>
        <p:spPr>
          <a:xfrm>
            <a:off x="308638" y="4169592"/>
            <a:ext cx="6083772" cy="2587088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2718597" y="3783316"/>
            <a:ext cx="1191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ASIC flow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2322219" y="4164254"/>
            <a:ext cx="6257582" cy="1013947"/>
          </a:xfrm>
          <a:prstGeom prst="rect">
            <a:avLst/>
          </a:prstGeom>
          <a:noFill/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6937860" y="3770385"/>
            <a:ext cx="1242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 flow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15"/>
          <p:cNvSpPr/>
          <p:nvPr/>
        </p:nvSpPr>
        <p:spPr>
          <a:xfrm>
            <a:off x="4443023" y="5672339"/>
            <a:ext cx="1803863" cy="590202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Testbench for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chnl_tester.v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4" name="Google Shape;254;p15"/>
          <p:cNvCxnSpPr/>
          <p:nvPr/>
        </p:nvCxnSpPr>
        <p:spPr>
          <a:xfrm rot="10800000">
            <a:off x="4871610" y="5176098"/>
            <a:ext cx="0" cy="489785"/>
          </a:xfrm>
          <a:prstGeom prst="straightConnector1">
            <a:avLst/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5" name="Google Shape;255;p15"/>
          <p:cNvCxnSpPr/>
          <p:nvPr/>
        </p:nvCxnSpPr>
        <p:spPr>
          <a:xfrm>
            <a:off x="5810948" y="5217979"/>
            <a:ext cx="0" cy="447905"/>
          </a:xfrm>
          <a:prstGeom prst="straightConnector1">
            <a:avLst/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6" name="Google Shape;256;p15"/>
          <p:cNvCxnSpPr>
            <a:endCxn id="253" idx="2"/>
          </p:cNvCxnSpPr>
          <p:nvPr/>
        </p:nvCxnSpPr>
        <p:spPr>
          <a:xfrm flipH="1" rot="10800000">
            <a:off x="4730855" y="6262541"/>
            <a:ext cx="614100" cy="29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7" name="Google Shape;257;p15"/>
          <p:cNvCxnSpPr>
            <a:stCxn id="242" idx="2"/>
          </p:cNvCxnSpPr>
          <p:nvPr/>
        </p:nvCxnSpPr>
        <p:spPr>
          <a:xfrm>
            <a:off x="1362489" y="6149419"/>
            <a:ext cx="114000" cy="351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8" name="Google Shape;258;p15"/>
          <p:cNvCxnSpPr/>
          <p:nvPr/>
        </p:nvCxnSpPr>
        <p:spPr>
          <a:xfrm>
            <a:off x="1476462" y="6501242"/>
            <a:ext cx="3254427" cy="56399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9" name="Google Shape;259;p15"/>
          <p:cNvCxnSpPr/>
          <p:nvPr/>
        </p:nvCxnSpPr>
        <p:spPr>
          <a:xfrm>
            <a:off x="7564983" y="4968998"/>
            <a:ext cx="0" cy="356062"/>
          </a:xfrm>
          <a:prstGeom prst="straightConnector1">
            <a:avLst/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0" name="Google Shape;260;p15"/>
          <p:cNvSpPr/>
          <p:nvPr/>
        </p:nvSpPr>
        <p:spPr>
          <a:xfrm>
            <a:off x="6723715" y="5315899"/>
            <a:ext cx="1803863" cy="590202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pattern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15"/>
          <p:cNvSpPr/>
          <p:nvPr/>
        </p:nvSpPr>
        <p:spPr>
          <a:xfrm rot="-706008">
            <a:off x="6309546" y="5765918"/>
            <a:ext cx="377984" cy="243318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5"/>
          <p:cNvSpPr txBox="1"/>
          <p:nvPr/>
        </p:nvSpPr>
        <p:spPr>
          <a:xfrm>
            <a:off x="6378363" y="5984262"/>
            <a:ext cx="19241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Should be same pattern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 txBox="1"/>
          <p:nvPr>
            <p:ph type="title"/>
          </p:nvPr>
        </p:nvSpPr>
        <p:spPr>
          <a:xfrm>
            <a:off x="444843" y="164914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RIFFA</a:t>
            </a:r>
            <a:endParaRPr/>
          </a:p>
        </p:txBody>
      </p:sp>
      <p:sp>
        <p:nvSpPr>
          <p:cNvPr id="268" name="Google Shape;268;p16"/>
          <p:cNvSpPr txBox="1"/>
          <p:nvPr>
            <p:ph idx="1" type="body"/>
          </p:nvPr>
        </p:nvSpPr>
        <p:spPr>
          <a:xfrm>
            <a:off x="159391" y="956345"/>
            <a:ext cx="8718424" cy="5390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RIFFA package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˗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documentation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˗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˗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c_c++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linux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x64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5" marL="24574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00"/>
              <a:buChar char="‐"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sample_apps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🡪 Our input file from c code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fpga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riffa_hdl 🡪 Place all the rtl code here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altera 🡪 Our board</a:t>
            </a:r>
            <a:endParaRPr/>
          </a:p>
          <a:p>
            <a:pPr indent="-2286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de5 / de5a 🡪 Different board</a:t>
            </a:r>
            <a:endParaRPr/>
          </a:p>
          <a:p>
            <a:pPr indent="-171450" lvl="5" marL="24574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DE5QGen*x*If128 / DE5QGen*x*If128_CLK 🡪 Different PCIe choice or CLK</a:t>
            </a:r>
            <a:endParaRPr/>
          </a:p>
          <a:p>
            <a:pPr indent="-228600" lvl="6" marL="2971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bit 🡪 </a:t>
            </a: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compilation file</a:t>
            </a:r>
            <a:endParaRPr/>
          </a:p>
          <a:p>
            <a:pPr indent="-228600" lvl="6" marL="2971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constr 🡪 sdc file for FPGA 🡪 Modify by your own usage</a:t>
            </a:r>
            <a:endParaRPr/>
          </a:p>
          <a:p>
            <a:pPr indent="-228600" lvl="6" marL="2971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hdl 🡪 </a:t>
            </a: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module file</a:t>
            </a:r>
            <a:endParaRPr/>
          </a:p>
          <a:p>
            <a:pPr indent="-228600" lvl="6" marL="2971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ip 🡪 qsys file</a:t>
            </a:r>
            <a:endParaRPr/>
          </a:p>
          <a:p>
            <a:pPr indent="-228600" lvl="6" marL="2971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prj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7" marL="3429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00"/>
              <a:buChar char="‐"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.qpf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🡪 Quartus project file</a:t>
            </a:r>
            <a:endParaRPr/>
          </a:p>
          <a:p>
            <a:pPr indent="-228600" lvl="7" marL="3429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‐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.qsf 🡪 Quartus setting file 🡪 File setting and compilation board setting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16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16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Top module file</a:t>
            </a:r>
            <a:endParaRPr/>
          </a:p>
        </p:txBody>
      </p:sp>
      <p:sp>
        <p:nvSpPr>
          <p:cNvPr id="276" name="Google Shape;276;p17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277" name="Google Shape;277;p17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78" name="Google Shape;278;p17"/>
          <p:cNvGraphicFramePr/>
          <p:nvPr/>
        </p:nvGraphicFramePr>
        <p:xfrm>
          <a:off x="556954" y="12521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{364968D1-DBDD-41BD-A144-3A4A7234CA1D}</a:tableStyleId>
              </a:tblPr>
              <a:tblGrid>
                <a:gridCol w="2416125"/>
                <a:gridCol w="2646850"/>
                <a:gridCol w="2967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DE5QGen2x8IF128.v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DE5QGen2x8IF128_CLK.v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C_PCI_DATA_WIDTH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Qsys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QSysDE5QGen2x8If128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QSysDE5QGen2x8If128_CLK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riffa_wrapper_de5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At de5 folder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At de5 folder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chnl_tester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 of core parallel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different frequency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reference clk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chnl_clk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riffa_*_clk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79" name="Google Shape;2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795" y="3728785"/>
            <a:ext cx="6263624" cy="196414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7"/>
          <p:cNvSpPr txBox="1"/>
          <p:nvPr/>
        </p:nvSpPr>
        <p:spPr>
          <a:xfrm>
            <a:off x="556954" y="5848684"/>
            <a:ext cx="29171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check Appendix 3, too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Adventure time</a:t>
            </a:r>
            <a:endParaRPr/>
          </a:p>
        </p:txBody>
      </p:sp>
      <p:sp>
        <p:nvSpPr>
          <p:cNvPr id="286" name="Google Shape;286;p18"/>
          <p:cNvSpPr txBox="1"/>
          <p:nvPr>
            <p:ph idx="1" type="body"/>
          </p:nvPr>
        </p:nvSpPr>
        <p:spPr>
          <a:xfrm>
            <a:off x="477795" y="1252152"/>
            <a:ext cx="8254313" cy="509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Website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RIFFA original paper: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http://kastner.ucsd.edu/wp-content/uploads/2014/04/admin/fpl-riffa2.pdf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Github: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https://github.com/KastnerRG/riffa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這些網站裡可能有意想不到的寶藏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18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18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pic>
        <p:nvPicPr>
          <p:cNvPr descr="酷狗老皮- 維基百科，自由的百科全書" id="289" name="Google Shape;28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34225" y="4410168"/>
            <a:ext cx="892162" cy="1195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Practice time</a:t>
            </a:r>
            <a:endParaRPr/>
          </a:p>
        </p:txBody>
      </p:sp>
      <p:sp>
        <p:nvSpPr>
          <p:cNvPr id="295" name="Google Shape;295;p19"/>
          <p:cNvSpPr txBox="1"/>
          <p:nvPr>
            <p:ph idx="1" type="body"/>
          </p:nvPr>
        </p:nvSpPr>
        <p:spPr>
          <a:xfrm>
            <a:off x="477795" y="1252152"/>
            <a:ext cx="8254313" cy="50945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64" r="0" t="-119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96" name="Google Shape;296;p19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19"/>
          <p:cNvSpPr/>
          <p:nvPr/>
        </p:nvSpPr>
        <p:spPr>
          <a:xfrm>
            <a:off x="3374967" y="2252678"/>
            <a:ext cx="1945178" cy="3823855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RAM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1321209" y="2252678"/>
            <a:ext cx="1168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input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9" name="Google Shape;299;p19"/>
          <p:cNvCxnSpPr>
            <a:stCxn id="298" idx="3"/>
          </p:cNvCxnSpPr>
          <p:nvPr/>
        </p:nvCxnSpPr>
        <p:spPr>
          <a:xfrm flipH="1" rot="10800000">
            <a:off x="2489990" y="2435544"/>
            <a:ext cx="885000" cy="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0" name="Google Shape;300;p19"/>
          <p:cNvSpPr/>
          <p:nvPr/>
        </p:nvSpPr>
        <p:spPr>
          <a:xfrm>
            <a:off x="2957416" y="2620224"/>
            <a:ext cx="365760" cy="3454523"/>
          </a:xfrm>
          <a:prstGeom prst="downArrow">
            <a:avLst>
              <a:gd fmla="val 26271" name="adj1"/>
              <a:gd fmla="val 50000" name="adj2"/>
            </a:avLst>
          </a:prstGeom>
          <a:noFill/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9"/>
          <p:cNvSpPr/>
          <p:nvPr/>
        </p:nvSpPr>
        <p:spPr>
          <a:xfrm rot="10800000">
            <a:off x="5371936" y="2252678"/>
            <a:ext cx="365760" cy="3454523"/>
          </a:xfrm>
          <a:prstGeom prst="downArrow">
            <a:avLst>
              <a:gd fmla="val 26271" name="adj1"/>
              <a:gd fmla="val 50000" name="adj2"/>
            </a:avLst>
          </a:prstGeom>
          <a:noFill/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19"/>
          <p:cNvCxnSpPr/>
          <p:nvPr/>
        </p:nvCxnSpPr>
        <p:spPr>
          <a:xfrm flipH="1" rot="10800000">
            <a:off x="5320145" y="5923299"/>
            <a:ext cx="884977" cy="178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3" name="Google Shape;303;p19"/>
          <p:cNvSpPr txBox="1"/>
          <p:nvPr/>
        </p:nvSpPr>
        <p:spPr>
          <a:xfrm>
            <a:off x="6194460" y="5738633"/>
            <a:ext cx="1268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output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4" name="Google Shape;304;p19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305" name="Google Shape;305;p19"/>
          <p:cNvSpPr txBox="1"/>
          <p:nvPr/>
        </p:nvSpPr>
        <p:spPr>
          <a:xfrm>
            <a:off x="1907177" y="3918857"/>
            <a:ext cx="11338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5638203" y="3441657"/>
            <a:ext cx="12171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77795" y="365126"/>
            <a:ext cx="8254313" cy="7155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77795" y="1221972"/>
            <a:ext cx="8254313" cy="4954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FPGA introduction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is RIFFA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Practice #1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Other useful utilities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Practice time</a:t>
            </a:r>
            <a:endParaRPr/>
          </a:p>
        </p:txBody>
      </p:sp>
      <p:sp>
        <p:nvSpPr>
          <p:cNvPr id="312" name="Google Shape;312;p20"/>
          <p:cNvSpPr txBox="1"/>
          <p:nvPr>
            <p:ph idx="1" type="body"/>
          </p:nvPr>
        </p:nvSpPr>
        <p:spPr>
          <a:xfrm>
            <a:off x="477795" y="1252152"/>
            <a:ext cx="8254313" cy="509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Channel tester: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20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4" name="Google Shape;3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1566" y="1252152"/>
            <a:ext cx="4702041" cy="1475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795" y="2822985"/>
            <a:ext cx="4411362" cy="2654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2044" y="2822985"/>
            <a:ext cx="3780064" cy="199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52044" y="4999645"/>
            <a:ext cx="1955590" cy="144264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8" name="Google Shape;318;p20"/>
          <p:cNvSpPr txBox="1"/>
          <p:nvPr/>
        </p:nvSpPr>
        <p:spPr>
          <a:xfrm>
            <a:off x="7431585" y="5551692"/>
            <a:ext cx="144623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Plugged design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20"/>
          <p:cNvSpPr/>
          <p:nvPr/>
        </p:nvSpPr>
        <p:spPr>
          <a:xfrm rot="10800000">
            <a:off x="6970521" y="5643305"/>
            <a:ext cx="436891" cy="155328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0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Practice time</a:t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477795" y="1252152"/>
            <a:ext cx="4094205" cy="509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Inferred dual port Block RAM: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1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8" name="Google Shape;3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132" y="1764414"/>
            <a:ext cx="3797332" cy="458228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1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330" name="Google Shape;330;p21"/>
          <p:cNvSpPr txBox="1"/>
          <p:nvPr/>
        </p:nvSpPr>
        <p:spPr>
          <a:xfrm>
            <a:off x="4694464" y="1252152"/>
            <a:ext cx="4094205" cy="509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˗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template memory file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˗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Quartus 🡪 File 🡪 New file 🡪 Verilog HDL file</a:t>
            </a:r>
            <a:endParaRPr/>
          </a:p>
          <a:p>
            <a:pPr indent="-1143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˗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template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˗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Verilog HDL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˗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lots of template to use</a:t>
            </a:r>
            <a:endParaRPr/>
          </a:p>
          <a:p>
            <a:pPr indent="-2286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˗"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the RAM by your own</a:t>
            </a:r>
            <a:endParaRPr/>
          </a:p>
          <a:p>
            <a:pPr indent="-1143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1" name="Google Shape;33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6927" y="2469571"/>
            <a:ext cx="4112059" cy="483179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1"/>
          <p:cNvSpPr/>
          <p:nvPr/>
        </p:nvSpPr>
        <p:spPr>
          <a:xfrm>
            <a:off x="7105650" y="2686050"/>
            <a:ext cx="285750" cy="266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477795" y="1252152"/>
            <a:ext cx="8254313" cy="509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Download sample code: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Generate pattern from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bram_wrapper.m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(done)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Check design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Only need bram_wrapper.v in.dat out.dat tb_bram.v for simulation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Source file: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/cad/source.cshrc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design: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ncverilog tb_bram.v bram_wrapper.v +access+r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RIFFA + design: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test_chnl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22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Step-by-step guide - RTL simulation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22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0" name="Google Shape;340;p22"/>
          <p:cNvGrpSpPr/>
          <p:nvPr/>
        </p:nvGrpSpPr>
        <p:grpSpPr>
          <a:xfrm>
            <a:off x="914114" y="1508271"/>
            <a:ext cx="3448328" cy="1631405"/>
            <a:chOff x="942689" y="1867459"/>
            <a:chExt cx="3448328" cy="1631405"/>
          </a:xfrm>
        </p:grpSpPr>
        <p:pic>
          <p:nvPicPr>
            <p:cNvPr id="341" name="Google Shape;341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48325" y="2160105"/>
              <a:ext cx="1495634" cy="4477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14489" y="2022283"/>
              <a:ext cx="1276528" cy="1476581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343" name="Google Shape;343;p22"/>
            <p:cNvSpPr/>
            <p:nvPr/>
          </p:nvSpPr>
          <p:spPr>
            <a:xfrm>
              <a:off x="1048325" y="2160105"/>
              <a:ext cx="930224" cy="223868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4" name="Google Shape;344;p22"/>
            <p:cNvCxnSpPr/>
            <p:nvPr/>
          </p:nvCxnSpPr>
          <p:spPr>
            <a:xfrm>
              <a:off x="1978549" y="2383973"/>
              <a:ext cx="1135940" cy="1114891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45" name="Google Shape;345;p22"/>
            <p:cNvCxnSpPr/>
            <p:nvPr/>
          </p:nvCxnSpPr>
          <p:spPr>
            <a:xfrm flipH="1" rot="10800000">
              <a:off x="1978549" y="2021347"/>
              <a:ext cx="1135940" cy="13875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46" name="Google Shape;346;p22"/>
            <p:cNvSpPr txBox="1"/>
            <p:nvPr/>
          </p:nvSpPr>
          <p:spPr>
            <a:xfrm>
              <a:off x="942689" y="1867459"/>
              <a:ext cx="898003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Practice 1</a:t>
              </a:r>
              <a:endPara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347" name="Google Shape;347;p22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pic>
        <p:nvPicPr>
          <p:cNvPr id="348" name="Google Shape;34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0164" y="5291235"/>
            <a:ext cx="3686197" cy="1467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Step-by-step guide - FPGA simulation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23"/>
          <p:cNvSpPr txBox="1"/>
          <p:nvPr>
            <p:ph idx="1" type="body"/>
          </p:nvPr>
        </p:nvSpPr>
        <p:spPr>
          <a:xfrm>
            <a:off x="477795" y="1252152"/>
            <a:ext cx="8254313" cy="509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Open Quartus II </a:t>
            </a: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(License file: 25000@140.112.33.164)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Quartus 17.0: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Char char="˗"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/mnt/ds1515/opt/intelFPGA/17.0/quartus/bin/quartus &amp;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Copy RIFFA from workstation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Char char="˗"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 -r /mnt/ds1515/fpga/riffa_2.2.2/ ./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Open Project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Located at:</a:t>
            </a:r>
            <a:endParaRPr/>
          </a:p>
          <a:p>
            <a:pPr indent="0" lvl="2" marL="628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&lt;your path&gt;/riffa_2.2.2/source/fpga/altera/</a:t>
            </a: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de#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DE#Gen#x#If###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/prj/</a:t>
            </a:r>
            <a:r>
              <a:rPr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DE#Gen#x#lf###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.qpf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1600"/>
              <a:buChar char="˗"/>
            </a:pP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de#: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de5 / de5a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600"/>
              <a:buChar char="˗"/>
            </a:pPr>
            <a:r>
              <a:rPr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DE#Gen#x#If###: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DE5Gen2x8If128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3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FPGA: DE5</a:t>
            </a:r>
            <a:endParaRPr/>
          </a:p>
          <a:p>
            <a:pPr indent="-285750" lvl="3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PCIe Spec: generation 2; 8 lanes; 128 bits width (250 MHz)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p23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6" name="Google Shape;3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2954" y="5663302"/>
            <a:ext cx="5202650" cy="8977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7" name="Google Shape;357;p23"/>
          <p:cNvGraphicFramePr/>
          <p:nvPr/>
        </p:nvGraphicFramePr>
        <p:xfrm>
          <a:off x="699729" y="5856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{0B6580C5-E70C-448C-A784-71EAF4B0E791}</a:tableStyleId>
              </a:tblPr>
              <a:tblGrid>
                <a:gridCol w="747175"/>
                <a:gridCol w="1570350"/>
              </a:tblGrid>
              <a:tr h="28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Gen2x8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 MHz/ 128 bits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Gen2x4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125 MHz/ 128 bits</a:t>
                      </a:r>
                      <a:endParaRPr sz="1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23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/>
          <p:nvPr>
            <p:ph type="title"/>
          </p:nvPr>
        </p:nvSpPr>
        <p:spPr>
          <a:xfrm>
            <a:off x="444843" y="-12623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Step-by-step guide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24"/>
          <p:cNvSpPr txBox="1"/>
          <p:nvPr>
            <p:ph idx="1" type="body"/>
          </p:nvPr>
        </p:nvSpPr>
        <p:spPr>
          <a:xfrm>
            <a:off x="477795" y="1252152"/>
            <a:ext cx="8254313" cy="509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4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Replace files in RIFFA directory:</a:t>
            </a:r>
            <a:endParaRPr/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4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Compile: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(may take some time)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5" name="Google Shape;365;p24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6" name="Google Shape;36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283" y="1703879"/>
            <a:ext cx="1276528" cy="147658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24"/>
          <p:cNvSpPr/>
          <p:nvPr/>
        </p:nvSpPr>
        <p:spPr>
          <a:xfrm>
            <a:off x="967283" y="2139045"/>
            <a:ext cx="1276528" cy="391886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4"/>
          <p:cNvSpPr/>
          <p:nvPr/>
        </p:nvSpPr>
        <p:spPr>
          <a:xfrm>
            <a:off x="967283" y="1749427"/>
            <a:ext cx="1276528" cy="19594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4"/>
          <p:cNvSpPr/>
          <p:nvPr/>
        </p:nvSpPr>
        <p:spPr>
          <a:xfrm>
            <a:off x="3013991" y="2192111"/>
            <a:ext cx="39715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&lt;your path&gt;/riffa_2.2.2/source/fpga/riffa_hdl/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4"/>
          <p:cNvSpPr/>
          <p:nvPr/>
        </p:nvSpPr>
        <p:spPr>
          <a:xfrm>
            <a:off x="2343151" y="2245180"/>
            <a:ext cx="571500" cy="201641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4"/>
          <p:cNvSpPr/>
          <p:nvPr/>
        </p:nvSpPr>
        <p:spPr>
          <a:xfrm>
            <a:off x="3013991" y="1673097"/>
            <a:ext cx="419326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&lt;your path&gt;/riffa_2.2.2/source/c_c++/linux/x64/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4"/>
          <p:cNvSpPr/>
          <p:nvPr/>
        </p:nvSpPr>
        <p:spPr>
          <a:xfrm>
            <a:off x="2343151" y="1726166"/>
            <a:ext cx="571500" cy="201641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4"/>
          <p:cNvSpPr txBox="1"/>
          <p:nvPr/>
        </p:nvSpPr>
        <p:spPr>
          <a:xfrm>
            <a:off x="6570964" y="2492861"/>
            <a:ext cx="6190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24"/>
          <p:cNvSpPr txBox="1"/>
          <p:nvPr/>
        </p:nvSpPr>
        <p:spPr>
          <a:xfrm>
            <a:off x="1588740" y="683645"/>
            <a:ext cx="603242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須先把sample_app裡面原有的資料全部刪除</a:t>
            </a:r>
            <a:endParaRPr/>
          </a:p>
        </p:txBody>
      </p:sp>
      <p:sp>
        <p:nvSpPr>
          <p:cNvPr id="375" name="Google Shape;375;p24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pic>
        <p:nvPicPr>
          <p:cNvPr id="376" name="Google Shape;37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5136" y="3102294"/>
            <a:ext cx="5485647" cy="34106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p24"/>
          <p:cNvCxnSpPr/>
          <p:nvPr/>
        </p:nvCxnSpPr>
        <p:spPr>
          <a:xfrm flipH="1">
            <a:off x="6570964" y="2837171"/>
            <a:ext cx="168662" cy="454228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Step-by-step guide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p25"/>
          <p:cNvSpPr txBox="1"/>
          <p:nvPr>
            <p:ph idx="1" type="body"/>
          </p:nvPr>
        </p:nvSpPr>
        <p:spPr>
          <a:xfrm>
            <a:off x="477795" y="1252152"/>
            <a:ext cx="8254313" cy="509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6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Additional settings (Supplement)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You can select different compiler settings for better compilation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advanced setting, synthesis or fitter can make different result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 .qsf file, you can make these setting by command.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Ex. 16 parallel compilier setting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set_global_assignment -name NUM_PARALLEL_PROCESSORS ALL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qsf file is very important~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25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5" name="Google Shape;385;p25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pic>
        <p:nvPicPr>
          <p:cNvPr id="386" name="Google Shape;38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5506" y="3607061"/>
            <a:ext cx="2961905" cy="3104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2708" y="3877431"/>
            <a:ext cx="3056407" cy="2834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603" y="1662692"/>
            <a:ext cx="7386794" cy="4679179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6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Step-by-step guide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26"/>
          <p:cNvSpPr txBox="1"/>
          <p:nvPr>
            <p:ph idx="1" type="body"/>
          </p:nvPr>
        </p:nvSpPr>
        <p:spPr>
          <a:xfrm>
            <a:off x="477795" y="1252152"/>
            <a:ext cx="8254313" cy="509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7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Compilation report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26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p26"/>
          <p:cNvSpPr/>
          <p:nvPr/>
        </p:nvSpPr>
        <p:spPr>
          <a:xfrm>
            <a:off x="5565613" y="3893720"/>
            <a:ext cx="1763193" cy="30680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6"/>
          <p:cNvSpPr/>
          <p:nvPr/>
        </p:nvSpPr>
        <p:spPr>
          <a:xfrm>
            <a:off x="5517988" y="3212788"/>
            <a:ext cx="1763193" cy="31580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6"/>
          <p:cNvSpPr/>
          <p:nvPr/>
        </p:nvSpPr>
        <p:spPr>
          <a:xfrm>
            <a:off x="1242542" y="3606348"/>
            <a:ext cx="1547708" cy="169916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6"/>
          <p:cNvSpPr txBox="1"/>
          <p:nvPr/>
        </p:nvSpPr>
        <p:spPr>
          <a:xfrm>
            <a:off x="3290588" y="1716612"/>
            <a:ext cx="19511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 attention to these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0" name="Google Shape;400;p26"/>
          <p:cNvCxnSpPr>
            <a:stCxn id="399" idx="2"/>
            <a:endCxn id="398" idx="0"/>
          </p:cNvCxnSpPr>
          <p:nvPr/>
        </p:nvCxnSpPr>
        <p:spPr>
          <a:xfrm rot="5400000">
            <a:off x="2365675" y="1705966"/>
            <a:ext cx="1551300" cy="2249700"/>
          </a:xfrm>
          <a:prstGeom prst="curvedConnector3">
            <a:avLst>
              <a:gd fmla="val 49996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1" name="Google Shape;401;p26"/>
          <p:cNvCxnSpPr>
            <a:stCxn id="399" idx="2"/>
            <a:endCxn id="397" idx="0"/>
          </p:cNvCxnSpPr>
          <p:nvPr/>
        </p:nvCxnSpPr>
        <p:spPr>
          <a:xfrm flipH="1" rot="-5400000">
            <a:off x="4753976" y="1567366"/>
            <a:ext cx="1157700" cy="2133300"/>
          </a:xfrm>
          <a:prstGeom prst="curvedConnector3">
            <a:avLst>
              <a:gd fmla="val 4999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2" name="Google Shape;402;p26"/>
          <p:cNvCxnSpPr>
            <a:stCxn id="399" idx="2"/>
            <a:endCxn id="396" idx="1"/>
          </p:cNvCxnSpPr>
          <p:nvPr/>
        </p:nvCxnSpPr>
        <p:spPr>
          <a:xfrm flipH="1" rot="-5400000">
            <a:off x="3919826" y="2401516"/>
            <a:ext cx="1992000" cy="1299300"/>
          </a:xfrm>
          <a:prstGeom prst="curvedConnector2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3" name="Google Shape;403;p26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7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Step-by-step guide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27"/>
          <p:cNvSpPr txBox="1"/>
          <p:nvPr>
            <p:ph idx="1" type="body"/>
          </p:nvPr>
        </p:nvSpPr>
        <p:spPr>
          <a:xfrm>
            <a:off x="477795" y="1252152"/>
            <a:ext cx="8254313" cy="509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8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Timing analyzer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WNS should be positive for all corners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27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p27"/>
          <p:cNvSpPr txBox="1"/>
          <p:nvPr/>
        </p:nvSpPr>
        <p:spPr>
          <a:xfrm>
            <a:off x="5360162" y="1552460"/>
            <a:ext cx="267893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ok, but we’ll skip for now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27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pic>
        <p:nvPicPr>
          <p:cNvPr id="413" name="Google Shape;4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494" y="1986609"/>
            <a:ext cx="7707012" cy="4192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442" y="146177"/>
            <a:ext cx="2434195" cy="368582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8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Step-by-step guide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28"/>
          <p:cNvSpPr txBox="1"/>
          <p:nvPr>
            <p:ph idx="1" type="body"/>
          </p:nvPr>
        </p:nvSpPr>
        <p:spPr>
          <a:xfrm>
            <a:off x="477795" y="1252152"/>
            <a:ext cx="8254313" cy="509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9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Timequest timing analyzer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28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5498449" y="2246085"/>
            <a:ext cx="514350" cy="186872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8"/>
          <p:cNvSpPr/>
          <p:nvPr/>
        </p:nvSpPr>
        <p:spPr>
          <a:xfrm>
            <a:off x="7724775" y="3618772"/>
            <a:ext cx="411263" cy="12455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8"/>
          <p:cNvSpPr/>
          <p:nvPr/>
        </p:nvSpPr>
        <p:spPr>
          <a:xfrm flipH="1" rot="-5400000">
            <a:off x="7140725" y="4035177"/>
            <a:ext cx="457200" cy="488738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8"/>
          <p:cNvSpPr txBox="1"/>
          <p:nvPr/>
        </p:nvSpPr>
        <p:spPr>
          <a:xfrm>
            <a:off x="6342910" y="4920364"/>
            <a:ext cx="233910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此工具可找到</a:t>
            </a:r>
            <a:endParaRPr sz="2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Critical path</a:t>
            </a:r>
            <a:endParaRPr/>
          </a:p>
        </p:txBody>
      </p:sp>
      <p:sp>
        <p:nvSpPr>
          <p:cNvPr id="426" name="Google Shape;426;p28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pic>
        <p:nvPicPr>
          <p:cNvPr id="427" name="Google Shape;42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175" y="1663883"/>
            <a:ext cx="4679895" cy="1538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1482" y="3415375"/>
            <a:ext cx="4855061" cy="2800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9"/>
          <p:cNvSpPr txBox="1"/>
          <p:nvPr>
            <p:ph type="title"/>
          </p:nvPr>
        </p:nvSpPr>
        <p:spPr>
          <a:xfrm>
            <a:off x="477795" y="24832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Step-by-step guide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29"/>
          <p:cNvSpPr txBox="1"/>
          <p:nvPr>
            <p:ph idx="1" type="body"/>
          </p:nvPr>
        </p:nvSpPr>
        <p:spPr>
          <a:xfrm>
            <a:off x="477795" y="740423"/>
            <a:ext cx="8254313" cy="31426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10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Programmer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After finish compilation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cd &lt;your path&gt;/riffa_2.2.2/source/fpga/altera/</a:t>
            </a:r>
            <a:r>
              <a:rPr lang="en-US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de#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DE#Gen#x#If###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/bit/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sudo /mnt/ds1515/opt/intelFPGA/17.0/quartus/bin/jtagconfig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sudo /mnt/ds1515/opt/intelFPGA/17.0/quartus/bin/quartus_pgm -m jtag -c 1 -o "p;DE5QGen2x8If128.sof »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Char char="˗"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sure to change the file name for new code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sudo reboot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Don’t close the machine while others are compiling!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 “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” to check other users’ usage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29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6" name="Google Shape;4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3360" y="34485"/>
            <a:ext cx="3360640" cy="120801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9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pic>
        <p:nvPicPr>
          <p:cNvPr id="438" name="Google Shape;43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9956" y="3883049"/>
            <a:ext cx="3480249" cy="28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29"/>
          <p:cNvPicPr preferRelativeResize="0"/>
          <p:nvPr/>
        </p:nvPicPr>
        <p:blipFill rotWithShape="1">
          <a:blip r:embed="rId5">
            <a:alphaModFix/>
          </a:blip>
          <a:srcRect b="55749" l="0" r="4624" t="0"/>
          <a:stretch/>
        </p:blipFill>
        <p:spPr>
          <a:xfrm>
            <a:off x="0" y="4609026"/>
            <a:ext cx="5466512" cy="1196156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9"/>
          <p:cNvSpPr/>
          <p:nvPr/>
        </p:nvSpPr>
        <p:spPr>
          <a:xfrm>
            <a:off x="360727" y="4781725"/>
            <a:ext cx="503339" cy="40267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Terasic FPGA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77795" y="1252152"/>
            <a:ext cx="8254313" cy="49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DE5-Net FPGA Development Kit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https://www.terasic.com.tw/cgi-bin/page/archive.pl?Language=Taiwan&amp;CategoryNo=159&amp;No=726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/>
              <a:t>Altera Stratix® V GX FPGA (5SGXEA7N2F45C2)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/>
              <a:t>Lots of resources in the web, includes user manual and CD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/>
              <a:t>10 LEDs / 4 push-buttons / 4 slide switches / 2 seven-segment displays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/>
              <a:t>622,000 logic elements (LEs)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/>
              <a:t>50-Mbits embedded memory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/>
              <a:t>512 18-bit x 18-bit multipliers / 256 27-bit x 27-bit DSP blocks</a:t>
            </a:r>
            <a:endParaRPr/>
          </a:p>
        </p:txBody>
      </p:sp>
      <p:sp>
        <p:nvSpPr>
          <p:cNvPr id="106" name="Google Shape;106;p3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8161" y="4188218"/>
            <a:ext cx="5427677" cy="2523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0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Step-by-step guide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30"/>
          <p:cNvSpPr txBox="1"/>
          <p:nvPr>
            <p:ph idx="1" type="body"/>
          </p:nvPr>
        </p:nvSpPr>
        <p:spPr>
          <a:xfrm>
            <a:off x="477795" y="1252152"/>
            <a:ext cx="8254313" cy="509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11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Run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Char char="˗"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 &lt;your path&gt;/riffa_2.2.2/source/c_c++/linux/x64/sample_app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Char char="˗"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Char char="˗"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./testutil 0 	//List FPGA info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Char char="˗"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./testutil 1 0	//Reset FPGA 0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600"/>
              <a:buChar char="˗"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./testutil 2 &lt;numofdata&gt;	//numofdata: </a:t>
            </a:r>
            <a:r>
              <a:rPr b="1"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multiples of 4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(up to 65536)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30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8" name="Google Shape;448;p30"/>
          <p:cNvSpPr txBox="1"/>
          <p:nvPr/>
        </p:nvSpPr>
        <p:spPr>
          <a:xfrm>
            <a:off x="2939141" y="6161569"/>
            <a:ext cx="23278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Congratulations !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9" name="Google Shape;449;p30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pic>
        <p:nvPicPr>
          <p:cNvPr id="450" name="Google Shape;4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2372" y="3263269"/>
            <a:ext cx="4281421" cy="271735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0"/>
          <p:cNvSpPr/>
          <p:nvPr/>
        </p:nvSpPr>
        <p:spPr>
          <a:xfrm>
            <a:off x="1962373" y="4192013"/>
            <a:ext cx="1866678" cy="28662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30"/>
          <p:cNvSpPr/>
          <p:nvPr/>
        </p:nvSpPr>
        <p:spPr>
          <a:xfrm>
            <a:off x="1953153" y="5605848"/>
            <a:ext cx="2149929" cy="187777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Practice time</a:t>
            </a:r>
            <a:endParaRPr/>
          </a:p>
        </p:txBody>
      </p:sp>
      <p:sp>
        <p:nvSpPr>
          <p:cNvPr id="458" name="Google Shape;458;p31"/>
          <p:cNvSpPr txBox="1"/>
          <p:nvPr>
            <p:ph idx="1" type="body"/>
          </p:nvPr>
        </p:nvSpPr>
        <p:spPr>
          <a:xfrm>
            <a:off x="477795" y="1252152"/>
            <a:ext cx="8254313" cy="50945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64" r="0" t="-119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59" name="Google Shape;459;p31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0" name="Google Shape;460;p31"/>
          <p:cNvSpPr/>
          <p:nvPr/>
        </p:nvSpPr>
        <p:spPr>
          <a:xfrm>
            <a:off x="3374967" y="2252678"/>
            <a:ext cx="1945178" cy="3823855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RAM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31"/>
          <p:cNvSpPr txBox="1"/>
          <p:nvPr/>
        </p:nvSpPr>
        <p:spPr>
          <a:xfrm>
            <a:off x="1321209" y="2252678"/>
            <a:ext cx="11687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input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62" name="Google Shape;462;p31"/>
          <p:cNvCxnSpPr>
            <a:stCxn id="461" idx="3"/>
          </p:cNvCxnSpPr>
          <p:nvPr/>
        </p:nvCxnSpPr>
        <p:spPr>
          <a:xfrm flipH="1" rot="10800000">
            <a:off x="2489990" y="2435544"/>
            <a:ext cx="885000" cy="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3" name="Google Shape;463;p31"/>
          <p:cNvSpPr/>
          <p:nvPr/>
        </p:nvSpPr>
        <p:spPr>
          <a:xfrm>
            <a:off x="2957416" y="2620224"/>
            <a:ext cx="365760" cy="3454523"/>
          </a:xfrm>
          <a:prstGeom prst="downArrow">
            <a:avLst>
              <a:gd fmla="val 26271" name="adj1"/>
              <a:gd fmla="val 50000" name="adj2"/>
            </a:avLst>
          </a:prstGeom>
          <a:noFill/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31"/>
          <p:cNvSpPr/>
          <p:nvPr/>
        </p:nvSpPr>
        <p:spPr>
          <a:xfrm flipH="1">
            <a:off x="5371936" y="2620223"/>
            <a:ext cx="365760" cy="3454523"/>
          </a:xfrm>
          <a:prstGeom prst="downArrow">
            <a:avLst>
              <a:gd fmla="val 26271" name="adj1"/>
              <a:gd fmla="val 50000" name="adj2"/>
            </a:avLst>
          </a:prstGeom>
          <a:noFill/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5" name="Google Shape;465;p31"/>
          <p:cNvCxnSpPr/>
          <p:nvPr/>
        </p:nvCxnSpPr>
        <p:spPr>
          <a:xfrm flipH="1" rot="10800000">
            <a:off x="5317744" y="2421452"/>
            <a:ext cx="884977" cy="178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6" name="Google Shape;466;p31"/>
          <p:cNvSpPr txBox="1"/>
          <p:nvPr/>
        </p:nvSpPr>
        <p:spPr>
          <a:xfrm>
            <a:off x="6200319" y="2229480"/>
            <a:ext cx="1268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output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7" name="Google Shape;467;p31"/>
          <p:cNvSpPr txBox="1"/>
          <p:nvPr/>
        </p:nvSpPr>
        <p:spPr>
          <a:xfrm>
            <a:off x="1345189" y="2474158"/>
            <a:ext cx="11208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(a, b, c, 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8" name="Google Shape;468;p31"/>
          <p:cNvSpPr txBox="1"/>
          <p:nvPr/>
        </p:nvSpPr>
        <p:spPr>
          <a:xfrm>
            <a:off x="6200319" y="2505586"/>
            <a:ext cx="18565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(0, 0, 0, a+b+c+d)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31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TODOs</a:t>
            </a:r>
            <a:endParaRPr/>
          </a:p>
        </p:txBody>
      </p:sp>
      <p:sp>
        <p:nvSpPr>
          <p:cNvPr id="475" name="Google Shape;475;p32"/>
          <p:cNvSpPr txBox="1"/>
          <p:nvPr>
            <p:ph idx="1" type="body"/>
          </p:nvPr>
        </p:nvSpPr>
        <p:spPr>
          <a:xfrm>
            <a:off x="477795" y="1252152"/>
            <a:ext cx="8254313" cy="509454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64" r="0" t="-119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76" name="Google Shape;476;p32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7" name="Google Shape;477;p32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pic>
        <p:nvPicPr>
          <p:cNvPr id="478" name="Google Shape;47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5558" y="2745051"/>
            <a:ext cx="7258786" cy="2013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3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FPU IP</a:t>
            </a:r>
            <a:endParaRPr/>
          </a:p>
        </p:txBody>
      </p:sp>
      <p:sp>
        <p:nvSpPr>
          <p:cNvPr id="484" name="Google Shape;484;p33"/>
          <p:cNvSpPr txBox="1"/>
          <p:nvPr>
            <p:ph idx="1" type="body"/>
          </p:nvPr>
        </p:nvSpPr>
        <p:spPr>
          <a:xfrm>
            <a:off x="477795" y="1252152"/>
            <a:ext cx="8254313" cy="509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Library &gt; Basic Functions &gt; Arithmetic &gt; ALTERA_FP_FUCTIONS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File name: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FPU_add_sub.v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file will be connect to .qsf file automatically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generated files will be generated at prj/ directory</a:t>
            </a:r>
            <a:endParaRPr/>
          </a:p>
        </p:txBody>
      </p:sp>
      <p:sp>
        <p:nvSpPr>
          <p:cNvPr id="485" name="Google Shape;485;p33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6" name="Google Shape;486;p33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pic>
        <p:nvPicPr>
          <p:cNvPr id="487" name="Google Shape;48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9775" y="1644206"/>
            <a:ext cx="2055537" cy="1266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9062" y="1644206"/>
            <a:ext cx="2972526" cy="1389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611" y="3234152"/>
            <a:ext cx="6508376" cy="2197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49223" y="3728330"/>
            <a:ext cx="3899695" cy="1707187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33"/>
          <p:cNvSpPr/>
          <p:nvPr/>
        </p:nvSpPr>
        <p:spPr>
          <a:xfrm>
            <a:off x="4950441" y="4082303"/>
            <a:ext cx="864872" cy="27454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3"/>
          <p:cNvSpPr txBox="1"/>
          <p:nvPr/>
        </p:nvSpPr>
        <p:spPr>
          <a:xfrm>
            <a:off x="5572659" y="4639674"/>
            <a:ext cx="227498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3 stages pipeline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check performance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TODOs</a:t>
            </a:r>
            <a:endParaRPr/>
          </a:p>
        </p:txBody>
      </p:sp>
      <p:sp>
        <p:nvSpPr>
          <p:cNvPr id="498" name="Google Shape;498;p34"/>
          <p:cNvSpPr txBox="1"/>
          <p:nvPr>
            <p:ph idx="1" type="body"/>
          </p:nvPr>
        </p:nvSpPr>
        <p:spPr>
          <a:xfrm>
            <a:off x="477795" y="1252152"/>
            <a:ext cx="8254313" cy="509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Follow the step-by-step guide to finish the FPGA part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Run: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./testutil 2 65536</a:t>
            </a:r>
            <a:endParaRPr/>
          </a:p>
          <a:p>
            <a:pPr indent="-1270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34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0" name="Google Shape;500;p34"/>
          <p:cNvSpPr txBox="1"/>
          <p:nvPr/>
        </p:nvSpPr>
        <p:spPr>
          <a:xfrm>
            <a:off x="5917958" y="4662611"/>
            <a:ext cx="272505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see this, you passed the FPGA test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34"/>
          <p:cNvSpPr/>
          <p:nvPr/>
        </p:nvSpPr>
        <p:spPr>
          <a:xfrm>
            <a:off x="5420652" y="4852946"/>
            <a:ext cx="408215" cy="204107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34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pic>
        <p:nvPicPr>
          <p:cNvPr id="503" name="Google Shape;50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185" y="2470508"/>
            <a:ext cx="4942857" cy="387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5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509" name="Google Shape;509;p35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10" name="Google Shape;510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511" name="Google Shape;511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6"/>
          <p:cNvSpPr txBox="1"/>
          <p:nvPr>
            <p:ph type="ctrTitle"/>
          </p:nvPr>
        </p:nvSpPr>
        <p:spPr>
          <a:xfrm>
            <a:off x="685800" y="1895662"/>
            <a:ext cx="7772400" cy="3825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Appendix 1: Modifying PCIe</a:t>
            </a: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2: testutil</a:t>
            </a:r>
            <a:b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3</a:t>
            </a:r>
            <a:r>
              <a:rPr lang="en-US" sz="3600">
                <a:solidFill>
                  <a:srgbClr val="D8D8D8"/>
                </a:solidFill>
              </a:rPr>
              <a:t>: _CLK version</a:t>
            </a:r>
            <a:br>
              <a:rPr lang="en-US" sz="3600">
                <a:solidFill>
                  <a:srgbClr val="D8D8D8"/>
                </a:solidFill>
              </a:rPr>
            </a:br>
            <a:r>
              <a:rPr lang="en-US" sz="3600">
                <a:solidFill>
                  <a:srgbClr val="D8D8D8"/>
                </a:solidFill>
              </a:rPr>
              <a:t>Appendix 4: DE5a</a:t>
            </a:r>
            <a:br>
              <a:rPr lang="en-US" sz="3600">
                <a:solidFill>
                  <a:srgbClr val="D8D8D8"/>
                </a:solidFill>
              </a:rPr>
            </a:br>
            <a:r>
              <a:rPr lang="en-US" sz="3600">
                <a:solidFill>
                  <a:srgbClr val="D8D8D8"/>
                </a:solidFill>
              </a:rPr>
              <a:t>Appendix 5: Setting up FPGA</a:t>
            </a:r>
            <a:br>
              <a:rPr lang="en-US" sz="3600">
                <a:solidFill>
                  <a:srgbClr val="D8D8D8"/>
                </a:solidFill>
              </a:rPr>
            </a:br>
            <a:r>
              <a:rPr lang="en-US" sz="3600">
                <a:solidFill>
                  <a:srgbClr val="D8D8D8"/>
                </a:solidFill>
              </a:rPr>
              <a:t>Appendix 6: Modify I/O more output</a:t>
            </a:r>
            <a:endParaRPr sz="3600">
              <a:solidFill>
                <a:srgbClr val="D8D8D8"/>
              </a:solidFill>
            </a:endParaRPr>
          </a:p>
        </p:txBody>
      </p:sp>
      <p:sp>
        <p:nvSpPr>
          <p:cNvPr id="517" name="Google Shape;517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8" name="Google Shape;518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7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Modifying the PCIE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37"/>
          <p:cNvSpPr txBox="1"/>
          <p:nvPr>
            <p:ph idx="1" type="body"/>
          </p:nvPr>
        </p:nvSpPr>
        <p:spPr>
          <a:xfrm>
            <a:off x="477795" y="1252152"/>
            <a:ext cx="8254313" cy="49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1/2/3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LANE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x1/x2/x4/x8/x16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62.5 MHz: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Gen1x1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125 MHz: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Gen1x2, Gen1x4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Gen2x1, Gen2x2, Gen2x4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Gen3x1, Gen3x2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250 MHz: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Gen2x8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Gen3x4, Gen 3x8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37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526" name="Google Shape;526;p37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8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Modifying the PCIe on the Qsys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2" name="Google Shape;532;p38"/>
          <p:cNvSpPr txBox="1"/>
          <p:nvPr>
            <p:ph idx="1" type="body"/>
          </p:nvPr>
        </p:nvSpPr>
        <p:spPr>
          <a:xfrm>
            <a:off x="477796" y="1252152"/>
            <a:ext cx="8184512" cy="509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Double click 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˗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QSysDE#Gen#x#lf###:pcie_system_inst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Areas to be edited are highlighted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Edit settings in PCIeDE#Gen#x#If### first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Then for XCVRCtrlGen#x#, and XDRVCtrlGen#x#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˗"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Edit </a:t>
            </a:r>
            <a:r>
              <a:rPr i="1" lang="en-US" sz="1400">
                <a:latin typeface="Times New Roman"/>
                <a:ea typeface="Times New Roman"/>
                <a:cs typeface="Times New Roman"/>
                <a:sym typeface="Times New Roman"/>
              </a:rPr>
              <a:t>Number of reconfiguration interfaces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accordingly</a:t>
            </a:r>
            <a:endParaRPr/>
          </a:p>
        </p:txBody>
      </p:sp>
      <p:sp>
        <p:nvSpPr>
          <p:cNvPr id="533" name="Google Shape;533;p38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4" name="Google Shape;534;p38"/>
          <p:cNvPicPr preferRelativeResize="0"/>
          <p:nvPr/>
        </p:nvPicPr>
        <p:blipFill rotWithShape="1">
          <a:blip r:embed="rId3">
            <a:alphaModFix/>
          </a:blip>
          <a:srcRect b="15940" l="0" r="0" t="29203"/>
          <a:stretch/>
        </p:blipFill>
        <p:spPr>
          <a:xfrm>
            <a:off x="6317539" y="1252152"/>
            <a:ext cx="2777158" cy="1500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7574" y="3164040"/>
            <a:ext cx="4840350" cy="3172666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38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537" name="Google Shape;537;p38"/>
          <p:cNvSpPr txBox="1"/>
          <p:nvPr/>
        </p:nvSpPr>
        <p:spPr>
          <a:xfrm>
            <a:off x="262289" y="3164040"/>
            <a:ext cx="3756212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2x8 to 2x4 (250MHz 🡪 125MHz)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Qsys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PCI Express IP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x8 🡪x4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XCVRCtrl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 🡪 5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XCVRDrv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 🡪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 module file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C_NUM_LANES 8 🡪 4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Qsys PCIE 4~7 channel for RX and TX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the setting for .qsf file for PCIE lane 4~7 (optional)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9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Changing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PCIe generation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39"/>
          <p:cNvSpPr txBox="1"/>
          <p:nvPr>
            <p:ph idx="1" type="body"/>
          </p:nvPr>
        </p:nvSpPr>
        <p:spPr>
          <a:xfrm>
            <a:off x="477796" y="1252152"/>
            <a:ext cx="8184512" cy="5094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Go to assignment editor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Change Values accordingly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PCIE_GEN1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PCIE_GEN2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PCIE_GEN3</a:t>
            </a:r>
            <a:endParaRPr/>
          </a:p>
        </p:txBody>
      </p:sp>
      <p:sp>
        <p:nvSpPr>
          <p:cNvPr id="544" name="Google Shape;544;p39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5" name="Google Shape;54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850" y="2725595"/>
            <a:ext cx="6493844" cy="3621103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9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Terasic FPGA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477795" y="1252152"/>
            <a:ext cx="8254313" cy="49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PCIe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USB Blaster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12V Power Supply</a:t>
            </a:r>
            <a:endParaRPr/>
          </a:p>
        </p:txBody>
      </p:sp>
      <p:sp>
        <p:nvSpPr>
          <p:cNvPr id="115" name="Google Shape;115;p4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116" name="Google Shape;116;p4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402" y="2740298"/>
            <a:ext cx="7983098" cy="3731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0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Changing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40"/>
          <p:cNvSpPr txBox="1"/>
          <p:nvPr>
            <p:ph idx="1" type="body"/>
          </p:nvPr>
        </p:nvSpPr>
        <p:spPr>
          <a:xfrm>
            <a:off x="477795" y="1252152"/>
            <a:ext cx="8254313" cy="49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 to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DE#Gen#x#lf###.v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Change parameter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C_PCI_DATA_WIDTH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width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IP QSysDE#Gen#x#If###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pcie_system_inst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.rx_st_data (rx_st_data[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C_PCI_DATA_WIDTH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-1:0]),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.tx_st_data (tx_st_data[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C_PCI_DATA_WIDTH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-1:0]),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i="1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53" name="Google Shape;553;p40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554" name="Google Shape;554;p40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1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Changing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lanes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0" name="Google Shape;560;p41"/>
          <p:cNvSpPr txBox="1"/>
          <p:nvPr>
            <p:ph idx="1" type="body"/>
          </p:nvPr>
        </p:nvSpPr>
        <p:spPr>
          <a:xfrm>
            <a:off x="477795" y="1252152"/>
            <a:ext cx="8254313" cy="49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 to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DE#Gen#x#lf###.v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Change parameter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C_NUM_LANES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number of lanes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IP QSysDE#Gen#x#If###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pcie_system_inst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.pcieserial_tx_out0 (PCIE_TX_OUT[0]),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.pcieserial_tx_out1 (PCIE_TX_OUT[1]),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...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.pcieserial_tx_out# (PCIE_TX_OUT[#]),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.pcieserial_rx_in0  (PCIE_RX_IN[0]),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.pcieserial_rx_in1  (PCIE_RX_IN[1]),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...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.pcieserial_rx_in#  (PCIE_RX_IN[#]),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# = C_NUM_LANES - 1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Go to assignment editor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 PCIE_RX_IN[#], PCIE_RX_IN[#](n), 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PCIE_TX_OUT[#], PCIE_TX_OUT[#](n),</a:t>
            </a:r>
            <a:endParaRPr/>
          </a:p>
        </p:txBody>
      </p:sp>
      <p:pic>
        <p:nvPicPr>
          <p:cNvPr id="561" name="Google Shape;56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6079" y="2325262"/>
            <a:ext cx="3200400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1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563" name="Google Shape;563;p41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2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HW1.</a:t>
            </a:r>
            <a:endParaRPr/>
          </a:p>
        </p:txBody>
      </p:sp>
      <p:sp>
        <p:nvSpPr>
          <p:cNvPr id="569" name="Google Shape;569;p42"/>
          <p:cNvSpPr txBox="1"/>
          <p:nvPr>
            <p:ph idx="1" type="body"/>
          </p:nvPr>
        </p:nvSpPr>
        <p:spPr>
          <a:xfrm>
            <a:off x="477795" y="1252152"/>
            <a:ext cx="8254313" cy="49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speed will decade from 250MHz to 125MHz for Practice 2.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Make sure you finish this.</a:t>
            </a:r>
            <a:endParaRPr/>
          </a:p>
        </p:txBody>
      </p:sp>
      <p:sp>
        <p:nvSpPr>
          <p:cNvPr id="570" name="Google Shape;570;p42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571" name="Google Shape;571;p42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2" name="Google Shape;57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6939" y="2311628"/>
            <a:ext cx="3626951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531" y="2311628"/>
            <a:ext cx="3672531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3"/>
          <p:cNvSpPr txBox="1"/>
          <p:nvPr>
            <p:ph type="ctrTitle"/>
          </p:nvPr>
        </p:nvSpPr>
        <p:spPr>
          <a:xfrm>
            <a:off x="685800" y="1895662"/>
            <a:ext cx="7772400" cy="3825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1: Modifying PCIe</a:t>
            </a: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Appendix 2: testutil</a:t>
            </a:r>
            <a:b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3</a:t>
            </a:r>
            <a:r>
              <a:rPr lang="en-US" sz="3600">
                <a:solidFill>
                  <a:srgbClr val="D8D8D8"/>
                </a:solidFill>
              </a:rPr>
              <a:t>: _CLK version</a:t>
            </a:r>
            <a:br>
              <a:rPr lang="en-US" sz="3600">
                <a:solidFill>
                  <a:srgbClr val="D8D8D8"/>
                </a:solidFill>
              </a:rPr>
            </a:br>
            <a:r>
              <a:rPr lang="en-US" sz="3600">
                <a:solidFill>
                  <a:srgbClr val="D8D8D8"/>
                </a:solidFill>
              </a:rPr>
              <a:t>Appendix 4: DE5a</a:t>
            </a:r>
            <a:br>
              <a:rPr lang="en-US" sz="3600">
                <a:solidFill>
                  <a:srgbClr val="D8D8D8"/>
                </a:solidFill>
              </a:rPr>
            </a:br>
            <a:r>
              <a:rPr lang="en-US" sz="3600">
                <a:solidFill>
                  <a:srgbClr val="D8D8D8"/>
                </a:solidFill>
              </a:rPr>
              <a:t>Appendix 5: Setting up FPGA</a:t>
            </a:r>
            <a:br>
              <a:rPr lang="en-US" sz="3600">
                <a:solidFill>
                  <a:srgbClr val="D8D8D8"/>
                </a:solidFill>
              </a:rPr>
            </a:br>
            <a:r>
              <a:rPr lang="en-US" sz="3600">
                <a:solidFill>
                  <a:srgbClr val="D8D8D8"/>
                </a:solidFill>
              </a:rPr>
              <a:t>Appendix 6: Modify I/O more output</a:t>
            </a:r>
            <a:endParaRPr sz="3600">
              <a:solidFill>
                <a:srgbClr val="D8D8D8"/>
              </a:solidFill>
            </a:endParaRPr>
          </a:p>
        </p:txBody>
      </p:sp>
      <p:sp>
        <p:nvSpPr>
          <p:cNvPr id="579" name="Google Shape;579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0" name="Google Shape;580;p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4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cpp file</a:t>
            </a:r>
            <a:endParaRPr/>
          </a:p>
        </p:txBody>
      </p:sp>
      <p:sp>
        <p:nvSpPr>
          <p:cNvPr id="586" name="Google Shape;586;p44"/>
          <p:cNvSpPr txBox="1"/>
          <p:nvPr>
            <p:ph idx="1" type="body"/>
          </p:nvPr>
        </p:nvSpPr>
        <p:spPr>
          <a:xfrm>
            <a:off x="477795" y="1252152"/>
            <a:ext cx="8254313" cy="49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87" name="Google Shape;587;p44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588" name="Google Shape;588;p44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9" name="Google Shape;58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333" y="2448047"/>
            <a:ext cx="7933333" cy="196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45"/>
          <p:cNvSpPr txBox="1"/>
          <p:nvPr>
            <p:ph type="ctrTitle"/>
          </p:nvPr>
        </p:nvSpPr>
        <p:spPr>
          <a:xfrm>
            <a:off x="685800" y="1895662"/>
            <a:ext cx="7772400" cy="3825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1: Modifying PCIe</a:t>
            </a:r>
            <a:b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2: testutil</a:t>
            </a:r>
            <a:b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Appendix 3</a:t>
            </a:r>
            <a:r>
              <a:rPr lang="en-US" sz="3600"/>
              <a:t>: _CLK version</a:t>
            </a:r>
            <a:br>
              <a:rPr lang="en-US" sz="3600"/>
            </a:br>
            <a:r>
              <a:rPr lang="en-US" sz="3600">
                <a:solidFill>
                  <a:srgbClr val="D8D8D8"/>
                </a:solidFill>
              </a:rPr>
              <a:t>Appendix 4: DE5a</a:t>
            </a:r>
            <a:br>
              <a:rPr lang="en-US" sz="3600">
                <a:solidFill>
                  <a:srgbClr val="D8D8D8"/>
                </a:solidFill>
              </a:rPr>
            </a:br>
            <a:r>
              <a:rPr lang="en-US" sz="3600">
                <a:solidFill>
                  <a:srgbClr val="D8D8D8"/>
                </a:solidFill>
              </a:rPr>
              <a:t>Appendix 5: Setting up FPGA</a:t>
            </a:r>
            <a:br>
              <a:rPr lang="en-US" sz="3600">
                <a:solidFill>
                  <a:srgbClr val="D8D8D8"/>
                </a:solidFill>
              </a:rPr>
            </a:br>
            <a:r>
              <a:rPr lang="en-US" sz="3600">
                <a:solidFill>
                  <a:srgbClr val="D8D8D8"/>
                </a:solidFill>
              </a:rPr>
              <a:t>Appendix 6: Modify I/O more output</a:t>
            </a:r>
            <a:endParaRPr sz="3600">
              <a:solidFill>
                <a:srgbClr val="D8D8D8"/>
              </a:solidFill>
            </a:endParaRPr>
          </a:p>
        </p:txBody>
      </p:sp>
      <p:sp>
        <p:nvSpPr>
          <p:cNvPr id="595" name="Google Shape;595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6" name="Google Shape;596;p4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6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DE5QGen2x8If128_CLK</a:t>
            </a:r>
            <a:endParaRPr/>
          </a:p>
        </p:txBody>
      </p:sp>
      <p:sp>
        <p:nvSpPr>
          <p:cNvPr id="602" name="Google Shape;602;p46"/>
          <p:cNvSpPr txBox="1"/>
          <p:nvPr>
            <p:ph idx="1" type="body"/>
          </p:nvPr>
        </p:nvSpPr>
        <p:spPr>
          <a:xfrm>
            <a:off x="477795" y="1252152"/>
            <a:ext cx="8254313" cy="49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 hdl file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/>
              <a:t>Top module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/>
              <a:t>Use QSys to generate different clock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/>
              <a:t>Open QSys file in ip directory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/>
              <a:t>Modify the pll_0 IP for different clock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/>
              <a:t>You can change the export name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˗"/>
            </a:pPr>
            <a:r>
              <a:rPr lang="en-US"/>
              <a:t>Ensure consistency on QSys and Top module Qsys definition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/>
              <a:t>There are twelve clock in RIFFA example, just delete some of them.</a:t>
            </a:r>
            <a:endParaRPr/>
          </a:p>
          <a:p>
            <a:pPr indent="-1270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03" name="Google Shape;603;p46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604" name="Google Shape;604;p46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5" name="Google Shape;60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925301"/>
            <a:ext cx="9144000" cy="2246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4976" y="1103126"/>
            <a:ext cx="3590877" cy="182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7"/>
          <p:cNvSpPr txBox="1"/>
          <p:nvPr>
            <p:ph type="title"/>
          </p:nvPr>
        </p:nvSpPr>
        <p:spPr>
          <a:xfrm>
            <a:off x="468403" y="13898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Using _CLK version</a:t>
            </a:r>
            <a:endParaRPr/>
          </a:p>
        </p:txBody>
      </p:sp>
      <p:sp>
        <p:nvSpPr>
          <p:cNvPr id="612" name="Google Shape;612;p47"/>
          <p:cNvSpPr txBox="1"/>
          <p:nvPr>
            <p:ph idx="1" type="body"/>
          </p:nvPr>
        </p:nvSpPr>
        <p:spPr>
          <a:xfrm>
            <a:off x="477795" y="681035"/>
            <a:ext cx="8254313" cy="49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Open riffa_2.2.2/source/fpga/altera/de5/</a:t>
            </a:r>
            <a:r>
              <a:rPr lang="en-US">
                <a:solidFill>
                  <a:srgbClr val="FF0000"/>
                </a:solidFill>
              </a:rPr>
              <a:t>DE5QGen2x8If128_CLK</a:t>
            </a:r>
            <a:r>
              <a:rPr lang="en-US"/>
              <a:t>/hdl/DE5QGen2x8If128_CLK.v“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Change module parameter: C_NUM_CHNL to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底下會有12個chnl_tester的instance，只留下你想要用的那個clk頻率的instance就好，其餘刪掉，並記得修改好線路編號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可參考雲端硬碟中的</a:t>
            </a:r>
            <a:r>
              <a:rPr lang="en-US"/>
              <a:t>DE5QGen2x8If128_CLK.v 範例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quartus開啟project時記得打開_CLK版本的資料夾，燒到FPGA上時也是記得用_CLK版本的資料夾，接下來所有步驟相同，.sdc部分其實本來就已經設定好了，不用特意修改</a:t>
            </a:r>
            <a:endParaRPr/>
          </a:p>
        </p:txBody>
      </p:sp>
      <p:sp>
        <p:nvSpPr>
          <p:cNvPr id="613" name="Google Shape;613;p47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614" name="Google Shape;614;p47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5" name="Google Shape;61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454" y="4429346"/>
            <a:ext cx="4696480" cy="2353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5560" y="4036130"/>
            <a:ext cx="4472939" cy="2746219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47"/>
          <p:cNvSpPr/>
          <p:nvPr/>
        </p:nvSpPr>
        <p:spPr>
          <a:xfrm>
            <a:off x="3137483" y="4941116"/>
            <a:ext cx="184557" cy="28522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47"/>
          <p:cNvSpPr/>
          <p:nvPr/>
        </p:nvSpPr>
        <p:spPr>
          <a:xfrm>
            <a:off x="5486401" y="5226341"/>
            <a:ext cx="763398" cy="20133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3" name="Google Shape;62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35629"/>
            <a:ext cx="9144000" cy="3567474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48"/>
          <p:cNvSpPr txBox="1"/>
          <p:nvPr>
            <p:ph type="title"/>
          </p:nvPr>
        </p:nvSpPr>
        <p:spPr>
          <a:xfrm>
            <a:off x="444843" y="0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tb_chnl_tester.v -&gt; RX</a:t>
            </a:r>
            <a:endParaRPr/>
          </a:p>
        </p:txBody>
      </p:sp>
      <p:sp>
        <p:nvSpPr>
          <p:cNvPr id="625" name="Google Shape;625;p48"/>
          <p:cNvSpPr txBox="1"/>
          <p:nvPr>
            <p:ph idx="1" type="body"/>
          </p:nvPr>
        </p:nvSpPr>
        <p:spPr>
          <a:xfrm>
            <a:off x="337445" y="838099"/>
            <a:ext cx="8540370" cy="199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建議從雲端中下載tb檔案來修改 (credit: 黃士豪 學長)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testbench中有模擬RIFFA TX傳輸行為，cur_input_idx為目前正在傳輸第幾個data，在符合條件時使idx增加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通常需要修改的是在第幾筆data時需要傳輸什麼，也就是data transaction part</a:t>
            </a:r>
            <a:endParaRPr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26" name="Google Shape;626;p48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627" name="Google Shape;627;p48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8" name="Google Shape;628;p48"/>
          <p:cNvSpPr/>
          <p:nvPr/>
        </p:nvSpPr>
        <p:spPr>
          <a:xfrm>
            <a:off x="477795" y="5274469"/>
            <a:ext cx="7856580" cy="100025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48"/>
          <p:cNvSpPr/>
          <p:nvPr/>
        </p:nvSpPr>
        <p:spPr>
          <a:xfrm>
            <a:off x="444843" y="4943475"/>
            <a:ext cx="6358855" cy="36512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p48"/>
          <p:cNvSpPr txBox="1"/>
          <p:nvPr/>
        </p:nvSpPr>
        <p:spPr>
          <a:xfrm>
            <a:off x="5906611" y="4527475"/>
            <a:ext cx="21723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transaction part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48"/>
          <p:cNvSpPr txBox="1"/>
          <p:nvPr/>
        </p:nvSpPr>
        <p:spPr>
          <a:xfrm>
            <a:off x="6608807" y="6289919"/>
            <a:ext cx="14110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Protocol part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895" y="2181931"/>
            <a:ext cx="7516274" cy="358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9"/>
          <p:cNvSpPr txBox="1"/>
          <p:nvPr>
            <p:ph type="title"/>
          </p:nvPr>
        </p:nvSpPr>
        <p:spPr>
          <a:xfrm>
            <a:off x="477794" y="89413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TX</a:t>
            </a:r>
            <a:endParaRPr/>
          </a:p>
        </p:txBody>
      </p:sp>
      <p:sp>
        <p:nvSpPr>
          <p:cNvPr id="638" name="Google Shape;638;p49"/>
          <p:cNvSpPr txBox="1"/>
          <p:nvPr>
            <p:ph idx="1" type="body"/>
          </p:nvPr>
        </p:nvSpPr>
        <p:spPr>
          <a:xfrm>
            <a:off x="477795" y="978413"/>
            <a:ext cx="8254313" cy="1667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testbench中有模擬RIFFA TX傳輸行為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在符合條件時接收資料，並讓cur_output_idx 增加</a:t>
            </a:r>
            <a:endParaRPr>
              <a:latin typeface="DFKai-SB"/>
              <a:ea typeface="DFKai-SB"/>
              <a:cs typeface="DFKai-SB"/>
              <a:sym typeface="DFKai-SB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把CHNL_TX_DATA的資料跟golden比較</a:t>
            </a:r>
            <a:endParaRPr/>
          </a:p>
        </p:txBody>
      </p:sp>
      <p:sp>
        <p:nvSpPr>
          <p:cNvPr id="639" name="Google Shape;639;p49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640" name="Google Shape;640;p49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1" name="Google Shape;641;p49"/>
          <p:cNvSpPr txBox="1"/>
          <p:nvPr/>
        </p:nvSpPr>
        <p:spPr>
          <a:xfrm>
            <a:off x="1001353" y="5940852"/>
            <a:ext cx="714129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極度建議用RTL模擬完chnl_tester再上板測試</a:t>
            </a:r>
            <a:endParaRPr sz="24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珍惜生命，盡量不要以燒板子的方式debug</a:t>
            </a:r>
            <a:endParaRPr sz="2400">
              <a:solidFill>
                <a:srgbClr val="FF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642" name="Google Shape;642;p49"/>
          <p:cNvSpPr/>
          <p:nvPr/>
        </p:nvSpPr>
        <p:spPr>
          <a:xfrm>
            <a:off x="652895" y="3215129"/>
            <a:ext cx="5234896" cy="25166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49"/>
          <p:cNvSpPr txBox="1"/>
          <p:nvPr/>
        </p:nvSpPr>
        <p:spPr>
          <a:xfrm>
            <a:off x="4476699" y="2809788"/>
            <a:ext cx="14110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Protocol part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49"/>
          <p:cNvSpPr/>
          <p:nvPr/>
        </p:nvSpPr>
        <p:spPr>
          <a:xfrm>
            <a:off x="587229" y="3457623"/>
            <a:ext cx="8405769" cy="1564205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49"/>
          <p:cNvSpPr txBox="1"/>
          <p:nvPr/>
        </p:nvSpPr>
        <p:spPr>
          <a:xfrm>
            <a:off x="5821485" y="5100679"/>
            <a:ext cx="21723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 transaction part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Terasic FPGA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477795" y="1252152"/>
            <a:ext cx="8254313" cy="49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DE5a-Net FPGA Development Kit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/>
              <a:t>https://www.terasic.com.tw/cgi-bin/page/archive.pl?Language=Taiwan&amp;CategoryNo=229&amp;No=1138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/>
              <a:t>Arria 10 GX FPGA (10AX115N2F45E1SG)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/>
              <a:t>Lots of resources in the web, includes user manual and CD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/>
              <a:t>8 LEDs / 4 push-buttons / 2 slide switches / 2 seven-segment displays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/>
              <a:t>1150K logic elements (LEs)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/>
              <a:t>67Mbits embedded memory (50Mbits?)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˗"/>
            </a:pPr>
            <a:r>
              <a:rPr lang="en-US"/>
              <a:t>3036 18-bit x 19-bit multipliers / 1518 Variable-precision DSP blocks 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24" name="Google Shape;124;p5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125" name="Google Shape;125;p5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0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Signal Tap</a:t>
            </a:r>
            <a:endParaRPr/>
          </a:p>
        </p:txBody>
      </p:sp>
      <p:sp>
        <p:nvSpPr>
          <p:cNvPr id="651" name="Google Shape;651;p50"/>
          <p:cNvSpPr txBox="1"/>
          <p:nvPr>
            <p:ph idx="1" type="body"/>
          </p:nvPr>
        </p:nvSpPr>
        <p:spPr>
          <a:xfrm>
            <a:off x="477795" y="1252152"/>
            <a:ext cx="8254313" cy="49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https://hackmd.io/@VdgkdLfjTJqoAqqkM8zAvA/rk10ItfPR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DFKai-SB"/>
                <a:ea typeface="DFKai-SB"/>
                <a:cs typeface="DFKai-SB"/>
                <a:sym typeface="DFKai-SB"/>
              </a:rPr>
              <a:t>有使用上問題的話可以詢問曾泓瑜學長或google直接搜尋關鍵字</a:t>
            </a:r>
            <a:endParaRPr/>
          </a:p>
        </p:txBody>
      </p:sp>
      <p:sp>
        <p:nvSpPr>
          <p:cNvPr id="652" name="Google Shape;652;p50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653" name="Google Shape;653;p50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1"/>
          <p:cNvSpPr txBox="1"/>
          <p:nvPr>
            <p:ph type="title"/>
          </p:nvPr>
        </p:nvSpPr>
        <p:spPr>
          <a:xfrm>
            <a:off x="306345" y="266700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Some hints</a:t>
            </a:r>
            <a:endParaRPr/>
          </a:p>
        </p:txBody>
      </p:sp>
      <p:sp>
        <p:nvSpPr>
          <p:cNvPr id="659" name="Google Shape;659;p51"/>
          <p:cNvSpPr txBox="1"/>
          <p:nvPr>
            <p:ph idx="1" type="body"/>
          </p:nvPr>
        </p:nvSpPr>
        <p:spPr>
          <a:xfrm>
            <a:off x="477795" y="1058131"/>
            <a:ext cx="8254313" cy="3194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RX/TX 可以同時進行傳輸，也就是RX在傳輸的同時讓chn_tester中的CHNL_TX訊號也拉高來進行傳輸，但要注意REN,VALID等訊號的控制要寫好。</a:t>
            </a:r>
            <a:endParaRPr sz="2400">
              <a:latin typeface="DFKai-SB"/>
              <a:ea typeface="DFKai-SB"/>
              <a:cs typeface="DFKai-SB"/>
              <a:sym typeface="DFKai-SB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RX/TX 可以交互進行傳輸，利用RX_REN來使RX傳輸暫停，或使用TX_VALID訊號來使TX傳輸暫停，來控制在特定情況時要使用TX還是RX方向的傳輸。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DFKai-SB"/>
                <a:ea typeface="DFKai-SB"/>
                <a:cs typeface="DFKai-SB"/>
                <a:sym typeface="DFKai-SB"/>
              </a:rPr>
              <a:t>善用tb_chnl_tester或signal tap來檢查RIFFA interface有哪裡是沒有處理好的。</a:t>
            </a:r>
            <a:endParaRPr/>
          </a:p>
        </p:txBody>
      </p:sp>
      <p:sp>
        <p:nvSpPr>
          <p:cNvPr id="660" name="Google Shape;660;p51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661" name="Google Shape;661;p51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2"/>
          <p:cNvSpPr txBox="1"/>
          <p:nvPr>
            <p:ph type="ctrTitle"/>
          </p:nvPr>
        </p:nvSpPr>
        <p:spPr>
          <a:xfrm>
            <a:off x="685800" y="1895662"/>
            <a:ext cx="7772400" cy="3825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1: Modifying PCIe</a:t>
            </a:r>
            <a:b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2: testutil</a:t>
            </a:r>
            <a:b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3</a:t>
            </a:r>
            <a:r>
              <a:rPr lang="en-US" sz="3600">
                <a:solidFill>
                  <a:srgbClr val="D8D8D8"/>
                </a:solidFill>
              </a:rPr>
              <a:t>: _CLK version</a:t>
            </a:r>
            <a:br>
              <a:rPr lang="en-US" sz="3600"/>
            </a:br>
            <a:r>
              <a:rPr lang="en-US" sz="3600"/>
              <a:t>Appendix 4: DE5a</a:t>
            </a:r>
            <a:br>
              <a:rPr lang="en-US" sz="3600">
                <a:solidFill>
                  <a:srgbClr val="D8D8D8"/>
                </a:solidFill>
              </a:rPr>
            </a:br>
            <a:r>
              <a:rPr lang="en-US" sz="3600">
                <a:solidFill>
                  <a:srgbClr val="D8D8D8"/>
                </a:solidFill>
              </a:rPr>
              <a:t>Appendix 5: Setting up FPGA</a:t>
            </a:r>
            <a:br>
              <a:rPr lang="en-US" sz="3600">
                <a:solidFill>
                  <a:srgbClr val="D8D8D8"/>
                </a:solidFill>
              </a:rPr>
            </a:br>
            <a:r>
              <a:rPr lang="en-US" sz="3600">
                <a:solidFill>
                  <a:srgbClr val="D8D8D8"/>
                </a:solidFill>
              </a:rPr>
              <a:t>Appendix 6: Modify I/O more output</a:t>
            </a:r>
            <a:endParaRPr sz="3600">
              <a:solidFill>
                <a:srgbClr val="D8D8D8"/>
              </a:solidFill>
            </a:endParaRPr>
          </a:p>
        </p:txBody>
      </p:sp>
      <p:sp>
        <p:nvSpPr>
          <p:cNvPr id="667" name="Google Shape;667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8" name="Google Shape;668;p5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3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Data at</a:t>
            </a:r>
            <a:endParaRPr/>
          </a:p>
        </p:txBody>
      </p:sp>
      <p:sp>
        <p:nvSpPr>
          <p:cNvPr id="674" name="Google Shape;674;p53"/>
          <p:cNvSpPr txBox="1"/>
          <p:nvPr>
            <p:ph idx="1" type="body"/>
          </p:nvPr>
        </p:nvSpPr>
        <p:spPr>
          <a:xfrm>
            <a:off x="477795" y="1252152"/>
            <a:ext cx="8254313" cy="49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\\Bl430_ds918p\bl430_ds918p\MD501 Master Data\R07_黃家翰\Thesis\Oral_Presentation</a:t>
            </a:r>
            <a:endParaRPr/>
          </a:p>
        </p:txBody>
      </p:sp>
      <p:sp>
        <p:nvSpPr>
          <p:cNvPr id="675" name="Google Shape;675;p53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676" name="Google Shape;676;p53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4"/>
          <p:cNvSpPr txBox="1"/>
          <p:nvPr>
            <p:ph type="ctrTitle"/>
          </p:nvPr>
        </p:nvSpPr>
        <p:spPr>
          <a:xfrm>
            <a:off x="685800" y="1895662"/>
            <a:ext cx="7772400" cy="3825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1: Modifying PCIe</a:t>
            </a:r>
            <a:b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2: testutil</a:t>
            </a:r>
            <a:b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3</a:t>
            </a:r>
            <a:r>
              <a:rPr lang="en-US" sz="3600">
                <a:solidFill>
                  <a:srgbClr val="D8D8D8"/>
                </a:solidFill>
              </a:rPr>
              <a:t>: _CLK version</a:t>
            </a:r>
            <a:br>
              <a:rPr lang="en-US" sz="3600">
                <a:solidFill>
                  <a:srgbClr val="D8D8D8"/>
                </a:solidFill>
              </a:rPr>
            </a:br>
            <a:r>
              <a:rPr lang="en-US" sz="3600">
                <a:solidFill>
                  <a:srgbClr val="D8D8D8"/>
                </a:solidFill>
              </a:rPr>
              <a:t>Appendix 4: DE5a</a:t>
            </a:r>
            <a:br>
              <a:rPr lang="en-US" sz="3600"/>
            </a:br>
            <a:r>
              <a:rPr lang="en-US" sz="3600"/>
              <a:t>Appendix 5: Setting up FPGA</a:t>
            </a:r>
            <a:br>
              <a:rPr lang="en-US" sz="3600"/>
            </a:br>
            <a:r>
              <a:rPr lang="en-US" sz="3600">
                <a:solidFill>
                  <a:srgbClr val="D8D8D8"/>
                </a:solidFill>
              </a:rPr>
              <a:t>Appendix 6: Modify I/O more output</a:t>
            </a:r>
            <a:endParaRPr sz="3600">
              <a:solidFill>
                <a:srgbClr val="D8D8D8"/>
              </a:solidFill>
            </a:endParaRPr>
          </a:p>
        </p:txBody>
      </p:sp>
      <p:sp>
        <p:nvSpPr>
          <p:cNvPr id="682" name="Google Shape;682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3" name="Google Shape;683;p5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5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FPGA server</a:t>
            </a:r>
            <a:endParaRPr/>
          </a:p>
        </p:txBody>
      </p:sp>
      <p:sp>
        <p:nvSpPr>
          <p:cNvPr id="689" name="Google Shape;689;p55"/>
          <p:cNvSpPr txBox="1"/>
          <p:nvPr>
            <p:ph idx="1" type="body"/>
          </p:nvPr>
        </p:nvSpPr>
        <p:spPr>
          <a:xfrm>
            <a:off x="477795" y="1252152"/>
            <a:ext cx="8254313" cy="49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Install CentOS or Ubuntu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Change BIOS for Linux system, close windows secure reboot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Install RIFFA by the PDF file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90" name="Google Shape;690;p55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691" name="Google Shape;691;p55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6"/>
          <p:cNvSpPr txBox="1"/>
          <p:nvPr>
            <p:ph type="ctrTitle"/>
          </p:nvPr>
        </p:nvSpPr>
        <p:spPr>
          <a:xfrm>
            <a:off x="685800" y="1895662"/>
            <a:ext cx="7772400" cy="38256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1: Modifying PCIe</a:t>
            </a:r>
            <a:b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2: testutil</a:t>
            </a:r>
            <a:b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solidFill>
                  <a:srgbClr val="D8D8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Appendix 3</a:t>
            </a:r>
            <a:r>
              <a:rPr lang="en-US" sz="3600">
                <a:solidFill>
                  <a:srgbClr val="D8D8D8"/>
                </a:solidFill>
              </a:rPr>
              <a:t>: _CLK version</a:t>
            </a:r>
            <a:br>
              <a:rPr lang="en-US" sz="3600">
                <a:solidFill>
                  <a:srgbClr val="D8D8D8"/>
                </a:solidFill>
              </a:rPr>
            </a:br>
            <a:r>
              <a:rPr lang="en-US" sz="3600">
                <a:solidFill>
                  <a:srgbClr val="D8D8D8"/>
                </a:solidFill>
              </a:rPr>
              <a:t>Appendix 4: DE5a</a:t>
            </a:r>
            <a:br>
              <a:rPr lang="en-US" sz="3600">
                <a:solidFill>
                  <a:srgbClr val="D8D8D8"/>
                </a:solidFill>
              </a:rPr>
            </a:br>
            <a:r>
              <a:rPr lang="en-US" sz="3600">
                <a:solidFill>
                  <a:srgbClr val="D8D8D8"/>
                </a:solidFill>
              </a:rPr>
              <a:t>Appendix 5: Setting up FPGA</a:t>
            </a:r>
            <a:br>
              <a:rPr lang="en-US" sz="3600"/>
            </a:br>
            <a:r>
              <a:rPr lang="en-US" sz="3600"/>
              <a:t>Appendix 6: Modify I/O more output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7" name="Google Shape;697;p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8" name="Google Shape;698;p5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7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I/O data</a:t>
            </a:r>
            <a:endParaRPr/>
          </a:p>
        </p:txBody>
      </p:sp>
      <p:sp>
        <p:nvSpPr>
          <p:cNvPr id="704" name="Google Shape;704;p57"/>
          <p:cNvSpPr txBox="1"/>
          <p:nvPr>
            <p:ph idx="1" type="body"/>
          </p:nvPr>
        </p:nvSpPr>
        <p:spPr>
          <a:xfrm>
            <a:off x="477795" y="1252152"/>
            <a:ext cx="8254313" cy="49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 chnl_tester, total number of data to transfer is in line 134, numData.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rLen[21:2]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You can change the bits at most to [31:2] for more input or output data.</a:t>
            </a:r>
            <a:endParaRPr/>
          </a:p>
        </p:txBody>
      </p:sp>
      <p:sp>
        <p:nvSpPr>
          <p:cNvPr id="705" name="Google Shape;705;p57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706" name="Google Shape;706;p57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notion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477795" y="1252152"/>
            <a:ext cx="8254313" cy="49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https://bl430fpga.notion.site/bl430fpga/BL430-FPGA-bc15283eff644dbb99361cf0e3277a40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2" name="Google Shape;132;p6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133" name="Google Shape;133;p6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0547" y="2281159"/>
            <a:ext cx="7382905" cy="3324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/>
              <a:t>Server list</a:t>
            </a:r>
            <a:endParaRPr/>
          </a:p>
        </p:txBody>
      </p:sp>
      <p:sp>
        <p:nvSpPr>
          <p:cNvPr id="140" name="Google Shape;140;p7"/>
          <p:cNvSpPr txBox="1"/>
          <p:nvPr>
            <p:ph idx="1" type="body"/>
          </p:nvPr>
        </p:nvSpPr>
        <p:spPr>
          <a:xfrm>
            <a:off x="477795" y="1252152"/>
            <a:ext cx="8254313" cy="49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The resources in our lab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https://available-soursop-b6e.notion.site/Server-78a8b54198244cdca3d603d70ed0397c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若對server有問題的話可以詢問伺服器管理員:曾泓瑜學長與黃政勳學長</a:t>
            </a:r>
            <a:endParaRPr/>
          </a:p>
        </p:txBody>
      </p:sp>
      <p:sp>
        <p:nvSpPr>
          <p:cNvPr id="141" name="Google Shape;141;p7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  <p:sp>
        <p:nvSpPr>
          <p:cNvPr id="142" name="Google Shape;142;p7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is RIFFA</a:t>
            </a:r>
            <a:endParaRPr/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477795" y="1252152"/>
            <a:ext cx="8254313" cy="4999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RIFFA: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‐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Reusable Integration Framework for FPGA Accelerators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‐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Requires a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PCIe enabled workstation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and a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board with a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PCIe connector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‐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Both the software and hardware interfaces have been greatly simplified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Char char="˗"/>
            </a:pP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Ease of programming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details of the PCIe protocol, device driver, DMA operation, and all hardware addressing are hidden from both the software and hardware.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‐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Support for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and Windows, software bindings for </a:t>
            </a:r>
            <a:r>
              <a:rPr lang="en-US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C/C++,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Python, Matlab, and Java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Takes up resource: If no high speed data I/O communication is needed, then its better to not use 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˗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Loss of flexibility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8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8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477795" y="365126"/>
            <a:ext cx="8254313" cy="791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What is RIFFA</a:t>
            </a:r>
            <a:endParaRPr/>
          </a:p>
        </p:txBody>
      </p:sp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477795" y="1252153"/>
            <a:ext cx="8400020" cy="1545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User cores interface with RIFFA 2.0 via a Channel core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Channel core has FIFOs for receiving and sending data respectively.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9"/>
          <p:cNvSpPr txBox="1"/>
          <p:nvPr>
            <p:ph idx="12" type="sldNum"/>
          </p:nvPr>
        </p:nvSpPr>
        <p:spPr>
          <a:xfrm>
            <a:off x="6820415" y="634669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8" name="Google Shape;1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6225" y="2451492"/>
            <a:ext cx="3419949" cy="352037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9"/>
          <p:cNvSpPr/>
          <p:nvPr/>
        </p:nvSpPr>
        <p:spPr>
          <a:xfrm>
            <a:off x="7554596" y="5346745"/>
            <a:ext cx="963239" cy="52127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5961324" y="2517994"/>
            <a:ext cx="702774" cy="210762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477796" y="2098457"/>
            <a:ext cx="5158233" cy="4226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RX Engine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is responsible for extracting and demultiplexing received PCIe payload data.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TX Engine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 is responsible for formatting payload data into PCIe packets and multiplexing access to the PCIe link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PCIe link configuration determines the width of the data bus. This width can be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32, 64, or 128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bits wide (RIFFA does not support 256 bits interface)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PCIe Gen 1 and Gen 2 configurations up to x8 lanes are supported.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1953491" y="6042970"/>
            <a:ext cx="3544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you need to plug your design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3" name="Google Shape;163;p9"/>
          <p:cNvCxnSpPr>
            <a:stCxn id="162" idx="3"/>
            <a:endCxn id="160" idx="1"/>
          </p:cNvCxnSpPr>
          <p:nvPr/>
        </p:nvCxnSpPr>
        <p:spPr>
          <a:xfrm flipH="1" rot="10800000">
            <a:off x="5498051" y="2623436"/>
            <a:ext cx="463200" cy="36042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" name="Google Shape;164;p9"/>
          <p:cNvCxnSpPr/>
          <p:nvPr/>
        </p:nvCxnSpPr>
        <p:spPr>
          <a:xfrm flipH="1" rot="10800000">
            <a:off x="5498051" y="5870317"/>
            <a:ext cx="2538300" cy="359700"/>
          </a:xfrm>
          <a:prstGeom prst="bentConnector2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5" name="Google Shape;165;p9"/>
          <p:cNvSpPr txBox="1"/>
          <p:nvPr>
            <p:ph idx="10" type="dt"/>
          </p:nvPr>
        </p:nvSpPr>
        <p:spPr>
          <a:xfrm>
            <a:off x="477795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2021/07/30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2018-10-28T09:48:40Z</dcterms:created>
  <dc:creator>Jeff</dc:creator>
</cp:coreProperties>
</file>