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266" r:id="rId7"/>
    <p:sldId id="1311" r:id="rId8"/>
    <p:sldId id="272" r:id="rId9"/>
    <p:sldId id="270" r:id="rId10"/>
    <p:sldId id="1309" r:id="rId11"/>
    <p:sldId id="131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打磚塊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  <a:noFill/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楊哲霖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300023" y="737535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36429"/>
              </p:ext>
            </p:extLst>
          </p:nvPr>
        </p:nvGraphicFramePr>
        <p:xfrm>
          <a:off x="1419478" y="1159192"/>
          <a:ext cx="4676522" cy="18033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 err="1"/>
                        <a:t>MLGame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MLGame</a:t>
                      </a:r>
                      <a:r>
                        <a:rPr lang="zh-TW" altLang="en-US" sz="1500" dirty="0"/>
                        <a:t>產生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環境轉換為</a:t>
                      </a:r>
                      <a:r>
                        <a:rPr lang="en-US" altLang="zh-TW" sz="1500" dirty="0"/>
                        <a:t>gym</a:t>
                      </a:r>
                      <a:r>
                        <a:rPr lang="zh-TW" altLang="en-US" sz="1500" dirty="0"/>
                        <a:t>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環境改為</a:t>
                      </a:r>
                      <a:r>
                        <a:rPr lang="en-US" altLang="zh-TW" sz="1500" dirty="0"/>
                        <a:t>gym</a:t>
                      </a:r>
                      <a:r>
                        <a:rPr lang="zh-TW" altLang="en-US" sz="1500" dirty="0"/>
                        <a:t>環境來溝通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1AFA0C4-FD58-457F-B182-9F5008F1C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42379"/>
              </p:ext>
            </p:extLst>
          </p:nvPr>
        </p:nvGraphicFramePr>
        <p:xfrm>
          <a:off x="1419478" y="3523013"/>
          <a:ext cx="4676522" cy="20319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UI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模型檔、切球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判斷球的落點、球的速度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依據球與板子的位置去判斷板子該</a:t>
                      </a:r>
                      <a:r>
                        <a:rPr lang="zh-TW" altLang="en-US" sz="1500"/>
                        <a:t>左移還右移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CFEA5D3-963C-4F1F-B08F-F3843086D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49381"/>
              </p:ext>
            </p:extLst>
          </p:nvPr>
        </p:nvGraphicFramePr>
        <p:xfrm>
          <a:off x="6736116" y="1137645"/>
          <a:ext cx="4676522" cy="20319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SCRIPT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遊戲開始、板子移動、球的位移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遊戲結束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依據板子移動以及球的位移去控制遊戲狀態，再依據遊戲狀態去判斷遊戲是否結束。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300023" y="737535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62383"/>
              </p:ext>
            </p:extLst>
          </p:nvPr>
        </p:nvGraphicFramePr>
        <p:xfrm>
          <a:off x="1419478" y="1159192"/>
          <a:ext cx="4676522" cy="20278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509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/>
                        <a:t>Learning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 err="1"/>
                        <a:t>x,y</a:t>
                      </a:r>
                      <a:r>
                        <a:rPr lang="en-US" altLang="zh-TW" sz="1500" dirty="0"/>
                        <a:t>(</a:t>
                      </a:r>
                      <a:r>
                        <a:rPr lang="en-US" altLang="zh-TW" sz="1500" dirty="0" err="1"/>
                        <a:t>dx,dy</a:t>
                      </a:r>
                      <a:r>
                        <a:rPr lang="en-US" altLang="zh-TW" sz="1500" dirty="0"/>
                        <a:t>),bricks(</a:t>
                      </a:r>
                      <a:r>
                        <a:rPr lang="zh-TW" altLang="en-US" sz="1500" dirty="0"/>
                        <a:t>磚塊的狀態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737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球的</a:t>
                      </a:r>
                      <a:r>
                        <a:rPr lang="en-US" altLang="zh-TW" sz="1500" dirty="0"/>
                        <a:t>x</a:t>
                      </a:r>
                      <a:r>
                        <a:rPr lang="zh-TW" altLang="en-US" sz="1500" dirty="0"/>
                        <a:t>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50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K</a:t>
                      </a:r>
                      <a:r>
                        <a:rPr lang="zh-TW" altLang="en-US" sz="1500" dirty="0"/>
                        <a:t>值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4011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明可夫斯基距離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sum(|x-y|^p)^(1/p)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80131"/>
              </p:ext>
            </p:extLst>
          </p:nvPr>
        </p:nvGraphicFramePr>
        <p:xfrm>
          <a:off x="6744639" y="1137645"/>
          <a:ext cx="4676522" cy="26950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262046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Status read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Status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目前遊戲狀態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005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 目前遊戲的狀態</a:t>
                      </a:r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GAME_ALIVE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：遊戲進行中</a:t>
                      </a:r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GAME_PASS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：所有磚塊都被破壞</a:t>
                      </a:r>
                      <a:r>
                        <a:rPr lang="en-US" altLang="zh-TW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GAME_OVER</a:t>
                      </a:r>
                      <a:r>
                        <a:rPr lang="zh-TW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：平台無法接到球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將模型檔</a:t>
                      </a:r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和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匯入到</a:t>
                      </a:r>
                      <a:r>
                        <a:rPr lang="en-US" altLang="zh-TW" sz="1500" dirty="0"/>
                        <a:t>KNN</a:t>
                      </a:r>
                      <a:r>
                        <a:rPr lang="zh-TW" altLang="en-US" sz="1500" dirty="0"/>
                        <a:t>模型當中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B0358A0-FE06-4978-A1C4-ACF7392FC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32344"/>
              </p:ext>
            </p:extLst>
          </p:nvPr>
        </p:nvGraphicFramePr>
        <p:xfrm>
          <a:off x="1419478" y="3832727"/>
          <a:ext cx="4676522" cy="2222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590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球的</a:t>
                      </a:r>
                      <a:r>
                        <a:rPr lang="en-US" altLang="zh-TW" sz="1800" dirty="0"/>
                        <a:t>x</a:t>
                      </a:r>
                      <a:r>
                        <a:rPr lang="zh-TW" altLang="en-US" sz="1800" dirty="0"/>
                        <a:t>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005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左移</a:t>
                      </a:r>
                      <a:r>
                        <a:rPr lang="en-US" altLang="zh-TW" sz="1500" dirty="0"/>
                        <a:t>or</a:t>
                      </a:r>
                      <a:r>
                        <a:rPr lang="zh-TW" altLang="en-US" sz="1500" dirty="0"/>
                        <a:t>右移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 </a:t>
                      </a:r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If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ball(x)&gt;brick(x)  else if ball(x)&lt;brick(x)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57A2A8-DEB7-4B37-8B55-93AD8A31D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69697"/>
              </p:ext>
            </p:extLst>
          </p:nvPr>
        </p:nvGraphicFramePr>
        <p:xfrm>
          <a:off x="6744639" y="3940729"/>
          <a:ext cx="4676522" cy="205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State read</a:t>
                      </a:r>
                      <a:r>
                        <a:rPr lang="zh-TW" altLang="en-US" sz="1500" dirty="0"/>
                        <a:t>、</a:t>
                      </a:r>
                      <a:r>
                        <a:rPr lang="en-US" altLang="zh-TW" sz="1500" dirty="0"/>
                        <a:t> save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、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/>
                        <a:t>Model(.csv) : </a:t>
                      </a:r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以及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產生成</a:t>
                      </a:r>
                      <a:r>
                        <a:rPr lang="en-US" altLang="zh-TW" sz="1500" dirty="0"/>
                        <a:t>.csv</a:t>
                      </a:r>
                      <a:r>
                        <a:rPr lang="zh-TW" altLang="en-US" sz="1500" dirty="0"/>
                        <a:t>模型檔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2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CD0BD-BBA0-4707-B785-39127D4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811271"/>
          </a:xfrm>
        </p:spPr>
        <p:txBody>
          <a:bodyPr/>
          <a:lstStyle/>
          <a:p>
            <a:r>
              <a:rPr lang="zh-TW" altLang="en-US" dirty="0"/>
              <a:t>驗收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47F380-E534-425B-8D8E-56C01F2C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704768"/>
              </p:ext>
            </p:extLst>
          </p:nvPr>
        </p:nvGraphicFramePr>
        <p:xfrm>
          <a:off x="1499836" y="2047240"/>
          <a:ext cx="9192326" cy="212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15023">
                  <a:extLst>
                    <a:ext uri="{9D8B030D-6E8A-4147-A177-3AD203B41FA5}">
                      <a16:colId xmlns:a16="http://schemas.microsoft.com/office/drawing/2014/main" val="817350381"/>
                    </a:ext>
                  </a:extLst>
                </a:gridCol>
                <a:gridCol w="3524091">
                  <a:extLst>
                    <a:ext uri="{9D8B030D-6E8A-4147-A177-3AD203B41FA5}">
                      <a16:colId xmlns:a16="http://schemas.microsoft.com/office/drawing/2014/main" val="25189264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536418564"/>
                    </a:ext>
                  </a:extLst>
                </a:gridCol>
                <a:gridCol w="3005487">
                  <a:extLst>
                    <a:ext uri="{9D8B030D-6E8A-4147-A177-3AD203B41FA5}">
                      <a16:colId xmlns:a16="http://schemas.microsoft.com/office/drawing/2014/main" val="306754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操作過程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8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板子會自行追蹤球的位置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板子會隨與球的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軸一致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21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消除磚塊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球打到磚塊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被打到磚塊即消失。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8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板子與球切到的方向一致，球的移動的速度即加快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4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板子未能接到球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遊戲即結束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C5430F3-1008-42C6-A9C3-0C57F31A4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589347"/>
              </p:ext>
            </p:extLst>
          </p:nvPr>
        </p:nvGraphicFramePr>
        <p:xfrm>
          <a:off x="1143000" y="973138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資料整合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EF060E-4529-43E6-B312-9841FB73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86597"/>
              </p:ext>
            </p:extLst>
          </p:nvPr>
        </p:nvGraphicFramePr>
        <p:xfrm>
          <a:off x="1143000" y="2811725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功能實作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圖表製作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1338C80D-2A8B-4A11-8FC0-0C82097B1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11115"/>
              </p:ext>
            </p:extLst>
          </p:nvPr>
        </p:nvGraphicFramePr>
        <p:xfrm>
          <a:off x="961901" y="1533567"/>
          <a:ext cx="609092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8082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3992846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當球打到磚塊或牆壁，球會反彈回板子的方向，板子會自行移動去接球。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818CEA-76F8-4373-9079-6345DB04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22397"/>
              </p:ext>
            </p:extLst>
          </p:nvPr>
        </p:nvGraphicFramePr>
        <p:xfrm>
          <a:off x="961901" y="2654944"/>
          <a:ext cx="6075226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9749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95477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磚塊消失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當球打到磚塊時，磚塊必須消失。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當板子移動方向與球的方向一致時，速度即增加。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當板子未能接到球的瞬間，遊戲即結束。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43B10457-DADA-4736-8D39-B3463B4FBE3A}"/>
              </a:ext>
            </a:extLst>
          </p:cNvPr>
          <p:cNvGrpSpPr/>
          <p:nvPr/>
        </p:nvGrpSpPr>
        <p:grpSpPr>
          <a:xfrm>
            <a:off x="7302254" y="176072"/>
            <a:ext cx="4006513" cy="5810465"/>
            <a:chOff x="7302254" y="176072"/>
            <a:chExt cx="4006513" cy="5810465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169CD32-2153-444D-B307-404DE9559A14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F0B37DF-8290-4AC0-88E3-A92BA52B7FF3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F606D90-EA57-44E0-9F57-CECA44DAE2E8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1C5A1D1-5513-432E-8002-241B530E58A2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EE35969-2444-4311-9EAE-664D6658ADA4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971098D-4DF8-4586-B7FE-A273109F624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F84807B-0B4A-4BBA-94EF-A2B1B94C2088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3D93DF4-3021-4D9E-B50A-341F081F5AE1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5A43E83-70AE-4271-9FC5-A3CAF535F7DE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68BE5F-F6A0-4A42-8C7A-39443296786F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6FA2776-F5D5-4112-91E2-139771F10444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7EF455-8485-4A31-BC27-2F78E8CB0B39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D10ADC4-7F1B-4D79-BFD0-A2D90A09AD25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F06423B-D410-481A-9365-CD39CA4EC4FE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7F8306B-0A41-4067-9323-F0AC99266DDD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8B95413-298B-4C98-8EF3-40429E401E29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D3668B4-25F5-4961-8DFC-876C2FB1F7F1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0BDE9B5-C90C-4405-94A2-8B232C39AAFC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C0BCC35-D816-48BF-B3DE-953A15E4BAFF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7D0B791-18A1-43A5-AB1F-2F083FE96031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4634A57-83E8-49C1-B537-B2C1885B672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059CDDF-BB73-44E0-9770-666728E9BE69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67BC0B2-5DC0-4FC2-A3AD-1E943AE44D6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F1E470FA-8B4C-461F-B191-CBBD0A179BE2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04473F5D-F2BA-4AC7-B9E6-0F4FFEB3DE89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B2A9E956-6B6A-4225-90AC-CED15FC14C34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9303433" y="2433547"/>
              <a:ext cx="165003" cy="208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AE94B113-29B6-4D9C-A21E-D7FFDD3CC816}"/>
                </a:ext>
              </a:extLst>
            </p:cNvPr>
            <p:cNvSpPr txBox="1"/>
            <p:nvPr/>
          </p:nvSpPr>
          <p:spPr>
            <a:xfrm>
              <a:off x="9390035" y="26407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磚塊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4BD1668-803F-4110-8B89-0A0A21C18A84}"/>
                </a:ext>
              </a:extLst>
            </p:cNvPr>
            <p:cNvSpPr/>
            <p:nvPr/>
          </p:nvSpPr>
          <p:spPr>
            <a:xfrm>
              <a:off x="9027614" y="2064214"/>
              <a:ext cx="551637" cy="369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EC5FE1-FE41-4467-8BE2-41149D212B4B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E7183976-FAE4-4BE2-9DAE-35D529A8193D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5E11C895-7B19-4DD5-9629-47B7DAD882D6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430E78B-F706-47A1-BC13-FC2457BA60CF}"/>
                </a:ext>
              </a:extLst>
            </p:cNvPr>
            <p:cNvSpPr txBox="1"/>
            <p:nvPr/>
          </p:nvSpPr>
          <p:spPr>
            <a:xfrm>
              <a:off x="9948800" y="4164844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由</a:t>
              </a:r>
              <a:r>
                <a:rPr lang="en-US" altLang="zh-TW" sz="1400" dirty="0">
                  <a:solidFill>
                    <a:srgbClr val="FF0000"/>
                  </a:solidFill>
                </a:rPr>
                <a:t>AI</a:t>
              </a:r>
              <a:r>
                <a:rPr lang="zh-TW" altLang="en-US" sz="1400" dirty="0">
                  <a:solidFill>
                    <a:srgbClr val="FF0000"/>
                  </a:solidFill>
                </a:rPr>
                <a:t>操控</a:t>
              </a:r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357AB1AD-BA77-4BCF-AF14-EA1FE31B51BF}"/>
                </a:ext>
              </a:extLst>
            </p:cNvPr>
            <p:cNvCxnSpPr>
              <a:cxnSpLocks/>
              <a:stCxn id="157" idx="3"/>
              <a:endCxn id="3" idx="1"/>
            </p:cNvCxnSpPr>
            <p:nvPr/>
          </p:nvCxnSpPr>
          <p:spPr>
            <a:xfrm flipV="1">
              <a:off x="9105913" y="4318733"/>
              <a:ext cx="842887" cy="339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E5F2BDB-379A-43E8-A84B-9C7B9461897A}"/>
                </a:ext>
              </a:extLst>
            </p:cNvPr>
            <p:cNvSpPr/>
            <p:nvPr/>
          </p:nvSpPr>
          <p:spPr>
            <a:xfrm>
              <a:off x="7940090" y="4527322"/>
              <a:ext cx="1165823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7599E91-59C2-40F7-A2AC-FD7102F9DE7A}"/>
                </a:ext>
              </a:extLst>
            </p:cNvPr>
            <p:cNvCxnSpPr>
              <a:cxnSpLocks/>
            </p:cNvCxnSpPr>
            <p:nvPr/>
          </p:nvCxnSpPr>
          <p:spPr>
            <a:xfrm>
              <a:off x="7652196" y="2947379"/>
              <a:ext cx="473440" cy="457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0B4C352F-4A59-4DEB-B48F-D96EC4F2A588}"/>
                </a:ext>
              </a:extLst>
            </p:cNvPr>
            <p:cNvSpPr txBox="1"/>
            <p:nvPr/>
          </p:nvSpPr>
          <p:spPr>
            <a:xfrm>
              <a:off x="7926769" y="341413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牆壁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1C70237-B82D-444A-80C9-9E2FFC2955E8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訓練目標 </a:t>
            </a:r>
            <a:r>
              <a:rPr lang="en-US" altLang="zh-TW" dirty="0"/>
              <a:t>:</a:t>
            </a:r>
            <a:r>
              <a:rPr lang="zh-TW" altLang="en-US" dirty="0"/>
              <a:t> 可</a:t>
            </a:r>
            <a:r>
              <a:rPr lang="zh-TW" altLang="en-US"/>
              <a:t>達通過關卡</a:t>
            </a:r>
            <a:r>
              <a:rPr lang="en-US" altLang="zh-TW"/>
              <a:t>Level </a:t>
            </a:r>
            <a:r>
              <a:rPr lang="en-US" altLang="zh-TW" dirty="0"/>
              <a:t>20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49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板子嘗試接反彈回來的球，試圖打掉所有磚塊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167BAF14-7DEE-4348-A32F-B1E5BB4C4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89" t="1140" r="1310" b="11706"/>
          <a:stretch/>
        </p:blipFill>
        <p:spPr>
          <a:xfrm>
            <a:off x="8017100" y="440543"/>
            <a:ext cx="2758924" cy="597691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AA8793-6D29-4A77-9032-94089804BCC0}"/>
              </a:ext>
            </a:extLst>
          </p:cNvPr>
          <p:cNvGrpSpPr/>
          <p:nvPr/>
        </p:nvGrpSpPr>
        <p:grpSpPr>
          <a:xfrm>
            <a:off x="837045" y="2065865"/>
            <a:ext cx="6787576" cy="4081982"/>
            <a:chOff x="837045" y="2065865"/>
            <a:chExt cx="6787576" cy="4081982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443" y="3084737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3416" y="4634178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858" y="5983689"/>
              <a:ext cx="1362805" cy="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891627" y="4548426"/>
              <a:ext cx="76967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3" y="206586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6338691" y="3181571"/>
              <a:ext cx="176333" cy="81901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158" y="4076774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5709149" y="5631216"/>
              <a:ext cx="1337373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Arkanoid.exe</a:t>
              </a:r>
              <a:endParaRPr lang="zh-TW" altLang="en-US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4329187" y="4424580"/>
              <a:ext cx="1526233" cy="130191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4417527" y="4112024"/>
              <a:ext cx="124773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控制與讀取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4619468" y="4654635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2"/>
                <a:ext cx="1326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Gym</a:t>
                </a:r>
                <a:endParaRPr lang="zh-TW" altLang="en-US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1606442" y="2488116"/>
              <a:ext cx="684803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KNN</a:t>
              </a:r>
              <a:endParaRPr lang="zh-TW" altLang="en-US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1790569" y="2859354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948844" y="2857448"/>
              <a:ext cx="609599" cy="9497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5597D41-FBF3-4565-B3E6-46129587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663" y="4873170"/>
              <a:ext cx="1194" cy="115014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2674927" y="5695440"/>
              <a:ext cx="1420311" cy="4524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匯出模型檔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73490DE-6CD6-4B66-A922-ED01C0D42AF4}"/>
                </a:ext>
              </a:extLst>
            </p:cNvPr>
            <p:cNvSpPr txBox="1"/>
            <p:nvPr/>
          </p:nvSpPr>
          <p:spPr>
            <a:xfrm>
              <a:off x="837045" y="48551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讀取模型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AE19BD-B0EA-49BF-9054-A5D3F37F7ED7}"/>
                </a:ext>
              </a:extLst>
            </p:cNvPr>
            <p:cNvSpPr txBox="1"/>
            <p:nvPr/>
          </p:nvSpPr>
          <p:spPr>
            <a:xfrm>
              <a:off x="6426857" y="33797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產生</a:t>
              </a:r>
              <a:r>
                <a:rPr lang="en-US" altLang="zh-TW" dirty="0"/>
                <a:t>exe</a:t>
              </a:r>
              <a:r>
                <a:rPr lang="zh-TW" altLang="en-US" dirty="0"/>
                <a:t>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F6946-EAB3-4B0C-9628-5D75A6C5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E06E536-0986-44B8-8BC8-BBC0AE8FC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797993"/>
              </p:ext>
            </p:extLst>
          </p:nvPr>
        </p:nvGraphicFramePr>
        <p:xfrm>
          <a:off x="4963869" y="1223033"/>
          <a:ext cx="351267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6917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96575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寬*高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遊戲視窗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4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4B07D22-D72C-4219-A0BD-0369432EA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38541"/>
              </p:ext>
            </p:extLst>
          </p:nvPr>
        </p:nvGraphicFramePr>
        <p:xfrm>
          <a:off x="4963869" y="3377918"/>
          <a:ext cx="3512673" cy="1742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310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  <a:gridCol w="1038297">
                  <a:extLst>
                    <a:ext uri="{9D8B030D-6E8A-4147-A177-3AD203B41FA5}">
                      <a16:colId xmlns:a16="http://schemas.microsoft.com/office/drawing/2014/main" val="3584343060"/>
                    </a:ext>
                  </a:extLst>
                </a:gridCol>
              </a:tblGrid>
              <a:tr h="321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移動速度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每秒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未切球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92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26C4FE1A-7FEB-4674-8C30-CD14C695619E}"/>
              </a:ext>
            </a:extLst>
          </p:cNvPr>
          <p:cNvGrpSpPr/>
          <p:nvPr/>
        </p:nvGrpSpPr>
        <p:grpSpPr>
          <a:xfrm>
            <a:off x="1459684" y="1484850"/>
            <a:ext cx="3261992" cy="5008139"/>
            <a:chOff x="7302254" y="176072"/>
            <a:chExt cx="4006513" cy="58104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1982D7-2070-4594-827E-6A867F334635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E15C58-ADE3-4CF6-B7A0-82DB274F4FCB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2AEFD-43BB-4866-97A2-39D596BF9A24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2C3075-D662-49C0-84F0-6554E01CC681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21EA54-3A80-411B-8BEA-EBB692205FF8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161C7-6B86-4479-9B9C-3360632EC27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2FFCD9-776D-4FCD-B7D4-C40AB650BC3D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17E93B-077A-4037-8F49-407387ED5C8D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725739C-F710-4DAA-BEB1-318FA4249035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D8E1F9-EB21-461F-B0B8-7BC8085DBD62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A86880-F759-40A3-B3EA-A0A9368553B9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BFAABC-69EE-45C3-A98B-E7B19061EC75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7826D26-3909-4CB2-B192-B95988FC19BD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E8CD3C6-BA68-4223-9B6F-3A8AFF32B365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2BDAE8-64D1-4534-9226-E9D33B4813B7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BC6B28-5B9C-4093-9DA0-1769A885BEDD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85715D-67AC-4BC7-8EE4-0336D8C419AE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E8072D-869B-4873-A88F-D36777C52F46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6C24F2-0E0F-4C48-A07A-E77C5F7D2BB3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543471-B01B-49DF-BB67-DAC44F711726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7DF38D-3D2E-4713-B124-D5B218704DA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B068A6-48A5-4FB4-8D40-FB70E9832E5B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FD74D2-E66F-4E63-9675-35C39995AB8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E80F248-B40C-4C88-AFF7-0F9C2CE07655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0833AD6-0C36-4004-BE99-9A034CEC0537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C80493-EE3C-4C9D-8A68-07246A7D194C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498E953-9903-4363-BDBD-3C5BBDE8D763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C82DA36-FE78-4E16-A38F-D4DDED25E2D5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64F90F0-FCCE-4ACE-B45B-C40B13B697E6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aphicFrame>
        <p:nvGraphicFramePr>
          <p:cNvPr id="52" name="內容版面配置區 3">
            <a:extLst>
              <a:ext uri="{FF2B5EF4-FFF2-40B4-BE49-F238E27FC236}">
                <a16:creationId xmlns:a16="http://schemas.microsoft.com/office/drawing/2014/main" id="{804463B3-B09A-4EBF-87EA-FCB1E1979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360721"/>
              </p:ext>
            </p:extLst>
          </p:nvPr>
        </p:nvGraphicFramePr>
        <p:xfrm>
          <a:off x="8574229" y="1227411"/>
          <a:ext cx="3512673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初始位置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[93, 395]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[25,25]~[25,65]</a:t>
                      </a:r>
                    </a:p>
                    <a:p>
                      <a:pPr algn="ctr"/>
                      <a:r>
                        <a:rPr lang="en-US" altLang="zh-TW" dirty="0"/>
                        <a:t>[125,25]~[125,65]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FEB829CB-1F9E-4597-8B74-7B24F3BDF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687649"/>
              </p:ext>
            </p:extLst>
          </p:nvPr>
        </p:nvGraphicFramePr>
        <p:xfrm>
          <a:off x="8574229" y="3383462"/>
          <a:ext cx="351267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[0,400]~[195,400]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0]~[0,403]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[195,0]~[195,403]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</a:tbl>
          </a:graphicData>
        </a:graphic>
      </p:graphicFrame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F845EE5-CE1A-41E1-AAD8-5EE0E1564DED}"/>
              </a:ext>
            </a:extLst>
          </p:cNvPr>
          <p:cNvCxnSpPr>
            <a:cxnSpLocks/>
          </p:cNvCxnSpPr>
          <p:nvPr/>
        </p:nvCxnSpPr>
        <p:spPr>
          <a:xfrm>
            <a:off x="1470025" y="1273367"/>
            <a:ext cx="3261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C03C41-3B49-40C4-90DF-61E1ACE7794D}"/>
              </a:ext>
            </a:extLst>
          </p:cNvPr>
          <p:cNvSpPr txBox="1"/>
          <p:nvPr/>
        </p:nvSpPr>
        <p:spPr>
          <a:xfrm>
            <a:off x="2578735" y="888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E7000B2-0931-4145-9F53-C9A6915724C5}"/>
              </a:ext>
            </a:extLst>
          </p:cNvPr>
          <p:cNvCxnSpPr>
            <a:cxnSpLocks/>
          </p:cNvCxnSpPr>
          <p:nvPr/>
        </p:nvCxnSpPr>
        <p:spPr>
          <a:xfrm>
            <a:off x="1230284" y="1438707"/>
            <a:ext cx="20768" cy="46784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76AAB-2156-4F6D-A99E-4719C4A58C56}"/>
              </a:ext>
            </a:extLst>
          </p:cNvPr>
          <p:cNvSpPr txBox="1"/>
          <p:nvPr/>
        </p:nvSpPr>
        <p:spPr>
          <a:xfrm>
            <a:off x="775412" y="2830688"/>
            <a:ext cx="461665" cy="900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94CA061-385E-4165-BE89-1CEFAFB821EA}"/>
              </a:ext>
            </a:extLst>
          </p:cNvPr>
          <p:cNvSpPr txBox="1"/>
          <p:nvPr/>
        </p:nvSpPr>
        <p:spPr>
          <a:xfrm>
            <a:off x="6991103" y="553674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※位址皆已左上角</a:t>
            </a:r>
            <a:r>
              <a:rPr lang="en-US" altLang="zh-TW" dirty="0">
                <a:solidFill>
                  <a:srgbClr val="FF0000"/>
                </a:solidFill>
              </a:rPr>
              <a:t>(0,0)</a:t>
            </a:r>
            <a:r>
              <a:rPr lang="zh-TW" altLang="en-US" dirty="0">
                <a:solidFill>
                  <a:srgbClr val="FF0000"/>
                </a:solidFill>
              </a:rPr>
              <a:t>為原點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33A97D8-8384-462C-A097-945549F53405}"/>
              </a:ext>
            </a:extLst>
          </p:cNvPr>
          <p:cNvSpPr txBox="1"/>
          <p:nvPr/>
        </p:nvSpPr>
        <p:spPr>
          <a:xfrm>
            <a:off x="933351" y="10383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(0,0)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07" y="-20554"/>
            <a:ext cx="9905998" cy="811271"/>
          </a:xfrm>
        </p:spPr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Breakdown(</a:t>
            </a:r>
            <a:r>
              <a:rPr lang="zh-TW" altLang="en-US" cap="none" dirty="0"/>
              <a:t>修整</a:t>
            </a:r>
            <a:r>
              <a:rPr lang="en-US" altLang="zh-TW" cap="none" dirty="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3E0CB6-F79B-4B31-91E9-BA5A3FC9EB4E}"/>
              </a:ext>
            </a:extLst>
          </p:cNvPr>
          <p:cNvSpPr/>
          <p:nvPr/>
        </p:nvSpPr>
        <p:spPr>
          <a:xfrm>
            <a:off x="5539740" y="6549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打磚塊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0732F-AE02-4628-97FB-9BFCBB650767}"/>
              </a:ext>
            </a:extLst>
          </p:cNvPr>
          <p:cNvSpPr/>
          <p:nvPr/>
        </p:nvSpPr>
        <p:spPr>
          <a:xfrm>
            <a:off x="3501390" y="126450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Python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2F32E-4A85-41EA-9A0C-107C7420455F}"/>
              </a:ext>
            </a:extLst>
          </p:cNvPr>
          <p:cNvSpPr/>
          <p:nvPr/>
        </p:nvSpPr>
        <p:spPr>
          <a:xfrm>
            <a:off x="9526853" y="1305714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PAIA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095229-8B3D-4B59-90EE-54EA057EF281}"/>
              </a:ext>
            </a:extLst>
          </p:cNvPr>
          <p:cNvSpPr/>
          <p:nvPr/>
        </p:nvSpPr>
        <p:spPr>
          <a:xfrm>
            <a:off x="1779270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演算法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40FB50-06BA-4A96-877D-B05F68EBD77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4057650" y="913983"/>
            <a:ext cx="1482090" cy="35052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26BDA5F7-2D0F-4467-8D8F-BFDDA498F52C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842510" y="1294983"/>
            <a:ext cx="708660" cy="11658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0818A21-846A-496A-B3A0-7C4AB605ED2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rot="10800000" flipV="1">
            <a:off x="2335530" y="1523583"/>
            <a:ext cx="1165860" cy="708660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D5BACDE-0CC9-40E5-8E71-186FE79882F9}"/>
              </a:ext>
            </a:extLst>
          </p:cNvPr>
          <p:cNvSpPr/>
          <p:nvPr/>
        </p:nvSpPr>
        <p:spPr>
          <a:xfrm>
            <a:off x="1779269" y="315132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KNN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FC7ADE-512F-4963-A4FC-813962FEBACF}"/>
              </a:ext>
            </a:extLst>
          </p:cNvPr>
          <p:cNvSpPr/>
          <p:nvPr/>
        </p:nvSpPr>
        <p:spPr>
          <a:xfrm>
            <a:off x="4120591" y="5331480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類別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6DEEDF-9A0E-47C3-8CDE-C1C3386DEFAC}"/>
              </a:ext>
            </a:extLst>
          </p:cNvPr>
          <p:cNvSpPr/>
          <p:nvPr/>
        </p:nvSpPr>
        <p:spPr>
          <a:xfrm>
            <a:off x="269852" y="4081213"/>
            <a:ext cx="115002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遊戲狀態讀取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076342-B5D2-471D-BEBC-BC342FAB0C8D}"/>
              </a:ext>
            </a:extLst>
          </p:cNvPr>
          <p:cNvSpPr/>
          <p:nvPr/>
        </p:nvSpPr>
        <p:spPr>
          <a:xfrm>
            <a:off x="4657331" y="4081213"/>
            <a:ext cx="11535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E57055-07E1-4150-9CF0-62D87CDF5C4C}"/>
              </a:ext>
            </a:extLst>
          </p:cNvPr>
          <p:cNvSpPr/>
          <p:nvPr/>
        </p:nvSpPr>
        <p:spPr>
          <a:xfrm>
            <a:off x="3319040" y="6297165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左移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2A601FFE-9948-481F-857D-DB531B8ACB0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3853180" y="5672627"/>
            <a:ext cx="447525" cy="801551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94176-083C-4B32-8DA0-5852A02912D3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1628730" y="4633292"/>
            <a:ext cx="755257" cy="687418"/>
          </a:xfrm>
          <a:prstGeom prst="bentConnector3">
            <a:avLst>
              <a:gd name="adj1" fmla="val 4838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3A1632B-BFE7-4E94-9998-B0D1F4B7C7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5890" y="3159281"/>
            <a:ext cx="411731" cy="1452452"/>
          </a:xfrm>
          <a:prstGeom prst="bentConnector3">
            <a:avLst>
              <a:gd name="adj1" fmla="val 4852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EEE7220-ACAB-4FD7-9970-65DC0FF4883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5400000">
            <a:off x="1384332" y="3130015"/>
            <a:ext cx="411731" cy="1490664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0A0B117-F0B2-4DD6-B913-31BBFCB93B1D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flipH="1">
            <a:off x="2335529" y="2750403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CAD2EBA-F2B5-42A3-9F37-8CBC17569B90}"/>
              </a:ext>
            </a:extLst>
          </p:cNvPr>
          <p:cNvSpPr/>
          <p:nvPr/>
        </p:nvSpPr>
        <p:spPr>
          <a:xfrm>
            <a:off x="5223511" y="316048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MLGame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B8AB507-0311-4BCD-B4E7-46CFFE933E34}"/>
              </a:ext>
            </a:extLst>
          </p:cNvPr>
          <p:cNvCxnSpPr>
            <a:cxnSpLocks/>
          </p:cNvCxnSpPr>
          <p:nvPr/>
        </p:nvCxnSpPr>
        <p:spPr>
          <a:xfrm>
            <a:off x="5779770" y="2759564"/>
            <a:ext cx="0" cy="39175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16D02CF-1A45-48D7-8EDF-A40252F8778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8171822" y="-605578"/>
            <a:ext cx="391731" cy="3430853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45611BB-BE95-4933-BB75-8FA58245CB3B}"/>
              </a:ext>
            </a:extLst>
          </p:cNvPr>
          <p:cNvSpPr/>
          <p:nvPr/>
        </p:nvSpPr>
        <p:spPr>
          <a:xfrm>
            <a:off x="7768626" y="2232243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422ADD1-2EF4-4342-80AC-80143F7D7C2B}"/>
              </a:ext>
            </a:extLst>
          </p:cNvPr>
          <p:cNvSpPr/>
          <p:nvPr/>
        </p:nvSpPr>
        <p:spPr>
          <a:xfrm>
            <a:off x="10639373" y="2232242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1D537EB-CF52-4A13-A7D5-21C88AF552CB}"/>
              </a:ext>
            </a:extLst>
          </p:cNvPr>
          <p:cNvSpPr/>
          <p:nvPr/>
        </p:nvSpPr>
        <p:spPr>
          <a:xfrm>
            <a:off x="8831839" y="315131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15D71CF-BD85-44C6-B16E-DDA74B105F4D}"/>
              </a:ext>
            </a:extLst>
          </p:cNvPr>
          <p:cNvSpPr/>
          <p:nvPr/>
        </p:nvSpPr>
        <p:spPr>
          <a:xfrm>
            <a:off x="7147945" y="3142159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球的速度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57572D1-9D82-4E2B-9C42-63E05A0B7E33}"/>
              </a:ext>
            </a:extLst>
          </p:cNvPr>
          <p:cNvSpPr/>
          <p:nvPr/>
        </p:nvSpPr>
        <p:spPr>
          <a:xfrm>
            <a:off x="8495828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判定球的落點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FFC9D70-6A9D-4315-8950-918384C0CD90}"/>
              </a:ext>
            </a:extLst>
          </p:cNvPr>
          <p:cNvSpPr/>
          <p:nvPr/>
        </p:nvSpPr>
        <p:spPr>
          <a:xfrm>
            <a:off x="9384605" y="4381010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sz="1600" dirty="0">
                <a:solidFill>
                  <a:schemeClr val="tx1"/>
                </a:solidFill>
              </a:rPr>
              <a:t>讀取模型</a:t>
            </a:r>
          </a:p>
        </p:txBody>
      </p: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23561B55-57B1-454E-9A9C-A3F73FD40E8E}"/>
              </a:ext>
            </a:extLst>
          </p:cNvPr>
          <p:cNvCxnSpPr>
            <a:cxnSpLocks/>
            <a:stCxn id="12" idx="2"/>
            <a:endCxn id="93" idx="0"/>
          </p:cNvCxnSpPr>
          <p:nvPr/>
        </p:nvCxnSpPr>
        <p:spPr>
          <a:xfrm rot="5400000">
            <a:off x="8999816" y="1148945"/>
            <a:ext cx="408369" cy="1758227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9B1AE020-8093-410E-9183-7215578A5527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 rot="16200000" flipH="1">
            <a:off x="10435189" y="1471798"/>
            <a:ext cx="408368" cy="1112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9846D2AD-5BBD-4D77-9DAA-CAE20DD5F22E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7818668" y="2635941"/>
            <a:ext cx="391756" cy="62068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05C97F2B-F3CA-476B-9F15-E0F832413877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rot="16200000" flipH="1">
            <a:off x="8656034" y="2419254"/>
            <a:ext cx="400916" cy="1063213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0B6FE58D-C9C2-4C50-B442-A0D7CEB395E4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5400000">
            <a:off x="8782580" y="3775490"/>
            <a:ext cx="711531" cy="499509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5C311BCB-E43A-427D-A4EB-4CB792ABF9FB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rot="16200000" flipH="1">
            <a:off x="9226968" y="3830610"/>
            <a:ext cx="711531" cy="38926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530D3D-5553-4029-AF3D-23AD4285936B}"/>
              </a:ext>
            </a:extLst>
          </p:cNvPr>
          <p:cNvSpPr/>
          <p:nvPr/>
        </p:nvSpPr>
        <p:spPr>
          <a:xfrm>
            <a:off x="10316271" y="3151319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球的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位移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95B12FC-A970-4F28-B0B4-23280049E4C2}"/>
              </a:ext>
            </a:extLst>
          </p:cNvPr>
          <p:cNvSpPr/>
          <p:nvPr/>
        </p:nvSpPr>
        <p:spPr>
          <a:xfrm>
            <a:off x="1031627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8E33BB5-13C1-4C05-B301-F184CE7F78F9}"/>
              </a:ext>
            </a:extLst>
          </p:cNvPr>
          <p:cNvSpPr/>
          <p:nvPr/>
        </p:nvSpPr>
        <p:spPr>
          <a:xfrm>
            <a:off x="11359131" y="3850541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29FD851-A53A-477A-A275-79FD2EC3598F}"/>
              </a:ext>
            </a:extLst>
          </p:cNvPr>
          <p:cNvSpPr/>
          <p:nvPr/>
        </p:nvSpPr>
        <p:spPr>
          <a:xfrm>
            <a:off x="11379981" y="3142158"/>
            <a:ext cx="78552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板子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移動</a:t>
            </a:r>
          </a:p>
        </p:txBody>
      </p: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454DB970-C952-47DE-A0CE-6A011D1C47A6}"/>
              </a:ext>
            </a:extLst>
          </p:cNvPr>
          <p:cNvCxnSpPr>
            <a:cxnSpLocks/>
            <a:stCxn id="94" idx="2"/>
            <a:endCxn id="124" idx="1"/>
          </p:cNvCxnSpPr>
          <p:nvPr/>
        </p:nvCxnSpPr>
        <p:spPr>
          <a:xfrm rot="16200000" flipH="1">
            <a:off x="10962389" y="2983646"/>
            <a:ext cx="650836" cy="18434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接點: 肘形 127">
            <a:extLst>
              <a:ext uri="{FF2B5EF4-FFF2-40B4-BE49-F238E27FC236}">
                <a16:creationId xmlns:a16="http://schemas.microsoft.com/office/drawing/2014/main" id="{3B9B6942-A2C7-418E-96FD-E0D16B5BA64D}"/>
              </a:ext>
            </a:extLst>
          </p:cNvPr>
          <p:cNvCxnSpPr>
            <a:cxnSpLocks/>
            <a:stCxn id="94" idx="2"/>
            <a:endCxn id="121" idx="3"/>
          </p:cNvCxnSpPr>
          <p:nvPr/>
        </p:nvCxnSpPr>
        <p:spPr>
          <a:xfrm rot="5400000">
            <a:off x="10818716" y="3033481"/>
            <a:ext cx="659997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A08FEFF1-05B8-438A-A7D2-AFD02CA42416}"/>
              </a:ext>
            </a:extLst>
          </p:cNvPr>
          <p:cNvCxnSpPr>
            <a:cxnSpLocks/>
            <a:stCxn id="94" idx="2"/>
            <a:endCxn id="122" idx="3"/>
          </p:cNvCxnSpPr>
          <p:nvPr/>
        </p:nvCxnSpPr>
        <p:spPr>
          <a:xfrm rot="5400000">
            <a:off x="10469105" y="3383092"/>
            <a:ext cx="1359219" cy="9383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C59BA4AF-7009-4422-8B33-AF1D98808167}"/>
              </a:ext>
            </a:extLst>
          </p:cNvPr>
          <p:cNvCxnSpPr>
            <a:cxnSpLocks/>
            <a:stCxn id="94" idx="2"/>
            <a:endCxn id="123" idx="1"/>
          </p:cNvCxnSpPr>
          <p:nvPr/>
        </p:nvCxnSpPr>
        <p:spPr>
          <a:xfrm rot="16200000" flipH="1">
            <a:off x="10597773" y="3348262"/>
            <a:ext cx="1359219" cy="163498"/>
          </a:xfrm>
          <a:prstGeom prst="bentConnector2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23808E8E-71EA-4DC0-A427-9F16E16B4857}"/>
              </a:ext>
            </a:extLst>
          </p:cNvPr>
          <p:cNvSpPr/>
          <p:nvPr/>
        </p:nvSpPr>
        <p:spPr>
          <a:xfrm>
            <a:off x="7691949" y="4364396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F81D2B02-18B1-4DE4-8FA7-C1DD041D0530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7111907" y="3772097"/>
            <a:ext cx="704077" cy="48052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接點: 肘形 142">
            <a:extLst>
              <a:ext uri="{FF2B5EF4-FFF2-40B4-BE49-F238E27FC236}">
                <a16:creationId xmlns:a16="http://schemas.microsoft.com/office/drawing/2014/main" id="{19AC664B-A274-4712-8300-FB48573D3465}"/>
              </a:ext>
            </a:extLst>
          </p:cNvPr>
          <p:cNvCxnSpPr>
            <a:cxnSpLocks/>
            <a:stCxn id="96" idx="2"/>
            <a:endCxn id="139" idx="0"/>
          </p:cNvCxnSpPr>
          <p:nvPr/>
        </p:nvCxnSpPr>
        <p:spPr>
          <a:xfrm rot="16200000" flipH="1">
            <a:off x="7511592" y="3852931"/>
            <a:ext cx="704077" cy="31885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C251941B-E6E9-4C7B-B06C-50DBD2C6A1DA}"/>
              </a:ext>
            </a:extLst>
          </p:cNvPr>
          <p:cNvSpPr/>
          <p:nvPr/>
        </p:nvSpPr>
        <p:spPr>
          <a:xfrm>
            <a:off x="6892577" y="4364395"/>
            <a:ext cx="66221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未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切球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29D5ACD-E7ED-4BB9-9EAB-12597EA935F4}"/>
              </a:ext>
            </a:extLst>
          </p:cNvPr>
          <p:cNvSpPr/>
          <p:nvPr/>
        </p:nvSpPr>
        <p:spPr>
          <a:xfrm>
            <a:off x="6995681" y="5327551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慢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4219071-1DCA-42B9-8964-34269B0133F4}"/>
              </a:ext>
            </a:extLst>
          </p:cNvPr>
          <p:cNvSpPr/>
          <p:nvPr/>
        </p:nvSpPr>
        <p:spPr>
          <a:xfrm>
            <a:off x="7780414" y="5327551"/>
            <a:ext cx="468264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快</a:t>
            </a:r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D806FF3E-3086-4D2F-880E-EFA03396DEFA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7223684" y="4882555"/>
            <a:ext cx="6129" cy="444996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D4375AC4-3F9D-43B6-B79E-7F9A8BC21B1D}"/>
              </a:ext>
            </a:extLst>
          </p:cNvPr>
          <p:cNvCxnSpPr>
            <a:cxnSpLocks/>
            <a:stCxn id="139" idx="2"/>
            <a:endCxn id="166" idx="0"/>
          </p:cNvCxnSpPr>
          <p:nvPr/>
        </p:nvCxnSpPr>
        <p:spPr>
          <a:xfrm flipH="1">
            <a:off x="8014546" y="4882556"/>
            <a:ext cx="8510" cy="444995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9684C1CA-D058-4E65-88C8-FD48D1DA7B65}"/>
              </a:ext>
            </a:extLst>
          </p:cNvPr>
          <p:cNvSpPr/>
          <p:nvPr/>
        </p:nvSpPr>
        <p:spPr>
          <a:xfrm>
            <a:off x="5223511" y="2232241"/>
            <a:ext cx="111252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學習平台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B770AA-DF52-48B4-B44E-AF6995E68B2D}"/>
              </a:ext>
            </a:extLst>
          </p:cNvPr>
          <p:cNvSpPr/>
          <p:nvPr/>
        </p:nvSpPr>
        <p:spPr>
          <a:xfrm>
            <a:off x="1775054" y="4081213"/>
            <a:ext cx="1150025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30A50E3-6A3E-41AA-80AD-1DC6CE8AAEA6}"/>
              </a:ext>
            </a:extLst>
          </p:cNvPr>
          <p:cNvSpPr/>
          <p:nvPr/>
        </p:nvSpPr>
        <p:spPr>
          <a:xfrm>
            <a:off x="3215033" y="4081213"/>
            <a:ext cx="1145896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存取</a:t>
            </a: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4AE97127-2982-4FDC-86D5-291609E4D4D3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 rot="16200000" flipH="1">
            <a:off x="3047839" y="3901601"/>
            <a:ext cx="732107" cy="212765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7FDCAB4-CACF-4613-BE4D-101A4EEA2560}"/>
              </a:ext>
            </a:extLst>
          </p:cNvPr>
          <p:cNvSpPr/>
          <p:nvPr/>
        </p:nvSpPr>
        <p:spPr>
          <a:xfrm>
            <a:off x="2234705" y="6313206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dx,dy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D1BF8B4-318F-4390-B637-C928D0488A8C}"/>
              </a:ext>
            </a:extLst>
          </p:cNvPr>
          <p:cNvSpPr/>
          <p:nvPr/>
        </p:nvSpPr>
        <p:spPr>
          <a:xfrm>
            <a:off x="124522" y="6297165"/>
            <a:ext cx="961330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</a:rPr>
              <a:t>(</a:t>
            </a:r>
            <a:r>
              <a:rPr lang="en-US" altLang="zh-TW" sz="1600" dirty="0" err="1">
                <a:solidFill>
                  <a:schemeClr val="tx1"/>
                </a:solidFill>
              </a:rPr>
              <a:t>x,y</a:t>
            </a:r>
            <a:r>
              <a:rPr lang="en-US" altLang="zh-TW" sz="1600" dirty="0">
                <a:solidFill>
                  <a:schemeClr val="tx1"/>
                </a:solidFill>
              </a:rPr>
              <a:t>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FF9F8049-C5C6-4AC7-B3D9-5FEA1F45216E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 rot="16200000" flipH="1">
            <a:off x="1968801" y="5566637"/>
            <a:ext cx="440416" cy="1052721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4818CA55-6E92-46F7-9DC1-756CC154BDB6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920538" y="5571095"/>
            <a:ext cx="440416" cy="1043806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FD42E2D0-0D15-49C3-A390-D2ADBC1CF5D1}"/>
              </a:ext>
            </a:extLst>
          </p:cNvPr>
          <p:cNvSpPr/>
          <p:nvPr/>
        </p:nvSpPr>
        <p:spPr>
          <a:xfrm>
            <a:off x="4917074" y="6290056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右移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F97655-23F3-4F69-95F2-EBBF71F337F0}"/>
              </a:ext>
            </a:extLst>
          </p:cNvPr>
          <p:cNvSpPr/>
          <p:nvPr/>
        </p:nvSpPr>
        <p:spPr>
          <a:xfrm>
            <a:off x="1305523" y="5354630"/>
            <a:ext cx="714252" cy="5181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特徵</a:t>
            </a: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294ECC4-1921-46F7-AD42-0BC657B3C27C}"/>
              </a:ext>
            </a:extLst>
          </p:cNvPr>
          <p:cNvCxnSpPr>
            <a:cxnSpLocks/>
          </p:cNvCxnSpPr>
          <p:nvPr/>
        </p:nvCxnSpPr>
        <p:spPr>
          <a:xfrm flipH="1">
            <a:off x="2335529" y="3690532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6DD6397-19C6-4A95-B0A0-6F751249B8BF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 rot="16200000" flipH="1">
            <a:off x="4655750" y="5671606"/>
            <a:ext cx="440416" cy="796483"/>
          </a:xfrm>
          <a:prstGeom prst="bentConnector3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CBBDC871-60C5-4A40-96A3-B72E4B45396C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3578947" y="2426063"/>
            <a:ext cx="411731" cy="2898567"/>
          </a:xfrm>
          <a:prstGeom prst="bentConnector3">
            <a:avLst>
              <a:gd name="adj1" fmla="val 5000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76B7BAD5-6336-4011-B843-675602E61306}"/>
              </a:ext>
            </a:extLst>
          </p:cNvPr>
          <p:cNvCxnSpPr>
            <a:cxnSpLocks/>
          </p:cNvCxnSpPr>
          <p:nvPr/>
        </p:nvCxnSpPr>
        <p:spPr>
          <a:xfrm flipH="1">
            <a:off x="4477715" y="5887916"/>
            <a:ext cx="1" cy="400919"/>
          </a:xfrm>
          <a:prstGeom prst="lin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7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5129-5293-413C-B8CE-A21B4A0E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E80319-A24E-400C-804D-2EB4C86744E2}"/>
              </a:ext>
            </a:extLst>
          </p:cNvPr>
          <p:cNvGrpSpPr/>
          <p:nvPr/>
        </p:nvGrpSpPr>
        <p:grpSpPr>
          <a:xfrm>
            <a:off x="4033520" y="889462"/>
            <a:ext cx="3389691" cy="5585225"/>
            <a:chOff x="4033520" y="889462"/>
            <a:chExt cx="3389691" cy="558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E6816-850C-4E65-88AC-521BA26F7E47}"/>
                </a:ext>
              </a:extLst>
            </p:cNvPr>
            <p:cNvSpPr/>
            <p:nvPr/>
          </p:nvSpPr>
          <p:spPr>
            <a:xfrm>
              <a:off x="4768788" y="889462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5A15BF-63F5-41E3-8012-B6C5BA3E41A6}"/>
                </a:ext>
              </a:extLst>
            </p:cNvPr>
            <p:cNvSpPr/>
            <p:nvPr/>
          </p:nvSpPr>
          <p:spPr>
            <a:xfrm>
              <a:off x="4751032" y="4485796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判斷板子的左右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5E329-BAD0-4794-8462-4F089393CD5C}"/>
                </a:ext>
              </a:extLst>
            </p:cNvPr>
            <p:cNvSpPr/>
            <p:nvPr/>
          </p:nvSpPr>
          <p:spPr>
            <a:xfrm>
              <a:off x="4751032" y="5684574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儲存這次訓練資料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0E1939-B59F-441F-A771-F38EFA7A4E32}"/>
                </a:ext>
              </a:extLst>
            </p:cNvPr>
            <p:cNvSpPr/>
            <p:nvPr/>
          </p:nvSpPr>
          <p:spPr>
            <a:xfrm>
              <a:off x="4768788" y="2088240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開啟先前訓練好的檔案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targets.pickle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zh-TW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TW" dirty="0" err="1">
                  <a:solidFill>
                    <a:schemeClr val="tx1"/>
                  </a:solidFill>
                </a:rPr>
                <a:t>features.pickle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24894-9E5B-4CA0-A307-68A50B827CE0}"/>
                </a:ext>
              </a:extLst>
            </p:cNvPr>
            <p:cNvSpPr/>
            <p:nvPr/>
          </p:nvSpPr>
          <p:spPr>
            <a:xfrm>
              <a:off x="4751031" y="3287018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KNN training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C06AE8F-002A-4CDF-A707-84117CB63A87}"/>
                </a:ext>
              </a:extLst>
            </p:cNvPr>
            <p:cNvSpPr/>
            <p:nvPr/>
          </p:nvSpPr>
          <p:spPr>
            <a:xfrm>
              <a:off x="5959319" y="1673428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0F6CF2D-A5F3-450E-93F5-472107EE6F34}"/>
                </a:ext>
              </a:extLst>
            </p:cNvPr>
            <p:cNvSpPr/>
            <p:nvPr/>
          </p:nvSpPr>
          <p:spPr>
            <a:xfrm>
              <a:off x="5959319" y="2872206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DCA9643-3715-4833-B413-240FD2036852}"/>
                </a:ext>
              </a:extLst>
            </p:cNvPr>
            <p:cNvSpPr/>
            <p:nvPr/>
          </p:nvSpPr>
          <p:spPr>
            <a:xfrm>
              <a:off x="5959319" y="4070984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F91994EF-995C-4386-8265-832949B9C811}"/>
                </a:ext>
              </a:extLst>
            </p:cNvPr>
            <p:cNvSpPr/>
            <p:nvPr/>
          </p:nvSpPr>
          <p:spPr>
            <a:xfrm>
              <a:off x="5959319" y="5269762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彎曲 17">
              <a:extLst>
                <a:ext uri="{FF2B5EF4-FFF2-40B4-BE49-F238E27FC236}">
                  <a16:creationId xmlns:a16="http://schemas.microsoft.com/office/drawing/2014/main" id="{20239CF9-5DB7-4525-97F6-9FB85DB9FDF1}"/>
                </a:ext>
              </a:extLst>
            </p:cNvPr>
            <p:cNvSpPr/>
            <p:nvPr/>
          </p:nvSpPr>
          <p:spPr>
            <a:xfrm>
              <a:off x="4129374" y="1173426"/>
              <a:ext cx="508000" cy="4953054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減號 18">
              <a:extLst>
                <a:ext uri="{FF2B5EF4-FFF2-40B4-BE49-F238E27FC236}">
                  <a16:creationId xmlns:a16="http://schemas.microsoft.com/office/drawing/2014/main" id="{9F670C67-BF7E-40C5-8202-DA36CAE972C4}"/>
                </a:ext>
              </a:extLst>
            </p:cNvPr>
            <p:cNvSpPr/>
            <p:nvPr/>
          </p:nvSpPr>
          <p:spPr>
            <a:xfrm>
              <a:off x="4033520" y="5780578"/>
              <a:ext cx="812800" cy="558800"/>
            </a:xfrm>
            <a:prstGeom prst="mathMinus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E3B42D18-6651-4E54-B8E7-F5EE01FA4C97}"/>
              </a:ext>
            </a:extLst>
          </p:cNvPr>
          <p:cNvCxnSpPr>
            <a:cxnSpLocks/>
          </p:cNvCxnSpPr>
          <p:nvPr/>
        </p:nvCxnSpPr>
        <p:spPr>
          <a:xfrm>
            <a:off x="11265387" y="1261342"/>
            <a:ext cx="23079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67BE4C-8A91-4623-980F-0DC0DA2477C8}"/>
              </a:ext>
            </a:extLst>
          </p:cNvPr>
          <p:cNvCxnSpPr>
            <a:cxnSpLocks/>
          </p:cNvCxnSpPr>
          <p:nvPr/>
        </p:nvCxnSpPr>
        <p:spPr>
          <a:xfrm flipH="1">
            <a:off x="3331961" y="1310390"/>
            <a:ext cx="3184" cy="517137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0D28684-1E4C-4A66-9817-8061E49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 err="1"/>
              <a:t>Msc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A2E7FDF-1264-42B2-AAD4-D449B6AFB85A}"/>
              </a:ext>
            </a:extLst>
          </p:cNvPr>
          <p:cNvCxnSpPr>
            <a:cxnSpLocks/>
          </p:cNvCxnSpPr>
          <p:nvPr/>
        </p:nvCxnSpPr>
        <p:spPr>
          <a:xfrm>
            <a:off x="1286784" y="1111608"/>
            <a:ext cx="8763" cy="5387505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37D6264-3EBD-411F-89C1-B00B68082E86}"/>
              </a:ext>
            </a:extLst>
          </p:cNvPr>
          <p:cNvCxnSpPr>
            <a:cxnSpLocks/>
          </p:cNvCxnSpPr>
          <p:nvPr/>
        </p:nvCxnSpPr>
        <p:spPr>
          <a:xfrm>
            <a:off x="5348886" y="1310390"/>
            <a:ext cx="15678" cy="518872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BEE1F4B-E926-41FF-BB99-2480A696D2FE}"/>
              </a:ext>
            </a:extLst>
          </p:cNvPr>
          <p:cNvCxnSpPr>
            <a:cxnSpLocks/>
          </p:cNvCxnSpPr>
          <p:nvPr/>
        </p:nvCxnSpPr>
        <p:spPr>
          <a:xfrm>
            <a:off x="7394064" y="1310390"/>
            <a:ext cx="13696" cy="533723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26ADB9-D254-450A-BAB8-74F6F59E46C1}"/>
              </a:ext>
            </a:extLst>
          </p:cNvPr>
          <p:cNvSpPr/>
          <p:nvPr/>
        </p:nvSpPr>
        <p:spPr>
          <a:xfrm>
            <a:off x="7301196" y="1990568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A17FD0-E472-49C4-A087-D611214BFA3A}"/>
              </a:ext>
            </a:extLst>
          </p:cNvPr>
          <p:cNvSpPr/>
          <p:nvPr/>
        </p:nvSpPr>
        <p:spPr>
          <a:xfrm>
            <a:off x="5250280" y="1654877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ECCF1-1C2F-4DB1-9AB5-36F132E19FE8}"/>
              </a:ext>
            </a:extLst>
          </p:cNvPr>
          <p:cNvSpPr/>
          <p:nvPr/>
        </p:nvSpPr>
        <p:spPr>
          <a:xfrm>
            <a:off x="1185153" y="1413127"/>
            <a:ext cx="203261" cy="4786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DDBD222-8803-4F8F-A6C3-7FA89C4500CE}"/>
              </a:ext>
            </a:extLst>
          </p:cNvPr>
          <p:cNvCxnSpPr>
            <a:cxnSpLocks/>
          </p:cNvCxnSpPr>
          <p:nvPr/>
        </p:nvCxnSpPr>
        <p:spPr>
          <a:xfrm>
            <a:off x="1388414" y="1654877"/>
            <a:ext cx="3868259" cy="1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B198AC-7F4B-45D4-8E5E-22DDEC5AD643}"/>
              </a:ext>
            </a:extLst>
          </p:cNvPr>
          <p:cNvSpPr txBox="1"/>
          <p:nvPr/>
        </p:nvSpPr>
        <p:spPr>
          <a:xfrm>
            <a:off x="1365588" y="1379571"/>
            <a:ext cx="920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執行</a:t>
            </a:r>
            <a:r>
              <a:rPr lang="en-US" altLang="zh-TW" sz="1200" dirty="0"/>
              <a:t>python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0CA1124-E194-4ED6-A226-752022476BEF}"/>
              </a:ext>
            </a:extLst>
          </p:cNvPr>
          <p:cNvSpPr txBox="1"/>
          <p:nvPr/>
        </p:nvSpPr>
        <p:spPr>
          <a:xfrm>
            <a:off x="4351370" y="1714198"/>
            <a:ext cx="95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</a:rPr>
              <a:t>讀取模型檔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48AD4B5-1E17-4CE4-8EB6-0780BFE12D49}"/>
              </a:ext>
            </a:extLst>
          </p:cNvPr>
          <p:cNvCxnSpPr>
            <a:cxnSpLocks/>
          </p:cNvCxnSpPr>
          <p:nvPr/>
        </p:nvCxnSpPr>
        <p:spPr>
          <a:xfrm>
            <a:off x="5468697" y="2006437"/>
            <a:ext cx="18237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CAB53D9-B3FA-4B8F-8C40-B55714C55B7F}"/>
              </a:ext>
            </a:extLst>
          </p:cNvPr>
          <p:cNvSpPr txBox="1"/>
          <p:nvPr/>
        </p:nvSpPr>
        <p:spPr>
          <a:xfrm>
            <a:off x="7459564" y="2036541"/>
            <a:ext cx="6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球</a:t>
            </a:r>
            <a:r>
              <a:rPr lang="en-US" altLang="zh-TW" sz="1200" dirty="0"/>
              <a:t>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06C54C9-2A33-4ADF-82C5-E379924813F4}"/>
              </a:ext>
            </a:extLst>
          </p:cNvPr>
          <p:cNvSpPr/>
          <p:nvPr/>
        </p:nvSpPr>
        <p:spPr>
          <a:xfrm>
            <a:off x="5422112" y="1742445"/>
            <a:ext cx="1569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模型特徵和模型目標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C2B829-3B1C-4849-8F95-EAC7E1C89ECB}"/>
              </a:ext>
            </a:extLst>
          </p:cNvPr>
          <p:cNvSpPr/>
          <p:nvPr/>
        </p:nvSpPr>
        <p:spPr>
          <a:xfrm>
            <a:off x="710758" y="734292"/>
            <a:ext cx="1374837" cy="527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12B7B-57B4-42F7-A144-381A27037E37}"/>
              </a:ext>
            </a:extLst>
          </p:cNvPr>
          <p:cNvSpPr/>
          <p:nvPr/>
        </p:nvSpPr>
        <p:spPr>
          <a:xfrm>
            <a:off x="2684200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Status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8F5C44-3799-44BA-BADC-268BD7B99C1F}"/>
              </a:ext>
            </a:extLst>
          </p:cNvPr>
          <p:cNvSpPr/>
          <p:nvPr/>
        </p:nvSpPr>
        <p:spPr>
          <a:xfrm>
            <a:off x="6631084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learning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7E4975-3733-42E4-9D53-6110F817479B}"/>
              </a:ext>
            </a:extLst>
          </p:cNvPr>
          <p:cNvSpPr/>
          <p:nvPr/>
        </p:nvSpPr>
        <p:spPr>
          <a:xfrm>
            <a:off x="4657642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State read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DF47EE-1695-47A6-A48B-106ADD9A8494}"/>
              </a:ext>
            </a:extLst>
          </p:cNvPr>
          <p:cNvSpPr/>
          <p:nvPr/>
        </p:nvSpPr>
        <p:spPr>
          <a:xfrm>
            <a:off x="8604526" y="734292"/>
            <a:ext cx="1374837" cy="527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State save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9F00714-AC1C-4396-96EC-11186236232D}"/>
              </a:ext>
            </a:extLst>
          </p:cNvPr>
          <p:cNvSpPr/>
          <p:nvPr/>
        </p:nvSpPr>
        <p:spPr>
          <a:xfrm>
            <a:off x="3223764" y="5016076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ABBAC39-874B-4E18-B841-2C3E8327474F}"/>
              </a:ext>
            </a:extLst>
          </p:cNvPr>
          <p:cNvSpPr/>
          <p:nvPr/>
        </p:nvSpPr>
        <p:spPr>
          <a:xfrm>
            <a:off x="3238815" y="3498839"/>
            <a:ext cx="203261" cy="359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6483714-66B3-4A3F-BD6B-5C1B7EFF40B8}"/>
              </a:ext>
            </a:extLst>
          </p:cNvPr>
          <p:cNvSpPr/>
          <p:nvPr/>
        </p:nvSpPr>
        <p:spPr>
          <a:xfrm>
            <a:off x="7302593" y="2745050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4DF30B1-AC6C-4EBC-B5F6-42EB751C0840}"/>
              </a:ext>
            </a:extLst>
          </p:cNvPr>
          <p:cNvSpPr/>
          <p:nvPr/>
        </p:nvSpPr>
        <p:spPr>
          <a:xfrm>
            <a:off x="7301196" y="2372229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7653D709-E9AF-4585-8643-8036C980BA1D}"/>
              </a:ext>
            </a:extLst>
          </p:cNvPr>
          <p:cNvSpPr txBox="1"/>
          <p:nvPr/>
        </p:nvSpPr>
        <p:spPr>
          <a:xfrm>
            <a:off x="7479975" y="2423125"/>
            <a:ext cx="1144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球</a:t>
            </a:r>
            <a:r>
              <a:rPr lang="en-US" altLang="zh-TW" sz="1200" dirty="0"/>
              <a:t>(</a:t>
            </a:r>
            <a:r>
              <a:rPr lang="en-US" altLang="zh-TW" sz="1200" dirty="0" err="1"/>
              <a:t>dx,dy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CC1F20E-A6BF-4B3F-A46C-97FA75DFE2EC}"/>
              </a:ext>
            </a:extLst>
          </p:cNvPr>
          <p:cNvSpPr txBox="1"/>
          <p:nvPr/>
        </p:nvSpPr>
        <p:spPr>
          <a:xfrm>
            <a:off x="7556449" y="2768096"/>
            <a:ext cx="6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bricks</a:t>
            </a:r>
            <a:endParaRPr lang="zh-TW" altLang="en-US" sz="1200" dirty="0"/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B42E6FB8-38FF-4010-A94C-FEF7FD9768D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291945" y="1261342"/>
            <a:ext cx="27485" cy="5206218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C748C4E-5E9F-4550-BBEB-BA722AE5E0E3}"/>
              </a:ext>
            </a:extLst>
          </p:cNvPr>
          <p:cNvSpPr/>
          <p:nvPr/>
        </p:nvSpPr>
        <p:spPr>
          <a:xfrm>
            <a:off x="3237292" y="3873603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FF91041-005A-4D88-93CD-42C7958A2965}"/>
              </a:ext>
            </a:extLst>
          </p:cNvPr>
          <p:cNvSpPr/>
          <p:nvPr/>
        </p:nvSpPr>
        <p:spPr>
          <a:xfrm>
            <a:off x="9241351" y="4666967"/>
            <a:ext cx="203262" cy="3631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48F378B-74DA-42E9-9600-C09844DAD1EF}"/>
              </a:ext>
            </a:extLst>
          </p:cNvPr>
          <p:cNvSpPr/>
          <p:nvPr/>
        </p:nvSpPr>
        <p:spPr>
          <a:xfrm>
            <a:off x="3238432" y="3883927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9644C19-B906-4C3A-AAAA-3D7ADFE61870}"/>
              </a:ext>
            </a:extLst>
          </p:cNvPr>
          <p:cNvSpPr/>
          <p:nvPr/>
        </p:nvSpPr>
        <p:spPr>
          <a:xfrm>
            <a:off x="3238432" y="4260265"/>
            <a:ext cx="203261" cy="3631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BB69317-4600-4B9D-8245-0DA342663FF2}"/>
              </a:ext>
            </a:extLst>
          </p:cNvPr>
          <p:cNvSpPr/>
          <p:nvPr/>
        </p:nvSpPr>
        <p:spPr>
          <a:xfrm>
            <a:off x="3462734" y="3469647"/>
            <a:ext cx="105349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dk1"/>
                </a:solidFill>
              </a:rPr>
              <a:t>GAME_ALIVE</a:t>
            </a:r>
          </a:p>
          <a:p>
            <a:r>
              <a:rPr lang="en-US" altLang="zh-TW" sz="1000" dirty="0">
                <a:solidFill>
                  <a:schemeClr val="dk1"/>
                </a:solidFill>
              </a:rPr>
              <a:t>(</a:t>
            </a:r>
            <a:r>
              <a:rPr lang="zh-TW" altLang="en-US" sz="1000" dirty="0">
                <a:solidFill>
                  <a:schemeClr val="dk1"/>
                </a:solidFill>
              </a:rPr>
              <a:t>遊戲進行中</a:t>
            </a:r>
            <a:r>
              <a:rPr lang="en-US" altLang="zh-TW" sz="1000" dirty="0">
                <a:solidFill>
                  <a:schemeClr val="dk1"/>
                </a:solidFill>
              </a:rPr>
              <a:t>)</a:t>
            </a:r>
            <a:endParaRPr lang="zh-TW" altLang="en-US" sz="10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A214826-47AF-4943-AF9A-B45FFBA5F484}"/>
              </a:ext>
            </a:extLst>
          </p:cNvPr>
          <p:cNvSpPr/>
          <p:nvPr/>
        </p:nvSpPr>
        <p:spPr>
          <a:xfrm>
            <a:off x="3445501" y="4235567"/>
            <a:ext cx="1168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dk1"/>
                </a:solidFill>
              </a:rPr>
              <a:t>GAME_OVER</a:t>
            </a:r>
          </a:p>
          <a:p>
            <a:r>
              <a:rPr lang="en-US" altLang="zh-TW" sz="1000" dirty="0">
                <a:solidFill>
                  <a:schemeClr val="dk1"/>
                </a:solidFill>
              </a:rPr>
              <a:t>(</a:t>
            </a:r>
            <a:r>
              <a:rPr lang="zh-TW" altLang="en-US" sz="1000" dirty="0">
                <a:solidFill>
                  <a:schemeClr val="dk1"/>
                </a:solidFill>
              </a:rPr>
              <a:t>平台無法接到球</a:t>
            </a:r>
            <a:r>
              <a:rPr lang="en-US" altLang="zh-TW" sz="1000" dirty="0">
                <a:solidFill>
                  <a:schemeClr val="dk1"/>
                </a:solidFill>
              </a:rPr>
              <a:t>)</a:t>
            </a:r>
            <a:endParaRPr lang="zh-TW" altLang="en-US" sz="10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4DFE5B9-A647-4C5B-B03F-7EB372B9FF6F}"/>
              </a:ext>
            </a:extLst>
          </p:cNvPr>
          <p:cNvSpPr/>
          <p:nvPr/>
        </p:nvSpPr>
        <p:spPr>
          <a:xfrm>
            <a:off x="3453586" y="3874513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dk1"/>
                </a:solidFill>
              </a:rPr>
              <a:t>GAME_PASS</a:t>
            </a:r>
          </a:p>
          <a:p>
            <a:r>
              <a:rPr lang="en-US" altLang="zh-TW" sz="1000" dirty="0">
                <a:solidFill>
                  <a:schemeClr val="dk1"/>
                </a:solidFill>
              </a:rPr>
              <a:t>(</a:t>
            </a:r>
            <a:r>
              <a:rPr lang="zh-TW" altLang="en-US" sz="1000" dirty="0">
                <a:solidFill>
                  <a:schemeClr val="dk1"/>
                </a:solidFill>
              </a:rPr>
              <a:t>所有磚塊都被破壞</a:t>
            </a:r>
            <a:r>
              <a:rPr lang="en-US" altLang="zh-TW" sz="1000" dirty="0">
                <a:solidFill>
                  <a:schemeClr val="dk1"/>
                </a:solidFill>
              </a:rPr>
              <a:t>)</a:t>
            </a:r>
            <a:endParaRPr lang="zh-TW" altLang="en-US" sz="1000" dirty="0"/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D671EF76-EA9E-48DF-BC7D-AB6A129644F4}"/>
              </a:ext>
            </a:extLst>
          </p:cNvPr>
          <p:cNvCxnSpPr>
            <a:cxnSpLocks/>
          </p:cNvCxnSpPr>
          <p:nvPr/>
        </p:nvCxnSpPr>
        <p:spPr>
          <a:xfrm>
            <a:off x="3461107" y="4613530"/>
            <a:ext cx="5773324" cy="18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B9EE3B6B-CFAE-4424-8177-67BA181763E0}"/>
              </a:ext>
            </a:extLst>
          </p:cNvPr>
          <p:cNvSpPr/>
          <p:nvPr/>
        </p:nvSpPr>
        <p:spPr>
          <a:xfrm>
            <a:off x="8175351" y="2873513"/>
            <a:ext cx="949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訓練完的模型</a:t>
            </a:r>
          </a:p>
        </p:txBody>
      </p: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EC3C17F5-2DE2-4EE8-8F3B-F3437222E094}"/>
              </a:ext>
            </a:extLst>
          </p:cNvPr>
          <p:cNvCxnSpPr>
            <a:cxnSpLocks/>
          </p:cNvCxnSpPr>
          <p:nvPr/>
        </p:nvCxnSpPr>
        <p:spPr>
          <a:xfrm flipH="1" flipV="1">
            <a:off x="3357224" y="3498839"/>
            <a:ext cx="7863170" cy="15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2922DE8D-7F96-4A9B-84EF-2CBED92945CF}"/>
              </a:ext>
            </a:extLst>
          </p:cNvPr>
          <p:cNvSpPr/>
          <p:nvPr/>
        </p:nvSpPr>
        <p:spPr>
          <a:xfrm>
            <a:off x="11375293" y="3175298"/>
            <a:ext cx="868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板子的左右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5EF72FA-34FB-4759-A8F6-423A8EC3AE38}"/>
              </a:ext>
            </a:extLst>
          </p:cNvPr>
          <p:cNvSpPr/>
          <p:nvPr/>
        </p:nvSpPr>
        <p:spPr>
          <a:xfrm>
            <a:off x="10006849" y="3191473"/>
            <a:ext cx="13449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控制板子移動方向</a:t>
            </a: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2365588-8ACD-4918-8849-BDB4AA1B1B8D}"/>
              </a:ext>
            </a:extLst>
          </p:cNvPr>
          <p:cNvSpPr/>
          <p:nvPr/>
        </p:nvSpPr>
        <p:spPr>
          <a:xfrm>
            <a:off x="4612843" y="4392733"/>
            <a:ext cx="13618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儲存模型目標與特徵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FA8C660-2786-49F3-9823-0BE3C035D54F}"/>
              </a:ext>
            </a:extLst>
          </p:cNvPr>
          <p:cNvSpPr/>
          <p:nvPr/>
        </p:nvSpPr>
        <p:spPr>
          <a:xfrm>
            <a:off x="9419344" y="4699820"/>
            <a:ext cx="1203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產生模型檔</a:t>
            </a:r>
            <a:r>
              <a:rPr lang="en-US" altLang="zh-TW" sz="1000" dirty="0"/>
              <a:t>(.</a:t>
            </a:r>
            <a:r>
              <a:rPr lang="en-US" altLang="zh-TW" sz="1000" dirty="0" err="1"/>
              <a:t>cvs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C4DD0495-8EB0-4CCA-8630-1E9E6DBB46C4}"/>
              </a:ext>
            </a:extLst>
          </p:cNvPr>
          <p:cNvCxnSpPr>
            <a:cxnSpLocks/>
          </p:cNvCxnSpPr>
          <p:nvPr/>
        </p:nvCxnSpPr>
        <p:spPr>
          <a:xfrm flipH="1">
            <a:off x="3401411" y="5026144"/>
            <a:ext cx="5833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705A013B-574D-4F05-8BD0-53F508040668}"/>
              </a:ext>
            </a:extLst>
          </p:cNvPr>
          <p:cNvCxnSpPr>
            <a:cxnSpLocks/>
          </p:cNvCxnSpPr>
          <p:nvPr/>
        </p:nvCxnSpPr>
        <p:spPr>
          <a:xfrm>
            <a:off x="7504458" y="3100782"/>
            <a:ext cx="3699157" cy="18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4717888E-E82A-4018-BF83-BDCB40D9B971}"/>
              </a:ext>
            </a:extLst>
          </p:cNvPr>
          <p:cNvSpPr/>
          <p:nvPr/>
        </p:nvSpPr>
        <p:spPr>
          <a:xfrm>
            <a:off x="8470193" y="4804718"/>
            <a:ext cx="949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遊戲結束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F91D948F-1E77-4CEB-B07C-8FD0A4D3C742}"/>
              </a:ext>
            </a:extLst>
          </p:cNvPr>
          <p:cNvSpPr/>
          <p:nvPr/>
        </p:nvSpPr>
        <p:spPr>
          <a:xfrm>
            <a:off x="3401411" y="5107911"/>
            <a:ext cx="9491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遊戲結束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1E79AAA-A979-4DE5-8FCC-72195C025D9E}"/>
              </a:ext>
            </a:extLst>
          </p:cNvPr>
          <p:cNvSpPr/>
          <p:nvPr/>
        </p:nvSpPr>
        <p:spPr>
          <a:xfrm>
            <a:off x="11203615" y="3135504"/>
            <a:ext cx="203262" cy="4069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48DEDE0-EF0A-4127-A377-DFB91DE2D76A}"/>
              </a:ext>
            </a:extLst>
          </p:cNvPr>
          <p:cNvSpPr/>
          <p:nvPr/>
        </p:nvSpPr>
        <p:spPr>
          <a:xfrm>
            <a:off x="9217567" y="2874857"/>
            <a:ext cx="203262" cy="4069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B3E082F-247A-4824-B2DB-374CDAA6B840}"/>
              </a:ext>
            </a:extLst>
          </p:cNvPr>
          <p:cNvSpPr txBox="1"/>
          <p:nvPr/>
        </p:nvSpPr>
        <p:spPr>
          <a:xfrm>
            <a:off x="7306858" y="302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類別名稱</a:t>
            </a:r>
          </a:p>
        </p:txBody>
      </p:sp>
    </p:spTree>
    <p:extLst>
      <p:ext uri="{BB962C8B-B14F-4D97-AF65-F5344CB8AC3E}">
        <p14:creationId xmlns:p14="http://schemas.microsoft.com/office/powerpoint/2010/main" val="315005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3965</TotalTime>
  <Words>939</Words>
  <Application>Microsoft Office PowerPoint</Application>
  <PresentationFormat>寬螢幕</PresentationFormat>
  <Paragraphs>275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Times New Roman</vt:lpstr>
      <vt:lpstr>Trebuchet MS</vt:lpstr>
      <vt:lpstr>電路</vt:lpstr>
      <vt:lpstr> 機器學習 打磚塊</vt:lpstr>
      <vt:lpstr>功能</vt:lpstr>
      <vt:lpstr>效能</vt:lpstr>
      <vt:lpstr>介面</vt:lpstr>
      <vt:lpstr>限制(1/2)</vt:lpstr>
      <vt:lpstr>限制(2/2)</vt:lpstr>
      <vt:lpstr>分析 Breakdown(修整)</vt:lpstr>
      <vt:lpstr>流程圖</vt:lpstr>
      <vt:lpstr>Msc</vt:lpstr>
      <vt:lpstr>API</vt:lpstr>
      <vt:lpstr>API</vt:lpstr>
      <vt:lpstr>驗收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B510</cp:lastModifiedBy>
  <cp:revision>170</cp:revision>
  <dcterms:created xsi:type="dcterms:W3CDTF">2024-04-21T09:04:12Z</dcterms:created>
  <dcterms:modified xsi:type="dcterms:W3CDTF">2024-05-18T06:26:59Z</dcterms:modified>
</cp:coreProperties>
</file>