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0" r:id="rId6"/>
    <p:sldId id="266" r:id="rId7"/>
    <p:sldId id="265" r:id="rId8"/>
    <p:sldId id="272" r:id="rId9"/>
    <p:sldId id="270" r:id="rId10"/>
    <p:sldId id="1309" r:id="rId11"/>
    <p:sldId id="1310" r:id="rId12"/>
    <p:sldId id="26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1365249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5"/>
            <a:ext cx="771089" cy="365125"/>
          </a:xfrm>
        </p:spPr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71A97010-543B-43C3-A21C-05816459C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2302B778-703B-44F8-BE7F-77C5922A107F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35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7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631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29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25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74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08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0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72906"/>
            <a:ext cx="9905999" cy="550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8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93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55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9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7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B75F4AC-B0E7-437C-A016-A7B2319452B2}" type="datetimeFigureOut">
              <a:rPr lang="zh-TW" altLang="en-US" smtClean="0"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1" y="80700"/>
            <a:ext cx="9905998" cy="684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845473"/>
            <a:ext cx="9905999" cy="5523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911" y="6473249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F86C-903B-45C3-9973-4A156B4343D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1F86136-0212-444D-B478-6290376FA1C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52" y="5845642"/>
            <a:ext cx="1009650" cy="57103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69937E53-0C72-4079-93DA-872C27F5DFDD}"/>
              </a:ext>
            </a:extLst>
          </p:cNvPr>
          <p:cNvSpPr/>
          <p:nvPr/>
        </p:nvSpPr>
        <p:spPr>
          <a:xfrm>
            <a:off x="4508558" y="6435234"/>
            <a:ext cx="3174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IC Design Lab.</a:t>
            </a:r>
            <a:endParaRPr lang="zh-TW" alt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9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405E0-294E-411B-A0DE-F0308749F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sz="6000" b="1" dirty="0"/>
              <a:t>機器學習</a:t>
            </a:r>
            <a:br>
              <a:rPr lang="en-US" altLang="zh-TW" dirty="0"/>
            </a:br>
            <a:r>
              <a:rPr lang="zh-TW" altLang="en-US" dirty="0"/>
              <a:t>打磚塊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283E55-3D6E-4A24-8648-1493337CF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92550"/>
            <a:ext cx="8791575" cy="2287270"/>
          </a:xfrm>
        </p:spPr>
        <p:txBody>
          <a:bodyPr>
            <a:normAutofit fontScale="92500" lnSpcReduction="20000"/>
          </a:bodyPr>
          <a:lstStyle/>
          <a:p>
            <a:endParaRPr lang="en-US" altLang="zh-TW" sz="2400" dirty="0"/>
          </a:p>
          <a:p>
            <a:r>
              <a:rPr lang="zh-TW" altLang="en-US" sz="2400" dirty="0"/>
              <a:t>組員 </a:t>
            </a:r>
            <a:endParaRPr lang="en-US" altLang="zh-TW" sz="2400" dirty="0"/>
          </a:p>
          <a:p>
            <a:r>
              <a:rPr lang="en-US" altLang="zh-TW" sz="2400" dirty="0"/>
              <a:t>C109112196</a:t>
            </a:r>
            <a:r>
              <a:rPr lang="zh-TW" altLang="en-US" sz="2400" dirty="0"/>
              <a:t>楊哲林</a:t>
            </a:r>
            <a:endParaRPr lang="en-US" altLang="zh-TW" sz="2400" dirty="0"/>
          </a:p>
          <a:p>
            <a:r>
              <a:rPr lang="en-US" altLang="zh-TW" sz="2400" dirty="0"/>
              <a:t>F112112118</a:t>
            </a:r>
            <a:r>
              <a:rPr lang="zh-TW" altLang="en-US" sz="2400" dirty="0"/>
              <a:t>黃士銘</a:t>
            </a:r>
            <a:endParaRPr lang="en-US" altLang="zh-TW" sz="2400" dirty="0"/>
          </a:p>
          <a:p>
            <a:r>
              <a:rPr lang="en-US" altLang="zh-TW" sz="2400" dirty="0"/>
              <a:t>F112112119</a:t>
            </a:r>
            <a:r>
              <a:rPr lang="zh-TW" altLang="en-US" sz="2400" dirty="0"/>
              <a:t>陳欣妤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335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300023" y="737535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main.py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36429"/>
              </p:ext>
            </p:extLst>
          </p:nvPr>
        </p:nvGraphicFramePr>
        <p:xfrm>
          <a:off x="1419478" y="1159192"/>
          <a:ext cx="4676522" cy="180335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 err="1"/>
                        <a:t>MLGame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MLGame</a:t>
                      </a:r>
                      <a:r>
                        <a:rPr lang="zh-TW" altLang="en-US" sz="1500" dirty="0"/>
                        <a:t>產生</a:t>
                      </a: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將</a:t>
                      </a: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環境轉換為</a:t>
                      </a:r>
                      <a:r>
                        <a:rPr lang="en-US" altLang="zh-TW" sz="1500" dirty="0"/>
                        <a:t>gym</a:t>
                      </a:r>
                      <a:r>
                        <a:rPr lang="zh-TW" altLang="en-US" sz="1500" dirty="0"/>
                        <a:t>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將</a:t>
                      </a: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環境改為</a:t>
                      </a:r>
                      <a:r>
                        <a:rPr lang="en-US" altLang="zh-TW" sz="1500" dirty="0"/>
                        <a:t>gym</a:t>
                      </a:r>
                      <a:r>
                        <a:rPr lang="zh-TW" altLang="en-US" sz="1500" dirty="0"/>
                        <a:t>環境來溝通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FCF452-9135-4F68-A789-02366FCF8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44534"/>
              </p:ext>
            </p:extLst>
          </p:nvPr>
        </p:nvGraphicFramePr>
        <p:xfrm>
          <a:off x="6716064" y="1137645"/>
          <a:ext cx="4676522" cy="18248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3310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 err="1"/>
                        <a:t>Gym.reset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33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40365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Status : </a:t>
                      </a:r>
                      <a:r>
                        <a:rPr lang="zh-TW" altLang="en-US" sz="1500" dirty="0"/>
                        <a:t>當前狀態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331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42193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/>
                        <a:t>PAIA</a:t>
                      </a:r>
                      <a:r>
                        <a:rPr lang="zh-TW" altLang="en-US" sz="1500" dirty="0"/>
                        <a:t>遊戲初始化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B0358A0-FE06-4978-A1C4-ACF7392FC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51253"/>
              </p:ext>
            </p:extLst>
          </p:nvPr>
        </p:nvGraphicFramePr>
        <p:xfrm>
          <a:off x="3757739" y="3369661"/>
          <a:ext cx="4676522" cy="231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 err="1"/>
                        <a:t>Gym.setup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5414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zh-TW" sz="1600" dirty="0">
                          <a:effectLst/>
                        </a:rPr>
                        <a:t>ball:(x,y)tuple</a:t>
                      </a:r>
                      <a:r>
                        <a:rPr lang="zh-TW" altLang="en-US" sz="1600" dirty="0">
                          <a:effectLst/>
                        </a:rPr>
                        <a:t> </a:t>
                      </a:r>
                      <a:r>
                        <a:rPr lang="en-US" altLang="zh-TW" sz="1600" dirty="0">
                          <a:effectLst/>
                        </a:rPr>
                        <a:t>:</a:t>
                      </a:r>
                      <a:r>
                        <a:rPr lang="zh-TW" altLang="en-US" sz="1600" dirty="0">
                          <a:effectLst/>
                        </a:rPr>
                        <a:t> </a:t>
                      </a:r>
                      <a:r>
                        <a:rPr lang="zh-TW" altLang="es-ES" sz="1600" dirty="0">
                          <a:effectLst/>
                        </a:rPr>
                        <a:t>球的位置</a:t>
                      </a:r>
                      <a:endParaRPr lang="en-US" altLang="zh-TW" sz="16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</a:rPr>
                        <a:t>GAME_PASS:</a:t>
                      </a:r>
                      <a:r>
                        <a:rPr lang="zh-TW" altLang="en-US" sz="1400" dirty="0">
                          <a:effectLst/>
                        </a:rPr>
                        <a:t>所有磚塊都被破壞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005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</a:rPr>
                        <a:t>GAME_ALIVE:</a:t>
                      </a:r>
                      <a:r>
                        <a:rPr lang="zh-TW" altLang="en-US" sz="1600" dirty="0">
                          <a:effectLst/>
                        </a:rPr>
                        <a:t>遊戲進行中</a:t>
                      </a:r>
                    </a:p>
                    <a:p>
                      <a:r>
                        <a:rPr lang="en-US" altLang="zh-TW" sz="1600" dirty="0">
                          <a:effectLst/>
                        </a:rPr>
                        <a:t>GAME_OVER:</a:t>
                      </a:r>
                      <a:r>
                        <a:rPr lang="zh-TW" altLang="en-US" sz="1600" dirty="0">
                          <a:effectLst/>
                        </a:rPr>
                        <a:t>平台無法接到球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根據球的位置和磚塊消除數量來判斷是否進入下一關或遊戲結束。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0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5CB6F4-99F1-40D3-93C6-7CC32413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3E16F1-744A-42A8-AD8B-13E656AFA8F5}"/>
              </a:ext>
            </a:extLst>
          </p:cNvPr>
          <p:cNvSpPr txBox="1"/>
          <p:nvPr/>
        </p:nvSpPr>
        <p:spPr>
          <a:xfrm>
            <a:off x="1300023" y="737535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KNN.py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5FC4C97-1157-4AA8-B750-BC3B49F35D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78" y="1159192"/>
          <a:ext cx="4676522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Action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Status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目前遊戲狀態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MOVE_LEFT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 將板子往左移動</a:t>
                      </a:r>
                      <a:endParaRPr lang="en-US" altLang="zh-TW" sz="1500" dirty="0"/>
                    </a:p>
                    <a:p>
                      <a:r>
                        <a:rPr lang="en-US" altLang="zh-TW" sz="1500" dirty="0"/>
                        <a:t>MOVE_RIGHT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 將板子往右移動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K</a:t>
                      </a:r>
                      <a:r>
                        <a:rPr lang="zh-TW" altLang="en-US" sz="1500" dirty="0"/>
                        <a:t>值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 板子對球的靈敏度。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輸入當前狀態後，根據</a:t>
                      </a:r>
                      <a:r>
                        <a:rPr lang="en-US" altLang="zh-TW" sz="1500" dirty="0"/>
                        <a:t>K</a:t>
                      </a:r>
                      <a:r>
                        <a:rPr lang="zh-TW" altLang="en-US" sz="1500" dirty="0"/>
                        <a:t>值做出對應的動作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1FCF452-9135-4F68-A789-02366FCF87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4639" y="1137645"/>
          <a:ext cx="4676522" cy="22378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State read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Status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目前遊戲狀態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005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Path : </a:t>
                      </a:r>
                      <a:r>
                        <a:rPr lang="zh-TW" altLang="en-US" sz="1500" dirty="0"/>
                        <a:t>輸入模型檔路徑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dirty="0"/>
                        <a:t>將模型檔</a:t>
                      </a:r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和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匯入到</a:t>
                      </a:r>
                      <a:r>
                        <a:rPr lang="en-US" altLang="zh-TW" sz="1500" dirty="0"/>
                        <a:t>KNN</a:t>
                      </a:r>
                      <a:r>
                        <a:rPr lang="zh-TW" altLang="en-US" sz="1500" dirty="0"/>
                        <a:t>模型當中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B0358A0-FE06-4978-A1C4-ACF7392FCE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9478" y="3055389"/>
          <a:ext cx="4676522" cy="3429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Learning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15508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>
                          <a:effectLst/>
                        </a:rPr>
                        <a:t>Status :</a:t>
                      </a:r>
                      <a:r>
                        <a:rPr lang="zh-TW" altLang="en-US" sz="1500" dirty="0">
                          <a:effectLst/>
                        </a:rPr>
                        <a:t>目前遊戲的狀態</a:t>
                      </a:r>
                      <a:endParaRPr lang="en-US" altLang="zh-TW" sz="1500" dirty="0">
                        <a:effectLst/>
                      </a:endParaRPr>
                    </a:p>
                    <a:p>
                      <a:r>
                        <a:rPr lang="en-US" altLang="zh-TW" sz="1500" dirty="0">
                          <a:effectLst/>
                        </a:rPr>
                        <a:t>GAME_ALIVE:</a:t>
                      </a:r>
                      <a:r>
                        <a:rPr lang="zh-TW" altLang="en-US" sz="1500" dirty="0">
                          <a:effectLst/>
                        </a:rPr>
                        <a:t>遊戲進行中</a:t>
                      </a:r>
                      <a:endParaRPr lang="en-US" altLang="zh-TW" sz="1500" dirty="0">
                        <a:effectLst/>
                      </a:endParaRPr>
                    </a:p>
                    <a:p>
                      <a:r>
                        <a:rPr lang="en-US" altLang="zh-TW" sz="1500" dirty="0"/>
                        <a:t>MOVE_LEFT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 將板子往左移動</a:t>
                      </a:r>
                      <a:endParaRPr lang="en-US" altLang="zh-TW" sz="1500" dirty="0"/>
                    </a:p>
                    <a:p>
                      <a:r>
                        <a:rPr lang="en-US" altLang="zh-TW" sz="1500" dirty="0"/>
                        <a:t>MOVE_RIGHT</a:t>
                      </a:r>
                      <a:r>
                        <a:rPr lang="zh-TW" altLang="en-US" sz="1500" dirty="0"/>
                        <a:t>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 將板子往右移動</a:t>
                      </a:r>
                      <a:endParaRPr lang="en-US" altLang="zh-TW" sz="1500" dirty="0"/>
                    </a:p>
                    <a:p>
                      <a:r>
                        <a:rPr lang="en-US" altLang="zh-TW" sz="1500" dirty="0">
                          <a:effectLst/>
                        </a:rPr>
                        <a:t>SERVE_TO_LEFT:</a:t>
                      </a:r>
                      <a:r>
                        <a:rPr lang="zh-TW" altLang="en-US" sz="1500" dirty="0">
                          <a:effectLst/>
                        </a:rPr>
                        <a:t>將球發往左邊</a:t>
                      </a:r>
                    </a:p>
                    <a:p>
                      <a:r>
                        <a:rPr lang="en-US" altLang="zh-TW" sz="1500" dirty="0">
                          <a:effectLst/>
                        </a:rPr>
                        <a:t>SERVE_TO_RIGHT:</a:t>
                      </a:r>
                      <a:r>
                        <a:rPr lang="zh-TW" altLang="en-US" sz="1500" dirty="0">
                          <a:effectLst/>
                        </a:rPr>
                        <a:t>將球發往右邊</a:t>
                      </a:r>
                    </a:p>
                    <a:p>
                      <a:r>
                        <a:rPr lang="en-US" altLang="zh-TW" sz="1500" dirty="0">
                          <a:effectLst/>
                        </a:rPr>
                        <a:t>NONE:</a:t>
                      </a:r>
                      <a:r>
                        <a:rPr lang="zh-TW" altLang="en-US" sz="1500" dirty="0">
                          <a:effectLst/>
                        </a:rPr>
                        <a:t>平台無動作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005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Update : </a:t>
                      </a:r>
                      <a:r>
                        <a:rPr lang="zh-TW" altLang="en-US" sz="1500" dirty="0"/>
                        <a:t>根據</a:t>
                      </a:r>
                      <a:r>
                        <a:rPr lang="en-US" altLang="zh-TW" sz="1500" dirty="0"/>
                        <a:t>K</a:t>
                      </a:r>
                      <a:r>
                        <a:rPr lang="zh-TW" altLang="en-US" sz="1500" dirty="0"/>
                        <a:t>值以及遊戲當前狀態做出對應的動作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K</a:t>
                      </a:r>
                      <a:r>
                        <a:rPr lang="zh-TW" altLang="en-US" sz="1500" dirty="0"/>
                        <a:t>值 </a:t>
                      </a:r>
                      <a:r>
                        <a:rPr lang="en-US" altLang="zh-TW" sz="1500" dirty="0"/>
                        <a:t>:</a:t>
                      </a:r>
                      <a:r>
                        <a:rPr lang="zh-TW" altLang="en-US" sz="1500" dirty="0"/>
                        <a:t> 板子對球的靈敏度。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根據遊戲當前狀態輸出</a:t>
                      </a:r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和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357A2A8-DEB7-4B37-8B55-93AD8A31D0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44639" y="3429000"/>
          <a:ext cx="4676522" cy="2057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723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13799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17652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500" dirty="0"/>
                        <a:t>State save</a:t>
                      </a:r>
                      <a:endParaRPr lang="zh-TW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、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endParaRPr lang="zh-TW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52319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輸出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500" dirty="0"/>
                        <a:t>Model(.csv) : </a:t>
                      </a:r>
                      <a:r>
                        <a:rPr lang="zh-TW" altLang="en-US" sz="1500" dirty="0"/>
                        <a:t>將</a:t>
                      </a:r>
                      <a:r>
                        <a:rPr lang="en-US" altLang="zh-TW" sz="1500" dirty="0" err="1"/>
                        <a:t>targets.pickle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模型目標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以及</a:t>
                      </a:r>
                      <a:r>
                        <a:rPr lang="en-US" altLang="zh-TW" sz="1500" dirty="0" err="1"/>
                        <a:t>features.pickle</a:t>
                      </a:r>
                      <a:r>
                        <a:rPr lang="en-US" altLang="zh-TW" sz="1500" dirty="0"/>
                        <a:t>(</a:t>
                      </a:r>
                      <a:r>
                        <a:rPr lang="zh-TW" altLang="en-US" sz="1500" dirty="0"/>
                        <a:t>模型特徵</a:t>
                      </a:r>
                      <a:r>
                        <a:rPr lang="en-US" altLang="zh-TW" sz="1500" dirty="0"/>
                        <a:t>)</a:t>
                      </a:r>
                      <a:r>
                        <a:rPr lang="zh-TW" altLang="en-US" sz="1500" dirty="0"/>
                        <a:t>產生成</a:t>
                      </a:r>
                      <a:r>
                        <a:rPr lang="en-US" altLang="zh-TW" sz="1500" dirty="0"/>
                        <a:t>.csv</a:t>
                      </a:r>
                      <a:r>
                        <a:rPr lang="zh-TW" altLang="en-US" sz="1500" dirty="0"/>
                        <a:t>模型檔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參數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Path : </a:t>
                      </a:r>
                      <a:r>
                        <a:rPr lang="zh-TW" altLang="en-US" sz="1500" dirty="0"/>
                        <a:t>輸入模型檔路徑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5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500" dirty="0"/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2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CD0BD-BBA0-4707-B785-39127D4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811271"/>
          </a:xfrm>
        </p:spPr>
        <p:txBody>
          <a:bodyPr/>
          <a:lstStyle/>
          <a:p>
            <a:r>
              <a:rPr lang="zh-TW" altLang="en-US" dirty="0"/>
              <a:t>驗收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47F380-E534-425B-8D8E-56C01F2C8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704768"/>
              </p:ext>
            </p:extLst>
          </p:nvPr>
        </p:nvGraphicFramePr>
        <p:xfrm>
          <a:off x="1499836" y="2047240"/>
          <a:ext cx="9192326" cy="212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15023">
                  <a:extLst>
                    <a:ext uri="{9D8B030D-6E8A-4147-A177-3AD203B41FA5}">
                      <a16:colId xmlns:a16="http://schemas.microsoft.com/office/drawing/2014/main" val="817350381"/>
                    </a:ext>
                  </a:extLst>
                </a:gridCol>
                <a:gridCol w="3524091">
                  <a:extLst>
                    <a:ext uri="{9D8B030D-6E8A-4147-A177-3AD203B41FA5}">
                      <a16:colId xmlns:a16="http://schemas.microsoft.com/office/drawing/2014/main" val="25189264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536418564"/>
                    </a:ext>
                  </a:extLst>
                </a:gridCol>
                <a:gridCol w="3005487">
                  <a:extLst>
                    <a:ext uri="{9D8B030D-6E8A-4147-A177-3AD203B41FA5}">
                      <a16:colId xmlns:a16="http://schemas.microsoft.com/office/drawing/2014/main" val="3067548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操作過程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結果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預期結果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68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板子會自行追蹤球的位置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板子會隨與球的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軸一致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21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消除磚塊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球打到磚塊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被打到磚塊即消失。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58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板子與球切到的方向一致，球的移動的速度即加快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46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  <a:endParaRPr lang="en-US" altLang="zh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板子未能接到球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遊戲即結束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D93AC-A00A-47F2-A7D9-48879087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C5430F3-1008-42C6-A9C3-0C57F31A4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170582"/>
              </p:ext>
            </p:extLst>
          </p:nvPr>
        </p:nvGraphicFramePr>
        <p:xfrm>
          <a:off x="1143000" y="973138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資料整合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BEF060E-4529-43E6-B312-9841FB737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804295"/>
              </p:ext>
            </p:extLst>
          </p:nvPr>
        </p:nvGraphicFramePr>
        <p:xfrm>
          <a:off x="1143000" y="2811725"/>
          <a:ext cx="9906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67762755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2995974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3570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組員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負責項目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70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楊哲林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功能實作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5/9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3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陳欣妤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圖表製作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128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黃士銘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報告製作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8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44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19589-57BF-49F8-B69F-4A14F34C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功能</a:t>
            </a:r>
          </a:p>
        </p:txBody>
      </p:sp>
      <p:graphicFrame>
        <p:nvGraphicFramePr>
          <p:cNvPr id="10" name="內容版面配置區 9">
            <a:extLst>
              <a:ext uri="{FF2B5EF4-FFF2-40B4-BE49-F238E27FC236}">
                <a16:creationId xmlns:a16="http://schemas.microsoft.com/office/drawing/2014/main" id="{1338C80D-2A8B-4A11-8FC0-0C82097B1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711115"/>
              </p:ext>
            </p:extLst>
          </p:nvPr>
        </p:nvGraphicFramePr>
        <p:xfrm>
          <a:off x="961901" y="1533567"/>
          <a:ext cx="609092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8082">
                  <a:extLst>
                    <a:ext uri="{9D8B030D-6E8A-4147-A177-3AD203B41FA5}">
                      <a16:colId xmlns:a16="http://schemas.microsoft.com/office/drawing/2014/main" val="2477958489"/>
                    </a:ext>
                  </a:extLst>
                </a:gridCol>
                <a:gridCol w="3992846">
                  <a:extLst>
                    <a:ext uri="{9D8B030D-6E8A-4147-A177-3AD203B41FA5}">
                      <a16:colId xmlns:a16="http://schemas.microsoft.com/office/drawing/2014/main" val="3158721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外掛功能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板子接球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當球打到磚塊或牆壁，球會反彈回板子的方向，板子會自行移動去接球。</a:t>
                      </a:r>
                      <a:endParaRPr lang="zh-TW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5704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0818CEA-76F8-4373-9079-6345DB046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0189"/>
              </p:ext>
            </p:extLst>
          </p:nvPr>
        </p:nvGraphicFramePr>
        <p:xfrm>
          <a:off x="961901" y="2654944"/>
          <a:ext cx="6075226" cy="266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9749">
                  <a:extLst>
                    <a:ext uri="{9D8B030D-6E8A-4147-A177-3AD203B41FA5}">
                      <a16:colId xmlns:a16="http://schemas.microsoft.com/office/drawing/2014/main" val="4055835573"/>
                    </a:ext>
                  </a:extLst>
                </a:gridCol>
                <a:gridCol w="3995477">
                  <a:extLst>
                    <a:ext uri="{9D8B030D-6E8A-4147-A177-3AD203B41FA5}">
                      <a16:colId xmlns:a16="http://schemas.microsoft.com/office/drawing/2014/main" val="3427168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基礎功能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6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磚塊消失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當球打到磚塊時，磚塊必須消失。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647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得分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根據當前打到的磚塊數量，進行計分。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每打到一個磚塊，即得一分。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92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當板子移動方向與球的方向一致時，速度即增加。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1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遊戲結束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當板子未能接到球的瞬間，遊戲即結束。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004902"/>
                  </a:ext>
                </a:extLst>
              </a:tr>
            </a:tbl>
          </a:graphicData>
        </a:graphic>
      </p:graphicFrame>
      <p:grpSp>
        <p:nvGrpSpPr>
          <p:cNvPr id="19" name="群組 18">
            <a:extLst>
              <a:ext uri="{FF2B5EF4-FFF2-40B4-BE49-F238E27FC236}">
                <a16:creationId xmlns:a16="http://schemas.microsoft.com/office/drawing/2014/main" id="{43B10457-DADA-4736-8D39-B3463B4FBE3A}"/>
              </a:ext>
            </a:extLst>
          </p:cNvPr>
          <p:cNvGrpSpPr/>
          <p:nvPr/>
        </p:nvGrpSpPr>
        <p:grpSpPr>
          <a:xfrm>
            <a:off x="7302254" y="176072"/>
            <a:ext cx="4006513" cy="5810465"/>
            <a:chOff x="7302254" y="176072"/>
            <a:chExt cx="4006513" cy="5810465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3169CD32-2153-444D-B307-404DE9559A14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F0B37DF-8290-4AC0-88E3-A92BA52B7FF3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F606D90-EA57-44E0-9F57-CECA44DAE2E8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1C5A1D1-5513-432E-8002-241B530E58A2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EE35969-2444-4311-9EAE-664D6658ADA4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971098D-4DF8-4586-B7FE-A273109F624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F84807B-0B4A-4BBA-94EF-A2B1B94C2088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3D93DF4-3021-4D9E-B50A-341F081F5AE1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65A43E83-70AE-4271-9FC5-A3CAF535F7DE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68BE5F-F6A0-4A42-8C7A-39443296786F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6FA2776-F5D5-4112-91E2-139771F10444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7EF455-8485-4A31-BC27-2F78E8CB0B39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AD10ADC4-7F1B-4D79-BFD0-A2D90A09AD25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F06423B-D410-481A-9365-CD39CA4EC4FE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7F8306B-0A41-4067-9323-F0AC99266DDD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8B95413-298B-4C98-8EF3-40429E401E29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4D3668B4-25F5-4961-8DFC-876C2FB1F7F1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0BDE9B5-C90C-4405-94A2-8B232C39AAFC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C0BCC35-D816-48BF-B3DE-953A15E4BAFF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7D0B791-18A1-43A5-AB1F-2F083FE96031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F4634A57-83E8-49C1-B537-B2C1885B672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6059CDDF-BB73-44E0-9770-666728E9BE69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467BC0B2-5DC0-4FC2-A3AD-1E943AE44D6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F1E470FA-8B4C-461F-B191-CBBD0A179BE2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04473F5D-F2BA-4AC7-B9E6-0F4FFEB3DE89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B2A9E956-6B6A-4225-90AC-CED15FC14C34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9303433" y="2433547"/>
              <a:ext cx="165003" cy="208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AE94B113-29B6-4D9C-A21E-D7FFDD3CC816}"/>
                </a:ext>
              </a:extLst>
            </p:cNvPr>
            <p:cNvSpPr txBox="1"/>
            <p:nvPr/>
          </p:nvSpPr>
          <p:spPr>
            <a:xfrm>
              <a:off x="9390035" y="264072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磚塊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4BD1668-803F-4110-8B89-0A0A21C18A84}"/>
                </a:ext>
              </a:extLst>
            </p:cNvPr>
            <p:cNvSpPr/>
            <p:nvPr/>
          </p:nvSpPr>
          <p:spPr>
            <a:xfrm>
              <a:off x="9027614" y="2064214"/>
              <a:ext cx="551637" cy="369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6EC5FE1-FE41-4467-8BE2-41149D212B4B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E7183976-FAE4-4BE2-9DAE-35D529A8193D}"/>
                </a:ext>
              </a:extLst>
            </p:cNvPr>
            <p:cNvSpPr txBox="1"/>
            <p:nvPr/>
          </p:nvSpPr>
          <p:spPr>
            <a:xfrm>
              <a:off x="7364192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磚塊消失數量</a:t>
              </a: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5E11C895-7B19-4DD5-9629-47B7DAD882D6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C430E78B-F706-47A1-BC13-FC2457BA60CF}"/>
                </a:ext>
              </a:extLst>
            </p:cNvPr>
            <p:cNvSpPr txBox="1"/>
            <p:nvPr/>
          </p:nvSpPr>
          <p:spPr>
            <a:xfrm>
              <a:off x="9948800" y="4164844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由</a:t>
              </a:r>
              <a:r>
                <a:rPr lang="en-US" altLang="zh-TW" sz="1400" dirty="0">
                  <a:solidFill>
                    <a:srgbClr val="FF0000"/>
                  </a:solidFill>
                </a:rPr>
                <a:t>AI</a:t>
              </a:r>
              <a:r>
                <a:rPr lang="zh-TW" altLang="en-US" sz="1400" dirty="0">
                  <a:solidFill>
                    <a:srgbClr val="FF0000"/>
                  </a:solidFill>
                </a:rPr>
                <a:t>操控</a:t>
              </a:r>
            </a:p>
          </p:txBody>
        </p: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357AB1AD-BA77-4BCF-AF14-EA1FE31B51BF}"/>
                </a:ext>
              </a:extLst>
            </p:cNvPr>
            <p:cNvCxnSpPr>
              <a:cxnSpLocks/>
              <a:stCxn id="157" idx="3"/>
              <a:endCxn id="3" idx="1"/>
            </p:cNvCxnSpPr>
            <p:nvPr/>
          </p:nvCxnSpPr>
          <p:spPr>
            <a:xfrm flipV="1">
              <a:off x="9105913" y="4318733"/>
              <a:ext cx="842887" cy="3393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E5F2BDB-379A-43E8-A84B-9C7B9461897A}"/>
                </a:ext>
              </a:extLst>
            </p:cNvPr>
            <p:cNvSpPr/>
            <p:nvPr/>
          </p:nvSpPr>
          <p:spPr>
            <a:xfrm>
              <a:off x="7940090" y="4527322"/>
              <a:ext cx="1165823" cy="2616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17599E91-59C2-40F7-A2AC-FD7102F9DE7A}"/>
                </a:ext>
              </a:extLst>
            </p:cNvPr>
            <p:cNvCxnSpPr>
              <a:cxnSpLocks/>
            </p:cNvCxnSpPr>
            <p:nvPr/>
          </p:nvCxnSpPr>
          <p:spPr>
            <a:xfrm>
              <a:off x="7652196" y="2947379"/>
              <a:ext cx="473440" cy="457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0B4C352F-4A59-4DEB-B48F-D96EC4F2A588}"/>
                </a:ext>
              </a:extLst>
            </p:cNvPr>
            <p:cNvSpPr txBox="1"/>
            <p:nvPr/>
          </p:nvSpPr>
          <p:spPr>
            <a:xfrm>
              <a:off x="7926769" y="341413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solidFill>
                    <a:srgbClr val="FF0000"/>
                  </a:solidFill>
                </a:rPr>
                <a:t>牆壁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1C70237-B82D-444A-80C9-9E2FFC2955E8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12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D9657-50B4-4FC1-9139-E3FCF04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效能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836CE-F90F-4B3F-BBEE-47297389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目標 </a:t>
            </a:r>
            <a:r>
              <a:rPr lang="en-US" altLang="zh-TW" dirty="0"/>
              <a:t>:</a:t>
            </a:r>
            <a:r>
              <a:rPr lang="zh-TW" altLang="en-US" dirty="0"/>
              <a:t> 訓練一次可達</a:t>
            </a:r>
            <a:r>
              <a:rPr lang="en-US" altLang="zh-TW" dirty="0"/>
              <a:t>Level 20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418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08892-6286-49ED-8552-B9420241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56C309F-5AC8-4B2F-8CB7-82A941A2D89D}"/>
              </a:ext>
            </a:extLst>
          </p:cNvPr>
          <p:cNvSpPr txBox="1"/>
          <p:nvPr/>
        </p:nvSpPr>
        <p:spPr>
          <a:xfrm>
            <a:off x="1164651" y="1120903"/>
            <a:ext cx="6498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外部介面</a:t>
            </a:r>
            <a:r>
              <a:rPr lang="en-US" altLang="zh-TW" dirty="0"/>
              <a:t>:</a:t>
            </a:r>
            <a:r>
              <a:rPr lang="zh-TW" altLang="en-US" dirty="0"/>
              <a:t>板子嘗試接反彈回來的球，試圖打掉所有磚塊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內部介面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PAIA</a:t>
            </a:r>
            <a:r>
              <a:rPr lang="zh-TW" altLang="en-US" dirty="0"/>
              <a:t>產生</a:t>
            </a:r>
            <a:r>
              <a:rPr lang="en-US" altLang="zh-TW" dirty="0"/>
              <a:t>exe</a:t>
            </a:r>
            <a:r>
              <a:rPr lang="zh-TW" altLang="en-US" dirty="0"/>
              <a:t>檔，</a:t>
            </a:r>
            <a:r>
              <a:rPr lang="en-US" altLang="zh-TW" dirty="0"/>
              <a:t>python</a:t>
            </a:r>
            <a:r>
              <a:rPr lang="zh-TW" altLang="en-US" dirty="0"/>
              <a:t>透過</a:t>
            </a:r>
            <a:r>
              <a:rPr lang="en-US" altLang="zh-TW" dirty="0"/>
              <a:t>gym</a:t>
            </a:r>
            <a:r>
              <a:rPr lang="zh-TW" altLang="en-US" dirty="0"/>
              <a:t>與</a:t>
            </a:r>
            <a:r>
              <a:rPr lang="en-US" altLang="zh-TW" dirty="0"/>
              <a:t>exe</a:t>
            </a:r>
            <a:r>
              <a:rPr lang="zh-TW" altLang="en-US" dirty="0"/>
              <a:t>檔溝通</a:t>
            </a:r>
          </a:p>
        </p:txBody>
      </p:sp>
      <p:pic>
        <p:nvPicPr>
          <p:cNvPr id="56" name="圖片 55">
            <a:extLst>
              <a:ext uri="{FF2B5EF4-FFF2-40B4-BE49-F238E27FC236}">
                <a16:creationId xmlns:a16="http://schemas.microsoft.com/office/drawing/2014/main" id="{167BAF14-7DEE-4348-A32F-B1E5BB4C4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89" t="1140" r="1310" b="11706"/>
          <a:stretch/>
        </p:blipFill>
        <p:spPr>
          <a:xfrm>
            <a:off x="8017100" y="440543"/>
            <a:ext cx="2758924" cy="597691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AA8793-6D29-4A77-9032-94089804BCC0}"/>
              </a:ext>
            </a:extLst>
          </p:cNvPr>
          <p:cNvGrpSpPr/>
          <p:nvPr/>
        </p:nvGrpSpPr>
        <p:grpSpPr>
          <a:xfrm>
            <a:off x="837045" y="2065865"/>
            <a:ext cx="6787576" cy="4081982"/>
            <a:chOff x="837045" y="2065865"/>
            <a:chExt cx="6787576" cy="4081982"/>
          </a:xfrm>
        </p:grpSpPr>
        <p:pic>
          <p:nvPicPr>
            <p:cNvPr id="1026" name="Picture 2" descr="File:Python.svg - 維基百科，自由的百科全書">
              <a:extLst>
                <a:ext uri="{FF2B5EF4-FFF2-40B4-BE49-F238E27FC236}">
                  <a16:creationId xmlns:a16="http://schemas.microsoft.com/office/drawing/2014/main" id="{A7DB0B48-EAD2-4F9E-AE72-4BA6C051A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8443" y="3084737"/>
              <a:ext cx="1448185" cy="14448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  <a:extLst/>
          </p:spPr>
        </p:pic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F5A4FA75-BD39-44FD-B533-C30C1B2C20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73416" y="4634178"/>
              <a:ext cx="2091571" cy="686701"/>
            </a:xfrm>
            <a:prstGeom prst="bentConnector2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4E40113C-B610-4CF3-BBAE-E84DFFB4C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858" y="5983689"/>
              <a:ext cx="1362805" cy="1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F6B7CB5-5EFD-4EDB-B07F-696CD6219717}"/>
                </a:ext>
              </a:extLst>
            </p:cNvPr>
            <p:cNvSpPr txBox="1"/>
            <p:nvPr/>
          </p:nvSpPr>
          <p:spPr>
            <a:xfrm>
              <a:off x="2891627" y="4548426"/>
              <a:ext cx="76967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python</a:t>
              </a:r>
              <a:endParaRPr lang="zh-TW" altLang="en-US" dirty="0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4F3C3A86-61A0-4800-BDF6-887B8C017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053" y="2065865"/>
              <a:ext cx="2367970" cy="1015214"/>
            </a:xfrm>
            <a:prstGeom prst="rect">
              <a:avLst/>
            </a:prstGeom>
          </p:spPr>
        </p:pic>
        <p:sp>
          <p:nvSpPr>
            <p:cNvPr id="28" name="箭號: 向下 27">
              <a:extLst>
                <a:ext uri="{FF2B5EF4-FFF2-40B4-BE49-F238E27FC236}">
                  <a16:creationId xmlns:a16="http://schemas.microsoft.com/office/drawing/2014/main" id="{51C9898B-D3A3-4D3C-8304-EEC28631EDDC}"/>
                </a:ext>
              </a:extLst>
            </p:cNvPr>
            <p:cNvSpPr/>
            <p:nvPr/>
          </p:nvSpPr>
          <p:spPr>
            <a:xfrm>
              <a:off x="6338691" y="3181571"/>
              <a:ext cx="176333" cy="819011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ED43E8BA-9B92-4EA5-9CA6-9EAE7DA7F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158" y="4076774"/>
              <a:ext cx="1645400" cy="1641587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BF84FB5-E50C-42D0-8A60-45A470186452}"/>
                </a:ext>
              </a:extLst>
            </p:cNvPr>
            <p:cNvSpPr txBox="1"/>
            <p:nvPr/>
          </p:nvSpPr>
          <p:spPr>
            <a:xfrm>
              <a:off x="5709149" y="5631216"/>
              <a:ext cx="1337373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Arkanoid.exe</a:t>
              </a:r>
              <a:endParaRPr lang="zh-TW" altLang="en-US" dirty="0"/>
            </a:p>
          </p:txBody>
        </p:sp>
        <p:sp>
          <p:nvSpPr>
            <p:cNvPr id="33" name="箭號: 左-右雙向 32">
              <a:extLst>
                <a:ext uri="{FF2B5EF4-FFF2-40B4-BE49-F238E27FC236}">
                  <a16:creationId xmlns:a16="http://schemas.microsoft.com/office/drawing/2014/main" id="{91213CCB-1661-4207-8D99-55CFE8FB668F}"/>
                </a:ext>
              </a:extLst>
            </p:cNvPr>
            <p:cNvSpPr/>
            <p:nvPr/>
          </p:nvSpPr>
          <p:spPr>
            <a:xfrm>
              <a:off x="4329187" y="4424580"/>
              <a:ext cx="1526233" cy="130191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CFD3D46-0EAB-483E-B891-79348D2A7FD2}"/>
                </a:ext>
              </a:extLst>
            </p:cNvPr>
            <p:cNvSpPr txBox="1"/>
            <p:nvPr/>
          </p:nvSpPr>
          <p:spPr>
            <a:xfrm>
              <a:off x="4417527" y="4112024"/>
              <a:ext cx="1247737" cy="343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控制與讀取</a:t>
              </a: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3BBCA3A-4EC8-4E5D-A0B7-48DF74F2BE09}"/>
                </a:ext>
              </a:extLst>
            </p:cNvPr>
            <p:cNvGrpSpPr/>
            <p:nvPr/>
          </p:nvGrpSpPr>
          <p:grpSpPr>
            <a:xfrm>
              <a:off x="4619468" y="4654635"/>
              <a:ext cx="1450063" cy="479748"/>
              <a:chOff x="3409264" y="4629214"/>
              <a:chExt cx="1555924" cy="515968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D8EFCA88-A1AC-4DC9-9D7C-2BED780DA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9264" y="4629214"/>
                <a:ext cx="600309" cy="515968"/>
              </a:xfrm>
              <a:prstGeom prst="rect">
                <a:avLst/>
              </a:prstGeom>
            </p:spPr>
          </p:pic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E12F8A4D-98B8-49E1-9AC0-FD378F07E2A2}"/>
                  </a:ext>
                </a:extLst>
              </p:cNvPr>
              <p:cNvSpPr txBox="1"/>
              <p:nvPr/>
            </p:nvSpPr>
            <p:spPr>
              <a:xfrm>
                <a:off x="3638918" y="4674132"/>
                <a:ext cx="1326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Gym</a:t>
                </a:r>
                <a:endParaRPr lang="zh-TW" altLang="en-US" dirty="0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FCDA6DF-C75E-4E9B-852A-4CFC89165BD7}"/>
                </a:ext>
              </a:extLst>
            </p:cNvPr>
            <p:cNvSpPr txBox="1"/>
            <p:nvPr/>
          </p:nvSpPr>
          <p:spPr>
            <a:xfrm>
              <a:off x="1606442" y="2488116"/>
              <a:ext cx="684803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KNN</a:t>
              </a:r>
              <a:endParaRPr lang="zh-TW" altLang="en-US" dirty="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2851200-A470-4D93-9D9A-07A85ACDCB3F}"/>
                </a:ext>
              </a:extLst>
            </p:cNvPr>
            <p:cNvCxnSpPr>
              <a:cxnSpLocks/>
              <a:endCxn id="1026" idx="1"/>
            </p:cNvCxnSpPr>
            <p:nvPr/>
          </p:nvCxnSpPr>
          <p:spPr>
            <a:xfrm>
              <a:off x="1790569" y="2859354"/>
              <a:ext cx="767874" cy="9477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2CC5C020-B874-4F9C-96FE-B78D4D3C9CCF}"/>
                </a:ext>
              </a:extLst>
            </p:cNvPr>
            <p:cNvCxnSpPr>
              <a:cxnSpLocks/>
              <a:stCxn id="42" idx="2"/>
              <a:endCxn id="1026" idx="1"/>
            </p:cNvCxnSpPr>
            <p:nvPr/>
          </p:nvCxnSpPr>
          <p:spPr>
            <a:xfrm>
              <a:off x="1948844" y="2857448"/>
              <a:ext cx="609599" cy="94970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E5597D41-FBF3-4565-B3E6-461295878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663" y="4873170"/>
              <a:ext cx="1194" cy="1150144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DC08F4B-4EC2-421D-B278-6B0EFA928C10}"/>
                </a:ext>
              </a:extLst>
            </p:cNvPr>
            <p:cNvSpPr/>
            <p:nvPr/>
          </p:nvSpPr>
          <p:spPr>
            <a:xfrm>
              <a:off x="2674927" y="5695440"/>
              <a:ext cx="1420311" cy="4524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匯出模型檔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73490DE-6CD6-4B66-A922-ED01C0D42AF4}"/>
                </a:ext>
              </a:extLst>
            </p:cNvPr>
            <p:cNvSpPr txBox="1"/>
            <p:nvPr/>
          </p:nvSpPr>
          <p:spPr>
            <a:xfrm>
              <a:off x="837045" y="485514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讀取模型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CAE19BD-B0EA-49BF-9054-A5D3F37F7ED7}"/>
                </a:ext>
              </a:extLst>
            </p:cNvPr>
            <p:cNvSpPr txBox="1"/>
            <p:nvPr/>
          </p:nvSpPr>
          <p:spPr>
            <a:xfrm>
              <a:off x="6426857" y="33797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產生</a:t>
              </a:r>
              <a:r>
                <a:rPr lang="en-US" altLang="zh-TW" dirty="0"/>
                <a:t>exe</a:t>
              </a:r>
              <a:r>
                <a:rPr lang="zh-TW" altLang="en-US" dirty="0"/>
                <a:t>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01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37AB9-DBC9-48A8-8736-EE0CA10A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/>
              <a:t>語言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Python(AI</a:t>
            </a:r>
            <a:r>
              <a:rPr lang="zh-TW" altLang="en-US" sz="1800" dirty="0"/>
              <a:t>訓練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環境版本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Python:3.11.7</a:t>
            </a:r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模組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 err="1"/>
              <a:t>Mlgame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作業系統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en-US" altLang="zh-TW" sz="1800" dirty="0"/>
              <a:t>Windows 10 </a:t>
            </a:r>
            <a:r>
              <a:rPr lang="zh-TW" altLang="en-US" sz="1800" dirty="0"/>
              <a:t>專業版</a:t>
            </a:r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b="1" dirty="0"/>
              <a:t>硬體列表</a:t>
            </a:r>
            <a:r>
              <a:rPr lang="en-US" altLang="zh-TW" sz="1800" b="1" dirty="0"/>
              <a:t>:</a:t>
            </a:r>
          </a:p>
          <a:p>
            <a:pPr marL="0" indent="0">
              <a:buNone/>
            </a:pPr>
            <a:r>
              <a:rPr lang="zh-TW" altLang="en-US" sz="1800" dirty="0"/>
              <a:t>處理器</a:t>
            </a:r>
            <a:r>
              <a:rPr lang="en-US" altLang="zh-TW" sz="1800" dirty="0"/>
              <a:t>:</a:t>
            </a:r>
            <a:r>
              <a:rPr lang="zh-TW" altLang="en-US" sz="1800" dirty="0"/>
              <a:t> </a:t>
            </a:r>
            <a:r>
              <a:rPr lang="pt-BR" altLang="zh-TW" sz="1800" dirty="0"/>
              <a:t>Intel(R) Core(TM) i5-4590 CPU @ 3.30GHz   3.30 GHz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顯卡型號</a:t>
            </a:r>
            <a:r>
              <a:rPr lang="en-US" altLang="zh-TW" sz="1800" dirty="0"/>
              <a:t>:Intel HD Graphics 4600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7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F6946-EAB3-4B0C-9628-5D75A6C5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限制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7E06E536-0986-44B8-8BC8-BBC0AE8FC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797993"/>
              </p:ext>
            </p:extLst>
          </p:nvPr>
        </p:nvGraphicFramePr>
        <p:xfrm>
          <a:off x="4963869" y="1223033"/>
          <a:ext cx="351267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6917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96575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寬*高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遊戲視窗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42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E4B07D22-D72C-4219-A0BD-0369432EA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438541"/>
              </p:ext>
            </p:extLst>
          </p:nvPr>
        </p:nvGraphicFramePr>
        <p:xfrm>
          <a:off x="4963869" y="3377918"/>
          <a:ext cx="3512673" cy="1742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0310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  <a:gridCol w="1038297">
                  <a:extLst>
                    <a:ext uri="{9D8B030D-6E8A-4147-A177-3AD203B41FA5}">
                      <a16:colId xmlns:a16="http://schemas.microsoft.com/office/drawing/2014/main" val="3584343060"/>
                    </a:ext>
                  </a:extLst>
                </a:gridCol>
              </a:tblGrid>
              <a:tr h="321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移動速度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每秒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)]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切球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未切球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64924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26C4FE1A-7FEB-4674-8C30-CD14C695619E}"/>
              </a:ext>
            </a:extLst>
          </p:cNvPr>
          <p:cNvGrpSpPr/>
          <p:nvPr/>
        </p:nvGrpSpPr>
        <p:grpSpPr>
          <a:xfrm>
            <a:off x="1459684" y="1484850"/>
            <a:ext cx="3261992" cy="5008139"/>
            <a:chOff x="7302254" y="176072"/>
            <a:chExt cx="4006513" cy="581046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1982D7-2070-4594-827E-6A867F334635}"/>
                </a:ext>
              </a:extLst>
            </p:cNvPr>
            <p:cNvSpPr/>
            <p:nvPr/>
          </p:nvSpPr>
          <p:spPr>
            <a:xfrm>
              <a:off x="7974393" y="4574563"/>
              <a:ext cx="1082193" cy="1931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E15C58-ADE3-4CF6-B7A0-82DB274F4FCB}"/>
                </a:ext>
              </a:extLst>
            </p:cNvPr>
            <p:cNvSpPr/>
            <p:nvPr/>
          </p:nvSpPr>
          <p:spPr>
            <a:xfrm>
              <a:off x="7512375" y="680874"/>
              <a:ext cx="149268" cy="383503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752AEFD-43BB-4866-97A2-39D596BF9A24}"/>
                </a:ext>
              </a:extLst>
            </p:cNvPr>
            <p:cNvSpPr/>
            <p:nvPr/>
          </p:nvSpPr>
          <p:spPr>
            <a:xfrm>
              <a:off x="10968932" y="680874"/>
              <a:ext cx="149268" cy="383503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32C3075-D662-49C0-84F0-6554E01CC681}"/>
                </a:ext>
              </a:extLst>
            </p:cNvPr>
            <p:cNvSpPr/>
            <p:nvPr/>
          </p:nvSpPr>
          <p:spPr>
            <a:xfrm>
              <a:off x="8448525" y="1035274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21EA54-3A80-411B-8BEA-EBB692205FF8}"/>
                </a:ext>
              </a:extLst>
            </p:cNvPr>
            <p:cNvSpPr/>
            <p:nvPr/>
          </p:nvSpPr>
          <p:spPr>
            <a:xfrm>
              <a:off x="9053860" y="103646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76161C7-6B86-4479-9B9C-3360632EC272}"/>
                </a:ext>
              </a:extLst>
            </p:cNvPr>
            <p:cNvSpPr/>
            <p:nvPr/>
          </p:nvSpPr>
          <p:spPr>
            <a:xfrm>
              <a:off x="9658801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D2FFCD9-776D-4FCD-B7D4-C40AB650BC3D}"/>
                </a:ext>
              </a:extLst>
            </p:cNvPr>
            <p:cNvSpPr/>
            <p:nvPr/>
          </p:nvSpPr>
          <p:spPr>
            <a:xfrm>
              <a:off x="9053106" y="1392552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17E93B-077A-4037-8F49-407387ED5C8D}"/>
                </a:ext>
              </a:extLst>
            </p:cNvPr>
            <p:cNvSpPr/>
            <p:nvPr/>
          </p:nvSpPr>
          <p:spPr>
            <a:xfrm>
              <a:off x="7850880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E725739C-F710-4DAA-BEB1-318FA4249035}"/>
                </a:ext>
              </a:extLst>
            </p:cNvPr>
            <p:cNvSpPr/>
            <p:nvPr/>
          </p:nvSpPr>
          <p:spPr>
            <a:xfrm>
              <a:off x="8879838" y="3188592"/>
              <a:ext cx="291750" cy="310431"/>
            </a:xfrm>
            <a:prstGeom prst="ellipse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ED8E1F9-EB21-461F-B0B8-7BC8085DBD62}"/>
                </a:ext>
              </a:extLst>
            </p:cNvPr>
            <p:cNvSpPr/>
            <p:nvPr/>
          </p:nvSpPr>
          <p:spPr>
            <a:xfrm>
              <a:off x="9654219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A86880-F759-40A3-B3EA-A0A9368553B9}"/>
                </a:ext>
              </a:extLst>
            </p:cNvPr>
            <p:cNvSpPr/>
            <p:nvPr/>
          </p:nvSpPr>
          <p:spPr>
            <a:xfrm>
              <a:off x="7855647" y="103694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BFAABC-69EE-45C3-A98B-E7B19061EC75}"/>
                </a:ext>
              </a:extLst>
            </p:cNvPr>
            <p:cNvSpPr/>
            <p:nvPr/>
          </p:nvSpPr>
          <p:spPr>
            <a:xfrm>
              <a:off x="8440913" y="1751048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7826D26-3909-4CB2-B192-B95988FC19BD}"/>
                </a:ext>
              </a:extLst>
            </p:cNvPr>
            <p:cNvSpPr/>
            <p:nvPr/>
          </p:nvSpPr>
          <p:spPr>
            <a:xfrm>
              <a:off x="9046248" y="175285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E8CD3C6-BA68-4223-9B6F-3A8AFF32B365}"/>
                </a:ext>
              </a:extLst>
            </p:cNvPr>
            <p:cNvSpPr/>
            <p:nvPr/>
          </p:nvSpPr>
          <p:spPr>
            <a:xfrm>
              <a:off x="9651189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2BDAE8-64D1-4534-9226-E9D33B4813B7}"/>
                </a:ext>
              </a:extLst>
            </p:cNvPr>
            <p:cNvSpPr/>
            <p:nvPr/>
          </p:nvSpPr>
          <p:spPr>
            <a:xfrm>
              <a:off x="9043897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BC6B28-5B9C-4093-9DA0-1769A885BEDD}"/>
                </a:ext>
              </a:extLst>
            </p:cNvPr>
            <p:cNvSpPr/>
            <p:nvPr/>
          </p:nvSpPr>
          <p:spPr>
            <a:xfrm>
              <a:off x="7843267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F85715D-67AC-4BC7-8EE4-0336D8C419AE}"/>
                </a:ext>
              </a:extLst>
            </p:cNvPr>
            <p:cNvSpPr/>
            <p:nvPr/>
          </p:nvSpPr>
          <p:spPr>
            <a:xfrm>
              <a:off x="8436419" y="2108936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E8072D-869B-4873-A88F-D36777C52F46}"/>
                </a:ext>
              </a:extLst>
            </p:cNvPr>
            <p:cNvSpPr/>
            <p:nvPr/>
          </p:nvSpPr>
          <p:spPr>
            <a:xfrm>
              <a:off x="9656844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96C24F2-0E0F-4C48-A07A-E77C5F7D2BB3}"/>
                </a:ext>
              </a:extLst>
            </p:cNvPr>
            <p:cNvSpPr/>
            <p:nvPr/>
          </p:nvSpPr>
          <p:spPr>
            <a:xfrm>
              <a:off x="7848035" y="1753330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543471-B01B-49DF-BB67-DAC44F711726}"/>
                </a:ext>
              </a:extLst>
            </p:cNvPr>
            <p:cNvSpPr/>
            <p:nvPr/>
          </p:nvSpPr>
          <p:spPr>
            <a:xfrm>
              <a:off x="10249678" y="104269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7DF38D-3D2E-4713-B124-D5B218704DA7}"/>
                </a:ext>
              </a:extLst>
            </p:cNvPr>
            <p:cNvSpPr/>
            <p:nvPr/>
          </p:nvSpPr>
          <p:spPr>
            <a:xfrm>
              <a:off x="10255333" y="1398297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2B068A6-48A5-4FB4-8D40-FB70E9832E5B}"/>
                </a:ext>
              </a:extLst>
            </p:cNvPr>
            <p:cNvSpPr/>
            <p:nvPr/>
          </p:nvSpPr>
          <p:spPr>
            <a:xfrm>
              <a:off x="10242066" y="1759075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1FD74D2-E66F-4E63-9675-35C39995AB82}"/>
                </a:ext>
              </a:extLst>
            </p:cNvPr>
            <p:cNvSpPr/>
            <p:nvPr/>
          </p:nvSpPr>
          <p:spPr>
            <a:xfrm>
              <a:off x="10247721" y="211468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400" dirty="0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E80F248-B40C-4C88-AFF7-0F9C2CE07655}"/>
                </a:ext>
              </a:extLst>
            </p:cNvPr>
            <p:cNvCxnSpPr/>
            <p:nvPr/>
          </p:nvCxnSpPr>
          <p:spPr>
            <a:xfrm>
              <a:off x="7512375" y="688093"/>
              <a:ext cx="36058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0833AD6-0C36-4004-BE99-9A034CEC0537}"/>
                </a:ext>
              </a:extLst>
            </p:cNvPr>
            <p:cNvSpPr txBox="1"/>
            <p:nvPr/>
          </p:nvSpPr>
          <p:spPr>
            <a:xfrm>
              <a:off x="7475660" y="5617205"/>
              <a:ext cx="360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遊戲介面示意圖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C80493-EE3C-4C9D-8A68-07246A7D194C}"/>
                </a:ext>
              </a:extLst>
            </p:cNvPr>
            <p:cNvSpPr/>
            <p:nvPr/>
          </p:nvSpPr>
          <p:spPr>
            <a:xfrm>
              <a:off x="7302254" y="176072"/>
              <a:ext cx="4006513" cy="5431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498E953-9903-4363-BDBD-3C5BBDE8D763}"/>
                </a:ext>
              </a:extLst>
            </p:cNvPr>
            <p:cNvSpPr txBox="1"/>
            <p:nvPr/>
          </p:nvSpPr>
          <p:spPr>
            <a:xfrm>
              <a:off x="7364192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磚塊消失數量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C82DA36-FE78-4E16-A38F-D4DDED25E2D5}"/>
                </a:ext>
              </a:extLst>
            </p:cNvPr>
            <p:cNvSpPr txBox="1"/>
            <p:nvPr/>
          </p:nvSpPr>
          <p:spPr>
            <a:xfrm>
              <a:off x="8574257" y="5192306"/>
              <a:ext cx="1082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dirty="0">
                  <a:solidFill>
                    <a:schemeClr val="bg1"/>
                  </a:solidFill>
                </a:rPr>
                <a:t>球的數量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64F90F0-FCCE-4ACE-B45B-C40B13B697E6}"/>
                </a:ext>
              </a:extLst>
            </p:cNvPr>
            <p:cNvSpPr/>
            <p:nvPr/>
          </p:nvSpPr>
          <p:spPr>
            <a:xfrm>
              <a:off x="8445643" y="1399511"/>
              <a:ext cx="527742" cy="30513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</p:grpSp>
      <p:graphicFrame>
        <p:nvGraphicFramePr>
          <p:cNvPr id="52" name="內容版面配置區 3">
            <a:extLst>
              <a:ext uri="{FF2B5EF4-FFF2-40B4-BE49-F238E27FC236}">
                <a16:creationId xmlns:a16="http://schemas.microsoft.com/office/drawing/2014/main" id="{804463B3-B09A-4EBF-87EA-FCB1E1979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360721"/>
              </p:ext>
            </p:extLst>
          </p:nvPr>
        </p:nvGraphicFramePr>
        <p:xfrm>
          <a:off x="8574229" y="1227411"/>
          <a:ext cx="3512673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初始位置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[75,400]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[93, 395]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磚塊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[25,25]~[25,65]</a:t>
                      </a:r>
                    </a:p>
                    <a:p>
                      <a:pPr algn="ctr"/>
                      <a:r>
                        <a:rPr lang="en-US" altLang="zh-TW" dirty="0"/>
                        <a:t>[125,25]~[125,65]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348138"/>
                  </a:ext>
                </a:extLst>
              </a:tr>
            </a:tbl>
          </a:graphicData>
        </a:graphic>
      </p:graphicFrame>
      <p:graphicFrame>
        <p:nvGraphicFramePr>
          <p:cNvPr id="53" name="內容版面配置區 3">
            <a:extLst>
              <a:ext uri="{FF2B5EF4-FFF2-40B4-BE49-F238E27FC236}">
                <a16:creationId xmlns:a16="http://schemas.microsoft.com/office/drawing/2014/main" id="{FEB829CB-1F9E-4597-8B74-7B24F3BDF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687649"/>
              </p:ext>
            </p:extLst>
          </p:nvPr>
        </p:nvGraphicFramePr>
        <p:xfrm>
          <a:off x="8574229" y="3383462"/>
          <a:ext cx="351267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0975">
                  <a:extLst>
                    <a:ext uri="{9D8B030D-6E8A-4147-A177-3AD203B41FA5}">
                      <a16:colId xmlns:a16="http://schemas.microsoft.com/office/drawing/2014/main" val="3058349042"/>
                    </a:ext>
                  </a:extLst>
                </a:gridCol>
                <a:gridCol w="2261698">
                  <a:extLst>
                    <a:ext uri="{9D8B030D-6E8A-4147-A177-3AD203B41FA5}">
                      <a16:colId xmlns:a16="http://schemas.microsoft.com/office/drawing/2014/main" val="38117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物件名稱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移動範圍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8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[0,400]~[195,400]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81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0]~[0,403]</a:t>
                      </a:r>
                    </a:p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[195,0]~[195,403]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710798"/>
                  </a:ext>
                </a:extLst>
              </a:tr>
            </a:tbl>
          </a:graphicData>
        </a:graphic>
      </p:graphicFrame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F845EE5-CE1A-41E1-AAD8-5EE0E1564DED}"/>
              </a:ext>
            </a:extLst>
          </p:cNvPr>
          <p:cNvCxnSpPr>
            <a:cxnSpLocks/>
          </p:cNvCxnSpPr>
          <p:nvPr/>
        </p:nvCxnSpPr>
        <p:spPr>
          <a:xfrm>
            <a:off x="1470025" y="1273367"/>
            <a:ext cx="32619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C03C41-3B49-40C4-90DF-61E1ACE7794D}"/>
              </a:ext>
            </a:extLst>
          </p:cNvPr>
          <p:cNvSpPr txBox="1"/>
          <p:nvPr/>
        </p:nvSpPr>
        <p:spPr>
          <a:xfrm>
            <a:off x="2578735" y="8882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E7000B2-0931-4145-9F53-C9A6915724C5}"/>
              </a:ext>
            </a:extLst>
          </p:cNvPr>
          <p:cNvCxnSpPr>
            <a:cxnSpLocks/>
          </p:cNvCxnSpPr>
          <p:nvPr/>
        </p:nvCxnSpPr>
        <p:spPr>
          <a:xfrm>
            <a:off x="1230284" y="1438707"/>
            <a:ext cx="20768" cy="46784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4376AAB-2156-4F6D-A99E-4719C4A58C56}"/>
              </a:ext>
            </a:extLst>
          </p:cNvPr>
          <p:cNvSpPr txBox="1"/>
          <p:nvPr/>
        </p:nvSpPr>
        <p:spPr>
          <a:xfrm>
            <a:off x="775412" y="2830688"/>
            <a:ext cx="461665" cy="9002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500</a:t>
            </a:r>
            <a:r>
              <a:rPr lang="zh-TW" altLang="en-US" dirty="0">
                <a:solidFill>
                  <a:srgbClr val="FF0000"/>
                </a:solidFill>
              </a:rPr>
              <a:t>像素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94CA061-385E-4165-BE89-1CEFAFB821EA}"/>
              </a:ext>
            </a:extLst>
          </p:cNvPr>
          <p:cNvSpPr txBox="1"/>
          <p:nvPr/>
        </p:nvSpPr>
        <p:spPr>
          <a:xfrm>
            <a:off x="6991103" y="553674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※位址皆已左上角</a:t>
            </a:r>
            <a:r>
              <a:rPr lang="en-US" altLang="zh-TW" dirty="0">
                <a:solidFill>
                  <a:srgbClr val="FF0000"/>
                </a:solidFill>
              </a:rPr>
              <a:t>(0,0)</a:t>
            </a:r>
            <a:r>
              <a:rPr lang="zh-TW" altLang="en-US" dirty="0">
                <a:solidFill>
                  <a:srgbClr val="FF0000"/>
                </a:solidFill>
              </a:rPr>
              <a:t>為原點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33A97D8-8384-462C-A097-945549F53405}"/>
              </a:ext>
            </a:extLst>
          </p:cNvPr>
          <p:cNvSpPr txBox="1"/>
          <p:nvPr/>
        </p:nvSpPr>
        <p:spPr>
          <a:xfrm>
            <a:off x="933351" y="10383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(0,0)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4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900AE-1B68-4928-BF31-045AF3A4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 </a:t>
            </a:r>
            <a:r>
              <a:rPr lang="en-US" altLang="zh-TW" cap="none" dirty="0"/>
              <a:t>Breakdown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64D14B9-6F6A-4758-A79D-F1CB44F62FB1}"/>
              </a:ext>
            </a:extLst>
          </p:cNvPr>
          <p:cNvGrpSpPr/>
          <p:nvPr/>
        </p:nvGrpSpPr>
        <p:grpSpPr>
          <a:xfrm>
            <a:off x="125932" y="989215"/>
            <a:ext cx="11940136" cy="5190811"/>
            <a:chOff x="125932" y="989215"/>
            <a:chExt cx="11940136" cy="51908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23E0CB6-F79B-4B31-91E9-BA5A3FC9EB4E}"/>
                </a:ext>
              </a:extLst>
            </p:cNvPr>
            <p:cNvSpPr/>
            <p:nvPr/>
          </p:nvSpPr>
          <p:spPr>
            <a:xfrm>
              <a:off x="5440303" y="989215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打磚塊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150732F-AE02-4628-97FB-9BFCBB650767}"/>
                </a:ext>
              </a:extLst>
            </p:cNvPr>
            <p:cNvSpPr/>
            <p:nvPr/>
          </p:nvSpPr>
          <p:spPr>
            <a:xfrm>
              <a:off x="3401953" y="1598815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Python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02F32E-4A85-41EA-9A0C-107C7420455F}"/>
                </a:ext>
              </a:extLst>
            </p:cNvPr>
            <p:cNvSpPr/>
            <p:nvPr/>
          </p:nvSpPr>
          <p:spPr>
            <a:xfrm>
              <a:off x="9427416" y="1640026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PAIA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E676C0C-7581-43E4-9DF7-014E409B4E39}"/>
                </a:ext>
              </a:extLst>
            </p:cNvPr>
            <p:cNvSpPr/>
            <p:nvPr/>
          </p:nvSpPr>
          <p:spPr>
            <a:xfrm>
              <a:off x="3401953" y="2566555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學習平台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F095229-8B3D-4B59-90EE-54EA057EF281}"/>
                </a:ext>
              </a:extLst>
            </p:cNvPr>
            <p:cNvSpPr/>
            <p:nvPr/>
          </p:nvSpPr>
          <p:spPr>
            <a:xfrm>
              <a:off x="1679833" y="2566555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演算法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D94165-C974-4B2C-BF21-E6F7F516471A}"/>
                </a:ext>
              </a:extLst>
            </p:cNvPr>
            <p:cNvSpPr/>
            <p:nvPr/>
          </p:nvSpPr>
          <p:spPr>
            <a:xfrm>
              <a:off x="5124073" y="2566555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gym</a:t>
              </a:r>
              <a:endParaRPr lang="zh-TW" altLang="en-US" dirty="0"/>
            </a:p>
          </p:txBody>
        </p: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5140FB50-06BA-4A96-877D-B05F68EBD778}"/>
                </a:ext>
              </a:extLst>
            </p:cNvPr>
            <p:cNvCxnSpPr>
              <a:cxnSpLocks/>
              <a:stCxn id="8" idx="1"/>
              <a:endCxn id="9" idx="0"/>
            </p:cNvCxnSpPr>
            <p:nvPr/>
          </p:nvCxnSpPr>
          <p:spPr>
            <a:xfrm rot="10800000" flipV="1">
              <a:off x="3958213" y="1248295"/>
              <a:ext cx="1482090" cy="350520"/>
            </a:xfrm>
            <a:prstGeom prst="bentConnector2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26BDA5F7-2D0F-4467-8D8F-BFDDA498F52C}"/>
                </a:ext>
              </a:extLst>
            </p:cNvPr>
            <p:cNvCxnSpPr>
              <a:cxnSpLocks/>
              <a:stCxn id="15" idx="0"/>
              <a:endCxn id="9" idx="3"/>
            </p:cNvCxnSpPr>
            <p:nvPr/>
          </p:nvCxnSpPr>
          <p:spPr>
            <a:xfrm rot="16200000" flipV="1">
              <a:off x="4743073" y="1629295"/>
              <a:ext cx="708660" cy="1165860"/>
            </a:xfrm>
            <a:prstGeom prst="bentConnector2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A0818A21-846A-496A-B3A0-7C4AB605ED25}"/>
                </a:ext>
              </a:extLst>
            </p:cNvPr>
            <p:cNvCxnSpPr>
              <a:cxnSpLocks/>
              <a:stCxn id="9" idx="1"/>
              <a:endCxn id="14" idx="0"/>
            </p:cNvCxnSpPr>
            <p:nvPr/>
          </p:nvCxnSpPr>
          <p:spPr>
            <a:xfrm rot="10800000" flipV="1">
              <a:off x="2236093" y="1857895"/>
              <a:ext cx="1165860" cy="708660"/>
            </a:xfrm>
            <a:prstGeom prst="bentConnector2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D4ACA59-7747-442C-91A8-515FF3360B23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>
              <a:off x="3958213" y="2116975"/>
              <a:ext cx="0" cy="44958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D5BACDE-0CC9-40E5-8E71-186FE79882F9}"/>
                </a:ext>
              </a:extLst>
            </p:cNvPr>
            <p:cNvSpPr/>
            <p:nvPr/>
          </p:nvSpPr>
          <p:spPr>
            <a:xfrm>
              <a:off x="1679832" y="3485634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KNN</a:t>
              </a:r>
              <a:endParaRPr lang="zh-TW" altLang="en-US" sz="1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4FC7ADE-512F-4963-A4FC-813962FEBACF}"/>
                </a:ext>
              </a:extLst>
            </p:cNvPr>
            <p:cNvSpPr/>
            <p:nvPr/>
          </p:nvSpPr>
          <p:spPr>
            <a:xfrm>
              <a:off x="509573" y="4703290"/>
              <a:ext cx="714252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Action</a:t>
              </a:r>
              <a:endParaRPr lang="zh-TW" altLang="en-US" sz="14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6DEEDF-9A0E-47C3-8CDE-C1C3386DEFAC}"/>
                </a:ext>
              </a:extLst>
            </p:cNvPr>
            <p:cNvSpPr/>
            <p:nvPr/>
          </p:nvSpPr>
          <p:spPr>
            <a:xfrm>
              <a:off x="1421036" y="4703290"/>
              <a:ext cx="714252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State read</a:t>
              </a:r>
              <a:endParaRPr lang="zh-TW" altLang="en-US" sz="16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F273C02-BA11-4287-B362-68F4BC456806}"/>
                </a:ext>
              </a:extLst>
            </p:cNvPr>
            <p:cNvSpPr/>
            <p:nvPr/>
          </p:nvSpPr>
          <p:spPr>
            <a:xfrm>
              <a:off x="3243961" y="4703290"/>
              <a:ext cx="714252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/>
                <a:t>Learning</a:t>
              </a:r>
              <a:endParaRPr lang="zh-TW" altLang="en-US" sz="11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1076342-B5D2-471D-BEBC-BC342FAB0C8D}"/>
                </a:ext>
              </a:extLst>
            </p:cNvPr>
            <p:cNvSpPr/>
            <p:nvPr/>
          </p:nvSpPr>
          <p:spPr>
            <a:xfrm>
              <a:off x="2332499" y="4703290"/>
              <a:ext cx="714252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State</a:t>
              </a:r>
            </a:p>
            <a:p>
              <a:pPr algn="ctr"/>
              <a:r>
                <a:rPr lang="en-US" altLang="zh-TW" sz="1600" dirty="0"/>
                <a:t>save</a:t>
              </a:r>
              <a:endParaRPr lang="zh-TW" altLang="en-US" sz="16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9E57055-07E1-4150-9CF0-62D87CDF5C4C}"/>
                </a:ext>
              </a:extLst>
            </p:cNvPr>
            <p:cNvSpPr/>
            <p:nvPr/>
          </p:nvSpPr>
          <p:spPr>
            <a:xfrm>
              <a:off x="125932" y="5661866"/>
              <a:ext cx="714252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左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9DCD7DC-667E-40E6-92E7-B3F40C44DA25}"/>
                </a:ext>
              </a:extLst>
            </p:cNvPr>
            <p:cNvSpPr/>
            <p:nvPr/>
          </p:nvSpPr>
          <p:spPr>
            <a:xfrm>
              <a:off x="866699" y="5661866"/>
              <a:ext cx="714252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右</a:t>
              </a:r>
            </a:p>
          </p:txBody>
        </p:sp>
        <p:cxnSp>
          <p:nvCxnSpPr>
            <p:cNvPr id="40" name="接點: 肘形 39">
              <a:extLst>
                <a:ext uri="{FF2B5EF4-FFF2-40B4-BE49-F238E27FC236}">
                  <a16:creationId xmlns:a16="http://schemas.microsoft.com/office/drawing/2014/main" id="{2A601FFE-9948-481F-857D-DB531B8ACB08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rot="5400000">
              <a:off x="454671" y="5249838"/>
              <a:ext cx="440416" cy="383641"/>
            </a:xfrm>
            <a:prstGeom prst="bentConnector3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接點: 肘形 41">
              <a:extLst>
                <a:ext uri="{FF2B5EF4-FFF2-40B4-BE49-F238E27FC236}">
                  <a16:creationId xmlns:a16="http://schemas.microsoft.com/office/drawing/2014/main" id="{6E3B5FA2-BB20-4805-A921-F605A71485BA}"/>
                </a:ext>
              </a:extLst>
            </p:cNvPr>
            <p:cNvCxnSpPr>
              <a:cxnSpLocks/>
              <a:stCxn id="30" idx="2"/>
              <a:endCxn id="38" idx="0"/>
            </p:cNvCxnSpPr>
            <p:nvPr/>
          </p:nvCxnSpPr>
          <p:spPr>
            <a:xfrm rot="16200000" flipH="1">
              <a:off x="825054" y="5263095"/>
              <a:ext cx="440416" cy="357126"/>
            </a:xfrm>
            <a:prstGeom prst="bentConnector3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接點: 肘形 42">
              <a:extLst>
                <a:ext uri="{FF2B5EF4-FFF2-40B4-BE49-F238E27FC236}">
                  <a16:creationId xmlns:a16="http://schemas.microsoft.com/office/drawing/2014/main" id="{0CD94176-083C-4B32-8DA0-5852A02912D3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>
            <a:xfrm rot="16200000" flipH="1">
              <a:off x="2568841" y="3671044"/>
              <a:ext cx="699496" cy="13649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接點: 肘形 45">
              <a:extLst>
                <a:ext uri="{FF2B5EF4-FFF2-40B4-BE49-F238E27FC236}">
                  <a16:creationId xmlns:a16="http://schemas.microsoft.com/office/drawing/2014/main" id="{23A1632B-BFE7-4E94-9998-B0D1F4B7C75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rot="16200000" flipH="1">
              <a:off x="2113109" y="4126774"/>
              <a:ext cx="699498" cy="4535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接點: 肘形 47">
              <a:extLst>
                <a:ext uri="{FF2B5EF4-FFF2-40B4-BE49-F238E27FC236}">
                  <a16:creationId xmlns:a16="http://schemas.microsoft.com/office/drawing/2014/main" id="{4EEE7220-ACAB-4FD7-9970-65DC0FF48839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rot="5400000">
              <a:off x="1657379" y="4124577"/>
              <a:ext cx="699496" cy="4579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接點: 肘形 50">
              <a:extLst>
                <a:ext uri="{FF2B5EF4-FFF2-40B4-BE49-F238E27FC236}">
                  <a16:creationId xmlns:a16="http://schemas.microsoft.com/office/drawing/2014/main" id="{48457523-64FE-48BB-8C5D-222F78E33AB4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rot="5400000">
              <a:off x="1201648" y="3668846"/>
              <a:ext cx="699496" cy="136939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E0A0B117-F0B2-4DD6-B913-31BBFCB93B1D}"/>
                </a:ext>
              </a:extLst>
            </p:cNvPr>
            <p:cNvCxnSpPr>
              <a:cxnSpLocks/>
              <a:stCxn id="14" idx="2"/>
              <a:endCxn id="29" idx="0"/>
            </p:cNvCxnSpPr>
            <p:nvPr/>
          </p:nvCxnSpPr>
          <p:spPr>
            <a:xfrm flipH="1">
              <a:off x="2236092" y="3084715"/>
              <a:ext cx="1" cy="400919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CAD2EBA-F2B5-42A3-9F37-8CBC17569B90}"/>
                </a:ext>
              </a:extLst>
            </p:cNvPr>
            <p:cNvSpPr/>
            <p:nvPr/>
          </p:nvSpPr>
          <p:spPr>
            <a:xfrm>
              <a:off x="3401953" y="3476470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err="1"/>
                <a:t>MLGame</a:t>
              </a:r>
              <a:endParaRPr lang="zh-TW" altLang="en-US" sz="1400" dirty="0"/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FB8AB507-0311-4BCD-B4E7-46CFFE933E34}"/>
                </a:ext>
              </a:extLst>
            </p:cNvPr>
            <p:cNvCxnSpPr>
              <a:cxnSpLocks/>
              <a:stCxn id="13" idx="2"/>
              <a:endCxn id="56" idx="0"/>
            </p:cNvCxnSpPr>
            <p:nvPr/>
          </p:nvCxnSpPr>
          <p:spPr>
            <a:xfrm>
              <a:off x="3958213" y="3084715"/>
              <a:ext cx="0" cy="39175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8C95E75-505C-4877-8DE7-121CBFA0C397}"/>
                </a:ext>
              </a:extLst>
            </p:cNvPr>
            <p:cNvSpPr/>
            <p:nvPr/>
          </p:nvSpPr>
          <p:spPr>
            <a:xfrm>
              <a:off x="4627647" y="3476470"/>
              <a:ext cx="939511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TW" altLang="en-US" sz="1400" dirty="0"/>
                <a:t>發送動作至</a:t>
              </a:r>
              <a:r>
                <a:rPr lang="en-US" altLang="zh-TW" sz="1400" dirty="0"/>
                <a:t>PAIA</a:t>
              </a:r>
              <a:endParaRPr lang="zh-TW" altLang="en-US" sz="1400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4E5C13A-A4B0-49B0-B5CE-AD8122547CE2}"/>
                </a:ext>
              </a:extLst>
            </p:cNvPr>
            <p:cNvSpPr/>
            <p:nvPr/>
          </p:nvSpPr>
          <p:spPr>
            <a:xfrm>
              <a:off x="5802943" y="3485634"/>
              <a:ext cx="939511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TW" altLang="en-US" sz="1400" dirty="0"/>
                <a:t>擷取</a:t>
              </a:r>
              <a:r>
                <a:rPr lang="en-US" altLang="zh-TW" sz="1400" dirty="0"/>
                <a:t>PAIA</a:t>
              </a:r>
              <a:r>
                <a:rPr lang="zh-TW" altLang="en-US" sz="1400" dirty="0"/>
                <a:t>特徵</a:t>
              </a:r>
            </a:p>
          </p:txBody>
        </p:sp>
        <p:cxnSp>
          <p:nvCxnSpPr>
            <p:cNvPr id="75" name="接點: 肘形 74">
              <a:extLst>
                <a:ext uri="{FF2B5EF4-FFF2-40B4-BE49-F238E27FC236}">
                  <a16:creationId xmlns:a16="http://schemas.microsoft.com/office/drawing/2014/main" id="{6AD9A339-6FA8-4A8C-9091-6F34DADCEE08}"/>
                </a:ext>
              </a:extLst>
            </p:cNvPr>
            <p:cNvCxnSpPr>
              <a:cxnSpLocks/>
              <a:stCxn id="15" idx="2"/>
              <a:endCxn id="74" idx="0"/>
            </p:cNvCxnSpPr>
            <p:nvPr/>
          </p:nvCxnSpPr>
          <p:spPr>
            <a:xfrm rot="16200000" flipH="1">
              <a:off x="5776057" y="2988991"/>
              <a:ext cx="400919" cy="5923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接點: 肘形 77">
              <a:extLst>
                <a:ext uri="{FF2B5EF4-FFF2-40B4-BE49-F238E27FC236}">
                  <a16:creationId xmlns:a16="http://schemas.microsoft.com/office/drawing/2014/main" id="{080C88A2-1084-4F5F-99EE-D01663749E0D}"/>
                </a:ext>
              </a:extLst>
            </p:cNvPr>
            <p:cNvCxnSpPr>
              <a:cxnSpLocks/>
              <a:stCxn id="15" idx="2"/>
              <a:endCxn id="73" idx="0"/>
            </p:cNvCxnSpPr>
            <p:nvPr/>
          </p:nvCxnSpPr>
          <p:spPr>
            <a:xfrm rot="5400000">
              <a:off x="5192991" y="2989127"/>
              <a:ext cx="391755" cy="5829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1670CC5-9090-4C34-863D-C6F9C24A15EF}"/>
                </a:ext>
              </a:extLst>
            </p:cNvPr>
            <p:cNvSpPr/>
            <p:nvPr/>
          </p:nvSpPr>
          <p:spPr>
            <a:xfrm>
              <a:off x="4458735" y="4698708"/>
              <a:ext cx="638668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1400" dirty="0" err="1"/>
                <a:t>Gym.reset</a:t>
              </a:r>
              <a:endParaRPr lang="zh-TW" altLang="en-US" sz="14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C6817DC-6AC9-41A1-A9D1-2A5A71F292CE}"/>
                </a:ext>
              </a:extLst>
            </p:cNvPr>
            <p:cNvSpPr/>
            <p:nvPr/>
          </p:nvSpPr>
          <p:spPr>
            <a:xfrm>
              <a:off x="5162039" y="4698708"/>
              <a:ext cx="638668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TW" sz="1400" dirty="0" err="1"/>
                <a:t>Gym.reset</a:t>
              </a:r>
              <a:endParaRPr lang="zh-TW" altLang="en-US" sz="1400" dirty="0"/>
            </a:p>
          </p:txBody>
        </p: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F7F87771-63A8-4159-B605-C9EA4DA268F5}"/>
                </a:ext>
              </a:extLst>
            </p:cNvPr>
            <p:cNvCxnSpPr>
              <a:cxnSpLocks/>
              <a:stCxn id="73" idx="2"/>
              <a:endCxn id="82" idx="0"/>
            </p:cNvCxnSpPr>
            <p:nvPr/>
          </p:nvCxnSpPr>
          <p:spPr>
            <a:xfrm rot="16200000" flipH="1">
              <a:off x="4937349" y="4154684"/>
              <a:ext cx="704078" cy="383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接點: 肘形 85">
              <a:extLst>
                <a:ext uri="{FF2B5EF4-FFF2-40B4-BE49-F238E27FC236}">
                  <a16:creationId xmlns:a16="http://schemas.microsoft.com/office/drawing/2014/main" id="{59E526F4-6E10-4B08-AF7F-06B41C0DF5AA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4585697" y="4187002"/>
              <a:ext cx="704078" cy="3193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接點: 肘形 88">
              <a:extLst>
                <a:ext uri="{FF2B5EF4-FFF2-40B4-BE49-F238E27FC236}">
                  <a16:creationId xmlns:a16="http://schemas.microsoft.com/office/drawing/2014/main" id="{D16D02CF-1A45-48D7-8EDF-A40252F87783}"/>
                </a:ext>
              </a:extLst>
            </p:cNvPr>
            <p:cNvCxnSpPr>
              <a:cxnSpLocks/>
              <a:stCxn id="12" idx="0"/>
              <a:endCxn id="8" idx="3"/>
            </p:cNvCxnSpPr>
            <p:nvPr/>
          </p:nvCxnSpPr>
          <p:spPr>
            <a:xfrm rot="16200000" flipV="1">
              <a:off x="8072385" y="-271266"/>
              <a:ext cx="391731" cy="3430853"/>
            </a:xfrm>
            <a:prstGeom prst="bentConnector2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45611BB-BE95-4933-BB75-8FA58245CB3B}"/>
                </a:ext>
              </a:extLst>
            </p:cNvPr>
            <p:cNvSpPr/>
            <p:nvPr/>
          </p:nvSpPr>
          <p:spPr>
            <a:xfrm>
              <a:off x="7669189" y="2566555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UI</a:t>
              </a:r>
              <a:endParaRPr lang="zh-TW" alt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F422ADD1-2EF4-4342-80AC-80143F7D7C2B}"/>
                </a:ext>
              </a:extLst>
            </p:cNvPr>
            <p:cNvSpPr/>
            <p:nvPr/>
          </p:nvSpPr>
          <p:spPr>
            <a:xfrm>
              <a:off x="10539936" y="2566554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Script</a:t>
              </a:r>
              <a:endParaRPr lang="zh-TW" altLang="en-US" dirty="0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1D537EB-CF52-4A13-A7D5-21C88AF552CB}"/>
                </a:ext>
              </a:extLst>
            </p:cNvPr>
            <p:cNvSpPr/>
            <p:nvPr/>
          </p:nvSpPr>
          <p:spPr>
            <a:xfrm>
              <a:off x="8732402" y="3485631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AI</a:t>
              </a:r>
              <a:endParaRPr lang="zh-TW" altLang="en-US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15D71CF-BD85-44C6-B16E-DDA74B105F4D}"/>
                </a:ext>
              </a:extLst>
            </p:cNvPr>
            <p:cNvSpPr/>
            <p:nvPr/>
          </p:nvSpPr>
          <p:spPr>
            <a:xfrm>
              <a:off x="7048508" y="3476471"/>
              <a:ext cx="1112520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球的速度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57572D1-9D82-4E2B-9C42-63E05A0B7E33}"/>
                </a:ext>
              </a:extLst>
            </p:cNvPr>
            <p:cNvSpPr/>
            <p:nvPr/>
          </p:nvSpPr>
          <p:spPr>
            <a:xfrm>
              <a:off x="8396391" y="4715322"/>
              <a:ext cx="78552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判定球的落點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FFC9D70-6A9D-4315-8950-918384C0CD90}"/>
                </a:ext>
              </a:extLst>
            </p:cNvPr>
            <p:cNvSpPr/>
            <p:nvPr/>
          </p:nvSpPr>
          <p:spPr>
            <a:xfrm>
              <a:off x="9285168" y="4715322"/>
              <a:ext cx="78552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TW" altLang="en-US" sz="1600" dirty="0"/>
                <a:t>讀取模型</a:t>
              </a:r>
            </a:p>
          </p:txBody>
        </p: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23561B55-57B1-454E-9A9C-A3F73FD40E8E}"/>
                </a:ext>
              </a:extLst>
            </p:cNvPr>
            <p:cNvCxnSpPr>
              <a:cxnSpLocks/>
              <a:stCxn id="12" idx="2"/>
              <a:endCxn id="93" idx="0"/>
            </p:cNvCxnSpPr>
            <p:nvPr/>
          </p:nvCxnSpPr>
          <p:spPr>
            <a:xfrm rot="5400000">
              <a:off x="8900379" y="1483257"/>
              <a:ext cx="408369" cy="17582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接點: 肘形 102">
              <a:extLst>
                <a:ext uri="{FF2B5EF4-FFF2-40B4-BE49-F238E27FC236}">
                  <a16:creationId xmlns:a16="http://schemas.microsoft.com/office/drawing/2014/main" id="{9B1AE020-8093-410E-9183-7215578A5527}"/>
                </a:ext>
              </a:extLst>
            </p:cNvPr>
            <p:cNvCxnSpPr>
              <a:cxnSpLocks/>
              <a:stCxn id="12" idx="2"/>
              <a:endCxn id="94" idx="0"/>
            </p:cNvCxnSpPr>
            <p:nvPr/>
          </p:nvCxnSpPr>
          <p:spPr>
            <a:xfrm rot="16200000" flipH="1">
              <a:off x="10335752" y="1806110"/>
              <a:ext cx="408368" cy="11125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接點: 肘形 105">
              <a:extLst>
                <a:ext uri="{FF2B5EF4-FFF2-40B4-BE49-F238E27FC236}">
                  <a16:creationId xmlns:a16="http://schemas.microsoft.com/office/drawing/2014/main" id="{9846D2AD-5BBD-4D77-9DAA-CAE20DD5F22E}"/>
                </a:ext>
              </a:extLst>
            </p:cNvPr>
            <p:cNvCxnSpPr>
              <a:cxnSpLocks/>
              <a:stCxn id="93" idx="2"/>
              <a:endCxn id="96" idx="0"/>
            </p:cNvCxnSpPr>
            <p:nvPr/>
          </p:nvCxnSpPr>
          <p:spPr>
            <a:xfrm rot="5400000">
              <a:off x="7719231" y="2970253"/>
              <a:ext cx="391756" cy="6206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05C97F2B-F3CA-476B-9F15-E0F832413877}"/>
                </a:ext>
              </a:extLst>
            </p:cNvPr>
            <p:cNvCxnSpPr>
              <a:cxnSpLocks/>
              <a:stCxn id="93" idx="2"/>
              <a:endCxn id="95" idx="0"/>
            </p:cNvCxnSpPr>
            <p:nvPr/>
          </p:nvCxnSpPr>
          <p:spPr>
            <a:xfrm rot="16200000" flipH="1">
              <a:off x="8556597" y="2753566"/>
              <a:ext cx="400916" cy="10632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接點: 肘形 111">
              <a:extLst>
                <a:ext uri="{FF2B5EF4-FFF2-40B4-BE49-F238E27FC236}">
                  <a16:creationId xmlns:a16="http://schemas.microsoft.com/office/drawing/2014/main" id="{0B6FE58D-C9C2-4C50-B442-A0D7CEB395E4}"/>
                </a:ext>
              </a:extLst>
            </p:cNvPr>
            <p:cNvCxnSpPr>
              <a:cxnSpLocks/>
              <a:stCxn id="95" idx="2"/>
              <a:endCxn id="97" idx="0"/>
            </p:cNvCxnSpPr>
            <p:nvPr/>
          </p:nvCxnSpPr>
          <p:spPr>
            <a:xfrm rot="5400000">
              <a:off x="8683143" y="4109802"/>
              <a:ext cx="711531" cy="49950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接點: 肘形 114">
              <a:extLst>
                <a:ext uri="{FF2B5EF4-FFF2-40B4-BE49-F238E27FC236}">
                  <a16:creationId xmlns:a16="http://schemas.microsoft.com/office/drawing/2014/main" id="{5C311BCB-E43A-427D-A4EB-4CB792ABF9FB}"/>
                </a:ext>
              </a:extLst>
            </p:cNvPr>
            <p:cNvCxnSpPr>
              <a:cxnSpLocks/>
              <a:stCxn id="95" idx="2"/>
              <a:endCxn id="99" idx="0"/>
            </p:cNvCxnSpPr>
            <p:nvPr/>
          </p:nvCxnSpPr>
          <p:spPr>
            <a:xfrm rot="16200000" flipH="1">
              <a:off x="9127531" y="4164922"/>
              <a:ext cx="711531" cy="38926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7530D3D-5553-4029-AF3D-23AD4285936B}"/>
                </a:ext>
              </a:extLst>
            </p:cNvPr>
            <p:cNvSpPr/>
            <p:nvPr/>
          </p:nvSpPr>
          <p:spPr>
            <a:xfrm>
              <a:off x="10216834" y="3485631"/>
              <a:ext cx="78552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球的</a:t>
              </a:r>
              <a:endParaRPr lang="en-US" altLang="zh-TW" sz="1400" dirty="0"/>
            </a:p>
            <a:p>
              <a:pPr algn="ctr"/>
              <a:r>
                <a:rPr lang="zh-TW" altLang="en-US" sz="1400" dirty="0"/>
                <a:t>位移</a:t>
              </a: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E95B12FC-A970-4F28-B0B4-23280049E4C2}"/>
                </a:ext>
              </a:extLst>
            </p:cNvPr>
            <p:cNvSpPr/>
            <p:nvPr/>
          </p:nvSpPr>
          <p:spPr>
            <a:xfrm>
              <a:off x="10216834" y="4184853"/>
              <a:ext cx="78552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遊戲</a:t>
              </a:r>
              <a:endParaRPr lang="en-US" altLang="zh-TW" sz="1400" dirty="0"/>
            </a:p>
            <a:p>
              <a:pPr algn="ctr"/>
              <a:r>
                <a:rPr lang="zh-TW" altLang="en-US" sz="1400" dirty="0"/>
                <a:t>開始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8E33BB5-13C1-4C05-B301-F184CE7F78F9}"/>
                </a:ext>
              </a:extLst>
            </p:cNvPr>
            <p:cNvSpPr/>
            <p:nvPr/>
          </p:nvSpPr>
          <p:spPr>
            <a:xfrm>
              <a:off x="11259694" y="4184853"/>
              <a:ext cx="78552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遊戲</a:t>
              </a:r>
              <a:endParaRPr lang="en-US" altLang="zh-TW" sz="1400" dirty="0"/>
            </a:p>
            <a:p>
              <a:pPr algn="ctr"/>
              <a:r>
                <a:rPr lang="zh-TW" altLang="en-US" sz="1400" dirty="0"/>
                <a:t>結束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29FD851-A53A-477A-A275-79FD2EC3598F}"/>
                </a:ext>
              </a:extLst>
            </p:cNvPr>
            <p:cNvSpPr/>
            <p:nvPr/>
          </p:nvSpPr>
          <p:spPr>
            <a:xfrm>
              <a:off x="11280544" y="3476470"/>
              <a:ext cx="78552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板子</a:t>
              </a:r>
              <a:endParaRPr lang="en-US" altLang="zh-TW" sz="1400" dirty="0"/>
            </a:p>
            <a:p>
              <a:pPr algn="ctr"/>
              <a:r>
                <a:rPr lang="zh-TW" altLang="en-US" sz="1400" dirty="0"/>
                <a:t>移動</a:t>
              </a:r>
            </a:p>
          </p:txBody>
        </p:sp>
        <p:cxnSp>
          <p:nvCxnSpPr>
            <p:cNvPr id="125" name="接點: 肘形 124">
              <a:extLst>
                <a:ext uri="{FF2B5EF4-FFF2-40B4-BE49-F238E27FC236}">
                  <a16:creationId xmlns:a16="http://schemas.microsoft.com/office/drawing/2014/main" id="{454DB970-C952-47DE-A0CE-6A011D1C47A6}"/>
                </a:ext>
              </a:extLst>
            </p:cNvPr>
            <p:cNvCxnSpPr>
              <a:cxnSpLocks/>
              <a:stCxn id="94" idx="2"/>
              <a:endCxn id="124" idx="1"/>
            </p:cNvCxnSpPr>
            <p:nvPr/>
          </p:nvCxnSpPr>
          <p:spPr>
            <a:xfrm rot="16200000" flipH="1">
              <a:off x="10862952" y="3317958"/>
              <a:ext cx="650836" cy="184348"/>
            </a:xfrm>
            <a:prstGeom prst="bentConnector2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接點: 肘形 127">
              <a:extLst>
                <a:ext uri="{FF2B5EF4-FFF2-40B4-BE49-F238E27FC236}">
                  <a16:creationId xmlns:a16="http://schemas.microsoft.com/office/drawing/2014/main" id="{3B9B6942-A2C7-418E-96FD-E0D16B5BA64D}"/>
                </a:ext>
              </a:extLst>
            </p:cNvPr>
            <p:cNvCxnSpPr>
              <a:cxnSpLocks/>
              <a:stCxn id="94" idx="2"/>
              <a:endCxn id="121" idx="3"/>
            </p:cNvCxnSpPr>
            <p:nvPr/>
          </p:nvCxnSpPr>
          <p:spPr>
            <a:xfrm rot="5400000">
              <a:off x="10719279" y="3367793"/>
              <a:ext cx="659997" cy="93838"/>
            </a:xfrm>
            <a:prstGeom prst="bentConnector2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接點: 肘形 130">
              <a:extLst>
                <a:ext uri="{FF2B5EF4-FFF2-40B4-BE49-F238E27FC236}">
                  <a16:creationId xmlns:a16="http://schemas.microsoft.com/office/drawing/2014/main" id="{A08FEFF1-05B8-438A-A7D2-AFD02CA42416}"/>
                </a:ext>
              </a:extLst>
            </p:cNvPr>
            <p:cNvCxnSpPr>
              <a:cxnSpLocks/>
              <a:stCxn id="94" idx="2"/>
              <a:endCxn id="122" idx="3"/>
            </p:cNvCxnSpPr>
            <p:nvPr/>
          </p:nvCxnSpPr>
          <p:spPr>
            <a:xfrm rot="5400000">
              <a:off x="10369668" y="3717404"/>
              <a:ext cx="1359219" cy="93838"/>
            </a:xfrm>
            <a:prstGeom prst="bentConnector2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接點: 肘形 133">
              <a:extLst>
                <a:ext uri="{FF2B5EF4-FFF2-40B4-BE49-F238E27FC236}">
                  <a16:creationId xmlns:a16="http://schemas.microsoft.com/office/drawing/2014/main" id="{C59BA4AF-7009-4422-8B33-AF1D98808167}"/>
                </a:ext>
              </a:extLst>
            </p:cNvPr>
            <p:cNvCxnSpPr>
              <a:cxnSpLocks/>
              <a:stCxn id="94" idx="2"/>
              <a:endCxn id="123" idx="1"/>
            </p:cNvCxnSpPr>
            <p:nvPr/>
          </p:nvCxnSpPr>
          <p:spPr>
            <a:xfrm rot="16200000" flipH="1">
              <a:off x="10498336" y="3682574"/>
              <a:ext cx="1359219" cy="163498"/>
            </a:xfrm>
            <a:prstGeom prst="bentConnector2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3808E8E-71EA-4DC0-A427-9F16E16B4857}"/>
                </a:ext>
              </a:extLst>
            </p:cNvPr>
            <p:cNvSpPr/>
            <p:nvPr/>
          </p:nvSpPr>
          <p:spPr>
            <a:xfrm>
              <a:off x="7592512" y="4698708"/>
              <a:ext cx="66221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切球</a:t>
              </a:r>
            </a:p>
          </p:txBody>
        </p:sp>
        <p:cxnSp>
          <p:nvCxnSpPr>
            <p:cNvPr id="140" name="接點: 肘形 139">
              <a:extLst>
                <a:ext uri="{FF2B5EF4-FFF2-40B4-BE49-F238E27FC236}">
                  <a16:creationId xmlns:a16="http://schemas.microsoft.com/office/drawing/2014/main" id="{F81D2B02-18B1-4DE4-8FA7-C1DD041D0530}"/>
                </a:ext>
              </a:extLst>
            </p:cNvPr>
            <p:cNvCxnSpPr>
              <a:cxnSpLocks/>
              <a:stCxn id="96" idx="2"/>
            </p:cNvCxnSpPr>
            <p:nvPr/>
          </p:nvCxnSpPr>
          <p:spPr>
            <a:xfrm rot="5400000">
              <a:off x="7012470" y="4106409"/>
              <a:ext cx="704077" cy="48052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接點: 肘形 142">
              <a:extLst>
                <a:ext uri="{FF2B5EF4-FFF2-40B4-BE49-F238E27FC236}">
                  <a16:creationId xmlns:a16="http://schemas.microsoft.com/office/drawing/2014/main" id="{19AC664B-A274-4712-8300-FB48573D3465}"/>
                </a:ext>
              </a:extLst>
            </p:cNvPr>
            <p:cNvCxnSpPr>
              <a:cxnSpLocks/>
              <a:stCxn id="96" idx="2"/>
              <a:endCxn id="139" idx="0"/>
            </p:cNvCxnSpPr>
            <p:nvPr/>
          </p:nvCxnSpPr>
          <p:spPr>
            <a:xfrm rot="16200000" flipH="1">
              <a:off x="7412155" y="4187243"/>
              <a:ext cx="704077" cy="3188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C251941B-E6E9-4C7B-B06C-50DBD2C6A1DA}"/>
                </a:ext>
              </a:extLst>
            </p:cNvPr>
            <p:cNvSpPr/>
            <p:nvPr/>
          </p:nvSpPr>
          <p:spPr>
            <a:xfrm>
              <a:off x="6793140" y="4698707"/>
              <a:ext cx="66221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未</a:t>
              </a:r>
              <a:endParaRPr lang="en-US" altLang="zh-TW" dirty="0"/>
            </a:p>
            <a:p>
              <a:pPr algn="ctr"/>
              <a:r>
                <a:rPr lang="zh-TW" altLang="en-US" dirty="0"/>
                <a:t>切球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29D5ACD-E7ED-4BB9-9EAB-12597EA935F4}"/>
                </a:ext>
              </a:extLst>
            </p:cNvPr>
            <p:cNvSpPr/>
            <p:nvPr/>
          </p:nvSpPr>
          <p:spPr>
            <a:xfrm>
              <a:off x="6896244" y="5661863"/>
              <a:ext cx="46826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慢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14219071-1DCA-42B9-8964-34269B0133F4}"/>
                </a:ext>
              </a:extLst>
            </p:cNvPr>
            <p:cNvSpPr/>
            <p:nvPr/>
          </p:nvSpPr>
          <p:spPr>
            <a:xfrm>
              <a:off x="7680977" y="5661863"/>
              <a:ext cx="468264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快</a:t>
              </a:r>
            </a:p>
          </p:txBody>
        </p: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D806FF3E-3086-4D2F-880E-EFA03396DEFA}"/>
                </a:ext>
              </a:extLst>
            </p:cNvPr>
            <p:cNvCxnSpPr>
              <a:cxnSpLocks/>
              <a:stCxn id="163" idx="2"/>
              <a:endCxn id="164" idx="0"/>
            </p:cNvCxnSpPr>
            <p:nvPr/>
          </p:nvCxnSpPr>
          <p:spPr>
            <a:xfrm>
              <a:off x="7124247" y="5216867"/>
              <a:ext cx="6129" cy="44499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D4375AC4-3F9D-43B6-B79E-7F9A8BC21B1D}"/>
                </a:ext>
              </a:extLst>
            </p:cNvPr>
            <p:cNvCxnSpPr>
              <a:cxnSpLocks/>
              <a:stCxn id="139" idx="2"/>
              <a:endCxn id="166" idx="0"/>
            </p:cNvCxnSpPr>
            <p:nvPr/>
          </p:nvCxnSpPr>
          <p:spPr>
            <a:xfrm flipH="1">
              <a:off x="7915109" y="5216868"/>
              <a:ext cx="8510" cy="44499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A6ABFEE-7A7D-4E57-81F2-C79F8A048430}"/>
                </a:ext>
              </a:extLst>
            </p:cNvPr>
            <p:cNvSpPr/>
            <p:nvPr/>
          </p:nvSpPr>
          <p:spPr>
            <a:xfrm>
              <a:off x="3067646" y="5656235"/>
              <a:ext cx="1106389" cy="5181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板子偵測球的落點</a:t>
              </a: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24B470FE-9F37-4AE2-85A4-1941DAA76598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3601087" y="5221450"/>
              <a:ext cx="1" cy="43478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28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95129-5293-413C-B8CE-A21B4A0E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zh-TW" altLang="en-US" dirty="0"/>
              <a:t>流程圖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1E80319-A24E-400C-804D-2EB4C86744E2}"/>
              </a:ext>
            </a:extLst>
          </p:cNvPr>
          <p:cNvGrpSpPr/>
          <p:nvPr/>
        </p:nvGrpSpPr>
        <p:grpSpPr>
          <a:xfrm>
            <a:off x="4033520" y="889462"/>
            <a:ext cx="3389691" cy="5585225"/>
            <a:chOff x="4033520" y="889462"/>
            <a:chExt cx="3389691" cy="55852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EDE6816-850C-4E65-88AC-521BA26F7E47}"/>
                </a:ext>
              </a:extLst>
            </p:cNvPr>
            <p:cNvSpPr/>
            <p:nvPr/>
          </p:nvSpPr>
          <p:spPr>
            <a:xfrm>
              <a:off x="4768788" y="889462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讀取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5A15BF-63F5-41E3-8012-B6C5BA3E41A6}"/>
                </a:ext>
              </a:extLst>
            </p:cNvPr>
            <p:cNvSpPr/>
            <p:nvPr/>
          </p:nvSpPr>
          <p:spPr>
            <a:xfrm>
              <a:off x="4751032" y="4485796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判斷板子左右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45E329-BAD0-4794-8462-4F089393CD5C}"/>
                </a:ext>
              </a:extLst>
            </p:cNvPr>
            <p:cNvSpPr/>
            <p:nvPr/>
          </p:nvSpPr>
          <p:spPr>
            <a:xfrm>
              <a:off x="4751032" y="5684574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儲存這次訓練資料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A0E1939-B59F-441F-A771-F38EFA7A4E32}"/>
                </a:ext>
              </a:extLst>
            </p:cNvPr>
            <p:cNvSpPr/>
            <p:nvPr/>
          </p:nvSpPr>
          <p:spPr>
            <a:xfrm>
              <a:off x="4768788" y="2088240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開啟先前訓練好的檔案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dirty="0" err="1">
                  <a:solidFill>
                    <a:schemeClr val="tx1"/>
                  </a:solidFill>
                </a:rPr>
                <a:t>targets.pickle</a:t>
              </a:r>
              <a:r>
                <a:rPr lang="en-US" altLang="zh-TW" dirty="0">
                  <a:solidFill>
                    <a:schemeClr val="tx1"/>
                  </a:solidFill>
                </a:rPr>
                <a:t> </a:t>
              </a:r>
              <a:r>
                <a:rPr lang="zh-TW" altLang="en-US" dirty="0">
                  <a:solidFill>
                    <a:schemeClr val="tx1"/>
                  </a:solidFill>
                </a:rPr>
                <a:t>和</a:t>
              </a:r>
              <a:r>
                <a:rPr lang="en-US" altLang="zh-TW" dirty="0" err="1">
                  <a:solidFill>
                    <a:schemeClr val="tx1"/>
                  </a:solidFill>
                </a:rPr>
                <a:t>features.pickle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824894-9E5B-4CA0-A307-68A50B827CE0}"/>
                </a:ext>
              </a:extLst>
            </p:cNvPr>
            <p:cNvSpPr/>
            <p:nvPr/>
          </p:nvSpPr>
          <p:spPr>
            <a:xfrm>
              <a:off x="4751031" y="3287018"/>
              <a:ext cx="2654423" cy="7901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KNN training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箭號: 向下 11">
              <a:extLst>
                <a:ext uri="{FF2B5EF4-FFF2-40B4-BE49-F238E27FC236}">
                  <a16:creationId xmlns:a16="http://schemas.microsoft.com/office/drawing/2014/main" id="{2C06AE8F-002A-4CDF-A707-84117CB63A87}"/>
                </a:ext>
              </a:extLst>
            </p:cNvPr>
            <p:cNvSpPr/>
            <p:nvPr/>
          </p:nvSpPr>
          <p:spPr>
            <a:xfrm>
              <a:off x="5959319" y="1673428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箭號: 向下 13">
              <a:extLst>
                <a:ext uri="{FF2B5EF4-FFF2-40B4-BE49-F238E27FC236}">
                  <a16:creationId xmlns:a16="http://schemas.microsoft.com/office/drawing/2014/main" id="{90F6CF2D-A5F3-450E-93F5-472107EE6F34}"/>
                </a:ext>
              </a:extLst>
            </p:cNvPr>
            <p:cNvSpPr/>
            <p:nvPr/>
          </p:nvSpPr>
          <p:spPr>
            <a:xfrm>
              <a:off x="5959319" y="2872206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箭號: 向下 15">
              <a:extLst>
                <a:ext uri="{FF2B5EF4-FFF2-40B4-BE49-F238E27FC236}">
                  <a16:creationId xmlns:a16="http://schemas.microsoft.com/office/drawing/2014/main" id="{3DCA9643-3715-4833-B413-240FD2036852}"/>
                </a:ext>
              </a:extLst>
            </p:cNvPr>
            <p:cNvSpPr/>
            <p:nvPr/>
          </p:nvSpPr>
          <p:spPr>
            <a:xfrm>
              <a:off x="5959319" y="4070984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箭號: 向下 16">
              <a:extLst>
                <a:ext uri="{FF2B5EF4-FFF2-40B4-BE49-F238E27FC236}">
                  <a16:creationId xmlns:a16="http://schemas.microsoft.com/office/drawing/2014/main" id="{F91994EF-995C-4386-8265-832949B9C811}"/>
                </a:ext>
              </a:extLst>
            </p:cNvPr>
            <p:cNvSpPr/>
            <p:nvPr/>
          </p:nvSpPr>
          <p:spPr>
            <a:xfrm>
              <a:off x="5959319" y="5269762"/>
              <a:ext cx="273361" cy="403938"/>
            </a:xfrm>
            <a:prstGeom prst="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箭號: 彎曲 17">
              <a:extLst>
                <a:ext uri="{FF2B5EF4-FFF2-40B4-BE49-F238E27FC236}">
                  <a16:creationId xmlns:a16="http://schemas.microsoft.com/office/drawing/2014/main" id="{20239CF9-5DB7-4525-97F6-9FB85DB9FDF1}"/>
                </a:ext>
              </a:extLst>
            </p:cNvPr>
            <p:cNvSpPr/>
            <p:nvPr/>
          </p:nvSpPr>
          <p:spPr>
            <a:xfrm>
              <a:off x="4129374" y="1173426"/>
              <a:ext cx="508000" cy="4953054"/>
            </a:xfrm>
            <a:prstGeom prst="ben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減號 18">
              <a:extLst>
                <a:ext uri="{FF2B5EF4-FFF2-40B4-BE49-F238E27FC236}">
                  <a16:creationId xmlns:a16="http://schemas.microsoft.com/office/drawing/2014/main" id="{9F670C67-BF7E-40C5-8202-DA36CAE972C4}"/>
                </a:ext>
              </a:extLst>
            </p:cNvPr>
            <p:cNvSpPr/>
            <p:nvPr/>
          </p:nvSpPr>
          <p:spPr>
            <a:xfrm>
              <a:off x="4033520" y="5780578"/>
              <a:ext cx="812800" cy="558800"/>
            </a:xfrm>
            <a:prstGeom prst="mathMinus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0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28684-1E4C-4A66-9817-8061E49A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8191"/>
            <a:ext cx="9905998" cy="811271"/>
          </a:xfrm>
        </p:spPr>
        <p:txBody>
          <a:bodyPr/>
          <a:lstStyle/>
          <a:p>
            <a:r>
              <a:rPr lang="en-US" altLang="zh-TW" dirty="0" err="1"/>
              <a:t>msc</a:t>
            </a:r>
            <a:endParaRPr lang="zh-TW" altLang="en-US" dirty="0"/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085C99EA-413D-42C5-89CB-8195F325708F}"/>
              </a:ext>
            </a:extLst>
          </p:cNvPr>
          <p:cNvGrpSpPr/>
          <p:nvPr/>
        </p:nvGrpSpPr>
        <p:grpSpPr>
          <a:xfrm>
            <a:off x="2397063" y="791826"/>
            <a:ext cx="8707777" cy="5835477"/>
            <a:chOff x="2397063" y="791826"/>
            <a:chExt cx="8707777" cy="5835477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2A2E7FDF-1264-42B2-AAD4-D449B6AFB85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624" y="1091288"/>
              <a:ext cx="8763" cy="5387505"/>
            </a:xfrm>
            <a:prstGeom prst="line">
              <a:avLst/>
            </a:prstGeom>
            <a:ln w="28575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867BE4C-8A91-4623-980F-0DC0DA247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9801" y="1290070"/>
              <a:ext cx="3184" cy="5171371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37D6264-3EBD-411F-89C1-B00B68082E86}"/>
                </a:ext>
              </a:extLst>
            </p:cNvPr>
            <p:cNvCxnSpPr>
              <a:cxnSpLocks/>
            </p:cNvCxnSpPr>
            <p:nvPr/>
          </p:nvCxnSpPr>
          <p:spPr>
            <a:xfrm>
              <a:off x="7116726" y="1290070"/>
              <a:ext cx="15678" cy="5188723"/>
            </a:xfrm>
            <a:prstGeom prst="line">
              <a:avLst/>
            </a:prstGeom>
            <a:ln w="28575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BEE1F4B-E926-41FF-BB99-2480A696D2FE}"/>
                </a:ext>
              </a:extLst>
            </p:cNvPr>
            <p:cNvCxnSpPr>
              <a:cxnSpLocks/>
            </p:cNvCxnSpPr>
            <p:nvPr/>
          </p:nvCxnSpPr>
          <p:spPr>
            <a:xfrm>
              <a:off x="9161904" y="1290070"/>
              <a:ext cx="13696" cy="5337233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0C2B829-3B1C-4849-8F95-EAC7E1C89ECB}"/>
                </a:ext>
              </a:extLst>
            </p:cNvPr>
            <p:cNvSpPr/>
            <p:nvPr/>
          </p:nvSpPr>
          <p:spPr>
            <a:xfrm>
              <a:off x="2397063" y="791826"/>
              <a:ext cx="1374837" cy="527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USER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4B12B7B-57B4-42F7-A144-381A27037E37}"/>
                </a:ext>
              </a:extLst>
            </p:cNvPr>
            <p:cNvSpPr/>
            <p:nvPr/>
          </p:nvSpPr>
          <p:spPr>
            <a:xfrm>
              <a:off x="4424331" y="791826"/>
              <a:ext cx="1374837" cy="527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PAIA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8F5C44-3799-44BA-BADC-268BD7B99C1F}"/>
                </a:ext>
              </a:extLst>
            </p:cNvPr>
            <p:cNvSpPr/>
            <p:nvPr/>
          </p:nvSpPr>
          <p:spPr>
            <a:xfrm>
              <a:off x="8478868" y="791826"/>
              <a:ext cx="1374837" cy="527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KNN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7E4975-3733-42E4-9D53-6110F817479B}"/>
                </a:ext>
              </a:extLst>
            </p:cNvPr>
            <p:cNvSpPr/>
            <p:nvPr/>
          </p:nvSpPr>
          <p:spPr>
            <a:xfrm>
              <a:off x="6451599" y="791826"/>
              <a:ext cx="1374837" cy="52705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Python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695CE2-BE51-4BD8-9954-AD93BB8F81EE}"/>
                </a:ext>
              </a:extLst>
            </p:cNvPr>
            <p:cNvSpPr/>
            <p:nvPr/>
          </p:nvSpPr>
          <p:spPr>
            <a:xfrm>
              <a:off x="5014153" y="3186389"/>
              <a:ext cx="203261" cy="35978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26ADB9-D254-450A-BAB8-74F6F59E46C1}"/>
                </a:ext>
              </a:extLst>
            </p:cNvPr>
            <p:cNvSpPr/>
            <p:nvPr/>
          </p:nvSpPr>
          <p:spPr>
            <a:xfrm>
              <a:off x="9069036" y="1970248"/>
              <a:ext cx="203262" cy="3631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A17FD0-E472-49C4-A087-D611214BFA3A}"/>
                </a:ext>
              </a:extLst>
            </p:cNvPr>
            <p:cNvSpPr/>
            <p:nvPr/>
          </p:nvSpPr>
          <p:spPr>
            <a:xfrm>
              <a:off x="7018120" y="1634557"/>
              <a:ext cx="203261" cy="3631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9AECCF1-1C2F-4DB1-9AB5-36F132E19FE8}"/>
                </a:ext>
              </a:extLst>
            </p:cNvPr>
            <p:cNvSpPr/>
            <p:nvPr/>
          </p:nvSpPr>
          <p:spPr>
            <a:xfrm>
              <a:off x="2952993" y="1392807"/>
              <a:ext cx="203261" cy="47862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ADDBD222-8803-4F8F-A6C3-7FA89C4500CE}"/>
                </a:ext>
              </a:extLst>
            </p:cNvPr>
            <p:cNvCxnSpPr>
              <a:cxnSpLocks/>
            </p:cNvCxnSpPr>
            <p:nvPr/>
          </p:nvCxnSpPr>
          <p:spPr>
            <a:xfrm>
              <a:off x="3156254" y="1634557"/>
              <a:ext cx="3868259" cy="16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1B198AC-7F4B-45D4-8E5E-22DDEC5AD643}"/>
                </a:ext>
              </a:extLst>
            </p:cNvPr>
            <p:cNvSpPr txBox="1"/>
            <p:nvPr/>
          </p:nvSpPr>
          <p:spPr>
            <a:xfrm>
              <a:off x="3133427" y="1359251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/>
                <a:t>執行</a:t>
              </a:r>
              <a:r>
                <a:rPr lang="en-US" altLang="zh-TW" sz="1200" dirty="0"/>
                <a:t>python</a:t>
              </a:r>
              <a:endParaRPr lang="zh-TW" altLang="en-US" sz="12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0CA1124-E194-4ED6-A226-752022476BEF}"/>
                </a:ext>
              </a:extLst>
            </p:cNvPr>
            <p:cNvSpPr txBox="1"/>
            <p:nvPr/>
          </p:nvSpPr>
          <p:spPr>
            <a:xfrm>
              <a:off x="6119210" y="1693878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0070C0"/>
                  </a:solidFill>
                </a:rPr>
                <a:t>讀取模型檔</a:t>
              </a: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148AD4B5-1E17-4CE4-8EB6-0780BFE12D49}"/>
                </a:ext>
              </a:extLst>
            </p:cNvPr>
            <p:cNvCxnSpPr>
              <a:cxnSpLocks/>
            </p:cNvCxnSpPr>
            <p:nvPr/>
          </p:nvCxnSpPr>
          <p:spPr>
            <a:xfrm>
              <a:off x="7236537" y="1986117"/>
              <a:ext cx="1823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CAB53D9-B3FA-4B8F-8C40-B55714C55B7F}"/>
                </a:ext>
              </a:extLst>
            </p:cNvPr>
            <p:cNvSpPr txBox="1"/>
            <p:nvPr/>
          </p:nvSpPr>
          <p:spPr>
            <a:xfrm>
              <a:off x="9227403" y="2016221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chemeClr val="accent2">
                      <a:lumMod val="75000"/>
                    </a:schemeClr>
                  </a:solidFill>
                </a:rPr>
                <a:t>設定模型特徵和模型目標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D8AC7E6-2EDB-4FA0-936B-DB7875062D66}"/>
                </a:ext>
              </a:extLst>
            </p:cNvPr>
            <p:cNvSpPr/>
            <p:nvPr/>
          </p:nvSpPr>
          <p:spPr>
            <a:xfrm>
              <a:off x="9070288" y="4016235"/>
              <a:ext cx="203262" cy="3631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6118655-3DF3-46C6-B410-4C05C44854AA}"/>
                </a:ext>
              </a:extLst>
            </p:cNvPr>
            <p:cNvSpPr txBox="1"/>
            <p:nvPr/>
          </p:nvSpPr>
          <p:spPr>
            <a:xfrm>
              <a:off x="9348116" y="5680740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accent2">
                      <a:lumMod val="75000"/>
                    </a:schemeClr>
                  </a:solidFill>
                </a:rPr>
                <a:t>learning</a:t>
              </a:r>
              <a:endParaRPr lang="zh-TW" alt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A3A8DF6B-35C0-46C0-AE04-EF01E61FE339}"/>
                </a:ext>
              </a:extLst>
            </p:cNvPr>
            <p:cNvSpPr txBox="1"/>
            <p:nvPr/>
          </p:nvSpPr>
          <p:spPr>
            <a:xfrm>
              <a:off x="9307411" y="4058274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accent2">
                      <a:lumMod val="75000"/>
                    </a:schemeClr>
                  </a:solidFill>
                </a:rPr>
                <a:t>action</a:t>
              </a:r>
              <a:endParaRPr lang="zh-TW" alt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67C47C4-40D1-4831-85FA-947986C059C8}"/>
                </a:ext>
              </a:extLst>
            </p:cNvPr>
            <p:cNvSpPr/>
            <p:nvPr/>
          </p:nvSpPr>
          <p:spPr>
            <a:xfrm>
              <a:off x="7030813" y="2211338"/>
              <a:ext cx="203261" cy="3631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FEEAF36-80FF-47CF-B756-D17A0CE16CE5}"/>
                </a:ext>
              </a:extLst>
            </p:cNvPr>
            <p:cNvSpPr/>
            <p:nvPr/>
          </p:nvSpPr>
          <p:spPr>
            <a:xfrm>
              <a:off x="7024470" y="2823223"/>
              <a:ext cx="203261" cy="3631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16325D42-7AD5-4D9B-B821-06532C14EEF2}"/>
                </a:ext>
              </a:extLst>
            </p:cNvPr>
            <p:cNvSpPr txBox="1"/>
            <p:nvPr/>
          </p:nvSpPr>
          <p:spPr>
            <a:xfrm>
              <a:off x="7227731" y="2265492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err="1">
                  <a:solidFill>
                    <a:srgbClr val="0070C0"/>
                  </a:solidFill>
                </a:rPr>
                <a:t>MLGame</a:t>
              </a:r>
              <a:endParaRPr lang="zh-TW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5A001B19-2E18-4D3D-BB7F-9BA4F2ECC104}"/>
                </a:ext>
              </a:extLst>
            </p:cNvPr>
            <p:cNvSpPr txBox="1"/>
            <p:nvPr/>
          </p:nvSpPr>
          <p:spPr>
            <a:xfrm>
              <a:off x="7189808" y="2909390"/>
              <a:ext cx="1725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0070C0"/>
                  </a:solidFill>
                </a:rPr>
                <a:t>透過</a:t>
              </a:r>
              <a:r>
                <a:rPr lang="en-US" altLang="zh-TW" sz="1200" dirty="0">
                  <a:solidFill>
                    <a:srgbClr val="0070C0"/>
                  </a:solidFill>
                </a:rPr>
                <a:t>gym</a:t>
              </a:r>
              <a:r>
                <a:rPr lang="zh-TW" altLang="en-US" sz="1200" dirty="0">
                  <a:solidFill>
                    <a:srgbClr val="0070C0"/>
                  </a:solidFill>
                </a:rPr>
                <a:t>初始</a:t>
              </a:r>
              <a:r>
                <a:rPr lang="en-US" altLang="zh-TW" sz="1200" dirty="0">
                  <a:solidFill>
                    <a:srgbClr val="0070C0"/>
                  </a:solidFill>
                </a:rPr>
                <a:t>PAIA</a:t>
              </a:r>
              <a:r>
                <a:rPr lang="zh-TW" altLang="en-US" sz="1200" dirty="0">
                  <a:solidFill>
                    <a:srgbClr val="0070C0"/>
                  </a:solidFill>
                </a:rPr>
                <a:t>遊戲</a:t>
              </a:r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724DC68-8DC6-48D7-9600-942E54E9B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2553" y="3186389"/>
              <a:ext cx="18434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42FA7E4-E2D1-4374-BA9F-97D32AEB673F}"/>
                </a:ext>
              </a:extLst>
            </p:cNvPr>
            <p:cNvSpPr/>
            <p:nvPr/>
          </p:nvSpPr>
          <p:spPr>
            <a:xfrm>
              <a:off x="5007107" y="3698492"/>
              <a:ext cx="203261" cy="35978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E265D6-F80E-4BBC-AA85-5FA47C8F84F4}"/>
                </a:ext>
              </a:extLst>
            </p:cNvPr>
            <p:cNvSpPr/>
            <p:nvPr/>
          </p:nvSpPr>
          <p:spPr>
            <a:xfrm>
              <a:off x="4995103" y="4401186"/>
              <a:ext cx="203261" cy="7864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3CDE09B-4517-4AD7-84E9-ADB4DB37B62F}"/>
                </a:ext>
              </a:extLst>
            </p:cNvPr>
            <p:cNvSpPr/>
            <p:nvPr/>
          </p:nvSpPr>
          <p:spPr>
            <a:xfrm>
              <a:off x="7033277" y="3669153"/>
              <a:ext cx="203261" cy="3695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771FB58-2C5A-4ED9-89EE-4976B6566FE1}"/>
                </a:ext>
              </a:extLst>
            </p:cNvPr>
            <p:cNvSpPr/>
            <p:nvPr/>
          </p:nvSpPr>
          <p:spPr>
            <a:xfrm>
              <a:off x="7033276" y="4781143"/>
              <a:ext cx="203261" cy="88142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E88D0F-845A-4AAB-9882-93E69D3B515D}"/>
                </a:ext>
              </a:extLst>
            </p:cNvPr>
            <p:cNvSpPr/>
            <p:nvPr/>
          </p:nvSpPr>
          <p:spPr>
            <a:xfrm>
              <a:off x="7033278" y="4408284"/>
              <a:ext cx="203261" cy="77935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6D8E3FF-B81A-4106-A9AC-CE0832658C76}"/>
                </a:ext>
              </a:extLst>
            </p:cNvPr>
            <p:cNvSpPr/>
            <p:nvPr/>
          </p:nvSpPr>
          <p:spPr>
            <a:xfrm>
              <a:off x="7033279" y="4038718"/>
              <a:ext cx="203261" cy="3695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F1F012C-0EF4-43A7-9841-00F4D92F15D5}"/>
                </a:ext>
              </a:extLst>
            </p:cNvPr>
            <p:cNvSpPr/>
            <p:nvPr/>
          </p:nvSpPr>
          <p:spPr>
            <a:xfrm>
              <a:off x="4243181" y="3207127"/>
              <a:ext cx="7889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TW" sz="1200" dirty="0" err="1">
                  <a:solidFill>
                    <a:srgbClr val="0070C0"/>
                  </a:solidFill>
                </a:rPr>
                <a:t>gym.reset</a:t>
              </a:r>
              <a:endParaRPr lang="zh-TW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0C15BC9-F023-44DD-855B-ABEB211BC25E}"/>
                </a:ext>
              </a:extLst>
            </p:cNvPr>
            <p:cNvSpPr/>
            <p:nvPr/>
          </p:nvSpPr>
          <p:spPr>
            <a:xfrm>
              <a:off x="3917677" y="3738116"/>
              <a:ext cx="11435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1200" dirty="0">
                  <a:solidFill>
                    <a:srgbClr val="0070C0"/>
                  </a:solidFill>
                </a:rPr>
                <a:t>獲取</a:t>
              </a:r>
              <a:r>
                <a:rPr lang="en-US" altLang="zh-TW" sz="1200" dirty="0">
                  <a:solidFill>
                    <a:srgbClr val="0070C0"/>
                  </a:solidFill>
                </a:rPr>
                <a:t>PAIA</a:t>
              </a:r>
              <a:r>
                <a:rPr lang="zh-TW" altLang="en-US" sz="1200" dirty="0">
                  <a:solidFill>
                    <a:srgbClr val="0070C0"/>
                  </a:solidFill>
                </a:rPr>
                <a:t>特徵</a:t>
              </a: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DBE01243-7B0C-4D5E-8624-473ED1A694E4}"/>
                </a:ext>
              </a:extLst>
            </p:cNvPr>
            <p:cNvCxnSpPr>
              <a:cxnSpLocks/>
            </p:cNvCxnSpPr>
            <p:nvPr/>
          </p:nvCxnSpPr>
          <p:spPr>
            <a:xfrm>
              <a:off x="5217414" y="3876615"/>
              <a:ext cx="1823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0A2B0078-8FE1-4789-AFAA-A82081F404C8}"/>
                </a:ext>
              </a:extLst>
            </p:cNvPr>
            <p:cNvCxnSpPr>
              <a:cxnSpLocks/>
            </p:cNvCxnSpPr>
            <p:nvPr/>
          </p:nvCxnSpPr>
          <p:spPr>
            <a:xfrm>
              <a:off x="5192388" y="5189677"/>
              <a:ext cx="1823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A99C5E3D-9BEB-441F-AACE-35FB41A57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5300" y="4388717"/>
              <a:ext cx="1823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B4CB48FF-595F-4FFE-ABFF-2E3B666DBF84}"/>
                </a:ext>
              </a:extLst>
            </p:cNvPr>
            <p:cNvCxnSpPr>
              <a:cxnSpLocks/>
            </p:cNvCxnSpPr>
            <p:nvPr/>
          </p:nvCxnSpPr>
          <p:spPr>
            <a:xfrm>
              <a:off x="7234081" y="4028935"/>
              <a:ext cx="1823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0645EB7-8351-444A-A503-7621A809FADF}"/>
                </a:ext>
              </a:extLst>
            </p:cNvPr>
            <p:cNvGrpSpPr/>
            <p:nvPr/>
          </p:nvGrpSpPr>
          <p:grpSpPr>
            <a:xfrm>
              <a:off x="9076471" y="5660226"/>
              <a:ext cx="203262" cy="723961"/>
              <a:chOff x="9076471" y="5459264"/>
              <a:chExt cx="203262" cy="723961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6EB9C08-5CAE-4165-B270-4A87B14EF1E4}"/>
                  </a:ext>
                </a:extLst>
              </p:cNvPr>
              <p:cNvSpPr/>
              <p:nvPr/>
            </p:nvSpPr>
            <p:spPr>
              <a:xfrm>
                <a:off x="9076471" y="5459264"/>
                <a:ext cx="203262" cy="3631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46A8F24-1A1B-454C-8C84-D3E3A4CA5430}"/>
                  </a:ext>
                </a:extLst>
              </p:cNvPr>
              <p:cNvSpPr/>
              <p:nvPr/>
            </p:nvSpPr>
            <p:spPr>
              <a:xfrm>
                <a:off x="9076471" y="5820069"/>
                <a:ext cx="203262" cy="36315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12693A90-3629-4271-AFA5-D1574BFF5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1335" y="6160812"/>
              <a:ext cx="3973572" cy="11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9530496E-AB98-42B0-BFD1-37EEE4EC4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0734" y="4388717"/>
              <a:ext cx="1823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5AABADA6-165D-4A45-8CBF-ABD67CF34E0D}"/>
                </a:ext>
              </a:extLst>
            </p:cNvPr>
            <p:cNvCxnSpPr>
              <a:cxnSpLocks/>
            </p:cNvCxnSpPr>
            <p:nvPr/>
          </p:nvCxnSpPr>
          <p:spPr>
            <a:xfrm>
              <a:off x="7244784" y="5653599"/>
              <a:ext cx="1823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BF1AA57-B779-43CD-819A-F109548C0D0C}"/>
                </a:ext>
              </a:extLst>
            </p:cNvPr>
            <p:cNvSpPr/>
            <p:nvPr/>
          </p:nvSpPr>
          <p:spPr>
            <a:xfrm>
              <a:off x="7033276" y="5819240"/>
              <a:ext cx="203261" cy="35978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123F87A-15C4-4D1C-BFB8-B8580B560C22}"/>
                </a:ext>
              </a:extLst>
            </p:cNvPr>
            <p:cNvSpPr/>
            <p:nvPr/>
          </p:nvSpPr>
          <p:spPr>
            <a:xfrm>
              <a:off x="4341391" y="4444346"/>
              <a:ext cx="6687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TW" sz="1200" dirty="0" err="1">
                  <a:solidFill>
                    <a:srgbClr val="0070C0"/>
                  </a:solidFill>
                </a:rPr>
                <a:t>gym.set</a:t>
              </a:r>
              <a:endParaRPr lang="zh-TW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31BD3A8E-D364-4E9A-AAA1-DA736DF74FA1}"/>
                </a:ext>
              </a:extLst>
            </p:cNvPr>
            <p:cNvSpPr txBox="1"/>
            <p:nvPr/>
          </p:nvSpPr>
          <p:spPr>
            <a:xfrm>
              <a:off x="8558347" y="4139105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action</a:t>
              </a:r>
              <a:endParaRPr lang="zh-TW" altLang="en-US" sz="1200" dirty="0"/>
            </a:p>
          </p:txBody>
        </p: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FCB9D67A-0AA2-4427-ACD5-5EE36840528B}"/>
                </a:ext>
              </a:extLst>
            </p:cNvPr>
            <p:cNvSpPr txBox="1"/>
            <p:nvPr/>
          </p:nvSpPr>
          <p:spPr>
            <a:xfrm>
              <a:off x="7224095" y="5229206"/>
              <a:ext cx="2272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action</a:t>
              </a:r>
              <a:r>
                <a:rPr lang="zh-TW" altLang="en-US" sz="1200" dirty="0"/>
                <a:t>、</a:t>
              </a:r>
              <a:r>
                <a:rPr lang="en-US" altLang="zh-TW" sz="1200" dirty="0"/>
                <a:t>status</a:t>
              </a:r>
            </a:p>
            <a:p>
              <a:r>
                <a:rPr lang="zh-TW" altLang="en-US" sz="1200" dirty="0"/>
                <a:t>模型目標與特徵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CA82F67E-8667-41E5-A9D7-553CCFDBEB59}"/>
                </a:ext>
              </a:extLst>
            </p:cNvPr>
            <p:cNvSpPr txBox="1"/>
            <p:nvPr/>
          </p:nvSpPr>
          <p:spPr>
            <a:xfrm>
              <a:off x="5212858" y="3633233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status</a:t>
              </a:r>
              <a:endParaRPr lang="zh-TW" altLang="en-US" sz="1200" dirty="0"/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9B53D9A-33E1-46D7-83AC-8C48ABB40FE7}"/>
                </a:ext>
              </a:extLst>
            </p:cNvPr>
            <p:cNvSpPr txBox="1"/>
            <p:nvPr/>
          </p:nvSpPr>
          <p:spPr>
            <a:xfrm>
              <a:off x="7206436" y="3806254"/>
              <a:ext cx="535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status</a:t>
              </a:r>
              <a:endParaRPr lang="zh-TW" altLang="en-US" sz="12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25CD539D-4324-4D91-A42D-C87276B76E21}"/>
                </a:ext>
              </a:extLst>
            </p:cNvPr>
            <p:cNvSpPr txBox="1"/>
            <p:nvPr/>
          </p:nvSpPr>
          <p:spPr>
            <a:xfrm>
              <a:off x="6519524" y="4133021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action</a:t>
              </a:r>
              <a:endParaRPr lang="zh-TW" altLang="en-US" sz="12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A06AE2E-62E6-4607-8028-8277DB75F7DB}"/>
                </a:ext>
              </a:extLst>
            </p:cNvPr>
            <p:cNvSpPr txBox="1"/>
            <p:nvPr/>
          </p:nvSpPr>
          <p:spPr>
            <a:xfrm>
              <a:off x="5156072" y="4552090"/>
              <a:ext cx="2272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action</a:t>
              </a:r>
              <a:r>
                <a:rPr lang="zh-TW" altLang="en-US" sz="1200" dirty="0"/>
                <a:t>、</a:t>
              </a:r>
              <a:r>
                <a:rPr lang="en-US" altLang="zh-TW" sz="1200" dirty="0"/>
                <a:t>status</a:t>
              </a:r>
            </a:p>
            <a:p>
              <a:r>
                <a:rPr lang="en-US" altLang="zh-TW" sz="1200" dirty="0" err="1"/>
                <a:t>targets.pickle</a:t>
              </a:r>
              <a:r>
                <a:rPr lang="en-US" altLang="zh-TW" sz="1200" dirty="0"/>
                <a:t>(</a:t>
              </a:r>
              <a:r>
                <a:rPr lang="zh-TW" altLang="en-US" sz="1200" dirty="0"/>
                <a:t>模型目標</a:t>
              </a:r>
              <a:r>
                <a:rPr lang="en-US" altLang="zh-TW" sz="1200" dirty="0"/>
                <a:t>)</a:t>
              </a:r>
            </a:p>
            <a:p>
              <a:r>
                <a:rPr lang="en-US" altLang="zh-TW" sz="1200" dirty="0" err="1"/>
                <a:t>features.pickle</a:t>
              </a:r>
              <a:r>
                <a:rPr lang="en-US" altLang="zh-TW" sz="1200" dirty="0"/>
                <a:t>(</a:t>
              </a:r>
              <a:r>
                <a:rPr lang="zh-TW" altLang="en-US" sz="1200" dirty="0"/>
                <a:t>模型特徵</a:t>
              </a:r>
              <a:r>
                <a:rPr lang="en-US" altLang="zh-TW" sz="1200" dirty="0"/>
                <a:t>)</a:t>
              </a:r>
              <a:endParaRPr lang="zh-TW" altLang="en-US" sz="1200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0C5EEE52-E099-457C-B41B-DF923AA9B6B2}"/>
                </a:ext>
              </a:extLst>
            </p:cNvPr>
            <p:cNvSpPr txBox="1"/>
            <p:nvPr/>
          </p:nvSpPr>
          <p:spPr>
            <a:xfrm>
              <a:off x="7200141" y="489627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0070C0"/>
                  </a:solidFill>
                </a:rPr>
                <a:t>生成模型目標與特徵、</a:t>
              </a:r>
              <a:endParaRPr lang="en-US" altLang="zh-TW" sz="1200" dirty="0">
                <a:solidFill>
                  <a:srgbClr val="0070C0"/>
                </a:solidFill>
              </a:endParaRPr>
            </a:p>
            <a:p>
              <a:r>
                <a:rPr lang="zh-TW" altLang="en-US" sz="1200" dirty="0">
                  <a:solidFill>
                    <a:srgbClr val="0070C0"/>
                  </a:solidFill>
                </a:rPr>
                <a:t>判斷</a:t>
              </a:r>
              <a:r>
                <a:rPr lang="en-US" altLang="zh-TW" sz="1200" dirty="0">
                  <a:solidFill>
                    <a:srgbClr val="0070C0"/>
                  </a:solidFill>
                </a:rPr>
                <a:t>status</a:t>
              </a:r>
              <a:endParaRPr lang="zh-TW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66576343-129E-42B3-BBA5-50EA4501DCF9}"/>
                </a:ext>
              </a:extLst>
            </p:cNvPr>
            <p:cNvSpPr txBox="1"/>
            <p:nvPr/>
          </p:nvSpPr>
          <p:spPr>
            <a:xfrm>
              <a:off x="7176199" y="3669496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rgbClr val="0070C0"/>
                  </a:solidFill>
                </a:rPr>
                <a:t>生成模型目標與特徵</a:t>
              </a:r>
              <a:endParaRPr lang="en-US" altLang="zh-TW" sz="1200" dirty="0">
                <a:solidFill>
                  <a:srgbClr val="0070C0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9113D42-0F04-40DC-AB1F-8A566563EE81}"/>
                </a:ext>
              </a:extLst>
            </p:cNvPr>
            <p:cNvSpPr/>
            <p:nvPr/>
          </p:nvSpPr>
          <p:spPr>
            <a:xfrm>
              <a:off x="7194786" y="4112361"/>
              <a:ext cx="8707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1200" dirty="0">
                  <a:solidFill>
                    <a:srgbClr val="0070C0"/>
                  </a:solidFill>
                </a:rPr>
                <a:t>下達</a:t>
              </a:r>
              <a:r>
                <a:rPr lang="en-US" altLang="zh-TW" sz="1200" dirty="0">
                  <a:solidFill>
                    <a:srgbClr val="0070C0"/>
                  </a:solidFill>
                </a:rPr>
                <a:t>action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3705610-37F9-49A0-97A1-040AD3F3F139}"/>
                </a:ext>
              </a:extLst>
            </p:cNvPr>
            <p:cNvSpPr/>
            <p:nvPr/>
          </p:nvSpPr>
          <p:spPr>
            <a:xfrm>
              <a:off x="6249301" y="5878482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1200" dirty="0">
                  <a:solidFill>
                    <a:prstClr val="black"/>
                  </a:solidFill>
                </a:rPr>
                <a:t>遊戲結束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AC68307-BABC-41C7-ACB5-A45C09843B66}"/>
                </a:ext>
              </a:extLst>
            </p:cNvPr>
            <p:cNvSpPr/>
            <p:nvPr/>
          </p:nvSpPr>
          <p:spPr>
            <a:xfrm>
              <a:off x="7178253" y="5852110"/>
              <a:ext cx="1415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1200" dirty="0">
                  <a:solidFill>
                    <a:srgbClr val="0070C0"/>
                  </a:solidFill>
                </a:rPr>
                <a:t>判斷遊戲是否結束</a:t>
              </a:r>
              <a:endParaRPr lang="en-US" altLang="zh-TW" sz="1200" dirty="0">
                <a:solidFill>
                  <a:srgbClr val="0070C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C4B84AD-3930-4B52-90B2-DB0616F4D4E0}"/>
                </a:ext>
              </a:extLst>
            </p:cNvPr>
            <p:cNvSpPr/>
            <p:nvPr/>
          </p:nvSpPr>
          <p:spPr>
            <a:xfrm>
              <a:off x="8300257" y="5642087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1200" dirty="0">
                  <a:solidFill>
                    <a:srgbClr val="0070C0"/>
                  </a:solidFill>
                </a:rPr>
                <a:t>輸入參數</a:t>
              </a:r>
              <a:endParaRPr lang="en-US" altLang="zh-TW" sz="1200" dirty="0">
                <a:solidFill>
                  <a:srgbClr val="0070C0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45E5E5-219F-4B31-A252-4FCBD853E9AD}"/>
                </a:ext>
              </a:extLst>
            </p:cNvPr>
            <p:cNvSpPr/>
            <p:nvPr/>
          </p:nvSpPr>
          <p:spPr>
            <a:xfrm>
              <a:off x="9323680" y="5999776"/>
              <a:ext cx="173752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200" dirty="0">
                  <a:solidFill>
                    <a:schemeClr val="accent2">
                      <a:lumMod val="75000"/>
                    </a:schemeClr>
                  </a:solidFill>
                </a:rPr>
                <a:t>訓練一定次數後</a:t>
              </a:r>
              <a:endParaRPr lang="en-US" altLang="zh-TW" sz="12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zh-TW" sz="1200" dirty="0">
                  <a:solidFill>
                    <a:schemeClr val="accent2">
                      <a:lumMod val="75000"/>
                    </a:schemeClr>
                  </a:solidFill>
                </a:rPr>
                <a:t>State</a:t>
              </a:r>
              <a:r>
                <a:rPr lang="zh-TW" altLang="en-US" sz="12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TW" sz="1200" dirty="0">
                  <a:solidFill>
                    <a:schemeClr val="accent2">
                      <a:lumMod val="75000"/>
                    </a:schemeClr>
                  </a:solidFill>
                </a:rPr>
                <a:t>save</a:t>
              </a:r>
            </a:p>
          </p:txBody>
        </p:sp>
        <p:cxnSp>
          <p:nvCxnSpPr>
            <p:cNvPr id="94" name="接點: 肘形 93">
              <a:extLst>
                <a:ext uri="{FF2B5EF4-FFF2-40B4-BE49-F238E27FC236}">
                  <a16:creationId xmlns:a16="http://schemas.microsoft.com/office/drawing/2014/main" id="{3A52F568-1154-4100-A988-91E7019E22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49312" y="4266058"/>
              <a:ext cx="2495883" cy="1295960"/>
            </a:xfrm>
            <a:prstGeom prst="bentConnector3">
              <a:avLst>
                <a:gd name="adj1" fmla="val 99803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32D4CD24-ABE2-420C-925A-9ADFA08BE56B}"/>
                </a:ext>
              </a:extLst>
            </p:cNvPr>
            <p:cNvCxnSpPr>
              <a:cxnSpLocks/>
            </p:cNvCxnSpPr>
            <p:nvPr/>
          </p:nvCxnSpPr>
          <p:spPr>
            <a:xfrm>
              <a:off x="7249547" y="6172672"/>
              <a:ext cx="1300450" cy="635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20CC926-3FDC-4630-B533-4F0CCD250F2F}"/>
                </a:ext>
              </a:extLst>
            </p:cNvPr>
            <p:cNvSpPr/>
            <p:nvPr/>
          </p:nvSpPr>
          <p:spPr>
            <a:xfrm>
              <a:off x="7513117" y="6113376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1200" dirty="0">
                  <a:solidFill>
                    <a:srgbClr val="FF0000"/>
                  </a:solidFill>
                </a:rPr>
                <a:t>遊戲繼續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06C54C9-2A33-4ADF-82C5-E379924813F4}"/>
                </a:ext>
              </a:extLst>
            </p:cNvPr>
            <p:cNvSpPr/>
            <p:nvPr/>
          </p:nvSpPr>
          <p:spPr>
            <a:xfrm>
              <a:off x="7189952" y="1722124"/>
              <a:ext cx="15696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200" dirty="0"/>
                <a:t>模型特徵和模型目標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05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verdi cic黃士銘</Template>
  <TotalTime>2253</TotalTime>
  <Words>1027</Words>
  <Application>Microsoft Office PowerPoint</Application>
  <PresentationFormat>寬螢幕</PresentationFormat>
  <Paragraphs>297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Times New Roman</vt:lpstr>
      <vt:lpstr>Trebuchet MS</vt:lpstr>
      <vt:lpstr>電路</vt:lpstr>
      <vt:lpstr> 機器學習 打磚塊</vt:lpstr>
      <vt:lpstr>功能</vt:lpstr>
      <vt:lpstr>效能</vt:lpstr>
      <vt:lpstr>介面</vt:lpstr>
      <vt:lpstr>限制(1/2)</vt:lpstr>
      <vt:lpstr>限制(2/2)</vt:lpstr>
      <vt:lpstr>分析 Breakdown</vt:lpstr>
      <vt:lpstr>流程圖</vt:lpstr>
      <vt:lpstr>msc</vt:lpstr>
      <vt:lpstr>API</vt:lpstr>
      <vt:lpstr>API</vt:lpstr>
      <vt:lpstr>驗收</vt:lpstr>
      <vt:lpstr>分工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</dc:title>
  <dc:creator>B510</dc:creator>
  <cp:lastModifiedBy>B510</cp:lastModifiedBy>
  <cp:revision>124</cp:revision>
  <dcterms:created xsi:type="dcterms:W3CDTF">2024-04-21T09:04:12Z</dcterms:created>
  <dcterms:modified xsi:type="dcterms:W3CDTF">2024-05-07T18:26:40Z</dcterms:modified>
</cp:coreProperties>
</file>