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1311" r:id="rId8"/>
    <p:sldId id="272" r:id="rId9"/>
    <p:sldId id="270" r:id="rId10"/>
    <p:sldId id="1310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乒乓球遊戲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274856" y="40236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0243"/>
              </p:ext>
            </p:extLst>
          </p:nvPr>
        </p:nvGraphicFramePr>
        <p:xfrm>
          <a:off x="1257602" y="997383"/>
          <a:ext cx="4676522" cy="18352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509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811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球的落點</a:t>
                      </a:r>
                      <a:r>
                        <a:rPr lang="en-US" altLang="zh-TW" sz="1500" dirty="0"/>
                        <a:t>(x</a:t>
                      </a:r>
                      <a:r>
                        <a:rPr lang="zh-TW" altLang="en-US" sz="1500" dirty="0"/>
                        <a:t>落點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85520"/>
              </p:ext>
            </p:extLst>
          </p:nvPr>
        </p:nvGraphicFramePr>
        <p:xfrm>
          <a:off x="6459414" y="997383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遊戲狀態讀取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70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依照板子接球的狀態來判定遊戲的通關條件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失敗、通關、平手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87316"/>
              </p:ext>
            </p:extLst>
          </p:nvPr>
        </p:nvGraphicFramePr>
        <p:xfrm>
          <a:off x="6459414" y="3741887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模型檔讀取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err="1"/>
                        <a:t>Model.pickle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判斷遊戲狀態是否正在進行中，如果是正在進行中，則讀取模型檔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A3F080-6AFB-4A6C-B7E0-B67ABC8C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3308"/>
              </p:ext>
            </p:extLst>
          </p:nvPr>
        </p:nvGraphicFramePr>
        <p:xfrm>
          <a:off x="1274856" y="3823258"/>
          <a:ext cx="4676522" cy="18844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訓練模型存取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特徵及目標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60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值</a:t>
                      </a:r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:7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依照</a:t>
                      </a:r>
                      <a:r>
                        <a:rPr lang="en-US" altLang="zh-TW" sz="1500" dirty="0"/>
                        <a:t>Learning</a:t>
                      </a:r>
                      <a:r>
                        <a:rPr lang="zh-TW" altLang="en-US" sz="1500" dirty="0"/>
                        <a:t>所記錄的特徵及目標，進行訓練模型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2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64645"/>
              </p:ext>
            </p:extLst>
          </p:nvPr>
        </p:nvGraphicFramePr>
        <p:xfrm>
          <a:off x="1499836" y="2047240"/>
          <a:ext cx="9192326" cy="2296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玩家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擊打對方打過來的球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通關條件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通關條件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當玩家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分數達到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失敗條件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當玩家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分數達到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平手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球速超過 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通關、平手、失敗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06485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38016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玩家</a:t>
                      </a:r>
                      <a:r>
                        <a:rPr lang="en-US" altLang="zh-TW" b="0" dirty="0"/>
                        <a:t>1</a:t>
                      </a:r>
                      <a:r>
                        <a:rPr lang="zh-TW" altLang="en-US" b="0" dirty="0"/>
                        <a:t>的板子主動去追打玩家</a:t>
                      </a:r>
                      <a:r>
                        <a:rPr lang="en-US" altLang="zh-TW" b="0" dirty="0"/>
                        <a:t>2</a:t>
                      </a:r>
                      <a:r>
                        <a:rPr lang="zh-TW" altLang="en-US" b="0" dirty="0"/>
                        <a:t>打過來的球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4643"/>
              </p:ext>
            </p:extLst>
          </p:nvPr>
        </p:nvGraphicFramePr>
        <p:xfrm>
          <a:off x="961901" y="2654944"/>
          <a:ext cx="6075226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通關條件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通關條件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當玩家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分數達到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失敗條件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當玩家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分數達到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時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平手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球速超過 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sp>
        <p:nvSpPr>
          <p:cNvPr id="155" name="矩形 154">
            <a:extLst>
              <a:ext uri="{FF2B5EF4-FFF2-40B4-BE49-F238E27FC236}">
                <a16:creationId xmlns:a16="http://schemas.microsoft.com/office/drawing/2014/main" id="{3169CD32-2153-444D-B307-404DE9559A14}"/>
              </a:ext>
            </a:extLst>
          </p:cNvPr>
          <p:cNvSpPr/>
          <p:nvPr/>
        </p:nvSpPr>
        <p:spPr>
          <a:xfrm>
            <a:off x="7974393" y="4574563"/>
            <a:ext cx="1082193" cy="1931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F0B37DF-8290-4AC0-88E3-A92BA52B7FF3}"/>
              </a:ext>
            </a:extLst>
          </p:cNvPr>
          <p:cNvSpPr/>
          <p:nvPr/>
        </p:nvSpPr>
        <p:spPr>
          <a:xfrm>
            <a:off x="7512375" y="680874"/>
            <a:ext cx="149268" cy="38350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F606D90-EA57-44E0-9F57-CECA44DAE2E8}"/>
              </a:ext>
            </a:extLst>
          </p:cNvPr>
          <p:cNvSpPr/>
          <p:nvPr/>
        </p:nvSpPr>
        <p:spPr>
          <a:xfrm>
            <a:off x="10968932" y="680874"/>
            <a:ext cx="149268" cy="38350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65A43E83-70AE-4271-9FC5-A3CAF535F7DE}"/>
              </a:ext>
            </a:extLst>
          </p:cNvPr>
          <p:cNvSpPr/>
          <p:nvPr/>
        </p:nvSpPr>
        <p:spPr>
          <a:xfrm>
            <a:off x="9734548" y="3249601"/>
            <a:ext cx="291750" cy="31043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4473F5D-F2BA-4AC7-B9E6-0F4FFEB3DE89}"/>
              </a:ext>
            </a:extLst>
          </p:cNvPr>
          <p:cNvSpPr txBox="1"/>
          <p:nvPr/>
        </p:nvSpPr>
        <p:spPr>
          <a:xfrm>
            <a:off x="7475660" y="5617205"/>
            <a:ext cx="36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遊戲介面示意圖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6EC5FE1-FE41-4467-8BE2-41149D212B4B}"/>
              </a:ext>
            </a:extLst>
          </p:cNvPr>
          <p:cNvSpPr/>
          <p:nvPr/>
        </p:nvSpPr>
        <p:spPr>
          <a:xfrm>
            <a:off x="7302254" y="176072"/>
            <a:ext cx="4006513" cy="543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5E11C895-7B19-4DD5-9629-47B7DAD882D6}"/>
              </a:ext>
            </a:extLst>
          </p:cNvPr>
          <p:cNvSpPr txBox="1"/>
          <p:nvPr/>
        </p:nvSpPr>
        <p:spPr>
          <a:xfrm>
            <a:off x="8574257" y="5192306"/>
            <a:ext cx="1082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1"/>
                </a:solidFill>
              </a:rPr>
              <a:t>球的數量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30E78B-F706-47A1-BC13-FC2457BA60CF}"/>
              </a:ext>
            </a:extLst>
          </p:cNvPr>
          <p:cNvSpPr txBox="1"/>
          <p:nvPr/>
        </p:nvSpPr>
        <p:spPr>
          <a:xfrm>
            <a:off x="8091778" y="422643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由</a:t>
            </a:r>
            <a:r>
              <a:rPr lang="en-US" altLang="zh-TW" sz="1400" dirty="0">
                <a:solidFill>
                  <a:srgbClr val="FF0000"/>
                </a:solidFill>
              </a:rPr>
              <a:t>AI</a:t>
            </a:r>
            <a:r>
              <a:rPr lang="zh-TW" altLang="en-US" sz="1400" dirty="0">
                <a:solidFill>
                  <a:srgbClr val="FF0000"/>
                </a:solidFill>
              </a:rPr>
              <a:t>操控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E5F2BDB-379A-43E8-A84B-9C7B9461897A}"/>
              </a:ext>
            </a:extLst>
          </p:cNvPr>
          <p:cNvSpPr/>
          <p:nvPr/>
        </p:nvSpPr>
        <p:spPr>
          <a:xfrm>
            <a:off x="7940090" y="4527322"/>
            <a:ext cx="116582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0B4C352F-4A59-4DEB-B48F-D96EC4F2A588}"/>
              </a:ext>
            </a:extLst>
          </p:cNvPr>
          <p:cNvSpPr txBox="1"/>
          <p:nvPr/>
        </p:nvSpPr>
        <p:spPr>
          <a:xfrm>
            <a:off x="7587009" y="1394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牆壁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4327C5-3CF4-4090-BB25-F06EB6979CBF}"/>
              </a:ext>
            </a:extLst>
          </p:cNvPr>
          <p:cNvSpPr/>
          <p:nvPr/>
        </p:nvSpPr>
        <p:spPr>
          <a:xfrm>
            <a:off x="9422746" y="682946"/>
            <a:ext cx="1082193" cy="1931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027408-BC74-4E27-95F7-E923568305F8}"/>
              </a:ext>
            </a:extLst>
          </p:cNvPr>
          <p:cNvSpPr txBox="1"/>
          <p:nvPr/>
        </p:nvSpPr>
        <p:spPr>
          <a:xfrm>
            <a:off x="7807062" y="49537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1P:1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11BCE4-4100-4A56-9D18-DDECEB8F2BB1}"/>
              </a:ext>
            </a:extLst>
          </p:cNvPr>
          <p:cNvSpPr/>
          <p:nvPr/>
        </p:nvSpPr>
        <p:spPr>
          <a:xfrm>
            <a:off x="7745969" y="349494"/>
            <a:ext cx="969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2P:2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7EDDD4-9549-483C-8845-BAD6268D8E0A}"/>
              </a:ext>
            </a:extLst>
          </p:cNvPr>
          <p:cNvSpPr/>
          <p:nvPr/>
        </p:nvSpPr>
        <p:spPr>
          <a:xfrm>
            <a:off x="8318475" y="2380833"/>
            <a:ext cx="543739" cy="388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4CE6FC-89F1-47AD-BB9A-96EA76DD05F8}"/>
              </a:ext>
            </a:extLst>
          </p:cNvPr>
          <p:cNvSpPr txBox="1"/>
          <p:nvPr/>
        </p:nvSpPr>
        <p:spPr>
          <a:xfrm>
            <a:off x="8830660" y="24212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障礙物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F79C83-79B1-4A9D-9E3D-964FC6987789}"/>
              </a:ext>
            </a:extLst>
          </p:cNvPr>
          <p:cNvSpPr txBox="1"/>
          <p:nvPr/>
        </p:nvSpPr>
        <p:spPr>
          <a:xfrm>
            <a:off x="9954566" y="30694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6FF856-C585-42DA-B2AD-9B8E0C3F1091}"/>
              </a:ext>
            </a:extLst>
          </p:cNvPr>
          <p:cNvSpPr/>
          <p:nvPr/>
        </p:nvSpPr>
        <p:spPr>
          <a:xfrm>
            <a:off x="7707193" y="523478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玩家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96B085D-6784-40B4-B2C0-7965AD3E1926}"/>
              </a:ext>
            </a:extLst>
          </p:cNvPr>
          <p:cNvSpPr/>
          <p:nvPr/>
        </p:nvSpPr>
        <p:spPr>
          <a:xfrm>
            <a:off x="7623824" y="10968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玩家</a:t>
            </a:r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接到每次對手打過來的球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嘗試讓對手無法接到打過去的球。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板子嘗試接反彈回來的球，讓對手無法接到球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837045" y="2065865"/>
            <a:ext cx="6787576" cy="4081982"/>
            <a:chOff x="837045" y="2065865"/>
            <a:chExt cx="6787576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7" y="4112024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2" y="2488116"/>
              <a:ext cx="6848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48844" y="2857448"/>
              <a:ext cx="609599" cy="9497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產生</a:t>
              </a:r>
              <a:r>
                <a:rPr lang="en-US" altLang="zh-TW" dirty="0"/>
                <a:t>exe</a:t>
              </a:r>
              <a:r>
                <a:rPr lang="zh-TW" altLang="en-US" dirty="0"/>
                <a:t>檔</a:t>
              </a: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87B498F-17CD-4B95-95BA-657DF2DA7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598" y="483826"/>
            <a:ext cx="275256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982D7-2070-4594-827E-6A867F334635}"/>
              </a:ext>
            </a:extLst>
          </p:cNvPr>
          <p:cNvSpPr/>
          <p:nvPr/>
        </p:nvSpPr>
        <p:spPr>
          <a:xfrm>
            <a:off x="2006921" y="5275984"/>
            <a:ext cx="706930" cy="1664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15C58-ADE3-4CF6-B7A0-82DB274F4FCB}"/>
              </a:ext>
            </a:extLst>
          </p:cNvPr>
          <p:cNvSpPr/>
          <p:nvPr/>
        </p:nvSpPr>
        <p:spPr>
          <a:xfrm>
            <a:off x="1630759" y="1919947"/>
            <a:ext cx="121530" cy="33054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52AEFD-43BB-4866-97A2-39D596BF9A24}"/>
              </a:ext>
            </a:extLst>
          </p:cNvPr>
          <p:cNvSpPr/>
          <p:nvPr/>
        </p:nvSpPr>
        <p:spPr>
          <a:xfrm>
            <a:off x="4444992" y="1919947"/>
            <a:ext cx="121530" cy="33054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725739C-F710-4DAA-BEB1-318FA4249035}"/>
              </a:ext>
            </a:extLst>
          </p:cNvPr>
          <p:cNvSpPr/>
          <p:nvPr/>
        </p:nvSpPr>
        <p:spPr>
          <a:xfrm>
            <a:off x="3118215" y="4061466"/>
            <a:ext cx="268345" cy="26756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0833AD6-0C36-4004-BE99-9A034CEC0537}"/>
              </a:ext>
            </a:extLst>
          </p:cNvPr>
          <p:cNvSpPr txBox="1"/>
          <p:nvPr/>
        </p:nvSpPr>
        <p:spPr>
          <a:xfrm>
            <a:off x="1600866" y="6174655"/>
            <a:ext cx="2935763" cy="31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遊戲介面示意圖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C80493-EE3C-4C9D-8A68-07246A7D194C}"/>
              </a:ext>
            </a:extLst>
          </p:cNvPr>
          <p:cNvSpPr/>
          <p:nvPr/>
        </p:nvSpPr>
        <p:spPr>
          <a:xfrm>
            <a:off x="1459684" y="1484850"/>
            <a:ext cx="3261992" cy="468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992A6C6-54C0-4EF0-9DD7-0857CB6EC893}"/>
              </a:ext>
            </a:extLst>
          </p:cNvPr>
          <p:cNvSpPr/>
          <p:nvPr/>
        </p:nvSpPr>
        <p:spPr>
          <a:xfrm>
            <a:off x="3039128" y="1828841"/>
            <a:ext cx="707030" cy="169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2A905BD-A005-4076-A57C-80CC73E3B97E}"/>
              </a:ext>
            </a:extLst>
          </p:cNvPr>
          <p:cNvSpPr/>
          <p:nvPr/>
        </p:nvSpPr>
        <p:spPr>
          <a:xfrm>
            <a:off x="1828800" y="1560190"/>
            <a:ext cx="82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C039B3-6475-4193-A81F-3EA59632F0DD}"/>
              </a:ext>
            </a:extLst>
          </p:cNvPr>
          <p:cNvSpPr/>
          <p:nvPr/>
        </p:nvSpPr>
        <p:spPr>
          <a:xfrm>
            <a:off x="2396788" y="3289088"/>
            <a:ext cx="464465" cy="2865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0D825-329E-4CCA-B2F6-398D360E0D48}"/>
              </a:ext>
            </a:extLst>
          </p:cNvPr>
          <p:cNvSpPr/>
          <p:nvPr/>
        </p:nvSpPr>
        <p:spPr>
          <a:xfrm>
            <a:off x="1820485" y="565393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1P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EBBED26-5A43-4414-B6F3-2FC53F06B508}"/>
              </a:ext>
            </a:extLst>
          </p:cNvPr>
          <p:cNvCxnSpPr>
            <a:cxnSpLocks/>
          </p:cNvCxnSpPr>
          <p:nvPr/>
        </p:nvCxnSpPr>
        <p:spPr>
          <a:xfrm>
            <a:off x="2369227" y="3579692"/>
            <a:ext cx="51878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80BF6D0-A1F6-45A6-84F8-5B467EBE9490}"/>
              </a:ext>
            </a:extLst>
          </p:cNvPr>
          <p:cNvSpPr txBox="1"/>
          <p:nvPr/>
        </p:nvSpPr>
        <p:spPr>
          <a:xfrm>
            <a:off x="2446519" y="35877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30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B9ACAF-05EE-4712-87F0-49CBC6C9AB57}"/>
              </a:ext>
            </a:extLst>
          </p:cNvPr>
          <p:cNvCxnSpPr>
            <a:cxnSpLocks/>
          </p:cNvCxnSpPr>
          <p:nvPr/>
        </p:nvCxnSpPr>
        <p:spPr>
          <a:xfrm flipV="1">
            <a:off x="3001305" y="2070156"/>
            <a:ext cx="744853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E73FF8A-37A1-4B45-B552-435079043382}"/>
              </a:ext>
            </a:extLst>
          </p:cNvPr>
          <p:cNvCxnSpPr>
            <a:cxnSpLocks/>
          </p:cNvCxnSpPr>
          <p:nvPr/>
        </p:nvCxnSpPr>
        <p:spPr>
          <a:xfrm flipV="1">
            <a:off x="1968998" y="5519598"/>
            <a:ext cx="744853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D22FBD9-AA83-4787-B752-3A1AFF03569B}"/>
              </a:ext>
            </a:extLst>
          </p:cNvPr>
          <p:cNvSpPr/>
          <p:nvPr/>
        </p:nvSpPr>
        <p:spPr>
          <a:xfrm>
            <a:off x="3202412" y="20382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40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855797A-AA4A-44D1-B2FF-1021CF1E92E9}"/>
              </a:ext>
            </a:extLst>
          </p:cNvPr>
          <p:cNvSpPr/>
          <p:nvPr/>
        </p:nvSpPr>
        <p:spPr>
          <a:xfrm>
            <a:off x="2159323" y="549600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40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5C32603-3054-43FC-9210-A1F7480EAE7C}"/>
              </a:ext>
            </a:extLst>
          </p:cNvPr>
          <p:cNvSpPr/>
          <p:nvPr/>
        </p:nvSpPr>
        <p:spPr>
          <a:xfrm>
            <a:off x="3022158" y="432903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r>
              <a:rPr lang="zh-TW" altLang="en-US" sz="1400" dirty="0">
                <a:solidFill>
                  <a:srgbClr val="FF0000"/>
                </a:solidFill>
              </a:rPr>
              <a:t>*</a:t>
            </a:r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A6923FFE-0D01-46CB-ABA2-3B94471C6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29494"/>
              </p:ext>
            </p:extLst>
          </p:nvPr>
        </p:nvGraphicFramePr>
        <p:xfrm>
          <a:off x="4840201" y="1223033"/>
          <a:ext cx="363634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1379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034963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、板子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障礙物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77622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859E38EC-EF98-4FC3-9571-5716C0AEF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829815"/>
              </p:ext>
            </p:extLst>
          </p:nvPr>
        </p:nvGraphicFramePr>
        <p:xfrm>
          <a:off x="4963869" y="3377918"/>
          <a:ext cx="3512674" cy="211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21182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21182">
                  <a:extLst>
                    <a:ext uri="{9D8B030D-6E8A-4147-A177-3AD203B41FA5}">
                      <a16:colId xmlns:a16="http://schemas.microsoft.com/office/drawing/2014/main" val="1392726381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障礙物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6716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33030"/>
                  </a:ext>
                </a:extLst>
              </a:tr>
            </a:tbl>
          </a:graphicData>
        </a:graphic>
      </p:graphicFrame>
      <p:graphicFrame>
        <p:nvGraphicFramePr>
          <p:cNvPr id="75" name="內容版面配置區 3">
            <a:extLst>
              <a:ext uri="{FF2B5EF4-FFF2-40B4-BE49-F238E27FC236}">
                <a16:creationId xmlns:a16="http://schemas.microsoft.com/office/drawing/2014/main" id="{DEFC7779-76B2-4E76-A74C-DCD5389AE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999066"/>
              </p:ext>
            </p:extLst>
          </p:nvPr>
        </p:nvGraphicFramePr>
        <p:xfrm>
          <a:off x="8553019" y="1097150"/>
          <a:ext cx="3512673" cy="294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[80,420]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板子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[80,70]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障礙物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[0,240][20,240]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[40,240][60,240]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[80,240][100,240]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[120,240][140,240]</a:t>
                      </a:r>
                      <a:endParaRPr lang="zh-TW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[160,240]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[180,240]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92013"/>
                  </a:ext>
                </a:extLst>
              </a:tr>
            </a:tbl>
          </a:graphicData>
        </a:graphic>
      </p:graphicFrame>
      <p:graphicFrame>
        <p:nvGraphicFramePr>
          <p:cNvPr id="76" name="內容版面配置區 3">
            <a:extLst>
              <a:ext uri="{FF2B5EF4-FFF2-40B4-BE49-F238E27FC236}">
                <a16:creationId xmlns:a16="http://schemas.microsoft.com/office/drawing/2014/main" id="{757EC7CE-9351-46A4-8A11-12E52E3C7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400530"/>
              </p:ext>
            </p:extLst>
          </p:nvPr>
        </p:nvGraphicFramePr>
        <p:xfrm>
          <a:off x="8574229" y="4154988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869332-4EBA-4710-8E76-F07087C59E13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7" y="-20554"/>
            <a:ext cx="9905998" cy="811271"/>
          </a:xfrm>
        </p:spPr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539740" y="6549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501390" y="12645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526853" y="130571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779270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4057650" y="913983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42510" y="1294983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335530" y="1523583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779269" y="315132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269852" y="4081213"/>
            <a:ext cx="115002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4657331" y="4081213"/>
            <a:ext cx="11535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3059422" y="4604382"/>
            <a:ext cx="733568" cy="72355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890" y="3159281"/>
            <a:ext cx="411731" cy="1452452"/>
          </a:xfrm>
          <a:prstGeom prst="bentConnector3">
            <a:avLst>
              <a:gd name="adj1" fmla="val 4852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384332" y="3130015"/>
            <a:ext cx="411731" cy="14906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335529" y="2750403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223511" y="316048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779770" y="2759564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171822" y="-605578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768626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639373" y="223224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831839" y="315131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147945" y="314215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球的速度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495828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判定球的落點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384605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99816" y="1148945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435189" y="1471798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818668" y="2635941"/>
            <a:ext cx="391756" cy="62068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656034" y="2419254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782580" y="3775490"/>
            <a:ext cx="711531" cy="49950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226968" y="3830610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316271" y="3151319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球的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位移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31627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35913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379981" y="3142158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板子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962389" y="2983646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818716" y="3033481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469105" y="3383092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597773" y="3348262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691949" y="4364396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111907" y="3772097"/>
            <a:ext cx="704077" cy="480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511592" y="3852931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892577" y="4364395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未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29D5ACD-E7ED-4BB9-9EAB-12597EA935F4}"/>
              </a:ext>
            </a:extLst>
          </p:cNvPr>
          <p:cNvSpPr/>
          <p:nvPr/>
        </p:nvSpPr>
        <p:spPr>
          <a:xfrm>
            <a:off x="6995681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慢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219071-1DCA-42B9-8964-34269B0133F4}"/>
              </a:ext>
            </a:extLst>
          </p:cNvPr>
          <p:cNvSpPr/>
          <p:nvPr/>
        </p:nvSpPr>
        <p:spPr>
          <a:xfrm>
            <a:off x="7780414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</a:t>
            </a:r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D806FF3E-3086-4D2F-880E-EFA03396DEFA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7223684" y="4882555"/>
            <a:ext cx="6129" cy="444996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D4375AC4-3F9D-43B6-B79E-7F9A8BC21B1D}"/>
              </a:ext>
            </a:extLst>
          </p:cNvPr>
          <p:cNvCxnSpPr>
            <a:cxnSpLocks/>
            <a:stCxn id="139" idx="2"/>
            <a:endCxn id="166" idx="0"/>
          </p:cNvCxnSpPr>
          <p:nvPr/>
        </p:nvCxnSpPr>
        <p:spPr>
          <a:xfrm flipH="1">
            <a:off x="8014546" y="4882556"/>
            <a:ext cx="8510" cy="44499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223511" y="223224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1775054" y="4081213"/>
            <a:ext cx="115002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3215033" y="4081213"/>
            <a:ext cx="114589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16200000" flipH="1">
            <a:off x="4009250" y="4378104"/>
            <a:ext cx="740519" cy="1183056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294ECC4-1921-46F7-AD42-0BC657B3C27C}"/>
              </a:ext>
            </a:extLst>
          </p:cNvPr>
          <p:cNvCxnSpPr>
            <a:cxnSpLocks/>
          </p:cNvCxnSpPr>
          <p:nvPr/>
        </p:nvCxnSpPr>
        <p:spPr>
          <a:xfrm flipH="1">
            <a:off x="2335529" y="3690532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BBDC871-60C5-4A40-96A3-B72E4B45396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578947" y="2426063"/>
            <a:ext cx="411731" cy="2898567"/>
          </a:xfrm>
          <a:prstGeom prst="bentConnector3">
            <a:avLst>
              <a:gd name="adj1" fmla="val 5000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4613911" y="5339892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特徵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3812359" y="6305577"/>
            <a:ext cx="80155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球</a:t>
            </a:r>
            <a:r>
              <a:rPr lang="en-US" altLang="zh-TW">
                <a:solidFill>
                  <a:schemeClr val="tx1"/>
                </a:solidFill>
              </a:rPr>
              <a:t>(x,y)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368324" y="5702863"/>
            <a:ext cx="447525" cy="757902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2524427" y="6339840"/>
            <a:ext cx="107465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擊球位置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97655-23F3-4F69-95F2-EBBF71F337F0}"/>
              </a:ext>
            </a:extLst>
          </p:cNvPr>
          <p:cNvSpPr/>
          <p:nvPr/>
        </p:nvSpPr>
        <p:spPr>
          <a:xfrm>
            <a:off x="2707305" y="5332941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目標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6DD6397-19C6-4A95-B0A0-6F751249B8BF}"/>
              </a:ext>
            </a:extLst>
          </p:cNvPr>
          <p:cNvCxnSpPr>
            <a:cxnSpLocks/>
            <a:stCxn id="30" idx="2"/>
            <a:endCxn id="62" idx="0"/>
          </p:cNvCxnSpPr>
          <p:nvPr/>
        </p:nvCxnSpPr>
        <p:spPr>
          <a:xfrm rot="16200000" flipH="1">
            <a:off x="5158644" y="5670445"/>
            <a:ext cx="440416" cy="81563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6B7BAD5-6336-4011-B843-675602E61306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061755" y="5851101"/>
            <a:ext cx="2676" cy="48873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3F7C1CE-E9D9-44B1-B2D0-F8908965D16D}"/>
              </a:ext>
            </a:extLst>
          </p:cNvPr>
          <p:cNvSpPr/>
          <p:nvPr/>
        </p:nvSpPr>
        <p:spPr>
          <a:xfrm>
            <a:off x="5306002" y="6298468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17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zh-TW" altLang="en-US" dirty="0">
                  <a:solidFill>
                    <a:schemeClr val="tx1"/>
                  </a:solidFill>
                </a:rPr>
                <a:t>模型檔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遊戲失敗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訓練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讀取當前遊戲資料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預測球的落點</a:t>
              </a: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4118358" y="1327168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2066961" y="1128386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6129063" y="1327168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8174241" y="1327168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8056560" y="2640804"/>
            <a:ext cx="228879" cy="512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4027548" y="2094704"/>
            <a:ext cx="203261" cy="571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965330" y="1429905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2168591" y="1671655"/>
            <a:ext cx="3813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2145765" y="1396349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1490935" y="751070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3464377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7411261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Learning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5437819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模型檔讀取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9384703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072122" y="1278120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9984233" y="4087621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4018320" y="3186040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33525A3-267C-4B33-92FE-71B9DB8B5B4B}"/>
              </a:ext>
            </a:extLst>
          </p:cNvPr>
          <p:cNvCxnSpPr>
            <a:cxnSpLocks/>
          </p:cNvCxnSpPr>
          <p:nvPr/>
        </p:nvCxnSpPr>
        <p:spPr>
          <a:xfrm flipH="1">
            <a:off x="4244878" y="2107572"/>
            <a:ext cx="1737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23198F-A1AC-49F9-990E-6BB61C42F48C}"/>
              </a:ext>
            </a:extLst>
          </p:cNvPr>
          <p:cNvSpPr txBox="1"/>
          <p:nvPr/>
        </p:nvSpPr>
        <p:spPr>
          <a:xfrm>
            <a:off x="8210553" y="28758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預測球的落點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4170C11-E7CD-4E25-A8C4-2A3692245F84}"/>
              </a:ext>
            </a:extLst>
          </p:cNvPr>
          <p:cNvCxnSpPr>
            <a:cxnSpLocks/>
          </p:cNvCxnSpPr>
          <p:nvPr/>
        </p:nvCxnSpPr>
        <p:spPr>
          <a:xfrm flipH="1">
            <a:off x="4196750" y="3152874"/>
            <a:ext cx="383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5614284-114B-406D-974C-A87D64C88208}"/>
              </a:ext>
            </a:extLst>
          </p:cNvPr>
          <p:cNvSpPr/>
          <p:nvPr/>
        </p:nvSpPr>
        <p:spPr>
          <a:xfrm>
            <a:off x="3131774" y="2247866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遊戲進行中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EF4C241-C232-4278-B17A-07D5835DC97C}"/>
              </a:ext>
            </a:extLst>
          </p:cNvPr>
          <p:cNvCxnSpPr>
            <a:cxnSpLocks/>
          </p:cNvCxnSpPr>
          <p:nvPr/>
        </p:nvCxnSpPr>
        <p:spPr>
          <a:xfrm>
            <a:off x="4235249" y="4065278"/>
            <a:ext cx="5748984" cy="9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07E2DA-959D-49DB-8FCB-F49026E6D3E4}"/>
              </a:ext>
            </a:extLst>
          </p:cNvPr>
          <p:cNvSpPr/>
          <p:nvPr/>
        </p:nvSpPr>
        <p:spPr>
          <a:xfrm>
            <a:off x="3537841" y="3282024"/>
            <a:ext cx="623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失敗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6B3E45-7825-4D75-AF26-E1C495183A8F}"/>
              </a:ext>
            </a:extLst>
          </p:cNvPr>
          <p:cNvSpPr/>
          <p:nvPr/>
        </p:nvSpPr>
        <p:spPr>
          <a:xfrm>
            <a:off x="6230033" y="17284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模型檔讀取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C8BB72A-F68E-4AF9-B1E9-EAA85FCB1DAD}"/>
              </a:ext>
            </a:extLst>
          </p:cNvPr>
          <p:cNvCxnSpPr>
            <a:cxnSpLocks/>
          </p:cNvCxnSpPr>
          <p:nvPr/>
        </p:nvCxnSpPr>
        <p:spPr>
          <a:xfrm flipV="1">
            <a:off x="4244878" y="2648382"/>
            <a:ext cx="3787646" cy="1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42FFEF4-AD93-4D1A-9876-C1FFC102B522}"/>
              </a:ext>
            </a:extLst>
          </p:cNvPr>
          <p:cNvSpPr txBox="1"/>
          <p:nvPr/>
        </p:nvSpPr>
        <p:spPr>
          <a:xfrm>
            <a:off x="10172363" y="3999127"/>
            <a:ext cx="128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將特徵以及目標</a:t>
            </a:r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訓練成模型</a:t>
            </a:r>
            <a:r>
              <a:rPr lang="en-US" altLang="zh-TW" sz="1200" dirty="0">
                <a:solidFill>
                  <a:srgbClr val="0070C0"/>
                </a:solidFill>
              </a:rPr>
              <a:t>(.</a:t>
            </a:r>
            <a:r>
              <a:rPr lang="en-US" altLang="zh-TW" sz="1200" dirty="0" err="1">
                <a:solidFill>
                  <a:srgbClr val="0070C0"/>
                </a:solidFill>
              </a:rPr>
              <a:t>cvs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3FB228C-6ADB-4DD2-A969-DAF5C295E13E}"/>
              </a:ext>
            </a:extLst>
          </p:cNvPr>
          <p:cNvSpPr txBox="1"/>
          <p:nvPr/>
        </p:nvSpPr>
        <p:spPr>
          <a:xfrm>
            <a:off x="4119153" y="4095122"/>
            <a:ext cx="205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抓取特徵球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/>
              <a:t>Label</a:t>
            </a:r>
            <a:r>
              <a:rPr lang="zh-TW" altLang="en-US" sz="1200" dirty="0"/>
              <a:t>預設球的落點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29B444-8E25-4E4F-B300-BBA1A72FC662}"/>
              </a:ext>
            </a:extLst>
          </p:cNvPr>
          <p:cNvSpPr/>
          <p:nvPr/>
        </p:nvSpPr>
        <p:spPr>
          <a:xfrm>
            <a:off x="6017177" y="1671655"/>
            <a:ext cx="228879" cy="433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5BC4B-A855-477D-8D29-4F5B69675FA9}"/>
              </a:ext>
            </a:extLst>
          </p:cNvPr>
          <p:cNvSpPr/>
          <p:nvPr/>
        </p:nvSpPr>
        <p:spPr>
          <a:xfrm>
            <a:off x="3085770" y="1861981"/>
            <a:ext cx="1389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發射球</a:t>
            </a:r>
            <a:endParaRPr lang="en-US" altLang="zh-TW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6CDE8-6DC1-49D0-843A-E5E5E7B168E9}"/>
              </a:ext>
            </a:extLst>
          </p:cNvPr>
          <p:cNvSpPr/>
          <p:nvPr/>
        </p:nvSpPr>
        <p:spPr>
          <a:xfrm>
            <a:off x="5024591" y="14100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</a:t>
            </a:r>
            <a:r>
              <a:rPr lang="en-US" altLang="zh-TW" sz="1200" dirty="0"/>
              <a:t>(.</a:t>
            </a:r>
            <a:r>
              <a:rPr lang="en-US" altLang="zh-TW" sz="1200" dirty="0" err="1"/>
              <a:t>cvs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EDC5F6-5DBD-4F5F-B89C-B1C25F77A3A7}"/>
              </a:ext>
            </a:extLst>
          </p:cNvPr>
          <p:cNvSpPr/>
          <p:nvPr/>
        </p:nvSpPr>
        <p:spPr>
          <a:xfrm>
            <a:off x="4013983" y="4713682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5F1CD8-664F-5919-D63B-E4FF19E9FE23}"/>
              </a:ext>
            </a:extLst>
          </p:cNvPr>
          <p:cNvSpPr/>
          <p:nvPr/>
        </p:nvSpPr>
        <p:spPr>
          <a:xfrm>
            <a:off x="4155553" y="2427821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存儲球</a:t>
            </a:r>
            <a:r>
              <a:rPr lang="en-US" altLang="zh-TW" sz="1200" dirty="0">
                <a:solidFill>
                  <a:srgbClr val="0070C0"/>
                </a:solidFill>
              </a:rPr>
              <a:t>(</a:t>
            </a:r>
            <a:r>
              <a:rPr lang="en-US" altLang="zh-TW" sz="1200" dirty="0" err="1">
                <a:solidFill>
                  <a:srgbClr val="0070C0"/>
                </a:solidFill>
              </a:rPr>
              <a:t>x,y</a:t>
            </a:r>
            <a:r>
              <a:rPr lang="en-US" altLang="zh-TW" sz="1200" dirty="0">
                <a:solidFill>
                  <a:srgbClr val="0070C0"/>
                </a:solidFill>
              </a:rPr>
              <a:t>) (</a:t>
            </a:r>
            <a:r>
              <a:rPr lang="en-US" altLang="zh-TW" sz="1200" dirty="0" err="1">
                <a:solidFill>
                  <a:srgbClr val="0070C0"/>
                </a:solidFill>
              </a:rPr>
              <a:t>dx,dy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D49076-5F2F-4EF8-8346-789831ED4BD5}"/>
              </a:ext>
            </a:extLst>
          </p:cNvPr>
          <p:cNvSpPr/>
          <p:nvPr/>
        </p:nvSpPr>
        <p:spPr>
          <a:xfrm>
            <a:off x="4018320" y="3602643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32B092-6744-4DEE-9AD9-271C3C9C3A8F}"/>
              </a:ext>
            </a:extLst>
          </p:cNvPr>
          <p:cNvSpPr/>
          <p:nvPr/>
        </p:nvSpPr>
        <p:spPr>
          <a:xfrm>
            <a:off x="3558544" y="4768340"/>
            <a:ext cx="890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通關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6C2794-7A5E-47DD-9208-0EB7E7A86662}"/>
              </a:ext>
            </a:extLst>
          </p:cNvPr>
          <p:cNvSpPr/>
          <p:nvPr/>
        </p:nvSpPr>
        <p:spPr>
          <a:xfrm>
            <a:off x="3536582" y="3644530"/>
            <a:ext cx="5229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平手</a:t>
            </a: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6847</TotalTime>
  <Words>792</Words>
  <Application>Microsoft Office PowerPoint</Application>
  <PresentationFormat>寬螢幕</PresentationFormat>
  <Paragraphs>243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Times New Roman</vt:lpstr>
      <vt:lpstr>Trebuchet MS</vt:lpstr>
      <vt:lpstr>電路</vt:lpstr>
      <vt:lpstr> 機器學習 乒乓球遊戲</vt:lpstr>
      <vt:lpstr>功能</vt:lpstr>
      <vt:lpstr>效能</vt:lpstr>
      <vt:lpstr>介面</vt:lpstr>
      <vt:lpstr>限制(1/2)</vt:lpstr>
      <vt:lpstr>限制(2/2)</vt:lpstr>
      <vt:lpstr>分析 Breakdown</vt:lpstr>
      <vt:lpstr>流程圖</vt:lpstr>
      <vt:lpstr>Msc</vt:lpstr>
      <vt:lpstr>API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216</cp:revision>
  <dcterms:created xsi:type="dcterms:W3CDTF">2024-04-21T09:04:12Z</dcterms:created>
  <dcterms:modified xsi:type="dcterms:W3CDTF">2024-05-28T16:26:43Z</dcterms:modified>
</cp:coreProperties>
</file>