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0" r:id="rId6"/>
    <p:sldId id="1311" r:id="rId7"/>
    <p:sldId id="272" r:id="rId8"/>
    <p:sldId id="270" r:id="rId9"/>
    <p:sldId id="131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1365249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71A97010-543B-43C3-A21C-05816459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2302B778-703B-44F8-BE7F-77C5922A107F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5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3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29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5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0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046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08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72906"/>
            <a:ext cx="9905999" cy="55003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9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9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1" y="80700"/>
            <a:ext cx="9905998" cy="684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5473"/>
            <a:ext cx="9905999" cy="552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911" y="64732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1F86136-0212-444D-B478-6290376FA1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69937E53-0C72-4079-93DA-872C27F5DFDD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9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405E0-294E-411B-A0DE-F0308749F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sz="6000" b="1" dirty="0"/>
              <a:t>機器學習</a:t>
            </a:r>
            <a:br>
              <a:rPr lang="en-US" altLang="zh-TW" dirty="0"/>
            </a:br>
            <a:r>
              <a:rPr lang="zh-TW" altLang="en-US" dirty="0"/>
              <a:t>坦克大戰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83E55-3D6E-4A24-8648-1493337CF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2287270"/>
          </a:xfrm>
          <a:noFill/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組員 </a:t>
            </a:r>
            <a:endParaRPr lang="en-US" altLang="zh-TW" sz="2400" dirty="0"/>
          </a:p>
          <a:p>
            <a:r>
              <a:rPr lang="en-US" altLang="zh-TW" sz="2400" dirty="0"/>
              <a:t>F112112118</a:t>
            </a:r>
            <a:r>
              <a:rPr lang="zh-TW" altLang="en-US" sz="2400" dirty="0"/>
              <a:t>黃士銘</a:t>
            </a:r>
            <a:endParaRPr lang="en-US" altLang="zh-TW" sz="2400" dirty="0"/>
          </a:p>
          <a:p>
            <a:r>
              <a:rPr lang="en-US" altLang="zh-TW" sz="2400" dirty="0"/>
              <a:t>C109112196</a:t>
            </a:r>
            <a:r>
              <a:rPr lang="zh-TW" altLang="en-US" sz="2400" dirty="0"/>
              <a:t>楊哲霖</a:t>
            </a:r>
            <a:endParaRPr lang="en-US" altLang="zh-TW" sz="2400" dirty="0"/>
          </a:p>
          <a:p>
            <a:r>
              <a:rPr lang="en-US" altLang="zh-TW" sz="2400" dirty="0"/>
              <a:t>F112112119</a:t>
            </a:r>
            <a:r>
              <a:rPr lang="zh-TW" altLang="en-US" sz="2400" dirty="0"/>
              <a:t>陳欣妤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335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D93AC-A00A-47F2-A7D9-48879087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BEF060E-4529-43E6-B312-9841FB737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290652"/>
              </p:ext>
            </p:extLst>
          </p:nvPr>
        </p:nvGraphicFramePr>
        <p:xfrm>
          <a:off x="1143000" y="2811725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功能實作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6/4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圖表製作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4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19589-57BF-49F8-B69F-4A14F34C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43" y="86485"/>
            <a:ext cx="9905998" cy="811271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4473F5D-F2BA-4AC7-B9E6-0F4FFEB3DE89}"/>
              </a:ext>
            </a:extLst>
          </p:cNvPr>
          <p:cNvSpPr txBox="1"/>
          <p:nvPr/>
        </p:nvSpPr>
        <p:spPr>
          <a:xfrm>
            <a:off x="6736710" y="5858016"/>
            <a:ext cx="360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遊戲介面示意圖</a:t>
            </a:r>
          </a:p>
        </p:txBody>
      </p: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7E73E35-7151-4902-9774-B69FC987F9E2}"/>
              </a:ext>
            </a:extLst>
          </p:cNvPr>
          <p:cNvGrpSpPr/>
          <p:nvPr/>
        </p:nvGrpSpPr>
        <p:grpSpPr>
          <a:xfrm>
            <a:off x="5248275" y="1800225"/>
            <a:ext cx="6339822" cy="3987172"/>
            <a:chOff x="4443813" y="1190977"/>
            <a:chExt cx="7144284" cy="4596420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6EC5FE1-FE41-4467-8BE2-41149D212B4B}"/>
                </a:ext>
              </a:extLst>
            </p:cNvPr>
            <p:cNvSpPr/>
            <p:nvPr/>
          </p:nvSpPr>
          <p:spPr>
            <a:xfrm>
              <a:off x="4443813" y="1190977"/>
              <a:ext cx="7144284" cy="4596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D9BF6544-B0AE-4505-8960-387BC8A1D0BF}"/>
                </a:ext>
              </a:extLst>
            </p:cNvPr>
            <p:cNvGrpSpPr/>
            <p:nvPr/>
          </p:nvGrpSpPr>
          <p:grpSpPr>
            <a:xfrm>
              <a:off x="5610357" y="2913333"/>
              <a:ext cx="510764" cy="501565"/>
              <a:chOff x="6484690" y="3373909"/>
              <a:chExt cx="1409350" cy="126888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16B926-280F-47C3-A3F0-16046DB371A1}"/>
                  </a:ext>
                </a:extLst>
              </p:cNvPr>
              <p:cNvSpPr/>
              <p:nvPr/>
            </p:nvSpPr>
            <p:spPr>
              <a:xfrm>
                <a:off x="6551802" y="3684543"/>
                <a:ext cx="1275126" cy="68116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A3966D45-5509-4C61-8E5A-3932D53EC307}"/>
                  </a:ext>
                </a:extLst>
              </p:cNvPr>
              <p:cNvSpPr/>
              <p:nvPr/>
            </p:nvSpPr>
            <p:spPr>
              <a:xfrm>
                <a:off x="6711193" y="3858936"/>
                <a:ext cx="302003" cy="302245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F2BCF18-63F2-4FA3-B30A-E9FAD11FC1F4}"/>
                  </a:ext>
                </a:extLst>
              </p:cNvPr>
              <p:cNvSpPr/>
              <p:nvPr/>
            </p:nvSpPr>
            <p:spPr>
              <a:xfrm>
                <a:off x="7013195" y="3977122"/>
                <a:ext cx="880841" cy="8634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5089D62-F140-4BF3-9F2B-A0DD827486AD}"/>
                  </a:ext>
                </a:extLst>
              </p:cNvPr>
              <p:cNvGrpSpPr/>
              <p:nvPr/>
            </p:nvGrpSpPr>
            <p:grpSpPr>
              <a:xfrm>
                <a:off x="6484690" y="3373909"/>
                <a:ext cx="1409350" cy="311911"/>
                <a:chOff x="6484690" y="3373909"/>
                <a:chExt cx="1409350" cy="311911"/>
              </a:xfrm>
            </p:grpSpPr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E252311B-B7E8-4956-B3D4-12B523A896CE}"/>
                    </a:ext>
                  </a:extLst>
                </p:cNvPr>
                <p:cNvSpPr/>
                <p:nvPr/>
              </p:nvSpPr>
              <p:spPr>
                <a:xfrm>
                  <a:off x="6484690" y="3382298"/>
                  <a:ext cx="1409350" cy="302245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2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B9AA707E-68C2-4283-944E-93FF4F18F92B}"/>
                    </a:ext>
                  </a:extLst>
                </p:cNvPr>
                <p:cNvCxnSpPr/>
                <p:nvPr/>
              </p:nvCxnSpPr>
              <p:spPr>
                <a:xfrm>
                  <a:off x="6797879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8AFAC9F5-28E8-4174-9900-20B57FCB9A4C}"/>
                    </a:ext>
                  </a:extLst>
                </p:cNvPr>
                <p:cNvCxnSpPr/>
                <p:nvPr/>
              </p:nvCxnSpPr>
              <p:spPr>
                <a:xfrm>
                  <a:off x="6551802" y="3383575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01F6F65D-96DB-4388-95E7-162ED43DB6A0}"/>
                    </a:ext>
                  </a:extLst>
                </p:cNvPr>
                <p:cNvCxnSpPr/>
                <p:nvPr/>
              </p:nvCxnSpPr>
              <p:spPr>
                <a:xfrm>
                  <a:off x="7069123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FF2ED8AA-673E-4DEB-A9EB-38121F53A8B1}"/>
                    </a:ext>
                  </a:extLst>
                </p:cNvPr>
                <p:cNvCxnSpPr/>
                <p:nvPr/>
              </p:nvCxnSpPr>
              <p:spPr>
                <a:xfrm>
                  <a:off x="7826928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98D6303D-2E9A-459A-975D-44D404715F0D}"/>
                    </a:ext>
                  </a:extLst>
                </p:cNvPr>
                <p:cNvCxnSpPr/>
                <p:nvPr/>
              </p:nvCxnSpPr>
              <p:spPr>
                <a:xfrm>
                  <a:off x="7625593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6C6ECF28-7D13-487F-ABED-9DE6001ECA60}"/>
                    </a:ext>
                  </a:extLst>
                </p:cNvPr>
                <p:cNvCxnSpPr/>
                <p:nvPr/>
              </p:nvCxnSpPr>
              <p:spPr>
                <a:xfrm>
                  <a:off x="7337571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E892A7AB-D59B-462B-8B9F-C6A1C39B73DA}"/>
                  </a:ext>
                </a:extLst>
              </p:cNvPr>
              <p:cNvGrpSpPr/>
              <p:nvPr/>
            </p:nvGrpSpPr>
            <p:grpSpPr>
              <a:xfrm>
                <a:off x="6484690" y="4332156"/>
                <a:ext cx="1409350" cy="310634"/>
                <a:chOff x="6484690" y="3373909"/>
                <a:chExt cx="1409350" cy="310634"/>
              </a:xfrm>
            </p:grpSpPr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13A7A2AC-0F5B-4AB1-B155-CC06D667D908}"/>
                    </a:ext>
                  </a:extLst>
                </p:cNvPr>
                <p:cNvSpPr/>
                <p:nvPr/>
              </p:nvSpPr>
              <p:spPr>
                <a:xfrm>
                  <a:off x="6484690" y="3382298"/>
                  <a:ext cx="1409350" cy="302245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2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1E445D29-4352-4453-BDB9-388144F0744E}"/>
                    </a:ext>
                  </a:extLst>
                </p:cNvPr>
                <p:cNvCxnSpPr/>
                <p:nvPr/>
              </p:nvCxnSpPr>
              <p:spPr>
                <a:xfrm>
                  <a:off x="6797879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6B962CFF-F339-49E8-9346-C4AC96E16C6F}"/>
                    </a:ext>
                  </a:extLst>
                </p:cNvPr>
                <p:cNvCxnSpPr/>
                <p:nvPr/>
              </p:nvCxnSpPr>
              <p:spPr>
                <a:xfrm>
                  <a:off x="6551802" y="3375186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23112A9A-6F6D-423C-A7DB-EBE512C0BBC6}"/>
                    </a:ext>
                  </a:extLst>
                </p:cNvPr>
                <p:cNvCxnSpPr/>
                <p:nvPr/>
              </p:nvCxnSpPr>
              <p:spPr>
                <a:xfrm>
                  <a:off x="7069123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FC397612-CDC0-4F4A-A4C8-59C0A68DA259}"/>
                    </a:ext>
                  </a:extLst>
                </p:cNvPr>
                <p:cNvCxnSpPr/>
                <p:nvPr/>
              </p:nvCxnSpPr>
              <p:spPr>
                <a:xfrm>
                  <a:off x="7826928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039D04CE-7E82-40AF-BD32-E233C5888E59}"/>
                    </a:ext>
                  </a:extLst>
                </p:cNvPr>
                <p:cNvCxnSpPr/>
                <p:nvPr/>
              </p:nvCxnSpPr>
              <p:spPr>
                <a:xfrm>
                  <a:off x="7625593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>
                  <a:extLst>
                    <a:ext uri="{FF2B5EF4-FFF2-40B4-BE49-F238E27FC236}">
                      <a16:creationId xmlns:a16="http://schemas.microsoft.com/office/drawing/2014/main" id="{08A83E97-F95F-4A21-A402-FD67680081C2}"/>
                    </a:ext>
                  </a:extLst>
                </p:cNvPr>
                <p:cNvCxnSpPr/>
                <p:nvPr/>
              </p:nvCxnSpPr>
              <p:spPr>
                <a:xfrm>
                  <a:off x="7337571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EC20CACC-3561-4B01-85F9-712AE3433465}"/>
                  </a:ext>
                </a:extLst>
              </p:cNvPr>
              <p:cNvSpPr/>
              <p:nvPr/>
            </p:nvSpPr>
            <p:spPr>
              <a:xfrm>
                <a:off x="6644084" y="3892670"/>
                <a:ext cx="67108" cy="6895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矩形: 圓角 50">
                <a:extLst>
                  <a:ext uri="{FF2B5EF4-FFF2-40B4-BE49-F238E27FC236}">
                    <a16:creationId xmlns:a16="http://schemas.microsoft.com/office/drawing/2014/main" id="{BFCE1825-4938-4A6D-85AF-D8B42842DD19}"/>
                  </a:ext>
                </a:extLst>
              </p:cNvPr>
              <p:cNvSpPr/>
              <p:nvPr/>
            </p:nvSpPr>
            <p:spPr>
              <a:xfrm>
                <a:off x="6644084" y="3968733"/>
                <a:ext cx="67108" cy="6895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DBA19452-9B08-4E37-B62E-DF6E8C46FF36}"/>
                  </a:ext>
                </a:extLst>
              </p:cNvPr>
              <p:cNvSpPr/>
              <p:nvPr/>
            </p:nvSpPr>
            <p:spPr>
              <a:xfrm>
                <a:off x="6644081" y="4054929"/>
                <a:ext cx="67108" cy="68951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DCCC0AC1-198F-4A62-839C-81B3DF992296}"/>
                </a:ext>
              </a:extLst>
            </p:cNvPr>
            <p:cNvGrpSpPr/>
            <p:nvPr/>
          </p:nvGrpSpPr>
          <p:grpSpPr>
            <a:xfrm flipH="1">
              <a:off x="10129123" y="3874107"/>
              <a:ext cx="510764" cy="497973"/>
              <a:chOff x="6484690" y="3373909"/>
              <a:chExt cx="1409350" cy="1268881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B74F6B9-C1BC-4EA9-8D28-DE3D41E0CA7D}"/>
                  </a:ext>
                </a:extLst>
              </p:cNvPr>
              <p:cNvSpPr/>
              <p:nvPr/>
            </p:nvSpPr>
            <p:spPr>
              <a:xfrm>
                <a:off x="6551802" y="3684543"/>
                <a:ext cx="1275126" cy="68116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7" name="矩形: 圓角 56">
                <a:extLst>
                  <a:ext uri="{FF2B5EF4-FFF2-40B4-BE49-F238E27FC236}">
                    <a16:creationId xmlns:a16="http://schemas.microsoft.com/office/drawing/2014/main" id="{E79AA820-4DF1-452D-950E-0041DC4A481E}"/>
                  </a:ext>
                </a:extLst>
              </p:cNvPr>
              <p:cNvSpPr/>
              <p:nvPr/>
            </p:nvSpPr>
            <p:spPr>
              <a:xfrm>
                <a:off x="6711193" y="3858936"/>
                <a:ext cx="302003" cy="30224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92A37E5-CAEE-479B-A5BF-3C08AE89A5B4}"/>
                  </a:ext>
                </a:extLst>
              </p:cNvPr>
              <p:cNvSpPr/>
              <p:nvPr/>
            </p:nvSpPr>
            <p:spPr>
              <a:xfrm>
                <a:off x="7013195" y="3977122"/>
                <a:ext cx="880841" cy="8634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2F04ED42-B56A-4C6E-B607-00C6C33744F3}"/>
                  </a:ext>
                </a:extLst>
              </p:cNvPr>
              <p:cNvGrpSpPr/>
              <p:nvPr/>
            </p:nvGrpSpPr>
            <p:grpSpPr>
              <a:xfrm>
                <a:off x="6484690" y="3373909"/>
                <a:ext cx="1409350" cy="311911"/>
                <a:chOff x="6484690" y="3373909"/>
                <a:chExt cx="1409350" cy="311911"/>
              </a:xfrm>
            </p:grpSpPr>
            <p:sp>
              <p:nvSpPr>
                <p:cNvPr id="71" name="矩形: 圓角 70">
                  <a:extLst>
                    <a:ext uri="{FF2B5EF4-FFF2-40B4-BE49-F238E27FC236}">
                      <a16:creationId xmlns:a16="http://schemas.microsoft.com/office/drawing/2014/main" id="{30CA0C7A-98C4-418A-B0BA-C98796DA8BD2}"/>
                    </a:ext>
                  </a:extLst>
                </p:cNvPr>
                <p:cNvSpPr/>
                <p:nvPr/>
              </p:nvSpPr>
              <p:spPr>
                <a:xfrm>
                  <a:off x="6484690" y="3382298"/>
                  <a:ext cx="1409350" cy="302245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2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2" name="直線接點 71">
                  <a:extLst>
                    <a:ext uri="{FF2B5EF4-FFF2-40B4-BE49-F238E27FC236}">
                      <a16:creationId xmlns:a16="http://schemas.microsoft.com/office/drawing/2014/main" id="{F8B733E0-9BFE-4B44-A8CE-CF3ADAE72F18}"/>
                    </a:ext>
                  </a:extLst>
                </p:cNvPr>
                <p:cNvCxnSpPr/>
                <p:nvPr/>
              </p:nvCxnSpPr>
              <p:spPr>
                <a:xfrm>
                  <a:off x="6797879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接點 72">
                  <a:extLst>
                    <a:ext uri="{FF2B5EF4-FFF2-40B4-BE49-F238E27FC236}">
                      <a16:creationId xmlns:a16="http://schemas.microsoft.com/office/drawing/2014/main" id="{092F2719-BBCC-4EA8-BB34-26CAD0EBDFFC}"/>
                    </a:ext>
                  </a:extLst>
                </p:cNvPr>
                <p:cNvCxnSpPr/>
                <p:nvPr/>
              </p:nvCxnSpPr>
              <p:spPr>
                <a:xfrm>
                  <a:off x="6551802" y="3383575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>
                  <a:extLst>
                    <a:ext uri="{FF2B5EF4-FFF2-40B4-BE49-F238E27FC236}">
                      <a16:creationId xmlns:a16="http://schemas.microsoft.com/office/drawing/2014/main" id="{F54F355F-03AB-47B5-BC7E-78D6BD2CF3A5}"/>
                    </a:ext>
                  </a:extLst>
                </p:cNvPr>
                <p:cNvCxnSpPr/>
                <p:nvPr/>
              </p:nvCxnSpPr>
              <p:spPr>
                <a:xfrm>
                  <a:off x="7069123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>
                  <a:extLst>
                    <a:ext uri="{FF2B5EF4-FFF2-40B4-BE49-F238E27FC236}">
                      <a16:creationId xmlns:a16="http://schemas.microsoft.com/office/drawing/2014/main" id="{61EECFB1-2AF7-418B-AE20-E94CC02E4EAE}"/>
                    </a:ext>
                  </a:extLst>
                </p:cNvPr>
                <p:cNvCxnSpPr/>
                <p:nvPr/>
              </p:nvCxnSpPr>
              <p:spPr>
                <a:xfrm>
                  <a:off x="7826928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949AB446-52D7-4EEC-A448-93FC2275F875}"/>
                    </a:ext>
                  </a:extLst>
                </p:cNvPr>
                <p:cNvCxnSpPr/>
                <p:nvPr/>
              </p:nvCxnSpPr>
              <p:spPr>
                <a:xfrm>
                  <a:off x="7625593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接點 78">
                  <a:extLst>
                    <a:ext uri="{FF2B5EF4-FFF2-40B4-BE49-F238E27FC236}">
                      <a16:creationId xmlns:a16="http://schemas.microsoft.com/office/drawing/2014/main" id="{623113F6-CB62-49D3-BC08-9308EA9B7909}"/>
                    </a:ext>
                  </a:extLst>
                </p:cNvPr>
                <p:cNvCxnSpPr/>
                <p:nvPr/>
              </p:nvCxnSpPr>
              <p:spPr>
                <a:xfrm>
                  <a:off x="7337571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AB0BF818-B241-4DF5-8C33-55E0A402039F}"/>
                  </a:ext>
                </a:extLst>
              </p:cNvPr>
              <p:cNvGrpSpPr/>
              <p:nvPr/>
            </p:nvGrpSpPr>
            <p:grpSpPr>
              <a:xfrm>
                <a:off x="6484690" y="4332156"/>
                <a:ext cx="1409350" cy="310634"/>
                <a:chOff x="6484690" y="3373909"/>
                <a:chExt cx="1409350" cy="310634"/>
              </a:xfrm>
            </p:grpSpPr>
            <p:sp>
              <p:nvSpPr>
                <p:cNvPr id="64" name="矩形: 圓角 63">
                  <a:extLst>
                    <a:ext uri="{FF2B5EF4-FFF2-40B4-BE49-F238E27FC236}">
                      <a16:creationId xmlns:a16="http://schemas.microsoft.com/office/drawing/2014/main" id="{67E792CC-31C5-4631-B7CD-7F475F413057}"/>
                    </a:ext>
                  </a:extLst>
                </p:cNvPr>
                <p:cNvSpPr/>
                <p:nvPr/>
              </p:nvSpPr>
              <p:spPr>
                <a:xfrm>
                  <a:off x="6484690" y="3382298"/>
                  <a:ext cx="1409350" cy="302245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2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02DC083D-A497-45FC-BC34-D6E3363DD71D}"/>
                    </a:ext>
                  </a:extLst>
                </p:cNvPr>
                <p:cNvCxnSpPr/>
                <p:nvPr/>
              </p:nvCxnSpPr>
              <p:spPr>
                <a:xfrm>
                  <a:off x="6797879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接點 65">
                  <a:extLst>
                    <a:ext uri="{FF2B5EF4-FFF2-40B4-BE49-F238E27FC236}">
                      <a16:creationId xmlns:a16="http://schemas.microsoft.com/office/drawing/2014/main" id="{A085139A-ABF5-4493-84C9-97851D2DE840}"/>
                    </a:ext>
                  </a:extLst>
                </p:cNvPr>
                <p:cNvCxnSpPr/>
                <p:nvPr/>
              </p:nvCxnSpPr>
              <p:spPr>
                <a:xfrm>
                  <a:off x="6551802" y="3375186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接點 66">
                  <a:extLst>
                    <a:ext uri="{FF2B5EF4-FFF2-40B4-BE49-F238E27FC236}">
                      <a16:creationId xmlns:a16="http://schemas.microsoft.com/office/drawing/2014/main" id="{6F6A4322-956B-4E3F-A207-E97C64F80907}"/>
                    </a:ext>
                  </a:extLst>
                </p:cNvPr>
                <p:cNvCxnSpPr/>
                <p:nvPr/>
              </p:nvCxnSpPr>
              <p:spPr>
                <a:xfrm>
                  <a:off x="7069123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50399F22-7C2A-458F-8C4B-4C19B52EB620}"/>
                    </a:ext>
                  </a:extLst>
                </p:cNvPr>
                <p:cNvCxnSpPr/>
                <p:nvPr/>
              </p:nvCxnSpPr>
              <p:spPr>
                <a:xfrm>
                  <a:off x="7826928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>
                  <a:extLst>
                    <a:ext uri="{FF2B5EF4-FFF2-40B4-BE49-F238E27FC236}">
                      <a16:creationId xmlns:a16="http://schemas.microsoft.com/office/drawing/2014/main" id="{B4F8C474-1F20-48B2-8F23-F4C9501AE380}"/>
                    </a:ext>
                  </a:extLst>
                </p:cNvPr>
                <p:cNvCxnSpPr/>
                <p:nvPr/>
              </p:nvCxnSpPr>
              <p:spPr>
                <a:xfrm>
                  <a:off x="7625593" y="3382298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>
                  <a:extLst>
                    <a:ext uri="{FF2B5EF4-FFF2-40B4-BE49-F238E27FC236}">
                      <a16:creationId xmlns:a16="http://schemas.microsoft.com/office/drawing/2014/main" id="{CAA669B4-A1B3-4D60-9837-DC1810C1FE93}"/>
                    </a:ext>
                  </a:extLst>
                </p:cNvPr>
                <p:cNvCxnSpPr/>
                <p:nvPr/>
              </p:nvCxnSpPr>
              <p:spPr>
                <a:xfrm>
                  <a:off x="7337571" y="3373909"/>
                  <a:ext cx="0" cy="3022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矩形: 圓角 60">
                <a:extLst>
                  <a:ext uri="{FF2B5EF4-FFF2-40B4-BE49-F238E27FC236}">
                    <a16:creationId xmlns:a16="http://schemas.microsoft.com/office/drawing/2014/main" id="{CBC87C64-726B-4063-A5F3-C16598994D84}"/>
                  </a:ext>
                </a:extLst>
              </p:cNvPr>
              <p:cNvSpPr/>
              <p:nvPr/>
            </p:nvSpPr>
            <p:spPr>
              <a:xfrm>
                <a:off x="6644084" y="3892670"/>
                <a:ext cx="67108" cy="6895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: 圓角 61">
                <a:extLst>
                  <a:ext uri="{FF2B5EF4-FFF2-40B4-BE49-F238E27FC236}">
                    <a16:creationId xmlns:a16="http://schemas.microsoft.com/office/drawing/2014/main" id="{A5338975-0C22-48A1-A266-8C6DEED23A3F}"/>
                  </a:ext>
                </a:extLst>
              </p:cNvPr>
              <p:cNvSpPr/>
              <p:nvPr/>
            </p:nvSpPr>
            <p:spPr>
              <a:xfrm>
                <a:off x="6644084" y="3968733"/>
                <a:ext cx="67108" cy="6895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: 圓角 62">
                <a:extLst>
                  <a:ext uri="{FF2B5EF4-FFF2-40B4-BE49-F238E27FC236}">
                    <a16:creationId xmlns:a16="http://schemas.microsoft.com/office/drawing/2014/main" id="{B2BC12A4-C99F-43DF-A0D1-56B76495A5B8}"/>
                  </a:ext>
                </a:extLst>
              </p:cNvPr>
              <p:cNvSpPr/>
              <p:nvPr/>
            </p:nvSpPr>
            <p:spPr>
              <a:xfrm>
                <a:off x="6644081" y="4054929"/>
                <a:ext cx="67108" cy="6895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026" name="Picture 2" descr="磚塊背景圖片，高清圖庫，桌布素材免費下載| Pngtree">
              <a:extLst>
                <a:ext uri="{FF2B5EF4-FFF2-40B4-BE49-F238E27FC236}">
                  <a16:creationId xmlns:a16="http://schemas.microsoft.com/office/drawing/2014/main" id="{0D91D471-DA03-450B-A1B6-A743D6E48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6312" y="1610107"/>
              <a:ext cx="595338" cy="512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4DE3891C-B867-4816-B8D9-9D69AC8EA73D}"/>
                </a:ext>
              </a:extLst>
            </p:cNvPr>
            <p:cNvGrpSpPr/>
            <p:nvPr/>
          </p:nvGrpSpPr>
          <p:grpSpPr>
            <a:xfrm>
              <a:off x="7091619" y="1504880"/>
              <a:ext cx="1847916" cy="3693931"/>
              <a:chOff x="6851967" y="1443325"/>
              <a:chExt cx="1847916" cy="3693931"/>
            </a:xfrm>
          </p:grpSpPr>
          <p:pic>
            <p:nvPicPr>
              <p:cNvPr id="80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1BD78AD9-C06B-4A73-9773-A14D06D8E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2927" y="2495528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F296276E-92A3-49F5-B907-6F008534E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2927" y="1967840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93844F96-8965-457B-B96B-BE94322F8D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326" y="1443325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A6E5C137-F7DD-4EDC-945E-5B7608CAF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6628" y="3556521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C610EA0B-709E-4C57-BD00-9AFF20E420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1027" y="3032006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4FFC27C5-46E2-4EFA-AACF-76640B934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545" y="3026062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0D5A71CC-5ED7-4DAB-A473-2C8B010E95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545" y="2498374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8CB163FC-E413-46F8-97DD-82D83E9F5B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545" y="1967840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DBAF7507-CCA4-43E2-B0E4-5A0A9FA4E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1967" y="3556521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82B30314-4C49-4954-8861-1ED5B668B8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1967" y="3028833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532E98CE-1B77-4A5F-81D3-1FF64661F9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6366" y="2504318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磚塊背景圖片，高清圖庫，桌布素材免費下載| Pngtree">
                <a:extLst>
                  <a:ext uri="{FF2B5EF4-FFF2-40B4-BE49-F238E27FC236}">
                    <a16:creationId xmlns:a16="http://schemas.microsoft.com/office/drawing/2014/main" id="{AF45BF63-20A9-426A-B8B5-0B9B0A5BC2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8090" y="4625194"/>
                <a:ext cx="595338" cy="512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4" name="Picture 2" descr="磚塊背景圖片，高清圖庫，桌布素材免費下載| Pngtree">
              <a:extLst>
                <a:ext uri="{FF2B5EF4-FFF2-40B4-BE49-F238E27FC236}">
                  <a16:creationId xmlns:a16="http://schemas.microsoft.com/office/drawing/2014/main" id="{B0FAB22E-1CE3-4C92-A3AE-89962B78A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1794" y="1968136"/>
              <a:ext cx="595338" cy="512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磚塊背景圖片，高清圖庫，桌布素材免費下載| Pngtree">
              <a:extLst>
                <a:ext uri="{FF2B5EF4-FFF2-40B4-BE49-F238E27FC236}">
                  <a16:creationId xmlns:a16="http://schemas.microsoft.com/office/drawing/2014/main" id="{4982E238-85DC-4E98-8E18-36189524E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6193" y="1443621"/>
              <a:ext cx="595338" cy="512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磚塊背景圖片，高清圖庫，桌布素材免費下載| Pngtree">
              <a:extLst>
                <a:ext uri="{FF2B5EF4-FFF2-40B4-BE49-F238E27FC236}">
                  <a16:creationId xmlns:a16="http://schemas.microsoft.com/office/drawing/2014/main" id="{A9CA1AD4-5446-4F2A-B50C-7A619974A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0172" y="4606722"/>
              <a:ext cx="595338" cy="512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02F6460-14E3-4BFD-AE0C-C45560D8DF8D}"/>
                </a:ext>
              </a:extLst>
            </p:cNvPr>
            <p:cNvGrpSpPr/>
            <p:nvPr/>
          </p:nvGrpSpPr>
          <p:grpSpPr>
            <a:xfrm>
              <a:off x="10639887" y="5543668"/>
              <a:ext cx="835421" cy="200563"/>
              <a:chOff x="10790761" y="5774013"/>
              <a:chExt cx="835421" cy="200563"/>
            </a:xfrm>
          </p:grpSpPr>
          <p:sp>
            <p:nvSpPr>
              <p:cNvPr id="21" name="心形 20">
                <a:extLst>
                  <a:ext uri="{FF2B5EF4-FFF2-40B4-BE49-F238E27FC236}">
                    <a16:creationId xmlns:a16="http://schemas.microsoft.com/office/drawing/2014/main" id="{60069D41-49FA-4491-90C5-039E35A56F1F}"/>
                  </a:ext>
                </a:extLst>
              </p:cNvPr>
              <p:cNvSpPr/>
              <p:nvPr/>
            </p:nvSpPr>
            <p:spPr>
              <a:xfrm>
                <a:off x="10790761" y="5774013"/>
                <a:ext cx="233020" cy="195526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心形 98">
                <a:extLst>
                  <a:ext uri="{FF2B5EF4-FFF2-40B4-BE49-F238E27FC236}">
                    <a16:creationId xmlns:a16="http://schemas.microsoft.com/office/drawing/2014/main" id="{4CEACF19-D903-464F-B965-EFCB176BC12D}"/>
                  </a:ext>
                </a:extLst>
              </p:cNvPr>
              <p:cNvSpPr/>
              <p:nvPr/>
            </p:nvSpPr>
            <p:spPr>
              <a:xfrm>
                <a:off x="11095091" y="5779050"/>
                <a:ext cx="233020" cy="195526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心形 99">
                <a:extLst>
                  <a:ext uri="{FF2B5EF4-FFF2-40B4-BE49-F238E27FC236}">
                    <a16:creationId xmlns:a16="http://schemas.microsoft.com/office/drawing/2014/main" id="{600AE3B2-C62E-44B9-8EA7-CC2913A7418C}"/>
                  </a:ext>
                </a:extLst>
              </p:cNvPr>
              <p:cNvSpPr/>
              <p:nvPr/>
            </p:nvSpPr>
            <p:spPr>
              <a:xfrm>
                <a:off x="11393162" y="5779050"/>
                <a:ext cx="233020" cy="195526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110343CC-7D94-451F-8922-5B71CC5F398F}"/>
                </a:ext>
              </a:extLst>
            </p:cNvPr>
            <p:cNvGrpSpPr/>
            <p:nvPr/>
          </p:nvGrpSpPr>
          <p:grpSpPr>
            <a:xfrm>
              <a:off x="4562943" y="5515977"/>
              <a:ext cx="835421" cy="199035"/>
              <a:chOff x="10790761" y="5779050"/>
              <a:chExt cx="835421" cy="199035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02" name="心形 101">
                <a:extLst>
                  <a:ext uri="{FF2B5EF4-FFF2-40B4-BE49-F238E27FC236}">
                    <a16:creationId xmlns:a16="http://schemas.microsoft.com/office/drawing/2014/main" id="{0091918A-10D6-4A67-A948-CED3C7BA31EC}"/>
                  </a:ext>
                </a:extLst>
              </p:cNvPr>
              <p:cNvSpPr/>
              <p:nvPr/>
            </p:nvSpPr>
            <p:spPr>
              <a:xfrm>
                <a:off x="10790761" y="5782559"/>
                <a:ext cx="233020" cy="195526"/>
              </a:xfrm>
              <a:prstGeom prst="heart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心形 102">
                <a:extLst>
                  <a:ext uri="{FF2B5EF4-FFF2-40B4-BE49-F238E27FC236}">
                    <a16:creationId xmlns:a16="http://schemas.microsoft.com/office/drawing/2014/main" id="{6C149CB5-2888-4A49-B9EC-ECFE18148005}"/>
                  </a:ext>
                </a:extLst>
              </p:cNvPr>
              <p:cNvSpPr/>
              <p:nvPr/>
            </p:nvSpPr>
            <p:spPr>
              <a:xfrm>
                <a:off x="11095091" y="5779050"/>
                <a:ext cx="233020" cy="195526"/>
              </a:xfrm>
              <a:prstGeom prst="heart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心形 103">
                <a:extLst>
                  <a:ext uri="{FF2B5EF4-FFF2-40B4-BE49-F238E27FC236}">
                    <a16:creationId xmlns:a16="http://schemas.microsoft.com/office/drawing/2014/main" id="{2DEB4E9C-BE19-4560-9372-8B434AAAD9FC}"/>
                  </a:ext>
                </a:extLst>
              </p:cNvPr>
              <p:cNvSpPr/>
              <p:nvPr/>
            </p:nvSpPr>
            <p:spPr>
              <a:xfrm>
                <a:off x="11393162" y="5779050"/>
                <a:ext cx="233020" cy="195526"/>
              </a:xfrm>
              <a:prstGeom prst="heart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6F523E0-2EBF-4DAE-BB1A-2A4567A49654}"/>
                </a:ext>
              </a:extLst>
            </p:cNvPr>
            <p:cNvSpPr/>
            <p:nvPr/>
          </p:nvSpPr>
          <p:spPr>
            <a:xfrm>
              <a:off x="6272604" y="5571044"/>
              <a:ext cx="611687" cy="894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E9FC456C-719F-484E-846A-5A84460335C4}"/>
                </a:ext>
              </a:extLst>
            </p:cNvPr>
            <p:cNvGrpSpPr/>
            <p:nvPr/>
          </p:nvGrpSpPr>
          <p:grpSpPr>
            <a:xfrm>
              <a:off x="4980654" y="1286956"/>
              <a:ext cx="1308050" cy="79903"/>
              <a:chOff x="4537817" y="4871606"/>
              <a:chExt cx="1034584" cy="131927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DCE016E9-B44F-4A1A-95EB-AAE5D59615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817" y="4871606"/>
                <a:ext cx="1034584" cy="0"/>
              </a:xfrm>
              <a:prstGeom prst="line">
                <a:avLst/>
              </a:prstGeom>
              <a:ln w="762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7BF0B2A1-CEE1-4567-85DA-1C5A9CE70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7817" y="5003533"/>
                <a:ext cx="1034584" cy="0"/>
              </a:xfrm>
              <a:prstGeom prst="line">
                <a:avLst/>
              </a:prstGeom>
              <a:ln w="762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ABC8B3B-B6AD-4014-B9FF-B29BA57EDF2E}"/>
                </a:ext>
              </a:extLst>
            </p:cNvPr>
            <p:cNvSpPr/>
            <p:nvPr/>
          </p:nvSpPr>
          <p:spPr>
            <a:xfrm>
              <a:off x="5509429" y="5576235"/>
              <a:ext cx="611687" cy="8223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EAFBA37D-D96C-4F69-B376-5F601CC29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1589" y="5619342"/>
              <a:ext cx="755389" cy="0"/>
            </a:xfrm>
            <a:prstGeom prst="line">
              <a:avLst/>
            </a:prstGeom>
            <a:ln w="762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B9E1CD70-E6BC-4E46-A134-31895001F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824" y="5636434"/>
              <a:ext cx="445711" cy="0"/>
            </a:xfrm>
            <a:prstGeom prst="line">
              <a:avLst/>
            </a:prstGeom>
            <a:ln w="762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BC3DCC4-B4AB-402A-A823-10AA6D819140}"/>
                </a:ext>
              </a:extLst>
            </p:cNvPr>
            <p:cNvSpPr/>
            <p:nvPr/>
          </p:nvSpPr>
          <p:spPr>
            <a:xfrm>
              <a:off x="10021009" y="5608860"/>
              <a:ext cx="459395" cy="8223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EBF2F92-8195-4951-8809-A2AE6D8740D3}"/>
                </a:ext>
              </a:extLst>
            </p:cNvPr>
            <p:cNvSpPr/>
            <p:nvPr/>
          </p:nvSpPr>
          <p:spPr>
            <a:xfrm>
              <a:off x="9088899" y="5597823"/>
              <a:ext cx="615614" cy="8592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0" name="圖片 119">
              <a:extLst>
                <a:ext uri="{FF2B5EF4-FFF2-40B4-BE49-F238E27FC236}">
                  <a16:creationId xmlns:a16="http://schemas.microsoft.com/office/drawing/2014/main" id="{16945702-54BF-4934-B3B8-9B8867BE6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9281" y="1854844"/>
              <a:ext cx="267325" cy="267325"/>
            </a:xfrm>
            <a:prstGeom prst="rect">
              <a:avLst/>
            </a:prstGeom>
          </p:spPr>
        </p:pic>
        <p:pic>
          <p:nvPicPr>
            <p:cNvPr id="137" name="圖片 136">
              <a:extLst>
                <a:ext uri="{FF2B5EF4-FFF2-40B4-BE49-F238E27FC236}">
                  <a16:creationId xmlns:a16="http://schemas.microsoft.com/office/drawing/2014/main" id="{3290195A-FC71-4F07-8873-F6D116A24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2443" y="4015608"/>
              <a:ext cx="267325" cy="267325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0171E67-B2D4-4894-BDB7-13FF64605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4915" y="1766249"/>
              <a:ext cx="269591" cy="267325"/>
            </a:xfrm>
            <a:prstGeom prst="rect">
              <a:avLst/>
            </a:prstGeom>
          </p:spPr>
        </p:pic>
        <p:pic>
          <p:nvPicPr>
            <p:cNvPr id="139" name="圖片 138">
              <a:extLst>
                <a:ext uri="{FF2B5EF4-FFF2-40B4-BE49-F238E27FC236}">
                  <a16:creationId xmlns:a16="http://schemas.microsoft.com/office/drawing/2014/main" id="{DBD7426C-344E-474E-A1FC-DA74943BD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0727" y="2640188"/>
              <a:ext cx="269591" cy="267325"/>
            </a:xfrm>
            <a:prstGeom prst="rect">
              <a:avLst/>
            </a:prstGeom>
          </p:spPr>
        </p:pic>
      </p:grpSp>
      <p:graphicFrame>
        <p:nvGraphicFramePr>
          <p:cNvPr id="142" name="內容版面配置區 9">
            <a:extLst>
              <a:ext uri="{FF2B5EF4-FFF2-40B4-BE49-F238E27FC236}">
                <a16:creationId xmlns:a16="http://schemas.microsoft.com/office/drawing/2014/main" id="{EF204722-5354-4308-82DB-CF1D4A3DF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752109"/>
              </p:ext>
            </p:extLst>
          </p:nvPr>
        </p:nvGraphicFramePr>
        <p:xfrm>
          <a:off x="802395" y="659967"/>
          <a:ext cx="3681550" cy="9459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68147">
                  <a:extLst>
                    <a:ext uri="{9D8B030D-6E8A-4147-A177-3AD203B41FA5}">
                      <a16:colId xmlns:a16="http://schemas.microsoft.com/office/drawing/2014/main" val="2477958489"/>
                    </a:ext>
                  </a:extLst>
                </a:gridCol>
                <a:gridCol w="2413403">
                  <a:extLst>
                    <a:ext uri="{9D8B030D-6E8A-4147-A177-3AD203B41FA5}">
                      <a16:colId xmlns:a16="http://schemas.microsoft.com/office/drawing/2014/main" val="3158721085"/>
                    </a:ext>
                  </a:extLst>
                </a:gridCol>
              </a:tblGrid>
              <a:tr h="346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外掛功能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58394"/>
                  </a:ext>
                </a:extLst>
              </a:tr>
              <a:tr h="598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/>
                        <a:t>射擊對手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/>
                        <a:t>控制坦克及炮管方向，自動瞄準對手射擊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57046"/>
                  </a:ext>
                </a:extLst>
              </a:tr>
            </a:tbl>
          </a:graphicData>
        </a:graphic>
      </p:graphicFrame>
      <p:graphicFrame>
        <p:nvGraphicFramePr>
          <p:cNvPr id="143" name="表格 142">
            <a:extLst>
              <a:ext uri="{FF2B5EF4-FFF2-40B4-BE49-F238E27FC236}">
                <a16:creationId xmlns:a16="http://schemas.microsoft.com/office/drawing/2014/main" id="{A87DF4FC-9EB1-43F8-95F0-F8621BD83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209"/>
              </p:ext>
            </p:extLst>
          </p:nvPr>
        </p:nvGraphicFramePr>
        <p:xfrm>
          <a:off x="802395" y="1709588"/>
          <a:ext cx="3672060" cy="10785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7067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2414993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46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基礎功能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5989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生命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當被對方的砲彈打到時，生命數量及減一。初始生命值為三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</a:tbl>
          </a:graphicData>
        </a:graphic>
      </p:graphicFrame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71DDFF1F-790F-4614-84EB-0A538D137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68802"/>
              </p:ext>
            </p:extLst>
          </p:nvPr>
        </p:nvGraphicFramePr>
        <p:xfrm>
          <a:off x="792910" y="2877317"/>
          <a:ext cx="3672060" cy="12928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7067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2414993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46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補給功能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5989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燃油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經過燃油補給站，燃油補充</a:t>
                      </a:r>
                      <a:r>
                        <a:rPr lang="en-US" altLang="zh-TW" sz="1400" dirty="0"/>
                        <a:t>30</a:t>
                      </a:r>
                      <a:r>
                        <a:rPr lang="zh-TW" altLang="en-US" sz="1400" dirty="0"/>
                        <a:t>，最高上限為</a:t>
                      </a:r>
                      <a:r>
                        <a:rPr lang="en-US" altLang="zh-TW" sz="1400" dirty="0"/>
                        <a:t>100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46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彈藥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一次補充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，最高上限為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46" name="表格 145">
            <a:extLst>
              <a:ext uri="{FF2B5EF4-FFF2-40B4-BE49-F238E27FC236}">
                <a16:creationId xmlns:a16="http://schemas.microsoft.com/office/drawing/2014/main" id="{1E3A51C0-912F-41A0-A3D4-3BBD132DE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39051"/>
              </p:ext>
            </p:extLst>
          </p:nvPr>
        </p:nvGraphicFramePr>
        <p:xfrm>
          <a:off x="801311" y="4264678"/>
          <a:ext cx="3720740" cy="23755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73732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1624053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  <a:gridCol w="822955">
                  <a:extLst>
                    <a:ext uri="{9D8B030D-6E8A-4147-A177-3AD203B41FA5}">
                      <a16:colId xmlns:a16="http://schemas.microsoft.com/office/drawing/2014/main" val="2546835523"/>
                    </a:ext>
                  </a:extLst>
                </a:gridCol>
              </a:tblGrid>
              <a:tr h="3276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遊戲規則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5733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過關條件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dirty="0"/>
                        <a:t>消除所有對手或是比賽積分高過於對手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73397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比賽積分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對方失去的生命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  <a:tr h="5733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每擊中一次牆壁 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060288"/>
                  </a:ext>
                </a:extLst>
              </a:tr>
              <a:tr h="3276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擊破牆壁 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42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1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D9657-50B4-4FC1-9139-E3FCF04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836CE-F90F-4B3F-BBEE-47297389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訓練目標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把對手生命值清空或是遊戲積分高過於對方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吃到場上的補給</a:t>
            </a:r>
            <a:r>
              <a:rPr lang="en-US" altLang="zh-TW" dirty="0"/>
              <a:t>(</a:t>
            </a:r>
            <a:r>
              <a:rPr lang="zh-TW" altLang="en-US" dirty="0"/>
              <a:t>燃油及彈藥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1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08892-6286-49ED-8552-B9420241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6C309F-5AC8-4B2F-8CB7-82A941A2D89D}"/>
              </a:ext>
            </a:extLst>
          </p:cNvPr>
          <p:cNvSpPr txBox="1"/>
          <p:nvPr/>
        </p:nvSpPr>
        <p:spPr>
          <a:xfrm>
            <a:off x="1164651" y="1120903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外部介面</a:t>
            </a:r>
            <a:r>
              <a:rPr lang="en-US" altLang="zh-TW" dirty="0"/>
              <a:t>:</a:t>
            </a:r>
            <a:r>
              <a:rPr lang="zh-TW" altLang="en-US" dirty="0"/>
              <a:t>坦克對準敵方坦克方向射擊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內部介面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PAIA</a:t>
            </a:r>
            <a:r>
              <a:rPr lang="zh-TW" altLang="en-US" dirty="0"/>
              <a:t>產生</a:t>
            </a:r>
            <a:r>
              <a:rPr lang="en-US" altLang="zh-TW" dirty="0"/>
              <a:t>exe</a:t>
            </a:r>
            <a:r>
              <a:rPr lang="zh-TW" altLang="en-US" dirty="0"/>
              <a:t>檔，</a:t>
            </a:r>
            <a:r>
              <a:rPr lang="en-US" altLang="zh-TW" dirty="0"/>
              <a:t>python</a:t>
            </a:r>
            <a:r>
              <a:rPr lang="zh-TW" altLang="en-US" dirty="0"/>
              <a:t>透過</a:t>
            </a:r>
            <a:r>
              <a:rPr lang="en-US" altLang="zh-TW" dirty="0"/>
              <a:t>gym</a:t>
            </a:r>
            <a:r>
              <a:rPr lang="zh-TW" altLang="en-US" dirty="0"/>
              <a:t>與</a:t>
            </a:r>
            <a:r>
              <a:rPr lang="en-US" altLang="zh-TW" dirty="0"/>
              <a:t>exe</a:t>
            </a:r>
            <a:r>
              <a:rPr lang="zh-TW" altLang="en-US" dirty="0"/>
              <a:t>檔溝通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8AA8793-6D29-4A77-9032-94089804BCC0}"/>
              </a:ext>
            </a:extLst>
          </p:cNvPr>
          <p:cNvGrpSpPr/>
          <p:nvPr/>
        </p:nvGrpSpPr>
        <p:grpSpPr>
          <a:xfrm>
            <a:off x="381937" y="2291786"/>
            <a:ext cx="4839894" cy="3147472"/>
            <a:chOff x="837045" y="2065865"/>
            <a:chExt cx="6799628" cy="4081982"/>
          </a:xfrm>
        </p:grpSpPr>
        <p:pic>
          <p:nvPicPr>
            <p:cNvPr id="1026" name="Picture 2" descr="File:Python.svg - 維基百科，自由的百科全書">
              <a:extLst>
                <a:ext uri="{FF2B5EF4-FFF2-40B4-BE49-F238E27FC236}">
                  <a16:creationId xmlns:a16="http://schemas.microsoft.com/office/drawing/2014/main" id="{A7DB0B48-EAD2-4F9E-AE72-4BA6C051A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443" y="3084737"/>
              <a:ext cx="1448185" cy="14448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5A4FA75-BD39-44FD-B533-C30C1B2C20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73416" y="4634178"/>
              <a:ext cx="2091571" cy="686701"/>
            </a:xfrm>
            <a:prstGeom prst="bentConnector2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E40113C-B610-4CF3-BBAE-E84DFFB4C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858" y="5983689"/>
              <a:ext cx="1362805" cy="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F6B7CB5-5EFD-4EDB-B07F-696CD6219717}"/>
                </a:ext>
              </a:extLst>
            </p:cNvPr>
            <p:cNvSpPr txBox="1"/>
            <p:nvPr/>
          </p:nvSpPr>
          <p:spPr>
            <a:xfrm>
              <a:off x="2891627" y="4548426"/>
              <a:ext cx="860745" cy="359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python</a:t>
              </a:r>
              <a:endParaRPr lang="zh-TW" altLang="en-US" sz="1200" dirty="0"/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F3C3A86-61A0-4800-BDF6-887B8C017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053" y="2065865"/>
              <a:ext cx="2367970" cy="1015214"/>
            </a:xfrm>
            <a:prstGeom prst="rect">
              <a:avLst/>
            </a:prstGeom>
          </p:spPr>
        </p:pic>
        <p:sp>
          <p:nvSpPr>
            <p:cNvPr id="28" name="箭號: 向下 27">
              <a:extLst>
                <a:ext uri="{FF2B5EF4-FFF2-40B4-BE49-F238E27FC236}">
                  <a16:creationId xmlns:a16="http://schemas.microsoft.com/office/drawing/2014/main" id="{51C9898B-D3A3-4D3C-8304-EEC28631EDDC}"/>
                </a:ext>
              </a:extLst>
            </p:cNvPr>
            <p:cNvSpPr/>
            <p:nvPr/>
          </p:nvSpPr>
          <p:spPr>
            <a:xfrm>
              <a:off x="6338691" y="3181571"/>
              <a:ext cx="176333" cy="819011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D43E8BA-9B92-4EA5-9CA6-9EAE7DA7F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158" y="4076774"/>
              <a:ext cx="1645400" cy="1641587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BF84FB5-E50C-42D0-8A60-45A470186452}"/>
                </a:ext>
              </a:extLst>
            </p:cNvPr>
            <p:cNvSpPr txBox="1"/>
            <p:nvPr/>
          </p:nvSpPr>
          <p:spPr>
            <a:xfrm>
              <a:off x="5709149" y="5631216"/>
              <a:ext cx="1432773" cy="359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Arkanoid.exe</a:t>
              </a:r>
              <a:endParaRPr lang="zh-TW" altLang="en-US" sz="1200" dirty="0"/>
            </a:p>
          </p:txBody>
        </p:sp>
        <p:sp>
          <p:nvSpPr>
            <p:cNvPr id="33" name="箭號: 左-右雙向 32">
              <a:extLst>
                <a:ext uri="{FF2B5EF4-FFF2-40B4-BE49-F238E27FC236}">
                  <a16:creationId xmlns:a16="http://schemas.microsoft.com/office/drawing/2014/main" id="{91213CCB-1661-4207-8D99-55CFE8FB668F}"/>
                </a:ext>
              </a:extLst>
            </p:cNvPr>
            <p:cNvSpPr/>
            <p:nvPr/>
          </p:nvSpPr>
          <p:spPr>
            <a:xfrm>
              <a:off x="4329187" y="4424580"/>
              <a:ext cx="1526233" cy="130191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CFD3D46-0EAB-483E-B891-79348D2A7FD2}"/>
                </a:ext>
              </a:extLst>
            </p:cNvPr>
            <p:cNvSpPr txBox="1"/>
            <p:nvPr/>
          </p:nvSpPr>
          <p:spPr>
            <a:xfrm>
              <a:off x="4417528" y="4112024"/>
              <a:ext cx="1340437" cy="359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控制與讀取</a:t>
              </a: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3BBCA3A-4EC8-4E5D-A0B7-48DF74F2BE09}"/>
                </a:ext>
              </a:extLst>
            </p:cNvPr>
            <p:cNvGrpSpPr/>
            <p:nvPr/>
          </p:nvGrpSpPr>
          <p:grpSpPr>
            <a:xfrm>
              <a:off x="4619468" y="4654635"/>
              <a:ext cx="1450063" cy="479748"/>
              <a:chOff x="3409264" y="4629214"/>
              <a:chExt cx="1555924" cy="515968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D8EFCA88-A1AC-4DC9-9D7C-2BED780DA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64" y="4629214"/>
                <a:ext cx="600309" cy="515968"/>
              </a:xfrm>
              <a:prstGeom prst="rect">
                <a:avLst/>
              </a:prstGeom>
            </p:spPr>
          </p:pic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12F8A4D-98B8-49E1-9AC0-FD378F07E2A2}"/>
                  </a:ext>
                </a:extLst>
              </p:cNvPr>
              <p:cNvSpPr txBox="1"/>
              <p:nvPr/>
            </p:nvSpPr>
            <p:spPr>
              <a:xfrm>
                <a:off x="3638918" y="4674131"/>
                <a:ext cx="1326270" cy="386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Gym</a:t>
                </a:r>
                <a:endParaRPr lang="zh-TW" altLang="en-US" sz="1200" dirty="0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FCDA6DF-C75E-4E9B-852A-4CFC89165BD7}"/>
                </a:ext>
              </a:extLst>
            </p:cNvPr>
            <p:cNvSpPr txBox="1"/>
            <p:nvPr/>
          </p:nvSpPr>
          <p:spPr>
            <a:xfrm>
              <a:off x="1606443" y="2488116"/>
              <a:ext cx="725620" cy="3592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KNN</a:t>
              </a:r>
              <a:endParaRPr lang="zh-TW" altLang="en-US" sz="1200" dirty="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2851200-A470-4D93-9D9A-07A85ACDCB3F}"/>
                </a:ext>
              </a:extLst>
            </p:cNvPr>
            <p:cNvCxnSpPr>
              <a:cxnSpLocks/>
              <a:endCxn id="1026" idx="1"/>
            </p:cNvCxnSpPr>
            <p:nvPr/>
          </p:nvCxnSpPr>
          <p:spPr>
            <a:xfrm>
              <a:off x="1790569" y="2859354"/>
              <a:ext cx="767874" cy="9477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CC5C020-B874-4F9C-96FE-B78D4D3C9CCF}"/>
                </a:ext>
              </a:extLst>
            </p:cNvPr>
            <p:cNvCxnSpPr>
              <a:cxnSpLocks/>
              <a:stCxn id="42" idx="2"/>
              <a:endCxn id="1026" idx="1"/>
            </p:cNvCxnSpPr>
            <p:nvPr/>
          </p:nvCxnSpPr>
          <p:spPr>
            <a:xfrm>
              <a:off x="1969253" y="2847358"/>
              <a:ext cx="589191" cy="9597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5597D41-FBF3-4565-B3E6-461295878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663" y="4873170"/>
              <a:ext cx="1194" cy="115014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C08F4B-4EC2-421D-B278-6B0EFA928C10}"/>
                </a:ext>
              </a:extLst>
            </p:cNvPr>
            <p:cNvSpPr/>
            <p:nvPr/>
          </p:nvSpPr>
          <p:spPr>
            <a:xfrm>
              <a:off x="2674927" y="5695440"/>
              <a:ext cx="1420311" cy="4524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</a:rPr>
                <a:t>匯出模型檔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73490DE-6CD6-4B66-A922-ED01C0D42AF4}"/>
                </a:ext>
              </a:extLst>
            </p:cNvPr>
            <p:cNvSpPr txBox="1"/>
            <p:nvPr/>
          </p:nvSpPr>
          <p:spPr>
            <a:xfrm>
              <a:off x="837045" y="4855140"/>
              <a:ext cx="1124238" cy="359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讀取模型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CAE19BD-B0EA-49BF-9054-A5D3F37F7ED7}"/>
                </a:ext>
              </a:extLst>
            </p:cNvPr>
            <p:cNvSpPr txBox="1"/>
            <p:nvPr/>
          </p:nvSpPr>
          <p:spPr>
            <a:xfrm>
              <a:off x="6426857" y="3379709"/>
              <a:ext cx="1209816" cy="359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產生</a:t>
              </a:r>
              <a:r>
                <a:rPr lang="en-US" altLang="zh-TW" sz="1200" dirty="0"/>
                <a:t>exe</a:t>
              </a:r>
              <a:r>
                <a:rPr lang="zh-TW" altLang="en-US" sz="1200" dirty="0"/>
                <a:t>檔</a:t>
              </a: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E663A647-8950-4B24-8B9E-39415A3D89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403" t="24373" r="13176" b="23761"/>
          <a:stretch/>
        </p:blipFill>
        <p:spPr>
          <a:xfrm>
            <a:off x="5424438" y="2140363"/>
            <a:ext cx="6596677" cy="39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37AB9-DBC9-48A8-8736-EE0CA10A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/>
              <a:t>語言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Python(AI</a:t>
            </a:r>
            <a:r>
              <a:rPr lang="zh-TW" altLang="en-US" sz="1800" dirty="0"/>
              <a:t>訓練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環境版本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Python:3.11.7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模組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 err="1"/>
              <a:t>Mlgame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作業系統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Windows 10 </a:t>
            </a:r>
            <a:r>
              <a:rPr lang="zh-TW" altLang="en-US" sz="1800" dirty="0"/>
              <a:t>專業版</a:t>
            </a:r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硬體列表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zh-TW" altLang="en-US" sz="1800" dirty="0"/>
              <a:t>處理器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pt-BR" altLang="zh-TW" sz="1800" dirty="0"/>
              <a:t>Intel(R) Core(TM) i5-4590 CPU @ 3.30GHz   3.30 GHz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顯卡型號</a:t>
            </a:r>
            <a:r>
              <a:rPr lang="en-US" altLang="zh-TW" sz="1800" dirty="0"/>
              <a:t>:Intel HD Graphics 4600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7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900AE-1B68-4928-BF31-045AF3A4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7" y="-20554"/>
            <a:ext cx="9905998" cy="811271"/>
          </a:xfrm>
        </p:spPr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cap="none" dirty="0"/>
              <a:t>Breakdown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0CB6-F79B-4B31-91E9-BA5A3FC9EB4E}"/>
              </a:ext>
            </a:extLst>
          </p:cNvPr>
          <p:cNvSpPr/>
          <p:nvPr/>
        </p:nvSpPr>
        <p:spPr>
          <a:xfrm>
            <a:off x="5539740" y="65490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打磚塊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0732F-AE02-4628-97FB-9BFCBB650767}"/>
              </a:ext>
            </a:extLst>
          </p:cNvPr>
          <p:cNvSpPr/>
          <p:nvPr/>
        </p:nvSpPr>
        <p:spPr>
          <a:xfrm>
            <a:off x="3501390" y="126450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Python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02F32E-4A85-41EA-9A0C-107C7420455F}"/>
              </a:ext>
            </a:extLst>
          </p:cNvPr>
          <p:cNvSpPr/>
          <p:nvPr/>
        </p:nvSpPr>
        <p:spPr>
          <a:xfrm>
            <a:off x="9526853" y="1305714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PAIA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095229-8B3D-4B59-90EE-54EA057EF281}"/>
              </a:ext>
            </a:extLst>
          </p:cNvPr>
          <p:cNvSpPr/>
          <p:nvPr/>
        </p:nvSpPr>
        <p:spPr>
          <a:xfrm>
            <a:off x="1779270" y="223224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演算法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140FB50-06BA-4A96-877D-B05F68EBD77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4057650" y="913983"/>
            <a:ext cx="1482090" cy="35052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26BDA5F7-2D0F-4467-8D8F-BFDDA498F52C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842510" y="1294983"/>
            <a:ext cx="708660" cy="11658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0818A21-846A-496A-B3A0-7C4AB605ED2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rot="10800000" flipV="1">
            <a:off x="2335530" y="1523583"/>
            <a:ext cx="1165860" cy="7086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D5BACDE-0CC9-40E5-8E71-186FE79882F9}"/>
              </a:ext>
            </a:extLst>
          </p:cNvPr>
          <p:cNvSpPr/>
          <p:nvPr/>
        </p:nvSpPr>
        <p:spPr>
          <a:xfrm>
            <a:off x="1779269" y="315132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KNN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6DEEDF-9A0E-47C3-8CDE-C1C3386DEFAC}"/>
              </a:ext>
            </a:extLst>
          </p:cNvPr>
          <p:cNvSpPr/>
          <p:nvPr/>
        </p:nvSpPr>
        <p:spPr>
          <a:xfrm>
            <a:off x="269852" y="4081213"/>
            <a:ext cx="1150026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遊戲狀態讀取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076342-B5D2-471D-BEBC-BC342FAB0C8D}"/>
              </a:ext>
            </a:extLst>
          </p:cNvPr>
          <p:cNvSpPr/>
          <p:nvPr/>
        </p:nvSpPr>
        <p:spPr>
          <a:xfrm>
            <a:off x="4657331" y="4081213"/>
            <a:ext cx="11535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94176-083C-4B32-8DA0-5852A02912D3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rot="5400000">
            <a:off x="3059422" y="4604382"/>
            <a:ext cx="733568" cy="72355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23A1632B-BFE7-4E94-9998-B0D1F4B7C7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5890" y="3159281"/>
            <a:ext cx="411731" cy="1452452"/>
          </a:xfrm>
          <a:prstGeom prst="bentConnector3">
            <a:avLst>
              <a:gd name="adj1" fmla="val 4852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EEE7220-ACAB-4FD7-9970-65DC0FF4883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1384332" y="3130015"/>
            <a:ext cx="411731" cy="1490664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0A0B117-F0B2-4DD6-B913-31BBFCB93B1D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2335529" y="2750403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CAD2EBA-F2B5-42A3-9F37-8CBC17569B90}"/>
              </a:ext>
            </a:extLst>
          </p:cNvPr>
          <p:cNvSpPr/>
          <p:nvPr/>
        </p:nvSpPr>
        <p:spPr>
          <a:xfrm>
            <a:off x="5223511" y="316048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MLGame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B8AB507-0311-4BCD-B4E7-46CFFE933E34}"/>
              </a:ext>
            </a:extLst>
          </p:cNvPr>
          <p:cNvCxnSpPr>
            <a:cxnSpLocks/>
          </p:cNvCxnSpPr>
          <p:nvPr/>
        </p:nvCxnSpPr>
        <p:spPr>
          <a:xfrm>
            <a:off x="5779770" y="2759564"/>
            <a:ext cx="0" cy="391755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16D02CF-1A45-48D7-8EDF-A40252F8778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8171822" y="-605578"/>
            <a:ext cx="391731" cy="3430853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45611BB-BE95-4933-BB75-8FA58245CB3B}"/>
              </a:ext>
            </a:extLst>
          </p:cNvPr>
          <p:cNvSpPr/>
          <p:nvPr/>
        </p:nvSpPr>
        <p:spPr>
          <a:xfrm>
            <a:off x="7768626" y="223224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422ADD1-2EF4-4342-80AC-80143F7D7C2B}"/>
              </a:ext>
            </a:extLst>
          </p:cNvPr>
          <p:cNvSpPr/>
          <p:nvPr/>
        </p:nvSpPr>
        <p:spPr>
          <a:xfrm>
            <a:off x="10639373" y="223224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Script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1D537EB-CF52-4A13-A7D5-21C88AF552CB}"/>
              </a:ext>
            </a:extLst>
          </p:cNvPr>
          <p:cNvSpPr/>
          <p:nvPr/>
        </p:nvSpPr>
        <p:spPr>
          <a:xfrm>
            <a:off x="8831839" y="3151319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15D71CF-BD85-44C6-B16E-DDA74B105F4D}"/>
              </a:ext>
            </a:extLst>
          </p:cNvPr>
          <p:cNvSpPr/>
          <p:nvPr/>
        </p:nvSpPr>
        <p:spPr>
          <a:xfrm>
            <a:off x="7030062" y="3142158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補給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57572D1-9D82-4E2B-9C42-63E05A0B7E33}"/>
              </a:ext>
            </a:extLst>
          </p:cNvPr>
          <p:cNvSpPr/>
          <p:nvPr/>
        </p:nvSpPr>
        <p:spPr>
          <a:xfrm>
            <a:off x="8354163" y="4381010"/>
            <a:ext cx="1021931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判定砲彈的落點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FFC9D70-6A9D-4315-8950-918384C0CD90}"/>
              </a:ext>
            </a:extLst>
          </p:cNvPr>
          <p:cNvSpPr/>
          <p:nvPr/>
        </p:nvSpPr>
        <p:spPr>
          <a:xfrm>
            <a:off x="9384605" y="4381010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z="1600" dirty="0">
                <a:solidFill>
                  <a:schemeClr val="tx1"/>
                </a:solidFill>
              </a:rPr>
              <a:t>讀取模型</a:t>
            </a: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23561B55-57B1-454E-9A9C-A3F73FD40E8E}"/>
              </a:ext>
            </a:extLst>
          </p:cNvPr>
          <p:cNvCxnSpPr>
            <a:cxnSpLocks/>
            <a:stCxn id="12" idx="2"/>
            <a:endCxn id="93" idx="0"/>
          </p:cNvCxnSpPr>
          <p:nvPr/>
        </p:nvCxnSpPr>
        <p:spPr>
          <a:xfrm rot="5400000">
            <a:off x="8999816" y="1148945"/>
            <a:ext cx="408369" cy="1758227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9B1AE020-8093-410E-9183-7215578A5527}"/>
              </a:ext>
            </a:extLst>
          </p:cNvPr>
          <p:cNvCxnSpPr>
            <a:cxnSpLocks/>
            <a:stCxn id="12" idx="2"/>
            <a:endCxn id="94" idx="0"/>
          </p:cNvCxnSpPr>
          <p:nvPr/>
        </p:nvCxnSpPr>
        <p:spPr>
          <a:xfrm rot="16200000" flipH="1">
            <a:off x="10435189" y="1471798"/>
            <a:ext cx="408368" cy="111252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9846D2AD-5BBD-4D77-9DAA-CAE20DD5F22E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 rot="5400000">
            <a:off x="7759727" y="2576998"/>
            <a:ext cx="391755" cy="738564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05C97F2B-F3CA-476B-9F15-E0F832413877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rot="16200000" flipH="1">
            <a:off x="8656034" y="2419254"/>
            <a:ext cx="400916" cy="1063213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0B6FE58D-C9C2-4C50-B442-A0D7CEB395E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rot="5400000">
            <a:off x="8770849" y="3763759"/>
            <a:ext cx="711531" cy="52297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5C311BCB-E43A-427D-A4EB-4CB792ABF9FB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rot="16200000" flipH="1">
            <a:off x="9226968" y="3830610"/>
            <a:ext cx="711531" cy="389268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07530D3D-5553-4029-AF3D-23AD4285936B}"/>
              </a:ext>
            </a:extLst>
          </p:cNvPr>
          <p:cNvSpPr/>
          <p:nvPr/>
        </p:nvSpPr>
        <p:spPr>
          <a:xfrm>
            <a:off x="10316271" y="3151319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砲彈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位置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95B12FC-A970-4F28-B0B4-23280049E4C2}"/>
              </a:ext>
            </a:extLst>
          </p:cNvPr>
          <p:cNvSpPr/>
          <p:nvPr/>
        </p:nvSpPr>
        <p:spPr>
          <a:xfrm>
            <a:off x="10316271" y="3850541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8E33BB5-13C1-4C05-B301-F184CE7F78F9}"/>
              </a:ext>
            </a:extLst>
          </p:cNvPr>
          <p:cNvSpPr/>
          <p:nvPr/>
        </p:nvSpPr>
        <p:spPr>
          <a:xfrm>
            <a:off x="11359131" y="3850541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29FD851-A53A-477A-A275-79FD2EC3598F}"/>
              </a:ext>
            </a:extLst>
          </p:cNvPr>
          <p:cNvSpPr/>
          <p:nvPr/>
        </p:nvSpPr>
        <p:spPr>
          <a:xfrm>
            <a:off x="11379981" y="3142158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坦克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移動</a:t>
            </a:r>
          </a:p>
        </p:txBody>
      </p: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454DB970-C952-47DE-A0CE-6A011D1C47A6}"/>
              </a:ext>
            </a:extLst>
          </p:cNvPr>
          <p:cNvCxnSpPr>
            <a:cxnSpLocks/>
            <a:stCxn id="94" idx="2"/>
            <a:endCxn id="124" idx="1"/>
          </p:cNvCxnSpPr>
          <p:nvPr/>
        </p:nvCxnSpPr>
        <p:spPr>
          <a:xfrm rot="16200000" flipH="1">
            <a:off x="10962389" y="2983646"/>
            <a:ext cx="650836" cy="18434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接點: 肘形 127">
            <a:extLst>
              <a:ext uri="{FF2B5EF4-FFF2-40B4-BE49-F238E27FC236}">
                <a16:creationId xmlns:a16="http://schemas.microsoft.com/office/drawing/2014/main" id="{3B9B6942-A2C7-418E-96FD-E0D16B5BA64D}"/>
              </a:ext>
            </a:extLst>
          </p:cNvPr>
          <p:cNvCxnSpPr>
            <a:cxnSpLocks/>
            <a:stCxn id="94" idx="2"/>
            <a:endCxn id="121" idx="3"/>
          </p:cNvCxnSpPr>
          <p:nvPr/>
        </p:nvCxnSpPr>
        <p:spPr>
          <a:xfrm rot="5400000">
            <a:off x="10818716" y="3033481"/>
            <a:ext cx="659997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A08FEFF1-05B8-438A-A7D2-AFD02CA42416}"/>
              </a:ext>
            </a:extLst>
          </p:cNvPr>
          <p:cNvCxnSpPr>
            <a:cxnSpLocks/>
            <a:stCxn id="94" idx="2"/>
            <a:endCxn id="122" idx="3"/>
          </p:cNvCxnSpPr>
          <p:nvPr/>
        </p:nvCxnSpPr>
        <p:spPr>
          <a:xfrm rot="5400000">
            <a:off x="10469105" y="3383092"/>
            <a:ext cx="1359219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C59BA4AF-7009-4422-8B33-AF1D98808167}"/>
              </a:ext>
            </a:extLst>
          </p:cNvPr>
          <p:cNvCxnSpPr>
            <a:cxnSpLocks/>
            <a:stCxn id="94" idx="2"/>
            <a:endCxn id="123" idx="1"/>
          </p:cNvCxnSpPr>
          <p:nvPr/>
        </p:nvCxnSpPr>
        <p:spPr>
          <a:xfrm rot="16200000" flipH="1">
            <a:off x="10597773" y="3348262"/>
            <a:ext cx="1359219" cy="16349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23808E8E-71EA-4DC0-A427-9F16E16B4857}"/>
              </a:ext>
            </a:extLst>
          </p:cNvPr>
          <p:cNvSpPr/>
          <p:nvPr/>
        </p:nvSpPr>
        <p:spPr>
          <a:xfrm>
            <a:off x="7574066" y="4364395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油料</a:t>
            </a:r>
          </a:p>
        </p:txBody>
      </p: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F81D2B02-18B1-4DE4-8FA7-C1DD041D0530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6994025" y="3772097"/>
            <a:ext cx="704076" cy="480519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19AC664B-A274-4712-8300-FB48573D3465}"/>
              </a:ext>
            </a:extLst>
          </p:cNvPr>
          <p:cNvCxnSpPr>
            <a:cxnSpLocks/>
            <a:stCxn id="96" idx="2"/>
            <a:endCxn id="139" idx="0"/>
          </p:cNvCxnSpPr>
          <p:nvPr/>
        </p:nvCxnSpPr>
        <p:spPr>
          <a:xfrm rot="16200000" flipH="1">
            <a:off x="7393709" y="3852930"/>
            <a:ext cx="704077" cy="31885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C251941B-E6E9-4C7B-B06C-50DBD2C6A1DA}"/>
              </a:ext>
            </a:extLst>
          </p:cNvPr>
          <p:cNvSpPr/>
          <p:nvPr/>
        </p:nvSpPr>
        <p:spPr>
          <a:xfrm>
            <a:off x="6774694" y="4364394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彈藥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684C1CA-D058-4E65-88C8-FD48D1DA7B65}"/>
              </a:ext>
            </a:extLst>
          </p:cNvPr>
          <p:cNvSpPr/>
          <p:nvPr/>
        </p:nvSpPr>
        <p:spPr>
          <a:xfrm>
            <a:off x="5223511" y="2232241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學習平台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6B770AA-DF52-48B4-B44E-AF6995E68B2D}"/>
              </a:ext>
            </a:extLst>
          </p:cNvPr>
          <p:cNvSpPr/>
          <p:nvPr/>
        </p:nvSpPr>
        <p:spPr>
          <a:xfrm>
            <a:off x="1775054" y="4081213"/>
            <a:ext cx="1150025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30A50E3-6A3E-41AA-80AD-1DC6CE8AAEA6}"/>
              </a:ext>
            </a:extLst>
          </p:cNvPr>
          <p:cNvSpPr/>
          <p:nvPr/>
        </p:nvSpPr>
        <p:spPr>
          <a:xfrm>
            <a:off x="3215033" y="4081213"/>
            <a:ext cx="1145896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訓練模型存取</a:t>
            </a: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4AE97127-2982-4FDC-86D5-291609E4D4D3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16200000" flipH="1">
            <a:off x="4009250" y="4378104"/>
            <a:ext cx="740519" cy="1183056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294ECC4-1921-46F7-AD42-0BC657B3C27C}"/>
              </a:ext>
            </a:extLst>
          </p:cNvPr>
          <p:cNvCxnSpPr>
            <a:cxnSpLocks/>
          </p:cNvCxnSpPr>
          <p:nvPr/>
        </p:nvCxnSpPr>
        <p:spPr>
          <a:xfrm flipH="1">
            <a:off x="2335529" y="3690532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CBBDC871-60C5-4A40-96A3-B72E4B45396C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3578947" y="2426063"/>
            <a:ext cx="411731" cy="2898567"/>
          </a:xfrm>
          <a:prstGeom prst="bentConnector3">
            <a:avLst>
              <a:gd name="adj1" fmla="val 5000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4FC7ADE-512F-4963-A4FC-813962FEBACF}"/>
              </a:ext>
            </a:extLst>
          </p:cNvPr>
          <p:cNvSpPr/>
          <p:nvPr/>
        </p:nvSpPr>
        <p:spPr>
          <a:xfrm>
            <a:off x="4613911" y="5339892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特徵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E57055-07E1-4150-9CF0-62D87CDF5C4C}"/>
              </a:ext>
            </a:extLst>
          </p:cNvPr>
          <p:cNvSpPr/>
          <p:nvPr/>
        </p:nvSpPr>
        <p:spPr>
          <a:xfrm>
            <a:off x="3812359" y="6305577"/>
            <a:ext cx="801551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敵方坦克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</a:rPr>
              <a:t>x,y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2A601FFE-9948-481F-857D-DB531B8ACB08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5400000">
            <a:off x="4368324" y="5702863"/>
            <a:ext cx="447525" cy="757902"/>
          </a:xfrm>
          <a:prstGeom prst="bentConnector3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CD1BF8B4-318F-4390-B637-C928D0488A8C}"/>
              </a:ext>
            </a:extLst>
          </p:cNvPr>
          <p:cNvSpPr/>
          <p:nvPr/>
        </p:nvSpPr>
        <p:spPr>
          <a:xfrm>
            <a:off x="2524427" y="6339840"/>
            <a:ext cx="1074655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敵方坦克位置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F97655-23F3-4F69-95F2-EBBF71F337F0}"/>
              </a:ext>
            </a:extLst>
          </p:cNvPr>
          <p:cNvSpPr/>
          <p:nvPr/>
        </p:nvSpPr>
        <p:spPr>
          <a:xfrm>
            <a:off x="2707305" y="5332941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目標</a:t>
            </a: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86DD6397-19C6-4A95-B0A0-6F751249B8BF}"/>
              </a:ext>
            </a:extLst>
          </p:cNvPr>
          <p:cNvCxnSpPr>
            <a:cxnSpLocks/>
            <a:stCxn id="30" idx="2"/>
            <a:endCxn id="62" idx="0"/>
          </p:cNvCxnSpPr>
          <p:nvPr/>
        </p:nvCxnSpPr>
        <p:spPr>
          <a:xfrm rot="16200000" flipH="1">
            <a:off x="5158644" y="5670445"/>
            <a:ext cx="440416" cy="81563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76B7BAD5-6336-4011-B843-675602E61306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3061755" y="5851101"/>
            <a:ext cx="2676" cy="48873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3F7C1CE-E9D9-44B1-B2D0-F8908965D16D}"/>
              </a:ext>
            </a:extLst>
          </p:cNvPr>
          <p:cNvSpPr/>
          <p:nvPr/>
        </p:nvSpPr>
        <p:spPr>
          <a:xfrm>
            <a:off x="5306002" y="6298468"/>
            <a:ext cx="9613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敵方坦克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</a:rPr>
              <a:t>dx,dy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6B5D772-CB11-4788-8AF2-711E25FED704}"/>
              </a:ext>
            </a:extLst>
          </p:cNvPr>
          <p:cNvSpPr/>
          <p:nvPr/>
        </p:nvSpPr>
        <p:spPr>
          <a:xfrm>
            <a:off x="6774694" y="5339892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增加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FB7FCDD7-6212-4D79-9DE6-4081A10217AC}"/>
              </a:ext>
            </a:extLst>
          </p:cNvPr>
          <p:cNvCxnSpPr>
            <a:cxnSpLocks/>
            <a:stCxn id="163" idx="2"/>
            <a:endCxn id="70" idx="0"/>
          </p:cNvCxnSpPr>
          <p:nvPr/>
        </p:nvCxnSpPr>
        <p:spPr>
          <a:xfrm>
            <a:off x="7105801" y="4882554"/>
            <a:ext cx="0" cy="457338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AC007B5-63B4-4F3B-A767-BCBD39A00D3D}"/>
              </a:ext>
            </a:extLst>
          </p:cNvPr>
          <p:cNvSpPr/>
          <p:nvPr/>
        </p:nvSpPr>
        <p:spPr>
          <a:xfrm>
            <a:off x="7582552" y="5339892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增加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F82BD08A-D58C-462D-BF57-33DC5D5C79AC}"/>
              </a:ext>
            </a:extLst>
          </p:cNvPr>
          <p:cNvCxnSpPr>
            <a:cxnSpLocks/>
            <a:stCxn id="139" idx="2"/>
            <a:endCxn id="73" idx="0"/>
          </p:cNvCxnSpPr>
          <p:nvPr/>
        </p:nvCxnSpPr>
        <p:spPr>
          <a:xfrm>
            <a:off x="7905173" y="4882555"/>
            <a:ext cx="8486" cy="457337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7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95129-5293-413C-B8CE-A21B4A0E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E80319-A24E-400C-804D-2EB4C86744E2}"/>
              </a:ext>
            </a:extLst>
          </p:cNvPr>
          <p:cNvGrpSpPr/>
          <p:nvPr/>
        </p:nvGrpSpPr>
        <p:grpSpPr>
          <a:xfrm>
            <a:off x="4033520" y="889462"/>
            <a:ext cx="3389691" cy="5585225"/>
            <a:chOff x="4033520" y="889462"/>
            <a:chExt cx="3389691" cy="55852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DE6816-850C-4E65-88AC-521BA26F7E47}"/>
                </a:ext>
              </a:extLst>
            </p:cNvPr>
            <p:cNvSpPr/>
            <p:nvPr/>
          </p:nvSpPr>
          <p:spPr>
            <a:xfrm>
              <a:off x="4768788" y="889462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讀取</a:t>
              </a:r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r>
                <a:rPr lang="zh-TW" altLang="en-US" dirty="0">
                  <a:solidFill>
                    <a:schemeClr val="tx1"/>
                  </a:solidFill>
                </a:rPr>
                <a:t>模型檔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5A15BF-63F5-41E3-8012-B6C5BA3E41A6}"/>
                </a:ext>
              </a:extLst>
            </p:cNvPr>
            <p:cNvSpPr/>
            <p:nvPr/>
          </p:nvSpPr>
          <p:spPr>
            <a:xfrm>
              <a:off x="4751032" y="4485796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遊戲失敗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45E329-BAD0-4794-8462-4F089393CD5C}"/>
                </a:ext>
              </a:extLst>
            </p:cNvPr>
            <p:cNvSpPr/>
            <p:nvPr/>
          </p:nvSpPr>
          <p:spPr>
            <a:xfrm>
              <a:off x="4751032" y="5684574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訓練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0E1939-B59F-441F-A771-F38EFA7A4E32}"/>
                </a:ext>
              </a:extLst>
            </p:cNvPr>
            <p:cNvSpPr/>
            <p:nvPr/>
          </p:nvSpPr>
          <p:spPr>
            <a:xfrm>
              <a:off x="4768788" y="2088240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讀取當前遊戲資料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824894-9E5B-4CA0-A307-68A50B827CE0}"/>
                </a:ext>
              </a:extLst>
            </p:cNvPr>
            <p:cNvSpPr/>
            <p:nvPr/>
          </p:nvSpPr>
          <p:spPr>
            <a:xfrm>
              <a:off x="4751031" y="3287018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預測砲彈的落點</a:t>
              </a:r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2C06AE8F-002A-4CDF-A707-84117CB63A87}"/>
                </a:ext>
              </a:extLst>
            </p:cNvPr>
            <p:cNvSpPr/>
            <p:nvPr/>
          </p:nvSpPr>
          <p:spPr>
            <a:xfrm>
              <a:off x="5959319" y="1673428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90F6CF2D-A5F3-450E-93F5-472107EE6F34}"/>
                </a:ext>
              </a:extLst>
            </p:cNvPr>
            <p:cNvSpPr/>
            <p:nvPr/>
          </p:nvSpPr>
          <p:spPr>
            <a:xfrm>
              <a:off x="5959319" y="2872206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3DCA9643-3715-4833-B413-240FD2036852}"/>
                </a:ext>
              </a:extLst>
            </p:cNvPr>
            <p:cNvSpPr/>
            <p:nvPr/>
          </p:nvSpPr>
          <p:spPr>
            <a:xfrm>
              <a:off x="5959319" y="4070984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F91994EF-995C-4386-8265-832949B9C811}"/>
                </a:ext>
              </a:extLst>
            </p:cNvPr>
            <p:cNvSpPr/>
            <p:nvPr/>
          </p:nvSpPr>
          <p:spPr>
            <a:xfrm>
              <a:off x="5959319" y="5269762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彎曲 17">
              <a:extLst>
                <a:ext uri="{FF2B5EF4-FFF2-40B4-BE49-F238E27FC236}">
                  <a16:creationId xmlns:a16="http://schemas.microsoft.com/office/drawing/2014/main" id="{20239CF9-5DB7-4525-97F6-9FB85DB9FDF1}"/>
                </a:ext>
              </a:extLst>
            </p:cNvPr>
            <p:cNvSpPr/>
            <p:nvPr/>
          </p:nvSpPr>
          <p:spPr>
            <a:xfrm>
              <a:off x="4129374" y="1173426"/>
              <a:ext cx="508000" cy="4953054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減號 18">
              <a:extLst>
                <a:ext uri="{FF2B5EF4-FFF2-40B4-BE49-F238E27FC236}">
                  <a16:creationId xmlns:a16="http://schemas.microsoft.com/office/drawing/2014/main" id="{9F670C67-BF7E-40C5-8202-DA36CAE972C4}"/>
                </a:ext>
              </a:extLst>
            </p:cNvPr>
            <p:cNvSpPr/>
            <p:nvPr/>
          </p:nvSpPr>
          <p:spPr>
            <a:xfrm>
              <a:off x="4033520" y="5780578"/>
              <a:ext cx="812800" cy="558800"/>
            </a:xfrm>
            <a:prstGeom prst="mathMinus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0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67BE4C-8A91-4623-980F-0DC0DA2477C8}"/>
              </a:ext>
            </a:extLst>
          </p:cNvPr>
          <p:cNvCxnSpPr>
            <a:cxnSpLocks/>
          </p:cNvCxnSpPr>
          <p:nvPr/>
        </p:nvCxnSpPr>
        <p:spPr>
          <a:xfrm flipH="1">
            <a:off x="4118358" y="1327168"/>
            <a:ext cx="3184" cy="5171371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0D28684-1E4C-4A66-9817-8061E49A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 err="1"/>
              <a:t>Msc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A2E7FDF-1264-42B2-AAD4-D449B6AFB85A}"/>
              </a:ext>
            </a:extLst>
          </p:cNvPr>
          <p:cNvCxnSpPr>
            <a:cxnSpLocks/>
          </p:cNvCxnSpPr>
          <p:nvPr/>
        </p:nvCxnSpPr>
        <p:spPr>
          <a:xfrm>
            <a:off x="2066961" y="1128386"/>
            <a:ext cx="8763" cy="5387505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37D6264-3EBD-411F-89C1-B00B68082E86}"/>
              </a:ext>
            </a:extLst>
          </p:cNvPr>
          <p:cNvCxnSpPr>
            <a:cxnSpLocks/>
          </p:cNvCxnSpPr>
          <p:nvPr/>
        </p:nvCxnSpPr>
        <p:spPr>
          <a:xfrm>
            <a:off x="6129063" y="1327168"/>
            <a:ext cx="15678" cy="518872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BEE1F4B-E926-41FF-BB99-2480A696D2FE}"/>
              </a:ext>
            </a:extLst>
          </p:cNvPr>
          <p:cNvCxnSpPr>
            <a:cxnSpLocks/>
          </p:cNvCxnSpPr>
          <p:nvPr/>
        </p:nvCxnSpPr>
        <p:spPr>
          <a:xfrm>
            <a:off x="8174241" y="1327168"/>
            <a:ext cx="13696" cy="533723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126ADB9-D254-450A-BAB8-74F6F59E46C1}"/>
              </a:ext>
            </a:extLst>
          </p:cNvPr>
          <p:cNvSpPr/>
          <p:nvPr/>
        </p:nvSpPr>
        <p:spPr>
          <a:xfrm>
            <a:off x="8056560" y="2640804"/>
            <a:ext cx="228879" cy="5120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A17FD0-E472-49C4-A087-D611214BFA3A}"/>
              </a:ext>
            </a:extLst>
          </p:cNvPr>
          <p:cNvSpPr/>
          <p:nvPr/>
        </p:nvSpPr>
        <p:spPr>
          <a:xfrm>
            <a:off x="4027548" y="2094704"/>
            <a:ext cx="203261" cy="5710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ECCF1-1C2F-4DB1-9AB5-36F132E19FE8}"/>
              </a:ext>
            </a:extLst>
          </p:cNvPr>
          <p:cNvSpPr/>
          <p:nvPr/>
        </p:nvSpPr>
        <p:spPr>
          <a:xfrm>
            <a:off x="1965330" y="1429905"/>
            <a:ext cx="203261" cy="4786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DDBD222-8803-4F8F-A6C3-7FA89C4500CE}"/>
              </a:ext>
            </a:extLst>
          </p:cNvPr>
          <p:cNvCxnSpPr>
            <a:cxnSpLocks/>
          </p:cNvCxnSpPr>
          <p:nvPr/>
        </p:nvCxnSpPr>
        <p:spPr>
          <a:xfrm>
            <a:off x="2168591" y="1671655"/>
            <a:ext cx="38133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1B198AC-7F4B-45D4-8E5E-22DDEC5AD643}"/>
              </a:ext>
            </a:extLst>
          </p:cNvPr>
          <p:cNvSpPr txBox="1"/>
          <p:nvPr/>
        </p:nvSpPr>
        <p:spPr>
          <a:xfrm>
            <a:off x="2145765" y="1396349"/>
            <a:ext cx="920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執行</a:t>
            </a:r>
            <a:r>
              <a:rPr lang="en-US" altLang="zh-TW" sz="1200" dirty="0"/>
              <a:t>python</a:t>
            </a:r>
            <a:endParaRPr lang="zh-TW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C2B829-3B1C-4849-8F95-EAC7E1C89ECB}"/>
              </a:ext>
            </a:extLst>
          </p:cNvPr>
          <p:cNvSpPr/>
          <p:nvPr/>
        </p:nvSpPr>
        <p:spPr>
          <a:xfrm>
            <a:off x="1490935" y="751070"/>
            <a:ext cx="1374837" cy="527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B12B7B-57B4-42F7-A144-381A27037E37}"/>
              </a:ext>
            </a:extLst>
          </p:cNvPr>
          <p:cNvSpPr/>
          <p:nvPr/>
        </p:nvSpPr>
        <p:spPr>
          <a:xfrm>
            <a:off x="3464377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遊戲狀態讀取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F5C44-3799-44BA-BADC-268BD7B99C1F}"/>
              </a:ext>
            </a:extLst>
          </p:cNvPr>
          <p:cNvSpPr/>
          <p:nvPr/>
        </p:nvSpPr>
        <p:spPr>
          <a:xfrm>
            <a:off x="7411261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Learning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7E4975-3733-42E4-9D53-6110F817479B}"/>
              </a:ext>
            </a:extLst>
          </p:cNvPr>
          <p:cNvSpPr/>
          <p:nvPr/>
        </p:nvSpPr>
        <p:spPr>
          <a:xfrm>
            <a:off x="5437819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模型檔讀取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4DF47EE-1695-47A6-A48B-106ADD9A8494}"/>
              </a:ext>
            </a:extLst>
          </p:cNvPr>
          <p:cNvSpPr/>
          <p:nvPr/>
        </p:nvSpPr>
        <p:spPr>
          <a:xfrm>
            <a:off x="9384703" y="751070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訓練模型存取</a:t>
            </a:r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42E6FB8-38FF-4010-A94C-FEF7FD9768D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0072122" y="1278120"/>
            <a:ext cx="27485" cy="520621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3C748C4E-5E9F-4550-BBEB-BA722AE5E0E3}"/>
              </a:ext>
            </a:extLst>
          </p:cNvPr>
          <p:cNvSpPr/>
          <p:nvPr/>
        </p:nvSpPr>
        <p:spPr>
          <a:xfrm>
            <a:off x="9984233" y="4087621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48F378B-74DA-42E9-9600-C09844DAD1EF}"/>
              </a:ext>
            </a:extLst>
          </p:cNvPr>
          <p:cNvSpPr/>
          <p:nvPr/>
        </p:nvSpPr>
        <p:spPr>
          <a:xfrm>
            <a:off x="4018320" y="3186040"/>
            <a:ext cx="203261" cy="4626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33525A3-267C-4B33-92FE-71B9DB8B5B4B}"/>
              </a:ext>
            </a:extLst>
          </p:cNvPr>
          <p:cNvCxnSpPr>
            <a:cxnSpLocks/>
          </p:cNvCxnSpPr>
          <p:nvPr/>
        </p:nvCxnSpPr>
        <p:spPr>
          <a:xfrm flipH="1">
            <a:off x="4244878" y="2107572"/>
            <a:ext cx="17370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F23198F-A1AC-49F9-990E-6BB61C42F48C}"/>
              </a:ext>
            </a:extLst>
          </p:cNvPr>
          <p:cNvSpPr txBox="1"/>
          <p:nvPr/>
        </p:nvSpPr>
        <p:spPr>
          <a:xfrm>
            <a:off x="8210553" y="287587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預測坦克的落點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94170C11-E7CD-4E25-A8C4-2A3692245F84}"/>
              </a:ext>
            </a:extLst>
          </p:cNvPr>
          <p:cNvCxnSpPr>
            <a:cxnSpLocks/>
          </p:cNvCxnSpPr>
          <p:nvPr/>
        </p:nvCxnSpPr>
        <p:spPr>
          <a:xfrm flipH="1">
            <a:off x="4196750" y="3152874"/>
            <a:ext cx="3835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5614284-114B-406D-974C-A87D64C88208}"/>
              </a:ext>
            </a:extLst>
          </p:cNvPr>
          <p:cNvSpPr/>
          <p:nvPr/>
        </p:nvSpPr>
        <p:spPr>
          <a:xfrm>
            <a:off x="3131774" y="2247866"/>
            <a:ext cx="147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遊戲進行中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EF4C241-C232-4278-B17A-07D5835DC97C}"/>
              </a:ext>
            </a:extLst>
          </p:cNvPr>
          <p:cNvCxnSpPr>
            <a:cxnSpLocks/>
          </p:cNvCxnSpPr>
          <p:nvPr/>
        </p:nvCxnSpPr>
        <p:spPr>
          <a:xfrm>
            <a:off x="4235249" y="4065278"/>
            <a:ext cx="5748984" cy="9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A07E2DA-959D-49DB-8FCB-F49026E6D3E4}"/>
              </a:ext>
            </a:extLst>
          </p:cNvPr>
          <p:cNvSpPr/>
          <p:nvPr/>
        </p:nvSpPr>
        <p:spPr>
          <a:xfrm>
            <a:off x="3537841" y="3282024"/>
            <a:ext cx="623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失敗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66B3E45-7825-4D75-AF26-E1C495183A8F}"/>
              </a:ext>
            </a:extLst>
          </p:cNvPr>
          <p:cNvSpPr/>
          <p:nvPr/>
        </p:nvSpPr>
        <p:spPr>
          <a:xfrm>
            <a:off x="6230033" y="1728425"/>
            <a:ext cx="1569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模型檔讀取</a:t>
            </a:r>
            <a:endParaRPr lang="zh-TW" altLang="en-US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EC8BB72A-F68E-4AF9-B1E9-EAA85FCB1DAD}"/>
              </a:ext>
            </a:extLst>
          </p:cNvPr>
          <p:cNvCxnSpPr>
            <a:cxnSpLocks/>
          </p:cNvCxnSpPr>
          <p:nvPr/>
        </p:nvCxnSpPr>
        <p:spPr>
          <a:xfrm flipV="1">
            <a:off x="4244878" y="2648382"/>
            <a:ext cx="3787646" cy="16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42FFEF4-AD93-4D1A-9876-C1FFC102B522}"/>
              </a:ext>
            </a:extLst>
          </p:cNvPr>
          <p:cNvSpPr txBox="1"/>
          <p:nvPr/>
        </p:nvSpPr>
        <p:spPr>
          <a:xfrm>
            <a:off x="10172363" y="3999127"/>
            <a:ext cx="128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將特徵以及目標</a:t>
            </a:r>
            <a:endParaRPr lang="en-US" altLang="zh-TW" sz="1200" dirty="0">
              <a:solidFill>
                <a:srgbClr val="0070C0"/>
              </a:solidFill>
            </a:endParaRPr>
          </a:p>
          <a:p>
            <a:r>
              <a:rPr lang="zh-TW" altLang="en-US" sz="1200" dirty="0">
                <a:solidFill>
                  <a:srgbClr val="0070C0"/>
                </a:solidFill>
              </a:rPr>
              <a:t>訓練成模型</a:t>
            </a:r>
            <a:r>
              <a:rPr lang="en-US" altLang="zh-TW" sz="1200" dirty="0">
                <a:solidFill>
                  <a:srgbClr val="0070C0"/>
                </a:solidFill>
              </a:rPr>
              <a:t>(.</a:t>
            </a:r>
            <a:r>
              <a:rPr lang="en-US" altLang="zh-TW" sz="1200" dirty="0" err="1">
                <a:solidFill>
                  <a:srgbClr val="0070C0"/>
                </a:solidFill>
              </a:rPr>
              <a:t>cvs</a:t>
            </a:r>
            <a:r>
              <a:rPr lang="en-US" altLang="zh-TW" sz="1200" dirty="0">
                <a:solidFill>
                  <a:srgbClr val="0070C0"/>
                </a:solidFill>
              </a:rPr>
              <a:t>)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73FB228C-6ADB-4DD2-A969-DAF5C295E13E}"/>
              </a:ext>
            </a:extLst>
          </p:cNvPr>
          <p:cNvSpPr txBox="1"/>
          <p:nvPr/>
        </p:nvSpPr>
        <p:spPr>
          <a:xfrm>
            <a:off x="4119153" y="4095122"/>
            <a:ext cx="205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抓取特徵砲彈</a:t>
            </a:r>
            <a:r>
              <a:rPr lang="en-US" altLang="zh-TW" sz="1200" dirty="0"/>
              <a:t>(</a:t>
            </a:r>
            <a:r>
              <a:rPr lang="en-US" altLang="zh-TW" sz="1200" dirty="0" err="1"/>
              <a:t>x,y</a:t>
            </a:r>
            <a:r>
              <a:rPr lang="en-US" altLang="zh-TW" sz="1200" dirty="0"/>
              <a:t>)(</a:t>
            </a:r>
            <a:r>
              <a:rPr lang="en-US" altLang="zh-TW" sz="1200" dirty="0" err="1"/>
              <a:t>dx,dy</a:t>
            </a:r>
            <a:r>
              <a:rPr lang="en-US" altLang="zh-TW" sz="1200" dirty="0"/>
              <a:t>)</a:t>
            </a:r>
          </a:p>
          <a:p>
            <a:pPr algn="ctr"/>
            <a:r>
              <a:rPr lang="en-US" altLang="zh-TW" sz="1200" dirty="0"/>
              <a:t>Label</a:t>
            </a:r>
            <a:r>
              <a:rPr lang="zh-TW" altLang="en-US" sz="1200"/>
              <a:t>預設坦克的</a:t>
            </a:r>
            <a:r>
              <a:rPr lang="zh-TW" altLang="en-US" sz="1200" dirty="0"/>
              <a:t>落點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29B444-8E25-4E4F-B300-BBA1A72FC662}"/>
              </a:ext>
            </a:extLst>
          </p:cNvPr>
          <p:cNvSpPr/>
          <p:nvPr/>
        </p:nvSpPr>
        <p:spPr>
          <a:xfrm>
            <a:off x="6017177" y="1671655"/>
            <a:ext cx="228879" cy="433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A5BC4B-A855-477D-8D29-4F5B69675FA9}"/>
              </a:ext>
            </a:extLst>
          </p:cNvPr>
          <p:cNvSpPr/>
          <p:nvPr/>
        </p:nvSpPr>
        <p:spPr>
          <a:xfrm>
            <a:off x="3085770" y="1861981"/>
            <a:ext cx="13891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/>
              <a:t>發射砲彈</a:t>
            </a:r>
            <a:endParaRPr lang="en-US" altLang="zh-TW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996CDE8-6DC1-49D0-843A-E5E5E7B168E9}"/>
              </a:ext>
            </a:extLst>
          </p:cNvPr>
          <p:cNvSpPr/>
          <p:nvPr/>
        </p:nvSpPr>
        <p:spPr>
          <a:xfrm>
            <a:off x="5024591" y="1410025"/>
            <a:ext cx="1569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模型檔</a:t>
            </a:r>
            <a:r>
              <a:rPr lang="en-US" altLang="zh-TW" sz="1200" dirty="0"/>
              <a:t>(.</a:t>
            </a:r>
            <a:r>
              <a:rPr lang="en-US" altLang="zh-TW" sz="1200" dirty="0" err="1"/>
              <a:t>cvs</a:t>
            </a:r>
            <a:r>
              <a:rPr lang="en-US" altLang="zh-TW" sz="1200" dirty="0"/>
              <a:t>)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AEDC5F6-5DBD-4F5F-B89C-B1C25F77A3A7}"/>
              </a:ext>
            </a:extLst>
          </p:cNvPr>
          <p:cNvSpPr/>
          <p:nvPr/>
        </p:nvSpPr>
        <p:spPr>
          <a:xfrm>
            <a:off x="4013983" y="4713682"/>
            <a:ext cx="203261" cy="359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5F1CD8-664F-5919-D63B-E4FF19E9FE23}"/>
              </a:ext>
            </a:extLst>
          </p:cNvPr>
          <p:cNvSpPr/>
          <p:nvPr/>
        </p:nvSpPr>
        <p:spPr>
          <a:xfrm>
            <a:off x="4155553" y="2427821"/>
            <a:ext cx="147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存儲坦克</a:t>
            </a:r>
            <a:r>
              <a:rPr lang="en-US" altLang="zh-TW" sz="1200" dirty="0">
                <a:solidFill>
                  <a:srgbClr val="0070C0"/>
                </a:solidFill>
              </a:rPr>
              <a:t>(</a:t>
            </a:r>
            <a:r>
              <a:rPr lang="en-US" altLang="zh-TW" sz="1200" dirty="0" err="1">
                <a:solidFill>
                  <a:srgbClr val="0070C0"/>
                </a:solidFill>
              </a:rPr>
              <a:t>x,y</a:t>
            </a:r>
            <a:r>
              <a:rPr lang="en-US" altLang="zh-TW" sz="1200" dirty="0">
                <a:solidFill>
                  <a:srgbClr val="0070C0"/>
                </a:solidFill>
              </a:rPr>
              <a:t>) (</a:t>
            </a:r>
            <a:r>
              <a:rPr lang="en-US" altLang="zh-TW" sz="1200" dirty="0" err="1">
                <a:solidFill>
                  <a:srgbClr val="0070C0"/>
                </a:solidFill>
              </a:rPr>
              <a:t>dx,dy</a:t>
            </a:r>
            <a:r>
              <a:rPr lang="en-US" altLang="zh-TW" sz="1200" dirty="0">
                <a:solidFill>
                  <a:srgbClr val="0070C0"/>
                </a:solidFill>
              </a:rPr>
              <a:t>)</a:t>
            </a:r>
            <a:endParaRPr lang="zh-TW" altLang="en-US" sz="1200" dirty="0">
              <a:solidFill>
                <a:srgbClr val="0070C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1D49076-5F2F-4EF8-8346-789831ED4BD5}"/>
              </a:ext>
            </a:extLst>
          </p:cNvPr>
          <p:cNvSpPr/>
          <p:nvPr/>
        </p:nvSpPr>
        <p:spPr>
          <a:xfrm>
            <a:off x="4018320" y="3602643"/>
            <a:ext cx="203261" cy="4626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32B092-6744-4DEE-9AD9-271C3C9C3A8F}"/>
              </a:ext>
            </a:extLst>
          </p:cNvPr>
          <p:cNvSpPr/>
          <p:nvPr/>
        </p:nvSpPr>
        <p:spPr>
          <a:xfrm>
            <a:off x="3558544" y="4768340"/>
            <a:ext cx="8907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通關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26C2794-7A5E-47DD-9208-0EB7E7A86662}"/>
              </a:ext>
            </a:extLst>
          </p:cNvPr>
          <p:cNvSpPr/>
          <p:nvPr/>
        </p:nvSpPr>
        <p:spPr>
          <a:xfrm>
            <a:off x="3536582" y="3644530"/>
            <a:ext cx="5229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平手</a:t>
            </a:r>
          </a:p>
        </p:txBody>
      </p:sp>
    </p:spTree>
    <p:extLst>
      <p:ext uri="{BB962C8B-B14F-4D97-AF65-F5344CB8AC3E}">
        <p14:creationId xmlns:p14="http://schemas.microsoft.com/office/powerpoint/2010/main" val="315005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CB6F4-99F1-40D3-93C6-7CC32413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3E16F1-744A-42A8-AD8B-13E656AFA8F5}"/>
              </a:ext>
            </a:extLst>
          </p:cNvPr>
          <p:cNvSpPr txBox="1"/>
          <p:nvPr/>
        </p:nvSpPr>
        <p:spPr>
          <a:xfrm>
            <a:off x="1274856" y="402362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KNN.py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5FC4C97-1157-4AA8-B750-BC3B49F35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7602" y="997383"/>
          <a:ext cx="4676522" cy="18352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509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Learning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50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砲彈的</a:t>
                      </a:r>
                      <a:r>
                        <a:rPr lang="en-US" altLang="zh-TW" sz="1500" dirty="0"/>
                        <a:t>(</a:t>
                      </a:r>
                      <a:r>
                        <a:rPr lang="en-US" altLang="zh-TW" sz="1500" dirty="0" err="1"/>
                        <a:t>x,y</a:t>
                      </a:r>
                      <a:r>
                        <a:rPr lang="en-US" altLang="zh-TW" sz="1500" dirty="0"/>
                        <a:t>) (</a:t>
                      </a:r>
                      <a:r>
                        <a:rPr lang="en-US" altLang="zh-TW" sz="1500" dirty="0" err="1"/>
                        <a:t>dx,dy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811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砲彈的落點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50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>
                          <a:solidFill>
                            <a:schemeClr val="tx1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4011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>
                          <a:solidFill>
                            <a:schemeClr val="tx1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1FCF452-9135-4F68-A789-02366FCF87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9414" y="997383"/>
          <a:ext cx="4676522" cy="184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262046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遊戲狀態讀取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27072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砲彈的</a:t>
                      </a:r>
                      <a:r>
                        <a:rPr lang="en-US" altLang="zh-TW" sz="1500" dirty="0"/>
                        <a:t>(</a:t>
                      </a:r>
                      <a:r>
                        <a:rPr lang="en-US" altLang="zh-TW" sz="1500" dirty="0" err="1"/>
                        <a:t>x,y</a:t>
                      </a:r>
                      <a:r>
                        <a:rPr lang="en-US" altLang="zh-TW" sz="1500" dirty="0"/>
                        <a:t>) (</a:t>
                      </a:r>
                      <a:r>
                        <a:rPr lang="en-US" altLang="zh-TW" sz="1500" dirty="0" err="1"/>
                        <a:t>dx,dy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依照遊戲機分以及判斷對手是否全被消滅來判定遊戲輸贏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357A2A8-DEB7-4B37-8B55-93AD8A31D0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9414" y="3741887"/>
          <a:ext cx="4676522" cy="184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模型檔讀取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err="1"/>
                        <a:t>Model.pickle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判斷遊戲狀態是否正在進行中，如果是正在進行中，則讀取模型檔</a:t>
                      </a:r>
                      <a:endParaRPr lang="en-US" altLang="zh-TW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AA3F080-6AFB-4A6C-B7E0-B67ABC8C79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4856" y="3823258"/>
          <a:ext cx="4676522" cy="18844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訓練模型存取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特徵及目標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604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TW" altLang="en-US" sz="1500" dirty="0">
                          <a:solidFill>
                            <a:schemeClr val="tx1"/>
                          </a:solidFill>
                        </a:rPr>
                        <a:t>值</a:t>
                      </a:r>
                      <a:r>
                        <a:rPr lang="en-US" altLang="zh-TW" sz="1500" dirty="0">
                          <a:solidFill>
                            <a:schemeClr val="tx1"/>
                          </a:solidFill>
                        </a:rPr>
                        <a:t>:7</a:t>
                      </a:r>
                      <a:endParaRPr lang="zh-TW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依照</a:t>
                      </a:r>
                      <a:r>
                        <a:rPr lang="en-US" altLang="zh-TW" sz="1500" dirty="0"/>
                        <a:t>Learning</a:t>
                      </a:r>
                      <a:r>
                        <a:rPr lang="zh-TW" altLang="en-US" sz="1500" dirty="0"/>
                        <a:t>所記錄的特徵及目標，進行訓練模型</a:t>
                      </a:r>
                      <a:endParaRPr lang="en-US" altLang="zh-TW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326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verdi cic黃士銘</Template>
  <TotalTime>6916</TotalTime>
  <Words>546</Words>
  <Application>Microsoft Office PowerPoint</Application>
  <PresentationFormat>寬螢幕</PresentationFormat>
  <Paragraphs>177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Arial</vt:lpstr>
      <vt:lpstr>Times New Roman</vt:lpstr>
      <vt:lpstr>Trebuchet MS</vt:lpstr>
      <vt:lpstr>電路</vt:lpstr>
      <vt:lpstr> 機器學習 坦克大戰</vt:lpstr>
      <vt:lpstr>功能</vt:lpstr>
      <vt:lpstr>效能</vt:lpstr>
      <vt:lpstr>介面</vt:lpstr>
      <vt:lpstr>限制(1/2)</vt:lpstr>
      <vt:lpstr>分析 Breakdown</vt:lpstr>
      <vt:lpstr>流程圖</vt:lpstr>
      <vt:lpstr>Msc</vt:lpstr>
      <vt:lpstr>API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dc:creator>B510</dc:creator>
  <cp:lastModifiedBy>黃士銘</cp:lastModifiedBy>
  <cp:revision>228</cp:revision>
  <dcterms:created xsi:type="dcterms:W3CDTF">2024-04-21T09:04:12Z</dcterms:created>
  <dcterms:modified xsi:type="dcterms:W3CDTF">2024-06-23T20:34:12Z</dcterms:modified>
</cp:coreProperties>
</file>