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0" r:id="rId6"/>
    <p:sldId id="266" r:id="rId7"/>
    <p:sldId id="265" r:id="rId8"/>
    <p:sldId id="26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9676607-B8D1-4113-A33E-D2E346F405AD}">
          <p14:sldIdLst>
            <p14:sldId id="256"/>
            <p14:sldId id="257"/>
            <p14:sldId id="267"/>
            <p14:sldId id="268"/>
            <p14:sldId id="260"/>
            <p14:sldId id="266"/>
            <p14:sldId id="265"/>
            <p14:sldId id="26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1365249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1A97010-543B-43C3-A21C-05816459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2302B778-703B-44F8-BE7F-77C5922A107F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5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3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29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0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4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8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72906"/>
            <a:ext cx="9905999" cy="55003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9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80700"/>
            <a:ext cx="9905998" cy="68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5473"/>
            <a:ext cx="9905999" cy="55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732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1F86136-0212-444D-B478-6290376FA1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69937E53-0C72-4079-93DA-872C27F5DFDD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9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405E0-294E-411B-A0DE-F0308749F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sz="6000" b="1" dirty="0"/>
              <a:t>機器學習</a:t>
            </a:r>
            <a:br>
              <a:rPr lang="en-US" altLang="zh-TW" dirty="0"/>
            </a:br>
            <a:r>
              <a:rPr lang="zh-TW" altLang="en-US" dirty="0"/>
              <a:t>打磚塊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83E55-3D6E-4A24-8648-1493337CF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2287270"/>
          </a:xfrm>
        </p:spPr>
        <p:txBody>
          <a:bodyPr>
            <a:normAutofit fontScale="92500" lnSpcReduction="20000"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組員 </a:t>
            </a:r>
            <a:endParaRPr lang="en-US" altLang="zh-TW" sz="2400" dirty="0"/>
          </a:p>
          <a:p>
            <a:r>
              <a:rPr lang="en-US" altLang="zh-TW" sz="2400" dirty="0"/>
              <a:t>C109112196</a:t>
            </a:r>
            <a:r>
              <a:rPr lang="zh-TW" altLang="en-US" sz="2400" dirty="0"/>
              <a:t>楊哲林</a:t>
            </a:r>
            <a:endParaRPr lang="en-US" altLang="zh-TW" sz="2400" dirty="0"/>
          </a:p>
          <a:p>
            <a:r>
              <a:rPr lang="en-US" altLang="zh-TW" sz="2400" dirty="0"/>
              <a:t>F112112118</a:t>
            </a:r>
            <a:r>
              <a:rPr lang="zh-TW" altLang="en-US" sz="2400" dirty="0"/>
              <a:t>黃士銘</a:t>
            </a:r>
            <a:endParaRPr lang="en-US" altLang="zh-TW" sz="2400" dirty="0"/>
          </a:p>
          <a:p>
            <a:r>
              <a:rPr lang="en-US" altLang="zh-TW" sz="2400" dirty="0"/>
              <a:t>F112112119</a:t>
            </a:r>
            <a:r>
              <a:rPr lang="zh-TW" altLang="en-US" sz="2400" dirty="0"/>
              <a:t>陳欣妤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335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19589-57BF-49F8-B69F-4A14F34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1338C80D-2A8B-4A11-8FC0-0C82097B1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11115"/>
              </p:ext>
            </p:extLst>
          </p:nvPr>
        </p:nvGraphicFramePr>
        <p:xfrm>
          <a:off x="961901" y="1533567"/>
          <a:ext cx="609092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8082">
                  <a:extLst>
                    <a:ext uri="{9D8B030D-6E8A-4147-A177-3AD203B41FA5}">
                      <a16:colId xmlns:a16="http://schemas.microsoft.com/office/drawing/2014/main" val="2477958489"/>
                    </a:ext>
                  </a:extLst>
                </a:gridCol>
                <a:gridCol w="3992846">
                  <a:extLst>
                    <a:ext uri="{9D8B030D-6E8A-4147-A177-3AD203B41FA5}">
                      <a16:colId xmlns:a16="http://schemas.microsoft.com/office/drawing/2014/main" val="3158721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外掛功能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當球打到磚塊或牆壁，球會反彈回板子的方向，板子會自行移動去接球。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5704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0818CEA-76F8-4373-9079-6345DB046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39725"/>
              </p:ext>
            </p:extLst>
          </p:nvPr>
        </p:nvGraphicFramePr>
        <p:xfrm>
          <a:off x="961901" y="2654944"/>
          <a:ext cx="6075226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9749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95477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基礎功能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磚塊消失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當球打到磚塊時，磚塊必須消失。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當板子移動方向與球的方向一致時，速度即增加。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遊戲結束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當板子未能接到球的瞬間，遊戲即結束。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pSp>
        <p:nvGrpSpPr>
          <p:cNvPr id="19" name="群組 18">
            <a:extLst>
              <a:ext uri="{FF2B5EF4-FFF2-40B4-BE49-F238E27FC236}">
                <a16:creationId xmlns:a16="http://schemas.microsoft.com/office/drawing/2014/main" id="{43B10457-DADA-4736-8D39-B3463B4FBE3A}"/>
              </a:ext>
            </a:extLst>
          </p:cNvPr>
          <p:cNvGrpSpPr/>
          <p:nvPr/>
        </p:nvGrpSpPr>
        <p:grpSpPr>
          <a:xfrm>
            <a:off x="7302254" y="176072"/>
            <a:ext cx="4006513" cy="5810465"/>
            <a:chOff x="7302254" y="176072"/>
            <a:chExt cx="4006513" cy="5810465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169CD32-2153-444D-B307-404DE9559A14}"/>
                </a:ext>
              </a:extLst>
            </p:cNvPr>
            <p:cNvSpPr/>
            <p:nvPr/>
          </p:nvSpPr>
          <p:spPr>
            <a:xfrm>
              <a:off x="7974393" y="4574563"/>
              <a:ext cx="1082193" cy="1931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F0B37DF-8290-4AC0-88E3-A92BA52B7FF3}"/>
                </a:ext>
              </a:extLst>
            </p:cNvPr>
            <p:cNvSpPr/>
            <p:nvPr/>
          </p:nvSpPr>
          <p:spPr>
            <a:xfrm>
              <a:off x="7512375" y="680874"/>
              <a:ext cx="149268" cy="383503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F606D90-EA57-44E0-9F57-CECA44DAE2E8}"/>
                </a:ext>
              </a:extLst>
            </p:cNvPr>
            <p:cNvSpPr/>
            <p:nvPr/>
          </p:nvSpPr>
          <p:spPr>
            <a:xfrm>
              <a:off x="10968932" y="680874"/>
              <a:ext cx="149268" cy="383503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1C5A1D1-5513-432E-8002-241B530E58A2}"/>
                </a:ext>
              </a:extLst>
            </p:cNvPr>
            <p:cNvSpPr/>
            <p:nvPr/>
          </p:nvSpPr>
          <p:spPr>
            <a:xfrm>
              <a:off x="8448525" y="1035274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EE35969-2444-4311-9EAE-664D6658ADA4}"/>
                </a:ext>
              </a:extLst>
            </p:cNvPr>
            <p:cNvSpPr/>
            <p:nvPr/>
          </p:nvSpPr>
          <p:spPr>
            <a:xfrm>
              <a:off x="9053860" y="103646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971098D-4DF8-4586-B7FE-A273109F6242}"/>
                </a:ext>
              </a:extLst>
            </p:cNvPr>
            <p:cNvSpPr/>
            <p:nvPr/>
          </p:nvSpPr>
          <p:spPr>
            <a:xfrm>
              <a:off x="9658801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F84807B-0B4A-4BBA-94EF-A2B1B94C2088}"/>
                </a:ext>
              </a:extLst>
            </p:cNvPr>
            <p:cNvSpPr/>
            <p:nvPr/>
          </p:nvSpPr>
          <p:spPr>
            <a:xfrm>
              <a:off x="9053106" y="1392552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3D93DF4-3021-4D9E-B50A-341F081F5AE1}"/>
                </a:ext>
              </a:extLst>
            </p:cNvPr>
            <p:cNvSpPr/>
            <p:nvPr/>
          </p:nvSpPr>
          <p:spPr>
            <a:xfrm>
              <a:off x="7850880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65A43E83-70AE-4271-9FC5-A3CAF535F7DE}"/>
                </a:ext>
              </a:extLst>
            </p:cNvPr>
            <p:cNvSpPr/>
            <p:nvPr/>
          </p:nvSpPr>
          <p:spPr>
            <a:xfrm>
              <a:off x="8879838" y="3188592"/>
              <a:ext cx="291750" cy="31043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68BE5F-F6A0-4A42-8C7A-39443296786F}"/>
                </a:ext>
              </a:extLst>
            </p:cNvPr>
            <p:cNvSpPr/>
            <p:nvPr/>
          </p:nvSpPr>
          <p:spPr>
            <a:xfrm>
              <a:off x="9654219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6FA2776-F5D5-4112-91E2-139771F10444}"/>
                </a:ext>
              </a:extLst>
            </p:cNvPr>
            <p:cNvSpPr/>
            <p:nvPr/>
          </p:nvSpPr>
          <p:spPr>
            <a:xfrm>
              <a:off x="7855647" y="103694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7EF455-8485-4A31-BC27-2F78E8CB0B39}"/>
                </a:ext>
              </a:extLst>
            </p:cNvPr>
            <p:cNvSpPr/>
            <p:nvPr/>
          </p:nvSpPr>
          <p:spPr>
            <a:xfrm>
              <a:off x="8440913" y="1751048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D10ADC4-7F1B-4D79-BFD0-A2D90A09AD25}"/>
                </a:ext>
              </a:extLst>
            </p:cNvPr>
            <p:cNvSpPr/>
            <p:nvPr/>
          </p:nvSpPr>
          <p:spPr>
            <a:xfrm>
              <a:off x="9046248" y="175285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F06423B-D410-481A-9365-CD39CA4EC4FE}"/>
                </a:ext>
              </a:extLst>
            </p:cNvPr>
            <p:cNvSpPr/>
            <p:nvPr/>
          </p:nvSpPr>
          <p:spPr>
            <a:xfrm>
              <a:off x="9651189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7F8306B-0A41-4067-9323-F0AC99266DDD}"/>
                </a:ext>
              </a:extLst>
            </p:cNvPr>
            <p:cNvSpPr/>
            <p:nvPr/>
          </p:nvSpPr>
          <p:spPr>
            <a:xfrm>
              <a:off x="9043897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8B95413-298B-4C98-8EF3-40429E401E29}"/>
                </a:ext>
              </a:extLst>
            </p:cNvPr>
            <p:cNvSpPr/>
            <p:nvPr/>
          </p:nvSpPr>
          <p:spPr>
            <a:xfrm>
              <a:off x="7843267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D3668B4-25F5-4961-8DFC-876C2FB1F7F1}"/>
                </a:ext>
              </a:extLst>
            </p:cNvPr>
            <p:cNvSpPr/>
            <p:nvPr/>
          </p:nvSpPr>
          <p:spPr>
            <a:xfrm>
              <a:off x="8436419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50BDE9B5-C90C-4405-94A2-8B232C39AAFC}"/>
                </a:ext>
              </a:extLst>
            </p:cNvPr>
            <p:cNvSpPr/>
            <p:nvPr/>
          </p:nvSpPr>
          <p:spPr>
            <a:xfrm>
              <a:off x="9656844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C0BCC35-D816-48BF-B3DE-953A15E4BAFF}"/>
                </a:ext>
              </a:extLst>
            </p:cNvPr>
            <p:cNvSpPr/>
            <p:nvPr/>
          </p:nvSpPr>
          <p:spPr>
            <a:xfrm>
              <a:off x="7848035" y="1753330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7D0B791-18A1-43A5-AB1F-2F083FE96031}"/>
                </a:ext>
              </a:extLst>
            </p:cNvPr>
            <p:cNvSpPr/>
            <p:nvPr/>
          </p:nvSpPr>
          <p:spPr>
            <a:xfrm>
              <a:off x="10249678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4634A57-83E8-49C1-B537-B2C1885B6727}"/>
                </a:ext>
              </a:extLst>
            </p:cNvPr>
            <p:cNvSpPr/>
            <p:nvPr/>
          </p:nvSpPr>
          <p:spPr>
            <a:xfrm>
              <a:off x="10255333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059CDDF-BB73-44E0-9770-666728E9BE69}"/>
                </a:ext>
              </a:extLst>
            </p:cNvPr>
            <p:cNvSpPr/>
            <p:nvPr/>
          </p:nvSpPr>
          <p:spPr>
            <a:xfrm>
              <a:off x="10242066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67BC0B2-5DC0-4FC2-A3AD-1E943AE44D62}"/>
                </a:ext>
              </a:extLst>
            </p:cNvPr>
            <p:cNvSpPr/>
            <p:nvPr/>
          </p:nvSpPr>
          <p:spPr>
            <a:xfrm>
              <a:off x="10247721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F1E470FA-8B4C-461F-B191-CBBD0A179BE2}"/>
                </a:ext>
              </a:extLst>
            </p:cNvPr>
            <p:cNvCxnSpPr/>
            <p:nvPr/>
          </p:nvCxnSpPr>
          <p:spPr>
            <a:xfrm>
              <a:off x="7512375" y="688093"/>
              <a:ext cx="360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04473F5D-F2BA-4AC7-B9E6-0F4FFEB3DE89}"/>
                </a:ext>
              </a:extLst>
            </p:cNvPr>
            <p:cNvSpPr txBox="1"/>
            <p:nvPr/>
          </p:nvSpPr>
          <p:spPr>
            <a:xfrm>
              <a:off x="7475660" y="5617205"/>
              <a:ext cx="3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遊戲介面示意圖</a:t>
              </a:r>
            </a:p>
          </p:txBody>
        </p: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B2A9E956-6B6A-4225-90AC-CED15FC14C34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9303433" y="2433547"/>
              <a:ext cx="165003" cy="208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AE94B113-29B6-4D9C-A21E-D7FFDD3CC816}"/>
                </a:ext>
              </a:extLst>
            </p:cNvPr>
            <p:cNvSpPr txBox="1"/>
            <p:nvPr/>
          </p:nvSpPr>
          <p:spPr>
            <a:xfrm>
              <a:off x="9390035" y="26407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磚塊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4BD1668-803F-4110-8B89-0A0A21C18A84}"/>
                </a:ext>
              </a:extLst>
            </p:cNvPr>
            <p:cNvSpPr/>
            <p:nvPr/>
          </p:nvSpPr>
          <p:spPr>
            <a:xfrm>
              <a:off x="9027614" y="2064214"/>
              <a:ext cx="551637" cy="3693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6EC5FE1-FE41-4467-8BE2-41149D212B4B}"/>
                </a:ext>
              </a:extLst>
            </p:cNvPr>
            <p:cNvSpPr/>
            <p:nvPr/>
          </p:nvSpPr>
          <p:spPr>
            <a:xfrm>
              <a:off x="7302254" y="176072"/>
              <a:ext cx="4006513" cy="543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E7183976-FAE4-4BE2-9DAE-35D529A8193D}"/>
                </a:ext>
              </a:extLst>
            </p:cNvPr>
            <p:cNvSpPr txBox="1"/>
            <p:nvPr/>
          </p:nvSpPr>
          <p:spPr>
            <a:xfrm>
              <a:off x="7364192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磚塊消失數量</a:t>
              </a:r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5E11C895-7B19-4DD5-9629-47B7DAD882D6}"/>
                </a:ext>
              </a:extLst>
            </p:cNvPr>
            <p:cNvSpPr txBox="1"/>
            <p:nvPr/>
          </p:nvSpPr>
          <p:spPr>
            <a:xfrm>
              <a:off x="8574257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球的數量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C430E78B-F706-47A1-BC13-FC2457BA60CF}"/>
                </a:ext>
              </a:extLst>
            </p:cNvPr>
            <p:cNvSpPr txBox="1"/>
            <p:nvPr/>
          </p:nvSpPr>
          <p:spPr>
            <a:xfrm>
              <a:off x="9948800" y="4164844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由</a:t>
              </a:r>
              <a:r>
                <a:rPr lang="en-US" altLang="zh-TW" sz="1400" dirty="0">
                  <a:solidFill>
                    <a:srgbClr val="FF0000"/>
                  </a:solidFill>
                </a:rPr>
                <a:t>AI</a:t>
              </a:r>
              <a:r>
                <a:rPr lang="zh-TW" altLang="en-US" sz="1400" dirty="0">
                  <a:solidFill>
                    <a:srgbClr val="FF0000"/>
                  </a:solidFill>
                </a:rPr>
                <a:t>操控</a:t>
              </a:r>
            </a:p>
          </p:txBody>
        </p: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357AB1AD-BA77-4BCF-AF14-EA1FE31B51BF}"/>
                </a:ext>
              </a:extLst>
            </p:cNvPr>
            <p:cNvCxnSpPr>
              <a:cxnSpLocks/>
              <a:stCxn id="157" idx="3"/>
              <a:endCxn id="3" idx="1"/>
            </p:cNvCxnSpPr>
            <p:nvPr/>
          </p:nvCxnSpPr>
          <p:spPr>
            <a:xfrm flipV="1">
              <a:off x="9105913" y="4318733"/>
              <a:ext cx="842887" cy="3393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E5F2BDB-379A-43E8-A84B-9C7B9461897A}"/>
                </a:ext>
              </a:extLst>
            </p:cNvPr>
            <p:cNvSpPr/>
            <p:nvPr/>
          </p:nvSpPr>
          <p:spPr>
            <a:xfrm>
              <a:off x="7940090" y="4527322"/>
              <a:ext cx="1165823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17599E91-59C2-40F7-A2AC-FD7102F9DE7A}"/>
                </a:ext>
              </a:extLst>
            </p:cNvPr>
            <p:cNvCxnSpPr>
              <a:cxnSpLocks/>
            </p:cNvCxnSpPr>
            <p:nvPr/>
          </p:nvCxnSpPr>
          <p:spPr>
            <a:xfrm>
              <a:off x="7652196" y="2947379"/>
              <a:ext cx="473440" cy="457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0B4C352F-4A59-4DEB-B48F-D96EC4F2A588}"/>
                </a:ext>
              </a:extLst>
            </p:cNvPr>
            <p:cNvSpPr txBox="1"/>
            <p:nvPr/>
          </p:nvSpPr>
          <p:spPr>
            <a:xfrm>
              <a:off x="7926769" y="341413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牆壁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1C70237-B82D-444A-80C9-9E2FFC2955E8}"/>
                </a:ext>
              </a:extLst>
            </p:cNvPr>
            <p:cNvSpPr/>
            <p:nvPr/>
          </p:nvSpPr>
          <p:spPr>
            <a:xfrm>
              <a:off x="8445643" y="139951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D9657-50B4-4FC1-9139-E3FCF04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836CE-F90F-4B3F-BBEE-47297389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1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08892-6286-49ED-8552-B9420241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  <a:r>
              <a:rPr lang="en-US" altLang="zh-TW" dirty="0"/>
              <a:t>(</a:t>
            </a:r>
            <a:r>
              <a:rPr lang="zh-TW" altLang="en-US" dirty="0"/>
              <a:t>*箭頭定義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2693669-1FBE-483A-B314-6318A7BF4767}"/>
              </a:ext>
            </a:extLst>
          </p:cNvPr>
          <p:cNvGrpSpPr/>
          <p:nvPr/>
        </p:nvGrpSpPr>
        <p:grpSpPr>
          <a:xfrm>
            <a:off x="873845" y="1952625"/>
            <a:ext cx="5812706" cy="4102479"/>
            <a:chOff x="873845" y="1952625"/>
            <a:chExt cx="5812706" cy="4102479"/>
          </a:xfrm>
        </p:grpSpPr>
        <p:pic>
          <p:nvPicPr>
            <p:cNvPr id="1026" name="Picture 2" descr="File:Python.svg - 維基百科，自由的百科全書">
              <a:extLst>
                <a:ext uri="{FF2B5EF4-FFF2-40B4-BE49-F238E27FC236}">
                  <a16:creationId xmlns:a16="http://schemas.microsoft.com/office/drawing/2014/main" id="{A7DB0B48-EAD2-4F9E-AE72-4BA6C051A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9409" y="2898125"/>
              <a:ext cx="1448185" cy="14448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33D3C37E-DE35-454A-A25E-A49519CD896D}"/>
                </a:ext>
              </a:extLst>
            </p:cNvPr>
            <p:cNvSpPr/>
            <p:nvPr/>
          </p:nvSpPr>
          <p:spPr>
            <a:xfrm>
              <a:off x="2344983" y="4720806"/>
              <a:ext cx="304910" cy="819011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C08F4B-4EC2-421D-B278-6B0EFA928C10}"/>
                </a:ext>
              </a:extLst>
            </p:cNvPr>
            <p:cNvSpPr/>
            <p:nvPr/>
          </p:nvSpPr>
          <p:spPr>
            <a:xfrm>
              <a:off x="1787283" y="5602697"/>
              <a:ext cx="1420311" cy="45240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匯出模型檔</a:t>
              </a: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5A4FA75-BD39-44FD-B533-C30C1B2C20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98147" y="4447566"/>
              <a:ext cx="2091571" cy="686701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E40113C-B610-4CF3-BBAE-E84DFFB4CA2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065509" y="5828901"/>
              <a:ext cx="721774" cy="780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F6B7CB5-5EFD-4EDB-B07F-696CD6219717}"/>
                </a:ext>
              </a:extLst>
            </p:cNvPr>
            <p:cNvSpPr txBox="1"/>
            <p:nvPr/>
          </p:nvSpPr>
          <p:spPr>
            <a:xfrm>
              <a:off x="2112599" y="4353783"/>
              <a:ext cx="76967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python</a:t>
              </a:r>
              <a:endParaRPr lang="zh-TW" altLang="en-US" dirty="0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C3A86-61A0-4800-BDF6-887B8C01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581" y="1952625"/>
              <a:ext cx="2367970" cy="1015214"/>
            </a:xfrm>
            <a:prstGeom prst="rect">
              <a:avLst/>
            </a:prstGeom>
          </p:spPr>
        </p:pic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51C9898B-D3A3-4D3C-8304-EEC28631EDDC}"/>
                </a:ext>
              </a:extLst>
            </p:cNvPr>
            <p:cNvSpPr/>
            <p:nvPr/>
          </p:nvSpPr>
          <p:spPr>
            <a:xfrm>
              <a:off x="5338059" y="3095452"/>
              <a:ext cx="304910" cy="819011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D43E8BA-9B92-4EA5-9CA6-9EAE7DA7F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814" y="3898230"/>
              <a:ext cx="1645400" cy="1641587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BF84FB5-E50C-42D0-8A60-45A470186452}"/>
                </a:ext>
              </a:extLst>
            </p:cNvPr>
            <p:cNvSpPr txBox="1"/>
            <p:nvPr/>
          </p:nvSpPr>
          <p:spPr>
            <a:xfrm>
              <a:off x="4833880" y="5444604"/>
              <a:ext cx="1337373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Arkanoid.exe</a:t>
              </a:r>
              <a:endParaRPr lang="zh-TW" altLang="en-US" dirty="0"/>
            </a:p>
          </p:txBody>
        </p:sp>
        <p:sp>
          <p:nvSpPr>
            <p:cNvPr id="33" name="箭號: 左-右雙向 32">
              <a:extLst>
                <a:ext uri="{FF2B5EF4-FFF2-40B4-BE49-F238E27FC236}">
                  <a16:creationId xmlns:a16="http://schemas.microsoft.com/office/drawing/2014/main" id="{91213CCB-1661-4207-8D99-55CFE8FB668F}"/>
                </a:ext>
              </a:extLst>
            </p:cNvPr>
            <p:cNvSpPr/>
            <p:nvPr/>
          </p:nvSpPr>
          <p:spPr>
            <a:xfrm>
              <a:off x="3453918" y="4280402"/>
              <a:ext cx="1526233" cy="30111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CFD3D46-0EAB-483E-B891-79348D2A7FD2}"/>
                </a:ext>
              </a:extLst>
            </p:cNvPr>
            <p:cNvSpPr txBox="1"/>
            <p:nvPr/>
          </p:nvSpPr>
          <p:spPr>
            <a:xfrm>
              <a:off x="3542258" y="3925412"/>
              <a:ext cx="124773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控制與讀取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1962CFA1-23F0-4F7E-B521-8985F85E696C}"/>
                </a:ext>
              </a:extLst>
            </p:cNvPr>
            <p:cNvSpPr txBox="1"/>
            <p:nvPr/>
          </p:nvSpPr>
          <p:spPr>
            <a:xfrm>
              <a:off x="6471599" y="3914463"/>
              <a:ext cx="172162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3BBCA3A-4EC8-4E5D-A0B7-48DF74F2BE09}"/>
                </a:ext>
              </a:extLst>
            </p:cNvPr>
            <p:cNvGrpSpPr/>
            <p:nvPr/>
          </p:nvGrpSpPr>
          <p:grpSpPr>
            <a:xfrm>
              <a:off x="3542258" y="4734498"/>
              <a:ext cx="1450063" cy="479748"/>
              <a:chOff x="3409264" y="4629214"/>
              <a:chExt cx="1555924" cy="515968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D8EFCA88-A1AC-4DC9-9D7C-2BED780DA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64" y="4629214"/>
                <a:ext cx="600309" cy="515968"/>
              </a:xfrm>
              <a:prstGeom prst="rect">
                <a:avLst/>
              </a:prstGeom>
            </p:spPr>
          </p:pic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12F8A4D-98B8-49E1-9AC0-FD378F07E2A2}"/>
                  </a:ext>
                </a:extLst>
              </p:cNvPr>
              <p:cNvSpPr txBox="1"/>
              <p:nvPr/>
            </p:nvSpPr>
            <p:spPr>
              <a:xfrm>
                <a:off x="3638918" y="4674132"/>
                <a:ext cx="1326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Gym</a:t>
                </a:r>
                <a:endParaRPr lang="zh-TW" altLang="en-US" dirty="0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FCDA6DF-C75E-4E9B-852A-4CFC89165BD7}"/>
                </a:ext>
              </a:extLst>
            </p:cNvPr>
            <p:cNvSpPr txBox="1"/>
            <p:nvPr/>
          </p:nvSpPr>
          <p:spPr>
            <a:xfrm>
              <a:off x="873845" y="2329336"/>
              <a:ext cx="684803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KNN</a:t>
              </a:r>
              <a:endParaRPr lang="zh-TW" altLang="en-US" dirty="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2851200-A470-4D93-9D9A-07A85ACDCB3F}"/>
                </a:ext>
              </a:extLst>
            </p:cNvPr>
            <p:cNvCxnSpPr>
              <a:cxnSpLocks/>
              <a:endCxn id="1026" idx="1"/>
            </p:cNvCxnSpPr>
            <p:nvPr/>
          </p:nvCxnSpPr>
          <p:spPr>
            <a:xfrm>
              <a:off x="991535" y="2672742"/>
              <a:ext cx="767874" cy="9477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CC5C020-B874-4F9C-96FE-B78D4D3C9CCF}"/>
                </a:ext>
              </a:extLst>
            </p:cNvPr>
            <p:cNvCxnSpPr>
              <a:cxnSpLocks/>
              <a:stCxn id="42" idx="2"/>
              <a:endCxn id="1026" idx="1"/>
            </p:cNvCxnSpPr>
            <p:nvPr/>
          </p:nvCxnSpPr>
          <p:spPr>
            <a:xfrm>
              <a:off x="1216247" y="2698668"/>
              <a:ext cx="543162" cy="921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6C309F-5AC8-4B2F-8CB7-82A941A2D89D}"/>
              </a:ext>
            </a:extLst>
          </p:cNvPr>
          <p:cNvSpPr txBox="1"/>
          <p:nvPr/>
        </p:nvSpPr>
        <p:spPr>
          <a:xfrm>
            <a:off x="1164651" y="1120903"/>
            <a:ext cx="649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外部介面</a:t>
            </a:r>
            <a:r>
              <a:rPr lang="en-US" altLang="zh-TW" dirty="0"/>
              <a:t>:</a:t>
            </a:r>
            <a:r>
              <a:rPr lang="zh-TW" altLang="en-US" dirty="0"/>
              <a:t>板子嘗試接反彈回來的球，試圖打掉所有磚塊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內部介面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PAIA</a:t>
            </a:r>
            <a:r>
              <a:rPr lang="zh-TW" altLang="en-US" dirty="0"/>
              <a:t>產生</a:t>
            </a:r>
            <a:r>
              <a:rPr lang="en-US" altLang="zh-TW" dirty="0"/>
              <a:t>exe</a:t>
            </a:r>
            <a:r>
              <a:rPr lang="zh-TW" altLang="en-US" dirty="0"/>
              <a:t>檔，</a:t>
            </a:r>
            <a:r>
              <a:rPr lang="en-US" altLang="zh-TW" dirty="0"/>
              <a:t>python</a:t>
            </a:r>
            <a:r>
              <a:rPr lang="zh-TW" altLang="en-US" dirty="0"/>
              <a:t>透過</a:t>
            </a:r>
            <a:r>
              <a:rPr lang="en-US" altLang="zh-TW" dirty="0"/>
              <a:t>gym</a:t>
            </a:r>
            <a:r>
              <a:rPr lang="zh-TW" altLang="en-US" dirty="0"/>
              <a:t>與</a:t>
            </a:r>
            <a:r>
              <a:rPr lang="en-US" altLang="zh-TW" dirty="0"/>
              <a:t>exe</a:t>
            </a:r>
            <a:r>
              <a:rPr lang="zh-TW" altLang="en-US" dirty="0"/>
              <a:t>檔溝通</a:t>
            </a:r>
          </a:p>
        </p:txBody>
      </p:sp>
      <p:pic>
        <p:nvPicPr>
          <p:cNvPr id="56" name="圖片 55">
            <a:extLst>
              <a:ext uri="{FF2B5EF4-FFF2-40B4-BE49-F238E27FC236}">
                <a16:creationId xmlns:a16="http://schemas.microsoft.com/office/drawing/2014/main" id="{167BAF14-7DEE-4348-A32F-B1E5BB4C4A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289" t="1140" r="1310" b="11706"/>
          <a:stretch/>
        </p:blipFill>
        <p:spPr>
          <a:xfrm>
            <a:off x="8017100" y="440543"/>
            <a:ext cx="2758924" cy="59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37AB9-DBC9-48A8-8736-EE0CA10A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/>
              <a:t>語言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Python(AI</a:t>
            </a:r>
            <a:r>
              <a:rPr lang="zh-TW" altLang="en-US" sz="1800" dirty="0"/>
              <a:t>訓練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環境版本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Python:3.11.7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模組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 err="1"/>
              <a:t>Mlgame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作業系統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Windows 10 </a:t>
            </a:r>
            <a:r>
              <a:rPr lang="zh-TW" altLang="en-US" sz="1800" dirty="0"/>
              <a:t>專業版</a:t>
            </a:r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硬體列表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zh-TW" altLang="en-US" sz="1800" dirty="0"/>
              <a:t>處理器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pt-BR" altLang="zh-TW" sz="1800" dirty="0"/>
              <a:t>Intel(R) Core(TM) i5-4590 CPU @ 3.30GHz   3.30 GHz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顯卡型號</a:t>
            </a:r>
            <a:r>
              <a:rPr lang="en-US" altLang="zh-TW" sz="1800" dirty="0"/>
              <a:t>:Intel HD Graphics 4600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F6946-EAB3-4B0C-9628-5D75A6C5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E06E536-0986-44B8-8BC8-BBC0AE8FC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797993"/>
              </p:ext>
            </p:extLst>
          </p:nvPr>
        </p:nvGraphicFramePr>
        <p:xfrm>
          <a:off x="4963869" y="1223033"/>
          <a:ext cx="351267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6917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965756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寬*高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遊戲視窗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42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813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4B07D22-D72C-4219-A0BD-0369432EA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438541"/>
              </p:ext>
            </p:extLst>
          </p:nvPr>
        </p:nvGraphicFramePr>
        <p:xfrm>
          <a:off x="4963869" y="3377918"/>
          <a:ext cx="3512673" cy="1742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0310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  <a:gridCol w="1038297">
                  <a:extLst>
                    <a:ext uri="{9D8B030D-6E8A-4147-A177-3AD203B41FA5}">
                      <a16:colId xmlns:a16="http://schemas.microsoft.com/office/drawing/2014/main" val="3584343060"/>
                    </a:ext>
                  </a:extLst>
                </a:gridCol>
              </a:tblGrid>
              <a:tr h="321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移動速度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每秒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未切球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492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26C4FE1A-7FEB-4674-8C30-CD14C695619E}"/>
              </a:ext>
            </a:extLst>
          </p:cNvPr>
          <p:cNvGrpSpPr/>
          <p:nvPr/>
        </p:nvGrpSpPr>
        <p:grpSpPr>
          <a:xfrm>
            <a:off x="1459684" y="1484850"/>
            <a:ext cx="3261992" cy="5008139"/>
            <a:chOff x="7302254" y="176072"/>
            <a:chExt cx="4006513" cy="581046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1982D7-2070-4594-827E-6A867F334635}"/>
                </a:ext>
              </a:extLst>
            </p:cNvPr>
            <p:cNvSpPr/>
            <p:nvPr/>
          </p:nvSpPr>
          <p:spPr>
            <a:xfrm>
              <a:off x="7974393" y="4574563"/>
              <a:ext cx="1082193" cy="1931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E15C58-ADE3-4CF6-B7A0-82DB274F4FCB}"/>
                </a:ext>
              </a:extLst>
            </p:cNvPr>
            <p:cNvSpPr/>
            <p:nvPr/>
          </p:nvSpPr>
          <p:spPr>
            <a:xfrm>
              <a:off x="7512375" y="680874"/>
              <a:ext cx="149268" cy="383503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2AEFD-43BB-4866-97A2-39D596BF9A24}"/>
                </a:ext>
              </a:extLst>
            </p:cNvPr>
            <p:cNvSpPr/>
            <p:nvPr/>
          </p:nvSpPr>
          <p:spPr>
            <a:xfrm>
              <a:off x="10968932" y="680874"/>
              <a:ext cx="149268" cy="383503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32C3075-D662-49C0-84F0-6554E01CC681}"/>
                </a:ext>
              </a:extLst>
            </p:cNvPr>
            <p:cNvSpPr/>
            <p:nvPr/>
          </p:nvSpPr>
          <p:spPr>
            <a:xfrm>
              <a:off x="8448525" y="1035274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21EA54-3A80-411B-8BEA-EBB692205FF8}"/>
                </a:ext>
              </a:extLst>
            </p:cNvPr>
            <p:cNvSpPr/>
            <p:nvPr/>
          </p:nvSpPr>
          <p:spPr>
            <a:xfrm>
              <a:off x="9053860" y="103646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161C7-6B86-4479-9B9C-3360632EC272}"/>
                </a:ext>
              </a:extLst>
            </p:cNvPr>
            <p:cNvSpPr/>
            <p:nvPr/>
          </p:nvSpPr>
          <p:spPr>
            <a:xfrm>
              <a:off x="9658801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D2FFCD9-776D-4FCD-B7D4-C40AB650BC3D}"/>
                </a:ext>
              </a:extLst>
            </p:cNvPr>
            <p:cNvSpPr/>
            <p:nvPr/>
          </p:nvSpPr>
          <p:spPr>
            <a:xfrm>
              <a:off x="9053106" y="1392552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17E93B-077A-4037-8F49-407387ED5C8D}"/>
                </a:ext>
              </a:extLst>
            </p:cNvPr>
            <p:cNvSpPr/>
            <p:nvPr/>
          </p:nvSpPr>
          <p:spPr>
            <a:xfrm>
              <a:off x="7850880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725739C-F710-4DAA-BEB1-318FA4249035}"/>
                </a:ext>
              </a:extLst>
            </p:cNvPr>
            <p:cNvSpPr/>
            <p:nvPr/>
          </p:nvSpPr>
          <p:spPr>
            <a:xfrm>
              <a:off x="8879838" y="3188592"/>
              <a:ext cx="291750" cy="31043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D8E1F9-EB21-461F-B0B8-7BC8085DBD62}"/>
                </a:ext>
              </a:extLst>
            </p:cNvPr>
            <p:cNvSpPr/>
            <p:nvPr/>
          </p:nvSpPr>
          <p:spPr>
            <a:xfrm>
              <a:off x="9654219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A86880-F759-40A3-B3EA-A0A9368553B9}"/>
                </a:ext>
              </a:extLst>
            </p:cNvPr>
            <p:cNvSpPr/>
            <p:nvPr/>
          </p:nvSpPr>
          <p:spPr>
            <a:xfrm>
              <a:off x="7855647" y="103694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BFAABC-69EE-45C3-A98B-E7B19061EC75}"/>
                </a:ext>
              </a:extLst>
            </p:cNvPr>
            <p:cNvSpPr/>
            <p:nvPr/>
          </p:nvSpPr>
          <p:spPr>
            <a:xfrm>
              <a:off x="8440913" y="1751048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7826D26-3909-4CB2-B192-B95988FC19BD}"/>
                </a:ext>
              </a:extLst>
            </p:cNvPr>
            <p:cNvSpPr/>
            <p:nvPr/>
          </p:nvSpPr>
          <p:spPr>
            <a:xfrm>
              <a:off x="9046248" y="175285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E8CD3C6-BA68-4223-9B6F-3A8AFF32B365}"/>
                </a:ext>
              </a:extLst>
            </p:cNvPr>
            <p:cNvSpPr/>
            <p:nvPr/>
          </p:nvSpPr>
          <p:spPr>
            <a:xfrm>
              <a:off x="9651189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2BDAE8-64D1-4534-9226-E9D33B4813B7}"/>
                </a:ext>
              </a:extLst>
            </p:cNvPr>
            <p:cNvSpPr/>
            <p:nvPr/>
          </p:nvSpPr>
          <p:spPr>
            <a:xfrm>
              <a:off x="9043897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BC6B28-5B9C-4093-9DA0-1769A885BEDD}"/>
                </a:ext>
              </a:extLst>
            </p:cNvPr>
            <p:cNvSpPr/>
            <p:nvPr/>
          </p:nvSpPr>
          <p:spPr>
            <a:xfrm>
              <a:off x="7843267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F85715D-67AC-4BC7-8EE4-0336D8C419AE}"/>
                </a:ext>
              </a:extLst>
            </p:cNvPr>
            <p:cNvSpPr/>
            <p:nvPr/>
          </p:nvSpPr>
          <p:spPr>
            <a:xfrm>
              <a:off x="8436419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E8072D-869B-4873-A88F-D36777C52F46}"/>
                </a:ext>
              </a:extLst>
            </p:cNvPr>
            <p:cNvSpPr/>
            <p:nvPr/>
          </p:nvSpPr>
          <p:spPr>
            <a:xfrm>
              <a:off x="9656844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6C24F2-0E0F-4C48-A07A-E77C5F7D2BB3}"/>
                </a:ext>
              </a:extLst>
            </p:cNvPr>
            <p:cNvSpPr/>
            <p:nvPr/>
          </p:nvSpPr>
          <p:spPr>
            <a:xfrm>
              <a:off x="7848035" y="1753330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4543471-B01B-49DF-BB67-DAC44F711726}"/>
                </a:ext>
              </a:extLst>
            </p:cNvPr>
            <p:cNvSpPr/>
            <p:nvPr/>
          </p:nvSpPr>
          <p:spPr>
            <a:xfrm>
              <a:off x="10249678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97DF38D-3D2E-4713-B124-D5B218704DA7}"/>
                </a:ext>
              </a:extLst>
            </p:cNvPr>
            <p:cNvSpPr/>
            <p:nvPr/>
          </p:nvSpPr>
          <p:spPr>
            <a:xfrm>
              <a:off x="10255333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2B068A6-48A5-4FB4-8D40-FB70E9832E5B}"/>
                </a:ext>
              </a:extLst>
            </p:cNvPr>
            <p:cNvSpPr/>
            <p:nvPr/>
          </p:nvSpPr>
          <p:spPr>
            <a:xfrm>
              <a:off x="10242066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1FD74D2-E66F-4E63-9675-35C39995AB82}"/>
                </a:ext>
              </a:extLst>
            </p:cNvPr>
            <p:cNvSpPr/>
            <p:nvPr/>
          </p:nvSpPr>
          <p:spPr>
            <a:xfrm>
              <a:off x="10247721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E80F248-B40C-4C88-AFF7-0F9C2CE07655}"/>
                </a:ext>
              </a:extLst>
            </p:cNvPr>
            <p:cNvCxnSpPr/>
            <p:nvPr/>
          </p:nvCxnSpPr>
          <p:spPr>
            <a:xfrm>
              <a:off x="7512375" y="688093"/>
              <a:ext cx="360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0833AD6-0C36-4004-BE99-9A034CEC0537}"/>
                </a:ext>
              </a:extLst>
            </p:cNvPr>
            <p:cNvSpPr txBox="1"/>
            <p:nvPr/>
          </p:nvSpPr>
          <p:spPr>
            <a:xfrm>
              <a:off x="7475660" y="5617205"/>
              <a:ext cx="3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遊戲介面示意圖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4C80493-EE3C-4C9D-8A68-07246A7D194C}"/>
                </a:ext>
              </a:extLst>
            </p:cNvPr>
            <p:cNvSpPr/>
            <p:nvPr/>
          </p:nvSpPr>
          <p:spPr>
            <a:xfrm>
              <a:off x="7302254" y="176072"/>
              <a:ext cx="4006513" cy="543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498E953-9903-4363-BDBD-3C5BBDE8D763}"/>
                </a:ext>
              </a:extLst>
            </p:cNvPr>
            <p:cNvSpPr txBox="1"/>
            <p:nvPr/>
          </p:nvSpPr>
          <p:spPr>
            <a:xfrm>
              <a:off x="7364192" y="5192306"/>
              <a:ext cx="1082194" cy="30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C82DA36-FE78-4E16-A38F-D4DDED25E2D5}"/>
                </a:ext>
              </a:extLst>
            </p:cNvPr>
            <p:cNvSpPr txBox="1"/>
            <p:nvPr/>
          </p:nvSpPr>
          <p:spPr>
            <a:xfrm>
              <a:off x="8574257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球的數量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64F90F0-FCCE-4ACE-B45B-C40B13B697E6}"/>
                </a:ext>
              </a:extLst>
            </p:cNvPr>
            <p:cNvSpPr/>
            <p:nvPr/>
          </p:nvSpPr>
          <p:spPr>
            <a:xfrm>
              <a:off x="8445643" y="139951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aphicFrame>
        <p:nvGraphicFramePr>
          <p:cNvPr id="52" name="內容版面配置區 3">
            <a:extLst>
              <a:ext uri="{FF2B5EF4-FFF2-40B4-BE49-F238E27FC236}">
                <a16:creationId xmlns:a16="http://schemas.microsoft.com/office/drawing/2014/main" id="{804463B3-B09A-4EBF-87EA-FCB1E1979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360721"/>
              </p:ext>
            </p:extLst>
          </p:nvPr>
        </p:nvGraphicFramePr>
        <p:xfrm>
          <a:off x="8574229" y="1227411"/>
          <a:ext cx="3512673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初始位置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[93, 395]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[25,25]~[25,65]</a:t>
                      </a:r>
                    </a:p>
                    <a:p>
                      <a:pPr algn="ctr"/>
                      <a:r>
                        <a:rPr lang="en-US" altLang="zh-TW" dirty="0"/>
                        <a:t>[125,25]~[125,65]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8138"/>
                  </a:ext>
                </a:extLst>
              </a:tr>
            </a:tbl>
          </a:graphicData>
        </a:graphic>
      </p:graphicFrame>
      <p:graphicFrame>
        <p:nvGraphicFramePr>
          <p:cNvPr id="53" name="內容版面配置區 3">
            <a:extLst>
              <a:ext uri="{FF2B5EF4-FFF2-40B4-BE49-F238E27FC236}">
                <a16:creationId xmlns:a16="http://schemas.microsoft.com/office/drawing/2014/main" id="{FEB829CB-1F9E-4597-8B74-7B24F3BDF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687649"/>
              </p:ext>
            </p:extLst>
          </p:nvPr>
        </p:nvGraphicFramePr>
        <p:xfrm>
          <a:off x="8574229" y="3383462"/>
          <a:ext cx="351267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移動範圍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[0,400]~[195,400]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0]~[0,403]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[195,0]~[195,403]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</a:tbl>
          </a:graphicData>
        </a:graphic>
      </p:graphicFrame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F845EE5-CE1A-41E1-AAD8-5EE0E1564DED}"/>
              </a:ext>
            </a:extLst>
          </p:cNvPr>
          <p:cNvCxnSpPr>
            <a:cxnSpLocks/>
          </p:cNvCxnSpPr>
          <p:nvPr/>
        </p:nvCxnSpPr>
        <p:spPr>
          <a:xfrm>
            <a:off x="1470025" y="1273367"/>
            <a:ext cx="32619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C03C41-3B49-40C4-90DF-61E1ACE7794D}"/>
              </a:ext>
            </a:extLst>
          </p:cNvPr>
          <p:cNvSpPr txBox="1"/>
          <p:nvPr/>
        </p:nvSpPr>
        <p:spPr>
          <a:xfrm>
            <a:off x="2578735" y="8882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E7000B2-0931-4145-9F53-C9A6915724C5}"/>
              </a:ext>
            </a:extLst>
          </p:cNvPr>
          <p:cNvCxnSpPr>
            <a:cxnSpLocks/>
          </p:cNvCxnSpPr>
          <p:nvPr/>
        </p:nvCxnSpPr>
        <p:spPr>
          <a:xfrm>
            <a:off x="1230284" y="1438707"/>
            <a:ext cx="20768" cy="46784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76AAB-2156-4F6D-A99E-4719C4A58C56}"/>
              </a:ext>
            </a:extLst>
          </p:cNvPr>
          <p:cNvSpPr txBox="1"/>
          <p:nvPr/>
        </p:nvSpPr>
        <p:spPr>
          <a:xfrm>
            <a:off x="775412" y="2830688"/>
            <a:ext cx="461665" cy="900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94CA061-385E-4165-BE89-1CEFAFB821EA}"/>
              </a:ext>
            </a:extLst>
          </p:cNvPr>
          <p:cNvSpPr txBox="1"/>
          <p:nvPr/>
        </p:nvSpPr>
        <p:spPr>
          <a:xfrm>
            <a:off x="6991103" y="553674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※位址皆已左上角</a:t>
            </a:r>
            <a:r>
              <a:rPr lang="en-US" altLang="zh-TW" dirty="0">
                <a:solidFill>
                  <a:srgbClr val="FF0000"/>
                </a:solidFill>
              </a:rPr>
              <a:t>(0,0)</a:t>
            </a:r>
            <a:r>
              <a:rPr lang="zh-TW" altLang="en-US" dirty="0">
                <a:solidFill>
                  <a:srgbClr val="FF0000"/>
                </a:solidFill>
              </a:rPr>
              <a:t>為原點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33A97D8-8384-462C-A097-945549F53405}"/>
              </a:ext>
            </a:extLst>
          </p:cNvPr>
          <p:cNvSpPr txBox="1"/>
          <p:nvPr/>
        </p:nvSpPr>
        <p:spPr>
          <a:xfrm>
            <a:off x="933351" y="103836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(0,0)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4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900AE-1B68-4928-BF31-045AF3A4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分析 </a:t>
            </a:r>
            <a:r>
              <a:rPr lang="en-US" altLang="zh-TW" cap="none" dirty="0"/>
              <a:t>Breakdown</a:t>
            </a:r>
            <a:r>
              <a:rPr lang="zh-TW" altLang="en-US" cap="none" dirty="0"/>
              <a:t>*</a:t>
            </a:r>
            <a:r>
              <a:rPr lang="en-US" altLang="zh-TW" cap="none" dirty="0"/>
              <a:t>(KNN(reward))</a:t>
            </a:r>
            <a:r>
              <a:rPr lang="zh-TW" altLang="en-US" cap="none" dirty="0"/>
              <a:t>、偵測球落點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0CB6-F79B-4B31-91E9-BA5A3FC9EB4E}"/>
              </a:ext>
            </a:extLst>
          </p:cNvPr>
          <p:cNvSpPr/>
          <p:nvPr/>
        </p:nvSpPr>
        <p:spPr>
          <a:xfrm>
            <a:off x="5440303" y="989215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打磚塊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0732F-AE02-4628-97FB-9BFCBB650767}"/>
              </a:ext>
            </a:extLst>
          </p:cNvPr>
          <p:cNvSpPr/>
          <p:nvPr/>
        </p:nvSpPr>
        <p:spPr>
          <a:xfrm>
            <a:off x="3401953" y="1598815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02F32E-4A85-41EA-9A0C-107C7420455F}"/>
              </a:ext>
            </a:extLst>
          </p:cNvPr>
          <p:cNvSpPr/>
          <p:nvPr/>
        </p:nvSpPr>
        <p:spPr>
          <a:xfrm>
            <a:off x="9427416" y="1640026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PAIA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676C0C-7581-43E4-9DF7-014E409B4E39}"/>
              </a:ext>
            </a:extLst>
          </p:cNvPr>
          <p:cNvSpPr/>
          <p:nvPr/>
        </p:nvSpPr>
        <p:spPr>
          <a:xfrm>
            <a:off x="3401953" y="2566555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學習平台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095229-8B3D-4B59-90EE-54EA057EF281}"/>
              </a:ext>
            </a:extLst>
          </p:cNvPr>
          <p:cNvSpPr/>
          <p:nvPr/>
        </p:nvSpPr>
        <p:spPr>
          <a:xfrm>
            <a:off x="1679833" y="2566555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D94165-C974-4B2C-BF21-E6F7F516471A}"/>
              </a:ext>
            </a:extLst>
          </p:cNvPr>
          <p:cNvSpPr/>
          <p:nvPr/>
        </p:nvSpPr>
        <p:spPr>
          <a:xfrm>
            <a:off x="5124073" y="2566555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gym</a:t>
            </a:r>
            <a:endParaRPr lang="zh-TW" altLang="en-US" dirty="0"/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140FB50-06BA-4A96-877D-B05F68EBD778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3958213" y="1248295"/>
            <a:ext cx="1482090" cy="350520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6BDA5F7-2D0F-4467-8D8F-BFDDA498F52C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16200000" flipV="1">
            <a:off x="4743073" y="1629295"/>
            <a:ext cx="708660" cy="1165860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818A21-846A-496A-B3A0-7C4AB605ED2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V="1">
            <a:off x="2236093" y="1857895"/>
            <a:ext cx="1165860" cy="708660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D4ACA59-7747-442C-91A8-515FF3360B23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3958213" y="2116975"/>
            <a:ext cx="0" cy="4495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D5BACDE-0CC9-40E5-8E71-186FE79882F9}"/>
              </a:ext>
            </a:extLst>
          </p:cNvPr>
          <p:cNvSpPr/>
          <p:nvPr/>
        </p:nvSpPr>
        <p:spPr>
          <a:xfrm>
            <a:off x="1679832" y="3485634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KNN</a:t>
            </a:r>
            <a:endParaRPr lang="zh-TW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FC7ADE-512F-4963-A4FC-813962FEBACF}"/>
              </a:ext>
            </a:extLst>
          </p:cNvPr>
          <p:cNvSpPr/>
          <p:nvPr/>
        </p:nvSpPr>
        <p:spPr>
          <a:xfrm>
            <a:off x="509573" y="4703290"/>
            <a:ext cx="714252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Action</a:t>
            </a:r>
            <a:endParaRPr lang="zh-TW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6DEEDF-9A0E-47C3-8CDE-C1C3386DEFAC}"/>
              </a:ext>
            </a:extLst>
          </p:cNvPr>
          <p:cNvSpPr/>
          <p:nvPr/>
        </p:nvSpPr>
        <p:spPr>
          <a:xfrm>
            <a:off x="1421036" y="4703290"/>
            <a:ext cx="714252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State read</a:t>
            </a:r>
            <a:endParaRPr lang="zh-TW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273C02-BA11-4287-B362-68F4BC456806}"/>
              </a:ext>
            </a:extLst>
          </p:cNvPr>
          <p:cNvSpPr/>
          <p:nvPr/>
        </p:nvSpPr>
        <p:spPr>
          <a:xfrm>
            <a:off x="3243961" y="4703290"/>
            <a:ext cx="714252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Learning</a:t>
            </a:r>
            <a:endParaRPr lang="zh-TW" altLang="en-US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076342-B5D2-471D-BEBC-BC342FAB0C8D}"/>
              </a:ext>
            </a:extLst>
          </p:cNvPr>
          <p:cNvSpPr/>
          <p:nvPr/>
        </p:nvSpPr>
        <p:spPr>
          <a:xfrm>
            <a:off x="2332499" y="4703290"/>
            <a:ext cx="714252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State</a:t>
            </a:r>
          </a:p>
          <a:p>
            <a:pPr algn="ctr"/>
            <a:r>
              <a:rPr lang="en-US" altLang="zh-TW" sz="1600" dirty="0"/>
              <a:t>save</a:t>
            </a:r>
            <a:endParaRPr lang="zh-TW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E57055-07E1-4150-9CF0-62D87CDF5C4C}"/>
              </a:ext>
            </a:extLst>
          </p:cNvPr>
          <p:cNvSpPr/>
          <p:nvPr/>
        </p:nvSpPr>
        <p:spPr>
          <a:xfrm>
            <a:off x="125932" y="5661866"/>
            <a:ext cx="714252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DCD7DC-667E-40E6-92E7-B3F40C44DA25}"/>
              </a:ext>
            </a:extLst>
          </p:cNvPr>
          <p:cNvSpPr/>
          <p:nvPr/>
        </p:nvSpPr>
        <p:spPr>
          <a:xfrm>
            <a:off x="866699" y="5661866"/>
            <a:ext cx="714252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2A601FFE-9948-481F-857D-DB531B8ACB08}"/>
              </a:ext>
            </a:extLst>
          </p:cNvPr>
          <p:cNvCxnSpPr>
            <a:stCxn id="30" idx="2"/>
            <a:endCxn id="37" idx="0"/>
          </p:cNvCxnSpPr>
          <p:nvPr/>
        </p:nvCxnSpPr>
        <p:spPr>
          <a:xfrm rot="5400000">
            <a:off x="454671" y="5249838"/>
            <a:ext cx="440416" cy="383641"/>
          </a:xfrm>
          <a:prstGeom prst="bentConnector3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6E3B5FA2-BB20-4805-A921-F605A71485BA}"/>
              </a:ext>
            </a:extLst>
          </p:cNvPr>
          <p:cNvCxnSpPr>
            <a:stCxn id="30" idx="2"/>
            <a:endCxn id="38" idx="0"/>
          </p:cNvCxnSpPr>
          <p:nvPr/>
        </p:nvCxnSpPr>
        <p:spPr>
          <a:xfrm rot="16200000" flipH="1">
            <a:off x="825054" y="5263095"/>
            <a:ext cx="440416" cy="357126"/>
          </a:xfrm>
          <a:prstGeom prst="bentConnector3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94176-083C-4B32-8DA0-5852A02912D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2568841" y="3671044"/>
            <a:ext cx="699496" cy="136499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23A1632B-BFE7-4E94-9998-B0D1F4B7C75F}"/>
              </a:ext>
            </a:extLst>
          </p:cNvPr>
          <p:cNvCxnSpPr>
            <a:cxnSpLocks/>
            <a:endCxn id="33" idx="0"/>
          </p:cNvCxnSpPr>
          <p:nvPr/>
        </p:nvCxnSpPr>
        <p:spPr>
          <a:xfrm rot="16200000" flipH="1">
            <a:off x="2113109" y="4126774"/>
            <a:ext cx="699498" cy="453533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EEE7220-ACAB-4FD7-9970-65DC0FF4883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1657379" y="4124577"/>
            <a:ext cx="699496" cy="45793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48457523-64FE-48BB-8C5D-222F78E33AB4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201648" y="3668846"/>
            <a:ext cx="699496" cy="1369393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0A0B117-F0B2-4DD6-B913-31BBFCB93B1D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flipH="1">
            <a:off x="2236092" y="3084715"/>
            <a:ext cx="1" cy="40091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CAD2EBA-F2B5-42A3-9F37-8CBC17569B90}"/>
              </a:ext>
            </a:extLst>
          </p:cNvPr>
          <p:cNvSpPr/>
          <p:nvPr/>
        </p:nvSpPr>
        <p:spPr>
          <a:xfrm>
            <a:off x="3401953" y="3476470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MLGame</a:t>
            </a:r>
            <a:endParaRPr lang="zh-TW" altLang="en-US" sz="1400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B8AB507-0311-4BCD-B4E7-46CFFE933E34}"/>
              </a:ext>
            </a:extLst>
          </p:cNvPr>
          <p:cNvCxnSpPr>
            <a:cxnSpLocks/>
            <a:stCxn id="13" idx="2"/>
            <a:endCxn id="56" idx="0"/>
          </p:cNvCxnSpPr>
          <p:nvPr/>
        </p:nvCxnSpPr>
        <p:spPr>
          <a:xfrm>
            <a:off x="3958213" y="3084715"/>
            <a:ext cx="0" cy="39175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33EB816-83D3-45BA-9FA5-3E89E7BF84E7}"/>
              </a:ext>
            </a:extLst>
          </p:cNvPr>
          <p:cNvSpPr/>
          <p:nvPr/>
        </p:nvSpPr>
        <p:spPr>
          <a:xfrm>
            <a:off x="3243961" y="5661866"/>
            <a:ext cx="714252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reward</a:t>
            </a:r>
            <a:endParaRPr lang="zh-TW" altLang="en-US" sz="1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C2DCDC-E572-42FE-9CCE-ACF3D69BDC18}"/>
              </a:ext>
            </a:extLst>
          </p:cNvPr>
          <p:cNvSpPr/>
          <p:nvPr/>
        </p:nvSpPr>
        <p:spPr>
          <a:xfrm>
            <a:off x="4383151" y="5661866"/>
            <a:ext cx="714252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球打到磚塊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ADE2570-862F-47BE-9EDC-5A687C461D1D}"/>
              </a:ext>
            </a:extLst>
          </p:cNvPr>
          <p:cNvSpPr/>
          <p:nvPr/>
        </p:nvSpPr>
        <p:spPr>
          <a:xfrm>
            <a:off x="5621223" y="5661866"/>
            <a:ext cx="714252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分數</a:t>
            </a:r>
            <a:endParaRPr lang="en-US" altLang="zh-TW" sz="1200" dirty="0"/>
          </a:p>
          <a:p>
            <a:pPr algn="ctr"/>
            <a:r>
              <a:rPr lang="zh-TW" altLang="en-US" sz="1200" dirty="0"/>
              <a:t>加一</a:t>
            </a: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E9435B2E-5019-45BD-A4F9-81E532316705}"/>
              </a:ext>
            </a:extLst>
          </p:cNvPr>
          <p:cNvCxnSpPr>
            <a:stCxn id="32" idx="2"/>
            <a:endCxn id="60" idx="0"/>
          </p:cNvCxnSpPr>
          <p:nvPr/>
        </p:nvCxnSpPr>
        <p:spPr>
          <a:xfrm>
            <a:off x="3601087" y="5221450"/>
            <a:ext cx="0" cy="44041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40AF2647-F2F3-4B1F-8CC8-2FACA3932001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3958213" y="5920946"/>
            <a:ext cx="4249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8CCF43E-FCA1-4FF4-AB7D-B9D821363081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flipH="1">
            <a:off x="5097403" y="5920946"/>
            <a:ext cx="5238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E8C95E75-505C-4877-8DE7-121CBFA0C397}"/>
              </a:ext>
            </a:extLst>
          </p:cNvPr>
          <p:cNvSpPr/>
          <p:nvPr/>
        </p:nvSpPr>
        <p:spPr>
          <a:xfrm>
            <a:off x="4627647" y="3476470"/>
            <a:ext cx="939511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1400" dirty="0"/>
              <a:t>發送動作至</a:t>
            </a:r>
            <a:r>
              <a:rPr lang="en-US" altLang="zh-TW" sz="1400" dirty="0"/>
              <a:t>PAIA</a:t>
            </a:r>
            <a:endParaRPr lang="zh-TW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4E5C13A-A4B0-49B0-B5CE-AD8122547CE2}"/>
              </a:ext>
            </a:extLst>
          </p:cNvPr>
          <p:cNvSpPr/>
          <p:nvPr/>
        </p:nvSpPr>
        <p:spPr>
          <a:xfrm>
            <a:off x="5802943" y="3485634"/>
            <a:ext cx="939511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1400" dirty="0"/>
              <a:t>擷取</a:t>
            </a:r>
            <a:r>
              <a:rPr lang="en-US" altLang="zh-TW" sz="1400" dirty="0"/>
              <a:t>PAIA</a:t>
            </a:r>
            <a:r>
              <a:rPr lang="zh-TW" altLang="en-US" sz="1400" dirty="0"/>
              <a:t>特徵</a:t>
            </a: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6AD9A339-6FA8-4A8C-9091-6F34DADCEE08}"/>
              </a:ext>
            </a:extLst>
          </p:cNvPr>
          <p:cNvCxnSpPr>
            <a:cxnSpLocks/>
            <a:stCxn id="15" idx="2"/>
            <a:endCxn id="74" idx="0"/>
          </p:cNvCxnSpPr>
          <p:nvPr/>
        </p:nvCxnSpPr>
        <p:spPr>
          <a:xfrm rot="16200000" flipH="1">
            <a:off x="5776057" y="2988991"/>
            <a:ext cx="400919" cy="592366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080C88A2-1084-4F5F-99EE-D01663749E0D}"/>
              </a:ext>
            </a:extLst>
          </p:cNvPr>
          <p:cNvCxnSpPr>
            <a:cxnSpLocks/>
            <a:stCxn id="15" idx="2"/>
            <a:endCxn id="73" idx="0"/>
          </p:cNvCxnSpPr>
          <p:nvPr/>
        </p:nvCxnSpPr>
        <p:spPr>
          <a:xfrm rot="5400000">
            <a:off x="5192991" y="2989127"/>
            <a:ext cx="391755" cy="58293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61670CC5-9090-4C34-863D-C6F9C24A15EF}"/>
              </a:ext>
            </a:extLst>
          </p:cNvPr>
          <p:cNvSpPr/>
          <p:nvPr/>
        </p:nvSpPr>
        <p:spPr>
          <a:xfrm>
            <a:off x="4458735" y="4698708"/>
            <a:ext cx="638668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400" dirty="0" err="1"/>
              <a:t>Gym.reset</a:t>
            </a:r>
            <a:endParaRPr lang="zh-TW" altLang="en-US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C6817DC-6AC9-41A1-A9D1-2A5A71F292CE}"/>
              </a:ext>
            </a:extLst>
          </p:cNvPr>
          <p:cNvSpPr/>
          <p:nvPr/>
        </p:nvSpPr>
        <p:spPr>
          <a:xfrm>
            <a:off x="5162039" y="4698708"/>
            <a:ext cx="638668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400" dirty="0" err="1"/>
              <a:t>Gym.reset</a:t>
            </a:r>
            <a:endParaRPr lang="zh-TW" altLang="en-US" sz="1400" dirty="0"/>
          </a:p>
        </p:txBody>
      </p: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F7F87771-63A8-4159-B605-C9EA4DA268F5}"/>
              </a:ext>
            </a:extLst>
          </p:cNvPr>
          <p:cNvCxnSpPr>
            <a:cxnSpLocks/>
            <a:stCxn id="73" idx="2"/>
            <a:endCxn id="82" idx="0"/>
          </p:cNvCxnSpPr>
          <p:nvPr/>
        </p:nvCxnSpPr>
        <p:spPr>
          <a:xfrm rot="16200000" flipH="1">
            <a:off x="4937349" y="4154684"/>
            <a:ext cx="704078" cy="38397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59E526F4-6E10-4B08-AF7F-06B41C0DF5AA}"/>
              </a:ext>
            </a:extLst>
          </p:cNvPr>
          <p:cNvCxnSpPr>
            <a:cxnSpLocks/>
            <a:stCxn id="73" idx="2"/>
            <a:endCxn id="81" idx="0"/>
          </p:cNvCxnSpPr>
          <p:nvPr/>
        </p:nvCxnSpPr>
        <p:spPr>
          <a:xfrm rot="5400000">
            <a:off x="4585697" y="4187002"/>
            <a:ext cx="704078" cy="319334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16D02CF-1A45-48D7-8EDF-A40252F8778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8072385" y="-271266"/>
            <a:ext cx="391731" cy="3430853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45611BB-BE95-4933-BB75-8FA58245CB3B}"/>
              </a:ext>
            </a:extLst>
          </p:cNvPr>
          <p:cNvSpPr/>
          <p:nvPr/>
        </p:nvSpPr>
        <p:spPr>
          <a:xfrm>
            <a:off x="7669189" y="2566555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UI</a:t>
            </a:r>
            <a:endParaRPr lang="zh-TW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422ADD1-2EF4-4342-80AC-80143F7D7C2B}"/>
              </a:ext>
            </a:extLst>
          </p:cNvPr>
          <p:cNvSpPr/>
          <p:nvPr/>
        </p:nvSpPr>
        <p:spPr>
          <a:xfrm>
            <a:off x="10539936" y="2566554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Script</a:t>
            </a:r>
            <a:endParaRPr lang="zh-TW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1D537EB-CF52-4A13-A7D5-21C88AF552CB}"/>
              </a:ext>
            </a:extLst>
          </p:cNvPr>
          <p:cNvSpPr/>
          <p:nvPr/>
        </p:nvSpPr>
        <p:spPr>
          <a:xfrm>
            <a:off x="8732402" y="3485631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15D71CF-BD85-44C6-B16E-DDA74B105F4D}"/>
              </a:ext>
            </a:extLst>
          </p:cNvPr>
          <p:cNvSpPr/>
          <p:nvPr/>
        </p:nvSpPr>
        <p:spPr>
          <a:xfrm>
            <a:off x="7048508" y="3476471"/>
            <a:ext cx="1112520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球的速度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57572D1-9D82-4E2B-9C42-63E05A0B7E33}"/>
              </a:ext>
            </a:extLst>
          </p:cNvPr>
          <p:cNvSpPr/>
          <p:nvPr/>
        </p:nvSpPr>
        <p:spPr>
          <a:xfrm>
            <a:off x="8396391" y="4715322"/>
            <a:ext cx="785524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偵測球落點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FC9D70-6A9D-4315-8950-918384C0CD90}"/>
              </a:ext>
            </a:extLst>
          </p:cNvPr>
          <p:cNvSpPr/>
          <p:nvPr/>
        </p:nvSpPr>
        <p:spPr>
          <a:xfrm>
            <a:off x="9285168" y="4715322"/>
            <a:ext cx="785524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1600" dirty="0"/>
              <a:t>讀取模型</a:t>
            </a: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23561B55-57B1-454E-9A9C-A3F73FD40E8E}"/>
              </a:ext>
            </a:extLst>
          </p:cNvPr>
          <p:cNvCxnSpPr>
            <a:cxnSpLocks/>
            <a:stCxn id="12" idx="2"/>
            <a:endCxn id="93" idx="0"/>
          </p:cNvCxnSpPr>
          <p:nvPr/>
        </p:nvCxnSpPr>
        <p:spPr>
          <a:xfrm rot="5400000">
            <a:off x="8900379" y="1483257"/>
            <a:ext cx="408369" cy="175822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9B1AE020-8093-410E-9183-7215578A5527}"/>
              </a:ext>
            </a:extLst>
          </p:cNvPr>
          <p:cNvCxnSpPr>
            <a:cxnSpLocks/>
            <a:stCxn id="12" idx="2"/>
            <a:endCxn id="94" idx="0"/>
          </p:cNvCxnSpPr>
          <p:nvPr/>
        </p:nvCxnSpPr>
        <p:spPr>
          <a:xfrm rot="16200000" flipH="1">
            <a:off x="10335752" y="1806110"/>
            <a:ext cx="408368" cy="111252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9846D2AD-5BBD-4D77-9DAA-CAE20DD5F22E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 rot="5400000">
            <a:off x="7719231" y="2970253"/>
            <a:ext cx="391756" cy="620681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05C97F2B-F3CA-476B-9F15-E0F832413877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16200000" flipH="1">
            <a:off x="8556597" y="2753566"/>
            <a:ext cx="400916" cy="1063213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0B6FE58D-C9C2-4C50-B442-A0D7CEB395E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rot="5400000">
            <a:off x="8683143" y="4109802"/>
            <a:ext cx="711531" cy="499509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5C311BCB-E43A-427D-A4EB-4CB792ABF9FB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rot="16200000" flipH="1">
            <a:off x="9127531" y="4164922"/>
            <a:ext cx="711531" cy="389268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530D3D-5553-4029-AF3D-23AD4285936B}"/>
              </a:ext>
            </a:extLst>
          </p:cNvPr>
          <p:cNvSpPr/>
          <p:nvPr/>
        </p:nvSpPr>
        <p:spPr>
          <a:xfrm>
            <a:off x="10216834" y="3485631"/>
            <a:ext cx="785524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球的位移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95B12FC-A970-4F28-B0B4-23280049E4C2}"/>
              </a:ext>
            </a:extLst>
          </p:cNvPr>
          <p:cNvSpPr/>
          <p:nvPr/>
        </p:nvSpPr>
        <p:spPr>
          <a:xfrm>
            <a:off x="10216834" y="4184853"/>
            <a:ext cx="785524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遊戲開始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8E33BB5-13C1-4C05-B301-F184CE7F78F9}"/>
              </a:ext>
            </a:extLst>
          </p:cNvPr>
          <p:cNvSpPr/>
          <p:nvPr/>
        </p:nvSpPr>
        <p:spPr>
          <a:xfrm>
            <a:off x="11259694" y="4184853"/>
            <a:ext cx="785524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遊戲結束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29FD851-A53A-477A-A275-79FD2EC3598F}"/>
              </a:ext>
            </a:extLst>
          </p:cNvPr>
          <p:cNvSpPr/>
          <p:nvPr/>
        </p:nvSpPr>
        <p:spPr>
          <a:xfrm>
            <a:off x="11280544" y="3476470"/>
            <a:ext cx="785524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板子移動</a:t>
            </a:r>
          </a:p>
        </p:txBody>
      </p: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454DB970-C952-47DE-A0CE-6A011D1C47A6}"/>
              </a:ext>
            </a:extLst>
          </p:cNvPr>
          <p:cNvCxnSpPr>
            <a:cxnSpLocks/>
            <a:stCxn id="94" idx="2"/>
            <a:endCxn id="124" idx="1"/>
          </p:cNvCxnSpPr>
          <p:nvPr/>
        </p:nvCxnSpPr>
        <p:spPr>
          <a:xfrm rot="16200000" flipH="1">
            <a:off x="10862952" y="3317958"/>
            <a:ext cx="650836" cy="184348"/>
          </a:xfrm>
          <a:prstGeom prst="bentConnector2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接點: 肘形 127">
            <a:extLst>
              <a:ext uri="{FF2B5EF4-FFF2-40B4-BE49-F238E27FC236}">
                <a16:creationId xmlns:a16="http://schemas.microsoft.com/office/drawing/2014/main" id="{3B9B6942-A2C7-418E-96FD-E0D16B5BA64D}"/>
              </a:ext>
            </a:extLst>
          </p:cNvPr>
          <p:cNvCxnSpPr>
            <a:cxnSpLocks/>
            <a:stCxn id="94" idx="2"/>
            <a:endCxn id="121" idx="3"/>
          </p:cNvCxnSpPr>
          <p:nvPr/>
        </p:nvCxnSpPr>
        <p:spPr>
          <a:xfrm rot="5400000">
            <a:off x="10719279" y="3367793"/>
            <a:ext cx="659997" cy="93838"/>
          </a:xfrm>
          <a:prstGeom prst="bentConnector2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A08FEFF1-05B8-438A-A7D2-AFD02CA42416}"/>
              </a:ext>
            </a:extLst>
          </p:cNvPr>
          <p:cNvCxnSpPr>
            <a:cxnSpLocks/>
            <a:stCxn id="94" idx="2"/>
            <a:endCxn id="122" idx="3"/>
          </p:cNvCxnSpPr>
          <p:nvPr/>
        </p:nvCxnSpPr>
        <p:spPr>
          <a:xfrm rot="5400000">
            <a:off x="10369668" y="3717404"/>
            <a:ext cx="1359219" cy="93838"/>
          </a:xfrm>
          <a:prstGeom prst="bentConnector2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C59BA4AF-7009-4422-8B33-AF1D98808167}"/>
              </a:ext>
            </a:extLst>
          </p:cNvPr>
          <p:cNvCxnSpPr>
            <a:cxnSpLocks/>
            <a:stCxn id="94" idx="2"/>
            <a:endCxn id="123" idx="1"/>
          </p:cNvCxnSpPr>
          <p:nvPr/>
        </p:nvCxnSpPr>
        <p:spPr>
          <a:xfrm rot="16200000" flipH="1">
            <a:off x="10498336" y="3682574"/>
            <a:ext cx="1359219" cy="163498"/>
          </a:xfrm>
          <a:prstGeom prst="bentConnector2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23808E8E-71EA-4DC0-A427-9F16E16B4857}"/>
              </a:ext>
            </a:extLst>
          </p:cNvPr>
          <p:cNvSpPr/>
          <p:nvPr/>
        </p:nvSpPr>
        <p:spPr>
          <a:xfrm>
            <a:off x="7592512" y="4698708"/>
            <a:ext cx="662214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切球</a:t>
            </a:r>
          </a:p>
        </p:txBody>
      </p: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F81D2B02-18B1-4DE4-8FA7-C1DD041D0530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7012470" y="4106409"/>
            <a:ext cx="704077" cy="48052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19AC664B-A274-4712-8300-FB48573D3465}"/>
              </a:ext>
            </a:extLst>
          </p:cNvPr>
          <p:cNvCxnSpPr>
            <a:cxnSpLocks/>
            <a:stCxn id="96" idx="2"/>
            <a:endCxn id="139" idx="0"/>
          </p:cNvCxnSpPr>
          <p:nvPr/>
        </p:nvCxnSpPr>
        <p:spPr>
          <a:xfrm rot="16200000" flipH="1">
            <a:off x="7412155" y="4187243"/>
            <a:ext cx="704077" cy="318851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C251941B-E6E9-4C7B-B06C-50DBD2C6A1DA}"/>
              </a:ext>
            </a:extLst>
          </p:cNvPr>
          <p:cNvSpPr/>
          <p:nvPr/>
        </p:nvSpPr>
        <p:spPr>
          <a:xfrm>
            <a:off x="6793140" y="4698707"/>
            <a:ext cx="662214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未切球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29D5ACD-E7ED-4BB9-9EAB-12597EA935F4}"/>
              </a:ext>
            </a:extLst>
          </p:cNvPr>
          <p:cNvSpPr/>
          <p:nvPr/>
        </p:nvSpPr>
        <p:spPr>
          <a:xfrm>
            <a:off x="6896244" y="5661863"/>
            <a:ext cx="468264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慢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4219071-1DCA-42B9-8964-34269B0133F4}"/>
              </a:ext>
            </a:extLst>
          </p:cNvPr>
          <p:cNvSpPr/>
          <p:nvPr/>
        </p:nvSpPr>
        <p:spPr>
          <a:xfrm>
            <a:off x="7680977" y="5661863"/>
            <a:ext cx="468264" cy="5181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快</a:t>
            </a:r>
          </a:p>
        </p:txBody>
      </p: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D806FF3E-3086-4D2F-880E-EFA03396DEFA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>
            <a:off x="7124247" y="5216867"/>
            <a:ext cx="6129" cy="44499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D4375AC4-3F9D-43B6-B79E-7F9A8BC21B1D}"/>
              </a:ext>
            </a:extLst>
          </p:cNvPr>
          <p:cNvCxnSpPr>
            <a:cxnSpLocks/>
            <a:stCxn id="139" idx="2"/>
            <a:endCxn id="166" idx="0"/>
          </p:cNvCxnSpPr>
          <p:nvPr/>
        </p:nvCxnSpPr>
        <p:spPr>
          <a:xfrm flipH="1">
            <a:off x="7915109" y="5216868"/>
            <a:ext cx="8510" cy="44499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CD0BD-BBA0-4707-B785-39127D4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811271"/>
          </a:xfrm>
        </p:spPr>
        <p:txBody>
          <a:bodyPr/>
          <a:lstStyle/>
          <a:p>
            <a:r>
              <a:rPr lang="zh-TW" altLang="en-US" dirty="0"/>
              <a:t>驗收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47F380-E534-425B-8D8E-56C01F2C8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462516"/>
              </p:ext>
            </p:extLst>
          </p:nvPr>
        </p:nvGraphicFramePr>
        <p:xfrm>
          <a:off x="1499836" y="2047240"/>
          <a:ext cx="9192326" cy="212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15023">
                  <a:extLst>
                    <a:ext uri="{9D8B030D-6E8A-4147-A177-3AD203B41FA5}">
                      <a16:colId xmlns:a16="http://schemas.microsoft.com/office/drawing/2014/main" val="817350381"/>
                    </a:ext>
                  </a:extLst>
                </a:gridCol>
                <a:gridCol w="3524091">
                  <a:extLst>
                    <a:ext uri="{9D8B030D-6E8A-4147-A177-3AD203B41FA5}">
                      <a16:colId xmlns:a16="http://schemas.microsoft.com/office/drawing/2014/main" val="25189264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536418564"/>
                    </a:ext>
                  </a:extLst>
                </a:gridCol>
                <a:gridCol w="3005487">
                  <a:extLst>
                    <a:ext uri="{9D8B030D-6E8A-4147-A177-3AD203B41FA5}">
                      <a16:colId xmlns:a16="http://schemas.microsoft.com/office/drawing/2014/main" val="306754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操作過程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68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板子會自行追蹤球的位置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板子會隨與球的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軸一致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21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消除磚塊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球打到磚塊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被打到磚塊即消失。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58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板子與球切到的方向一致，球的移動的速度即加快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4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遊戲結束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板子未能接到球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遊戲即結束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4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D93AC-A00A-47F2-A7D9-4887908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C5430F3-1008-42C6-A9C3-0C57F31A4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170582"/>
              </p:ext>
            </p:extLst>
          </p:nvPr>
        </p:nvGraphicFramePr>
        <p:xfrm>
          <a:off x="1143000" y="973138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資料整合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42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verdi cic黃士銘</Template>
  <TotalTime>2103</TotalTime>
  <Words>504</Words>
  <Application>Microsoft Office PowerPoint</Application>
  <PresentationFormat>寬螢幕</PresentationFormat>
  <Paragraphs>160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Times New Roman</vt:lpstr>
      <vt:lpstr>Trebuchet MS</vt:lpstr>
      <vt:lpstr>電路</vt:lpstr>
      <vt:lpstr> 機器學習 打磚塊</vt:lpstr>
      <vt:lpstr>功能</vt:lpstr>
      <vt:lpstr>效能</vt:lpstr>
      <vt:lpstr>介面(*箭頭定義)</vt:lpstr>
      <vt:lpstr>限制(1/2)</vt:lpstr>
      <vt:lpstr>限制(2/2)</vt:lpstr>
      <vt:lpstr>分析 Breakdown*(KNN(reward))、偵測球落點</vt:lpstr>
      <vt:lpstr>驗收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B510</dc:creator>
  <cp:lastModifiedBy>user</cp:lastModifiedBy>
  <cp:revision>100</cp:revision>
  <dcterms:created xsi:type="dcterms:W3CDTF">2024-04-21T09:04:12Z</dcterms:created>
  <dcterms:modified xsi:type="dcterms:W3CDTF">2024-05-01T09:02:53Z</dcterms:modified>
</cp:coreProperties>
</file>