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5" r:id="rId2"/>
    <p:sldId id="340" r:id="rId3"/>
    <p:sldId id="336" r:id="rId4"/>
    <p:sldId id="326" r:id="rId5"/>
    <p:sldId id="331" r:id="rId6"/>
    <p:sldId id="332" r:id="rId7"/>
    <p:sldId id="333" r:id="rId8"/>
    <p:sldId id="334" r:id="rId9"/>
    <p:sldId id="337" r:id="rId10"/>
    <p:sldId id="312" r:id="rId11"/>
    <p:sldId id="311" r:id="rId12"/>
    <p:sldId id="341" r:id="rId13"/>
    <p:sldId id="342" r:id="rId14"/>
    <p:sldId id="324" r:id="rId15"/>
    <p:sldId id="321" r:id="rId16"/>
    <p:sldId id="343" r:id="rId17"/>
    <p:sldId id="345" r:id="rId18"/>
    <p:sldId id="325" r:id="rId19"/>
    <p:sldId id="322" r:id="rId20"/>
    <p:sldId id="327" r:id="rId21"/>
    <p:sldId id="323" r:id="rId22"/>
    <p:sldId id="344" r:id="rId23"/>
    <p:sldId id="3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344" autoAdjust="0"/>
  </p:normalViewPr>
  <p:slideViewPr>
    <p:cSldViewPr snapToGrid="0">
      <p:cViewPr varScale="1">
        <p:scale>
          <a:sx n="112" d="100"/>
          <a:sy n="112" d="100"/>
        </p:scale>
        <p:origin x="48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126-MPEG-Geneva\Preparation\GDR%20delay%20analysis\DelayAnalysisIRAPvsGDR_AUBased%20RegularDecodingTimeInterv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26-MPEG-Geneva\Preparation\GDR%20delay%20analysis\DelayAnalysisIRAPvsGDR_AUBased%20RegularDecodingTimeInterv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126-MPEG-Geneva\Preparation\GDR%20delay%20analysis\DelayAnalysisIRAPvsGDR_AUBased%20RegularDecodingTimeInterv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IRAP Apporach</a:t>
            </a:r>
            <a:r>
              <a:rPr lang="en-US" sz="1800" baseline="0"/>
              <a:t> -- Bit count per picture</a:t>
            </a:r>
            <a:endParaRPr lang="en-US" sz="180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'PlotBits&amp;PSNR'!$B$3:$B$66</c:f>
              <c:numCache>
                <c:formatCode>General</c:formatCode>
                <c:ptCount val="64"/>
                <c:pt idx="0">
                  <c:v>471232</c:v>
                </c:pt>
                <c:pt idx="1">
                  <c:v>111632</c:v>
                </c:pt>
                <c:pt idx="2">
                  <c:v>97624</c:v>
                </c:pt>
                <c:pt idx="3">
                  <c:v>99712</c:v>
                </c:pt>
                <c:pt idx="4">
                  <c:v>103432</c:v>
                </c:pt>
                <c:pt idx="5">
                  <c:v>94840</c:v>
                </c:pt>
                <c:pt idx="6">
                  <c:v>103552</c:v>
                </c:pt>
                <c:pt idx="7">
                  <c:v>102280</c:v>
                </c:pt>
                <c:pt idx="8">
                  <c:v>102000</c:v>
                </c:pt>
                <c:pt idx="9">
                  <c:v>110368</c:v>
                </c:pt>
                <c:pt idx="10">
                  <c:v>107200</c:v>
                </c:pt>
                <c:pt idx="11">
                  <c:v>115888</c:v>
                </c:pt>
                <c:pt idx="12">
                  <c:v>112832</c:v>
                </c:pt>
                <c:pt idx="13">
                  <c:v>113576</c:v>
                </c:pt>
                <c:pt idx="14">
                  <c:v>117128</c:v>
                </c:pt>
                <c:pt idx="15">
                  <c:v>113640</c:v>
                </c:pt>
                <c:pt idx="16">
                  <c:v>111040</c:v>
                </c:pt>
                <c:pt idx="17">
                  <c:v>114352</c:v>
                </c:pt>
                <c:pt idx="18">
                  <c:v>116840</c:v>
                </c:pt>
                <c:pt idx="19">
                  <c:v>108168</c:v>
                </c:pt>
                <c:pt idx="20">
                  <c:v>118576</c:v>
                </c:pt>
                <c:pt idx="21">
                  <c:v>139224</c:v>
                </c:pt>
                <c:pt idx="22">
                  <c:v>119888</c:v>
                </c:pt>
                <c:pt idx="23">
                  <c:v>113488</c:v>
                </c:pt>
                <c:pt idx="24">
                  <c:v>105264</c:v>
                </c:pt>
                <c:pt idx="25">
                  <c:v>109816</c:v>
                </c:pt>
                <c:pt idx="26">
                  <c:v>112112</c:v>
                </c:pt>
                <c:pt idx="27">
                  <c:v>105832</c:v>
                </c:pt>
                <c:pt idx="28">
                  <c:v>117648</c:v>
                </c:pt>
                <c:pt idx="29">
                  <c:v>116144</c:v>
                </c:pt>
                <c:pt idx="30">
                  <c:v>116088</c:v>
                </c:pt>
                <c:pt idx="31">
                  <c:v>126328</c:v>
                </c:pt>
                <c:pt idx="32">
                  <c:v>491688</c:v>
                </c:pt>
                <c:pt idx="33">
                  <c:v>135216</c:v>
                </c:pt>
                <c:pt idx="34">
                  <c:v>130304</c:v>
                </c:pt>
                <c:pt idx="35">
                  <c:v>115816</c:v>
                </c:pt>
                <c:pt idx="36">
                  <c:v>121312</c:v>
                </c:pt>
                <c:pt idx="37">
                  <c:v>118200</c:v>
                </c:pt>
                <c:pt idx="38">
                  <c:v>110688</c:v>
                </c:pt>
                <c:pt idx="39">
                  <c:v>112552</c:v>
                </c:pt>
                <c:pt idx="40">
                  <c:v>109400</c:v>
                </c:pt>
                <c:pt idx="41">
                  <c:v>108944</c:v>
                </c:pt>
                <c:pt idx="42">
                  <c:v>117896</c:v>
                </c:pt>
                <c:pt idx="43">
                  <c:v>107528</c:v>
                </c:pt>
                <c:pt idx="44">
                  <c:v>155368</c:v>
                </c:pt>
                <c:pt idx="45">
                  <c:v>121152</c:v>
                </c:pt>
                <c:pt idx="46">
                  <c:v>122168</c:v>
                </c:pt>
                <c:pt idx="47">
                  <c:v>122800</c:v>
                </c:pt>
                <c:pt idx="48">
                  <c:v>118288</c:v>
                </c:pt>
                <c:pt idx="49">
                  <c:v>125744</c:v>
                </c:pt>
                <c:pt idx="50">
                  <c:v>120744</c:v>
                </c:pt>
                <c:pt idx="51">
                  <c:v>118400</c:v>
                </c:pt>
                <c:pt idx="52">
                  <c:v>125096</c:v>
                </c:pt>
                <c:pt idx="53">
                  <c:v>122464</c:v>
                </c:pt>
                <c:pt idx="54">
                  <c:v>128856</c:v>
                </c:pt>
                <c:pt idx="55">
                  <c:v>122776</c:v>
                </c:pt>
                <c:pt idx="56">
                  <c:v>119400</c:v>
                </c:pt>
                <c:pt idx="57">
                  <c:v>116776</c:v>
                </c:pt>
                <c:pt idx="58">
                  <c:v>117792</c:v>
                </c:pt>
                <c:pt idx="59">
                  <c:v>109352</c:v>
                </c:pt>
                <c:pt idx="60">
                  <c:v>111408</c:v>
                </c:pt>
                <c:pt idx="61">
                  <c:v>107952</c:v>
                </c:pt>
                <c:pt idx="62">
                  <c:v>100832</c:v>
                </c:pt>
                <c:pt idx="63">
                  <c:v>106440</c:v>
                </c:pt>
              </c:numCache>
            </c:numRef>
          </c:val>
          <c:extLst>
            <c:ext xmlns:c16="http://schemas.microsoft.com/office/drawing/2014/chart" uri="{C3380CC4-5D6E-409C-BE32-E72D297353CC}">
              <c16:uniqueId val="{00000000-34F0-4DD6-B094-033C69885A6D}"/>
            </c:ext>
          </c:extLst>
        </c:ser>
        <c:dLbls>
          <c:showLegendKey val="0"/>
          <c:showVal val="0"/>
          <c:showCatName val="0"/>
          <c:showSerName val="0"/>
          <c:showPercent val="0"/>
          <c:showBubbleSize val="0"/>
        </c:dLbls>
        <c:gapWidth val="219"/>
        <c:overlap val="-27"/>
        <c:axId val="-457284800"/>
        <c:axId val="-457281536"/>
      </c:barChart>
      <c:catAx>
        <c:axId val="-4572848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281536"/>
        <c:crosses val="autoZero"/>
        <c:auto val="1"/>
        <c:lblAlgn val="ctr"/>
        <c:lblOffset val="100"/>
        <c:noMultiLvlLbl val="0"/>
      </c:catAx>
      <c:valAx>
        <c:axId val="-457281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284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GDR Apporach -- Bit count per picture</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'PlotBits&amp;PSNR'!$C$3:$C$66</c:f>
              <c:numCache>
                <c:formatCode>General</c:formatCode>
                <c:ptCount val="64"/>
                <c:pt idx="0">
                  <c:v>128952</c:v>
                </c:pt>
                <c:pt idx="1">
                  <c:v>129448</c:v>
                </c:pt>
                <c:pt idx="2">
                  <c:v>123832</c:v>
                </c:pt>
                <c:pt idx="3">
                  <c:v>129832</c:v>
                </c:pt>
                <c:pt idx="4">
                  <c:v>137080</c:v>
                </c:pt>
                <c:pt idx="5">
                  <c:v>124048</c:v>
                </c:pt>
                <c:pt idx="6">
                  <c:v>125856</c:v>
                </c:pt>
                <c:pt idx="7">
                  <c:v>122120</c:v>
                </c:pt>
                <c:pt idx="8">
                  <c:v>123136</c:v>
                </c:pt>
                <c:pt idx="9">
                  <c:v>130880</c:v>
                </c:pt>
                <c:pt idx="10">
                  <c:v>121864</c:v>
                </c:pt>
                <c:pt idx="11">
                  <c:v>130376</c:v>
                </c:pt>
                <c:pt idx="12">
                  <c:v>127400</c:v>
                </c:pt>
                <c:pt idx="13">
                  <c:v>128200</c:v>
                </c:pt>
                <c:pt idx="14">
                  <c:v>132568</c:v>
                </c:pt>
                <c:pt idx="15">
                  <c:v>132192</c:v>
                </c:pt>
                <c:pt idx="16">
                  <c:v>125424</c:v>
                </c:pt>
                <c:pt idx="17">
                  <c:v>133480</c:v>
                </c:pt>
                <c:pt idx="18">
                  <c:v>132328</c:v>
                </c:pt>
                <c:pt idx="19">
                  <c:v>122368</c:v>
                </c:pt>
                <c:pt idx="20">
                  <c:v>133616</c:v>
                </c:pt>
                <c:pt idx="21">
                  <c:v>159776</c:v>
                </c:pt>
                <c:pt idx="22">
                  <c:v>132512</c:v>
                </c:pt>
                <c:pt idx="23">
                  <c:v>126256</c:v>
                </c:pt>
                <c:pt idx="24">
                  <c:v>120560</c:v>
                </c:pt>
                <c:pt idx="25">
                  <c:v>129520</c:v>
                </c:pt>
                <c:pt idx="26">
                  <c:v>135792</c:v>
                </c:pt>
                <c:pt idx="27">
                  <c:v>130048</c:v>
                </c:pt>
                <c:pt idx="28">
                  <c:v>139032</c:v>
                </c:pt>
                <c:pt idx="29">
                  <c:v>140896</c:v>
                </c:pt>
                <c:pt idx="30">
                  <c:v>147512</c:v>
                </c:pt>
                <c:pt idx="31">
                  <c:v>156368</c:v>
                </c:pt>
                <c:pt idx="32">
                  <c:v>141872</c:v>
                </c:pt>
                <c:pt idx="33">
                  <c:v>154160</c:v>
                </c:pt>
                <c:pt idx="34">
                  <c:v>156080</c:v>
                </c:pt>
                <c:pt idx="35">
                  <c:v>143264</c:v>
                </c:pt>
                <c:pt idx="36">
                  <c:v>149512</c:v>
                </c:pt>
                <c:pt idx="37">
                  <c:v>147088</c:v>
                </c:pt>
                <c:pt idx="38">
                  <c:v>130800</c:v>
                </c:pt>
                <c:pt idx="39">
                  <c:v>129416</c:v>
                </c:pt>
                <c:pt idx="40">
                  <c:v>130800</c:v>
                </c:pt>
                <c:pt idx="41">
                  <c:v>123320</c:v>
                </c:pt>
                <c:pt idx="42">
                  <c:v>135320</c:v>
                </c:pt>
                <c:pt idx="43">
                  <c:v>125208</c:v>
                </c:pt>
                <c:pt idx="44">
                  <c:v>176976</c:v>
                </c:pt>
                <c:pt idx="45">
                  <c:v>137512</c:v>
                </c:pt>
                <c:pt idx="46">
                  <c:v>138480</c:v>
                </c:pt>
                <c:pt idx="47">
                  <c:v>140304</c:v>
                </c:pt>
                <c:pt idx="48">
                  <c:v>134008</c:v>
                </c:pt>
                <c:pt idx="49">
                  <c:v>144440</c:v>
                </c:pt>
                <c:pt idx="50">
                  <c:v>137568</c:v>
                </c:pt>
                <c:pt idx="51">
                  <c:v>135576</c:v>
                </c:pt>
                <c:pt idx="52">
                  <c:v>140848</c:v>
                </c:pt>
                <c:pt idx="53">
                  <c:v>137040</c:v>
                </c:pt>
                <c:pt idx="54">
                  <c:v>141144</c:v>
                </c:pt>
                <c:pt idx="55">
                  <c:v>134800</c:v>
                </c:pt>
                <c:pt idx="56">
                  <c:v>132704</c:v>
                </c:pt>
                <c:pt idx="57">
                  <c:v>135336</c:v>
                </c:pt>
                <c:pt idx="58">
                  <c:v>141144</c:v>
                </c:pt>
                <c:pt idx="59">
                  <c:v>133824</c:v>
                </c:pt>
                <c:pt idx="60">
                  <c:v>132640</c:v>
                </c:pt>
                <c:pt idx="61">
                  <c:v>129224</c:v>
                </c:pt>
                <c:pt idx="62">
                  <c:v>128416</c:v>
                </c:pt>
                <c:pt idx="63">
                  <c:v>134160</c:v>
                </c:pt>
              </c:numCache>
            </c:numRef>
          </c:val>
          <c:extLst>
            <c:ext xmlns:c16="http://schemas.microsoft.com/office/drawing/2014/chart" uri="{C3380CC4-5D6E-409C-BE32-E72D297353CC}">
              <c16:uniqueId val="{00000000-1093-479D-A9BA-126A64550BE2}"/>
            </c:ext>
          </c:extLst>
        </c:ser>
        <c:dLbls>
          <c:showLegendKey val="0"/>
          <c:showVal val="0"/>
          <c:showCatName val="0"/>
          <c:showSerName val="0"/>
          <c:showPercent val="0"/>
          <c:showBubbleSize val="0"/>
        </c:dLbls>
        <c:gapWidth val="219"/>
        <c:overlap val="-27"/>
        <c:axId val="437897519"/>
        <c:axId val="437898767"/>
      </c:barChart>
      <c:catAx>
        <c:axId val="43789751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898767"/>
        <c:crosses val="autoZero"/>
        <c:auto val="1"/>
        <c:lblAlgn val="ctr"/>
        <c:lblOffset val="100"/>
        <c:noMultiLvlLbl val="0"/>
      </c:catAx>
      <c:valAx>
        <c:axId val="437898767"/>
        <c:scaling>
          <c:orientation val="minMax"/>
          <c:max val="6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897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IRAP Vs. GDR </a:t>
            </a:r>
            <a:r>
              <a:rPr lang="en-US" dirty="0" smtClean="0"/>
              <a:t>Approach (similar bit rates at 4.1 and 4.3 Mbps, respectively)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30440033024041E-2"/>
          <c:y val="0.11992963940193493"/>
          <c:w val="0.88587762210474885"/>
          <c:h val="0.72150084141856952"/>
        </c:manualLayout>
      </c:layout>
      <c:lineChart>
        <c:grouping val="standard"/>
        <c:varyColors val="0"/>
        <c:ser>
          <c:idx val="0"/>
          <c:order val="0"/>
          <c:tx>
            <c:v>IRAP approach Y-PSNR</c:v>
          </c:tx>
          <c:spPr>
            <a:ln w="28575" cap="rnd">
              <a:solidFill>
                <a:schemeClr val="accent1"/>
              </a:solidFill>
              <a:round/>
            </a:ln>
            <a:effectLst/>
          </c:spPr>
          <c:marker>
            <c:symbol val="none"/>
          </c:marker>
          <c:val>
            <c:numRef>
              <c:f>'PlotBits&amp;PSNR'!$D$3:$D$66</c:f>
              <c:numCache>
                <c:formatCode>General</c:formatCode>
                <c:ptCount val="64"/>
                <c:pt idx="0">
                  <c:v>42.4756</c:v>
                </c:pt>
                <c:pt idx="1">
                  <c:v>41.633899999999997</c:v>
                </c:pt>
                <c:pt idx="2">
                  <c:v>41.63</c:v>
                </c:pt>
                <c:pt idx="3">
                  <c:v>41.646000000000001</c:v>
                </c:pt>
                <c:pt idx="4">
                  <c:v>41.568100000000001</c:v>
                </c:pt>
                <c:pt idx="5">
                  <c:v>41.561599999999999</c:v>
                </c:pt>
                <c:pt idx="6">
                  <c:v>41.599800000000002</c:v>
                </c:pt>
                <c:pt idx="7">
                  <c:v>41.528700000000001</c:v>
                </c:pt>
                <c:pt idx="8">
                  <c:v>41.473799999999997</c:v>
                </c:pt>
                <c:pt idx="9">
                  <c:v>41.331299999999999</c:v>
                </c:pt>
                <c:pt idx="10">
                  <c:v>41.291499999999999</c:v>
                </c:pt>
                <c:pt idx="11">
                  <c:v>41.2727</c:v>
                </c:pt>
                <c:pt idx="12">
                  <c:v>41.2256</c:v>
                </c:pt>
                <c:pt idx="13">
                  <c:v>41.185099999999998</c:v>
                </c:pt>
                <c:pt idx="14">
                  <c:v>41.138300000000001</c:v>
                </c:pt>
                <c:pt idx="15">
                  <c:v>41.104500000000002</c:v>
                </c:pt>
                <c:pt idx="16">
                  <c:v>41.139099999999999</c:v>
                </c:pt>
                <c:pt idx="17">
                  <c:v>41.155900000000003</c:v>
                </c:pt>
                <c:pt idx="18">
                  <c:v>41.143300000000004</c:v>
                </c:pt>
                <c:pt idx="19">
                  <c:v>41.155099999999997</c:v>
                </c:pt>
                <c:pt idx="20">
                  <c:v>41.1252</c:v>
                </c:pt>
                <c:pt idx="21">
                  <c:v>41.119900000000001</c:v>
                </c:pt>
                <c:pt idx="22">
                  <c:v>41.080399999999997</c:v>
                </c:pt>
                <c:pt idx="23">
                  <c:v>41.088000000000001</c:v>
                </c:pt>
                <c:pt idx="24">
                  <c:v>41.1173</c:v>
                </c:pt>
                <c:pt idx="25">
                  <c:v>41.137999999999998</c:v>
                </c:pt>
                <c:pt idx="26">
                  <c:v>41.164400000000001</c:v>
                </c:pt>
                <c:pt idx="27">
                  <c:v>41.118499999999997</c:v>
                </c:pt>
                <c:pt idx="28">
                  <c:v>41.164000000000001</c:v>
                </c:pt>
                <c:pt idx="29">
                  <c:v>41.170499999999997</c:v>
                </c:pt>
                <c:pt idx="30">
                  <c:v>41.1496</c:v>
                </c:pt>
                <c:pt idx="31">
                  <c:v>41.033900000000003</c:v>
                </c:pt>
                <c:pt idx="32">
                  <c:v>42.129300000000001</c:v>
                </c:pt>
                <c:pt idx="33">
                  <c:v>41.117600000000003</c:v>
                </c:pt>
                <c:pt idx="34">
                  <c:v>41.08</c:v>
                </c:pt>
                <c:pt idx="35">
                  <c:v>41.090899999999998</c:v>
                </c:pt>
                <c:pt idx="36">
                  <c:v>41.102499999999999</c:v>
                </c:pt>
                <c:pt idx="37">
                  <c:v>41.100200000000001</c:v>
                </c:pt>
                <c:pt idx="38">
                  <c:v>41.110399999999998</c:v>
                </c:pt>
                <c:pt idx="39">
                  <c:v>41.0749</c:v>
                </c:pt>
                <c:pt idx="40">
                  <c:v>41.017800000000001</c:v>
                </c:pt>
                <c:pt idx="41">
                  <c:v>40.969799999999999</c:v>
                </c:pt>
                <c:pt idx="42">
                  <c:v>40.953299999999999</c:v>
                </c:pt>
                <c:pt idx="43">
                  <c:v>40.8812</c:v>
                </c:pt>
                <c:pt idx="44">
                  <c:v>40.880899999999997</c:v>
                </c:pt>
                <c:pt idx="45">
                  <c:v>40.830399999999997</c:v>
                </c:pt>
                <c:pt idx="46">
                  <c:v>40.905000000000001</c:v>
                </c:pt>
                <c:pt idx="47">
                  <c:v>40.941400000000002</c:v>
                </c:pt>
                <c:pt idx="48">
                  <c:v>40.919499999999999</c:v>
                </c:pt>
                <c:pt idx="49">
                  <c:v>40.974200000000003</c:v>
                </c:pt>
                <c:pt idx="50">
                  <c:v>40.979100000000003</c:v>
                </c:pt>
                <c:pt idx="51">
                  <c:v>40.983199999999997</c:v>
                </c:pt>
                <c:pt idx="52">
                  <c:v>40.928100000000001</c:v>
                </c:pt>
                <c:pt idx="53">
                  <c:v>40.856099999999998</c:v>
                </c:pt>
                <c:pt idx="54">
                  <c:v>40.808900000000001</c:v>
                </c:pt>
                <c:pt idx="55">
                  <c:v>40.814999999999998</c:v>
                </c:pt>
                <c:pt idx="56">
                  <c:v>40.846800000000002</c:v>
                </c:pt>
                <c:pt idx="57">
                  <c:v>40.908799999999999</c:v>
                </c:pt>
                <c:pt idx="58">
                  <c:v>40.957299999999996</c:v>
                </c:pt>
                <c:pt idx="59">
                  <c:v>40.960999999999999</c:v>
                </c:pt>
                <c:pt idx="60">
                  <c:v>40.957999999999998</c:v>
                </c:pt>
                <c:pt idx="61">
                  <c:v>40.976300000000002</c:v>
                </c:pt>
                <c:pt idx="62">
                  <c:v>40.987299999999998</c:v>
                </c:pt>
                <c:pt idx="63">
                  <c:v>41.037599999999998</c:v>
                </c:pt>
              </c:numCache>
            </c:numRef>
          </c:val>
          <c:smooth val="0"/>
          <c:extLst>
            <c:ext xmlns:c16="http://schemas.microsoft.com/office/drawing/2014/chart" uri="{C3380CC4-5D6E-409C-BE32-E72D297353CC}">
              <c16:uniqueId val="{00000000-6AAA-460E-982E-BDBED114F086}"/>
            </c:ext>
          </c:extLst>
        </c:ser>
        <c:ser>
          <c:idx val="1"/>
          <c:order val="1"/>
          <c:tx>
            <c:v>GDR approach Y-PSNR</c:v>
          </c:tx>
          <c:spPr>
            <a:ln w="28575" cap="rnd">
              <a:solidFill>
                <a:schemeClr val="accent2"/>
              </a:solidFill>
              <a:round/>
            </a:ln>
            <a:effectLst/>
          </c:spPr>
          <c:marker>
            <c:symbol val="none"/>
          </c:marker>
          <c:val>
            <c:numRef>
              <c:f>'PlotBits&amp;PSNR'!$E$3:$E$66</c:f>
              <c:numCache>
                <c:formatCode>General</c:formatCode>
                <c:ptCount val="64"/>
                <c:pt idx="0">
                  <c:v>41.1023</c:v>
                </c:pt>
                <c:pt idx="1">
                  <c:v>41.081499999999998</c:v>
                </c:pt>
                <c:pt idx="2">
                  <c:v>41.083300000000001</c:v>
                </c:pt>
                <c:pt idx="3">
                  <c:v>41.095500000000001</c:v>
                </c:pt>
                <c:pt idx="4">
                  <c:v>41.0578</c:v>
                </c:pt>
                <c:pt idx="5">
                  <c:v>41.018300000000004</c:v>
                </c:pt>
                <c:pt idx="6">
                  <c:v>41.029699999999998</c:v>
                </c:pt>
                <c:pt idx="7">
                  <c:v>40.993400000000001</c:v>
                </c:pt>
                <c:pt idx="8">
                  <c:v>40.952599999999997</c:v>
                </c:pt>
                <c:pt idx="9">
                  <c:v>40.875799999999998</c:v>
                </c:pt>
                <c:pt idx="10">
                  <c:v>40.822800000000001</c:v>
                </c:pt>
                <c:pt idx="11">
                  <c:v>40.792400000000001</c:v>
                </c:pt>
                <c:pt idx="12">
                  <c:v>40.767800000000001</c:v>
                </c:pt>
                <c:pt idx="13">
                  <c:v>40.723700000000001</c:v>
                </c:pt>
                <c:pt idx="14">
                  <c:v>40.686599999999999</c:v>
                </c:pt>
                <c:pt idx="15">
                  <c:v>40.689</c:v>
                </c:pt>
                <c:pt idx="16">
                  <c:v>40.686799999999998</c:v>
                </c:pt>
                <c:pt idx="17">
                  <c:v>40.752499999999998</c:v>
                </c:pt>
                <c:pt idx="18">
                  <c:v>40.755400000000002</c:v>
                </c:pt>
                <c:pt idx="19">
                  <c:v>40.691299999999998</c:v>
                </c:pt>
                <c:pt idx="20">
                  <c:v>40.718600000000002</c:v>
                </c:pt>
                <c:pt idx="21">
                  <c:v>40.738300000000002</c:v>
                </c:pt>
                <c:pt idx="22">
                  <c:v>40.715899999999998</c:v>
                </c:pt>
                <c:pt idx="23">
                  <c:v>40.678199999999997</c:v>
                </c:pt>
                <c:pt idx="24">
                  <c:v>40.725499999999997</c:v>
                </c:pt>
                <c:pt idx="25">
                  <c:v>40.739100000000001</c:v>
                </c:pt>
                <c:pt idx="26">
                  <c:v>40.744199999999999</c:v>
                </c:pt>
                <c:pt idx="27">
                  <c:v>40.710999999999999</c:v>
                </c:pt>
                <c:pt idx="28">
                  <c:v>40.738300000000002</c:v>
                </c:pt>
                <c:pt idx="29">
                  <c:v>40.7408</c:v>
                </c:pt>
                <c:pt idx="30">
                  <c:v>40.731999999999999</c:v>
                </c:pt>
                <c:pt idx="31">
                  <c:v>40.603900000000003</c:v>
                </c:pt>
                <c:pt idx="32">
                  <c:v>40.622199999999999</c:v>
                </c:pt>
                <c:pt idx="33">
                  <c:v>40.555900000000001</c:v>
                </c:pt>
                <c:pt idx="34">
                  <c:v>40.529499999999999</c:v>
                </c:pt>
                <c:pt idx="35">
                  <c:v>40.553100000000001</c:v>
                </c:pt>
                <c:pt idx="36">
                  <c:v>40.561199999999999</c:v>
                </c:pt>
                <c:pt idx="37">
                  <c:v>40.577599999999997</c:v>
                </c:pt>
                <c:pt idx="38">
                  <c:v>40.5886</c:v>
                </c:pt>
                <c:pt idx="39">
                  <c:v>40.575099999999999</c:v>
                </c:pt>
                <c:pt idx="40">
                  <c:v>40.581000000000003</c:v>
                </c:pt>
                <c:pt idx="41">
                  <c:v>40.493200000000002</c:v>
                </c:pt>
                <c:pt idx="42">
                  <c:v>40.501800000000003</c:v>
                </c:pt>
                <c:pt idx="43">
                  <c:v>40.475999999999999</c:v>
                </c:pt>
                <c:pt idx="44">
                  <c:v>40.4651</c:v>
                </c:pt>
                <c:pt idx="45">
                  <c:v>40.450800000000001</c:v>
                </c:pt>
                <c:pt idx="46">
                  <c:v>40.504899999999999</c:v>
                </c:pt>
                <c:pt idx="47">
                  <c:v>40.515799999999999</c:v>
                </c:pt>
                <c:pt idx="48">
                  <c:v>40.547600000000003</c:v>
                </c:pt>
                <c:pt idx="49">
                  <c:v>40.595500000000001</c:v>
                </c:pt>
                <c:pt idx="50">
                  <c:v>40.596499999999999</c:v>
                </c:pt>
                <c:pt idx="51">
                  <c:v>40.589700000000001</c:v>
                </c:pt>
                <c:pt idx="52">
                  <c:v>40.542999999999999</c:v>
                </c:pt>
                <c:pt idx="53">
                  <c:v>40.473599999999998</c:v>
                </c:pt>
                <c:pt idx="54">
                  <c:v>40.475299999999997</c:v>
                </c:pt>
                <c:pt idx="55">
                  <c:v>40.485999999999997</c:v>
                </c:pt>
                <c:pt idx="56">
                  <c:v>40.500999999999998</c:v>
                </c:pt>
                <c:pt idx="57">
                  <c:v>40.564999999999998</c:v>
                </c:pt>
                <c:pt idx="58">
                  <c:v>40.602699999999999</c:v>
                </c:pt>
                <c:pt idx="59">
                  <c:v>40.568399999999997</c:v>
                </c:pt>
                <c:pt idx="60">
                  <c:v>40.621400000000001</c:v>
                </c:pt>
                <c:pt idx="61">
                  <c:v>40.6404</c:v>
                </c:pt>
                <c:pt idx="62">
                  <c:v>40.656599999999997</c:v>
                </c:pt>
                <c:pt idx="63">
                  <c:v>40.68</c:v>
                </c:pt>
              </c:numCache>
            </c:numRef>
          </c:val>
          <c:smooth val="0"/>
          <c:extLst>
            <c:ext xmlns:c16="http://schemas.microsoft.com/office/drawing/2014/chart" uri="{C3380CC4-5D6E-409C-BE32-E72D297353CC}">
              <c16:uniqueId val="{00000001-6AAA-460E-982E-BDBED114F086}"/>
            </c:ext>
          </c:extLst>
        </c:ser>
        <c:dLbls>
          <c:showLegendKey val="0"/>
          <c:showVal val="0"/>
          <c:showCatName val="0"/>
          <c:showSerName val="0"/>
          <c:showPercent val="0"/>
          <c:showBubbleSize val="0"/>
        </c:dLbls>
        <c:smooth val="0"/>
        <c:axId val="-457279904"/>
        <c:axId val="-457279360"/>
      </c:lineChart>
      <c:catAx>
        <c:axId val="-4572799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200" b="1"/>
                  <a:t>Picture POC</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279360"/>
        <c:crosses val="autoZero"/>
        <c:auto val="1"/>
        <c:lblAlgn val="ctr"/>
        <c:lblOffset val="100"/>
        <c:noMultiLvlLbl val="0"/>
      </c:catAx>
      <c:valAx>
        <c:axId val="-457279360"/>
        <c:scaling>
          <c:orientation val="minMax"/>
          <c:max val="42.5"/>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Y-PSNR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279904"/>
        <c:crosses val="autoZero"/>
        <c:crossBetween val="between"/>
      </c:valAx>
      <c:spPr>
        <a:noFill/>
        <a:ln>
          <a:noFill/>
        </a:ln>
        <a:effectLst/>
      </c:spPr>
    </c:plotArea>
    <c:legend>
      <c:legendPos val="b"/>
      <c:layout>
        <c:manualLayout>
          <c:xMode val="edge"/>
          <c:yMode val="edge"/>
          <c:x val="0.59711820060051179"/>
          <c:y val="0.28276123795871161"/>
          <c:w val="0.38201586304059409"/>
          <c:h val="0.1367638280043490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1AE3E-815A-4788-8E20-A251CD82C4B0}" type="datetimeFigureOut">
              <a:rPr lang="en-CA" smtClean="0"/>
              <a:t>2019-03-07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7A747-A961-4EAD-A828-881517D5DEC1}" type="slidenum">
              <a:rPr lang="en-CA" smtClean="0"/>
              <a:t>‹#›</a:t>
            </a:fld>
            <a:endParaRPr lang="en-CA"/>
          </a:p>
        </p:txBody>
      </p:sp>
    </p:spTree>
    <p:extLst>
      <p:ext uri="{BB962C8B-B14F-4D97-AF65-F5344CB8AC3E}">
        <p14:creationId xmlns:p14="http://schemas.microsoft.com/office/powerpoint/2010/main" val="4256173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1</a:t>
            </a:fld>
            <a:endParaRPr lang="en-CA"/>
          </a:p>
        </p:txBody>
      </p:sp>
    </p:spTree>
    <p:extLst>
      <p:ext uri="{BB962C8B-B14F-4D97-AF65-F5344CB8AC3E}">
        <p14:creationId xmlns:p14="http://schemas.microsoft.com/office/powerpoint/2010/main" val="172528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10</a:t>
            </a:fld>
            <a:endParaRPr lang="en-CA"/>
          </a:p>
        </p:txBody>
      </p:sp>
    </p:spTree>
    <p:extLst>
      <p:ext uri="{BB962C8B-B14F-4D97-AF65-F5344CB8AC3E}">
        <p14:creationId xmlns:p14="http://schemas.microsoft.com/office/powerpoint/2010/main" val="4209735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11</a:t>
            </a:fld>
            <a:endParaRPr lang="en-CA"/>
          </a:p>
        </p:txBody>
      </p:sp>
    </p:spTree>
    <p:extLst>
      <p:ext uri="{BB962C8B-B14F-4D97-AF65-F5344CB8AC3E}">
        <p14:creationId xmlns:p14="http://schemas.microsoft.com/office/powerpoint/2010/main" val="818010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12</a:t>
            </a:fld>
            <a:endParaRPr lang="en-CA"/>
          </a:p>
        </p:txBody>
      </p:sp>
    </p:spTree>
    <p:extLst>
      <p:ext uri="{BB962C8B-B14F-4D97-AF65-F5344CB8AC3E}">
        <p14:creationId xmlns:p14="http://schemas.microsoft.com/office/powerpoint/2010/main" val="2633782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13</a:t>
            </a:fld>
            <a:endParaRPr lang="en-CA"/>
          </a:p>
        </p:txBody>
      </p:sp>
    </p:spTree>
    <p:extLst>
      <p:ext uri="{BB962C8B-B14F-4D97-AF65-F5344CB8AC3E}">
        <p14:creationId xmlns:p14="http://schemas.microsoft.com/office/powerpoint/2010/main" val="27757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14</a:t>
            </a:fld>
            <a:endParaRPr lang="en-CA"/>
          </a:p>
        </p:txBody>
      </p:sp>
    </p:spTree>
    <p:extLst>
      <p:ext uri="{BB962C8B-B14F-4D97-AF65-F5344CB8AC3E}">
        <p14:creationId xmlns:p14="http://schemas.microsoft.com/office/powerpoint/2010/main" val="200836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15</a:t>
            </a:fld>
            <a:endParaRPr lang="en-CA"/>
          </a:p>
        </p:txBody>
      </p:sp>
    </p:spTree>
    <p:extLst>
      <p:ext uri="{BB962C8B-B14F-4D97-AF65-F5344CB8AC3E}">
        <p14:creationId xmlns:p14="http://schemas.microsoft.com/office/powerpoint/2010/main" val="1843844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16</a:t>
            </a:fld>
            <a:endParaRPr lang="en-CA"/>
          </a:p>
        </p:txBody>
      </p:sp>
    </p:spTree>
    <p:extLst>
      <p:ext uri="{BB962C8B-B14F-4D97-AF65-F5344CB8AC3E}">
        <p14:creationId xmlns:p14="http://schemas.microsoft.com/office/powerpoint/2010/main" val="550589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17</a:t>
            </a:fld>
            <a:endParaRPr lang="en-CA"/>
          </a:p>
        </p:txBody>
      </p:sp>
    </p:spTree>
    <p:extLst>
      <p:ext uri="{BB962C8B-B14F-4D97-AF65-F5344CB8AC3E}">
        <p14:creationId xmlns:p14="http://schemas.microsoft.com/office/powerpoint/2010/main" val="317497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18</a:t>
            </a:fld>
            <a:endParaRPr lang="en-CA"/>
          </a:p>
        </p:txBody>
      </p:sp>
    </p:spTree>
    <p:extLst>
      <p:ext uri="{BB962C8B-B14F-4D97-AF65-F5344CB8AC3E}">
        <p14:creationId xmlns:p14="http://schemas.microsoft.com/office/powerpoint/2010/main" val="309310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19</a:t>
            </a:fld>
            <a:endParaRPr lang="en-CA"/>
          </a:p>
        </p:txBody>
      </p:sp>
    </p:spTree>
    <p:extLst>
      <p:ext uri="{BB962C8B-B14F-4D97-AF65-F5344CB8AC3E}">
        <p14:creationId xmlns:p14="http://schemas.microsoft.com/office/powerpoint/2010/main" val="6303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2</a:t>
            </a:fld>
            <a:endParaRPr lang="en-CA"/>
          </a:p>
        </p:txBody>
      </p:sp>
    </p:spTree>
    <p:extLst>
      <p:ext uri="{BB962C8B-B14F-4D97-AF65-F5344CB8AC3E}">
        <p14:creationId xmlns:p14="http://schemas.microsoft.com/office/powerpoint/2010/main" val="896982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20</a:t>
            </a:fld>
            <a:endParaRPr lang="en-CA"/>
          </a:p>
        </p:txBody>
      </p:sp>
    </p:spTree>
    <p:extLst>
      <p:ext uri="{BB962C8B-B14F-4D97-AF65-F5344CB8AC3E}">
        <p14:creationId xmlns:p14="http://schemas.microsoft.com/office/powerpoint/2010/main" val="120114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21</a:t>
            </a:fld>
            <a:endParaRPr lang="en-CA"/>
          </a:p>
        </p:txBody>
      </p:sp>
    </p:spTree>
    <p:extLst>
      <p:ext uri="{BB962C8B-B14F-4D97-AF65-F5344CB8AC3E}">
        <p14:creationId xmlns:p14="http://schemas.microsoft.com/office/powerpoint/2010/main" val="71996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Wow,</a:t>
            </a:r>
            <a:r>
              <a:rPr lang="en-US" baseline="0" dirty="0" smtClean="0"/>
              <a:t> it seems that the GDR+AU based could be the best for the final e2e delay!!!</a:t>
            </a:r>
            <a:endParaRPr lang="en-US" dirty="0" smtClean="0"/>
          </a:p>
          <a:p>
            <a:r>
              <a:rPr lang="en-US" dirty="0" smtClean="0"/>
              <a:t>Why</a:t>
            </a:r>
            <a:r>
              <a:rPr lang="en-US" baseline="0" dirty="0" smtClean="0"/>
              <a:t> to have the yellow highlights?</a:t>
            </a:r>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22</a:t>
            </a:fld>
            <a:endParaRPr lang="en-CA"/>
          </a:p>
        </p:txBody>
      </p:sp>
    </p:spTree>
    <p:extLst>
      <p:ext uri="{BB962C8B-B14F-4D97-AF65-F5344CB8AC3E}">
        <p14:creationId xmlns:p14="http://schemas.microsoft.com/office/powerpoint/2010/main" val="2924002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23</a:t>
            </a:fld>
            <a:endParaRPr lang="en-CA"/>
          </a:p>
        </p:txBody>
      </p:sp>
    </p:spTree>
    <p:extLst>
      <p:ext uri="{BB962C8B-B14F-4D97-AF65-F5344CB8AC3E}">
        <p14:creationId xmlns:p14="http://schemas.microsoft.com/office/powerpoint/2010/main" val="18823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3</a:t>
            </a:fld>
            <a:endParaRPr lang="en-CA"/>
          </a:p>
        </p:txBody>
      </p:sp>
    </p:spTree>
    <p:extLst>
      <p:ext uri="{BB962C8B-B14F-4D97-AF65-F5344CB8AC3E}">
        <p14:creationId xmlns:p14="http://schemas.microsoft.com/office/powerpoint/2010/main" val="382954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4</a:t>
            </a:fld>
            <a:endParaRPr lang="en-CA"/>
          </a:p>
        </p:txBody>
      </p:sp>
    </p:spTree>
    <p:extLst>
      <p:ext uri="{BB962C8B-B14F-4D97-AF65-F5344CB8AC3E}">
        <p14:creationId xmlns:p14="http://schemas.microsoft.com/office/powerpoint/2010/main" val="56679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2017A747-A961-4EAD-A828-881517D5DEC1}" type="slidenum">
              <a:rPr lang="en-CA" smtClean="0"/>
              <a:t>5</a:t>
            </a:fld>
            <a:endParaRPr lang="en-CA"/>
          </a:p>
        </p:txBody>
      </p:sp>
    </p:spTree>
    <p:extLst>
      <p:ext uri="{BB962C8B-B14F-4D97-AF65-F5344CB8AC3E}">
        <p14:creationId xmlns:p14="http://schemas.microsoft.com/office/powerpoint/2010/main" val="33043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6</a:t>
            </a:fld>
            <a:endParaRPr lang="en-CA"/>
          </a:p>
        </p:txBody>
      </p:sp>
    </p:spTree>
    <p:extLst>
      <p:ext uri="{BB962C8B-B14F-4D97-AF65-F5344CB8AC3E}">
        <p14:creationId xmlns:p14="http://schemas.microsoft.com/office/powerpoint/2010/main" val="212512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17A747-A961-4EAD-A828-881517D5DEC1}" type="slidenum">
              <a:rPr lang="en-CA" smtClean="0"/>
              <a:t>7</a:t>
            </a:fld>
            <a:endParaRPr lang="en-CA"/>
          </a:p>
        </p:txBody>
      </p:sp>
    </p:spTree>
    <p:extLst>
      <p:ext uri="{BB962C8B-B14F-4D97-AF65-F5344CB8AC3E}">
        <p14:creationId xmlns:p14="http://schemas.microsoft.com/office/powerpoint/2010/main" val="272367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8</a:t>
            </a:fld>
            <a:endParaRPr lang="en-CA"/>
          </a:p>
        </p:txBody>
      </p:sp>
    </p:spTree>
    <p:extLst>
      <p:ext uri="{BB962C8B-B14F-4D97-AF65-F5344CB8AC3E}">
        <p14:creationId xmlns:p14="http://schemas.microsoft.com/office/powerpoint/2010/main" val="142865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017A747-A961-4EAD-A828-881517D5DEC1}" type="slidenum">
              <a:rPr lang="en-CA" smtClean="0"/>
              <a:t>9</a:t>
            </a:fld>
            <a:endParaRPr lang="en-CA"/>
          </a:p>
        </p:txBody>
      </p:sp>
    </p:spTree>
    <p:extLst>
      <p:ext uri="{BB962C8B-B14F-4D97-AF65-F5344CB8AC3E}">
        <p14:creationId xmlns:p14="http://schemas.microsoft.com/office/powerpoint/2010/main" val="137705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F0295-36ED-4E9D-B5D4-6D57C9E03DC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399576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F0295-36ED-4E9D-B5D4-6D57C9E03DC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302727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F0295-36ED-4E9D-B5D4-6D57C9E03DC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429423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BF0295-36ED-4E9D-B5D4-6D57C9E03DC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15690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BF0295-36ED-4E9D-B5D4-6D57C9E03DC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32176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BF0295-36ED-4E9D-B5D4-6D57C9E03DC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369751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BF0295-36ED-4E9D-B5D4-6D57C9E03DC9}"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221250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F0295-36ED-4E9D-B5D4-6D57C9E03DC9}"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51573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F0295-36ED-4E9D-B5D4-6D57C9E03DC9}"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397121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F0295-36ED-4E9D-B5D4-6D57C9E03DC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161949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BF0295-36ED-4E9D-B5D4-6D57C9E03DC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74296-17B0-4307-AF9A-D7589667D9C9}" type="slidenum">
              <a:rPr lang="en-US" smtClean="0"/>
              <a:t>‹#›</a:t>
            </a:fld>
            <a:endParaRPr lang="en-US"/>
          </a:p>
        </p:txBody>
      </p:sp>
    </p:spTree>
    <p:extLst>
      <p:ext uri="{BB962C8B-B14F-4D97-AF65-F5344CB8AC3E}">
        <p14:creationId xmlns:p14="http://schemas.microsoft.com/office/powerpoint/2010/main" val="259695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F0295-36ED-4E9D-B5D4-6D57C9E03DC9}" type="datetimeFigureOut">
              <a:rPr lang="en-US" smtClean="0"/>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74296-17B0-4307-AF9A-D7589667D9C9}" type="slidenum">
              <a:rPr lang="en-US" smtClean="0"/>
              <a:t>‹#›</a:t>
            </a:fld>
            <a:endParaRPr lang="en-US"/>
          </a:p>
        </p:txBody>
      </p:sp>
    </p:spTree>
    <p:extLst>
      <p:ext uri="{BB962C8B-B14F-4D97-AF65-F5344CB8AC3E}">
        <p14:creationId xmlns:p14="http://schemas.microsoft.com/office/powerpoint/2010/main" val="2445151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74246"/>
            <a:ext cx="9144000" cy="2387600"/>
          </a:xfrm>
        </p:spPr>
        <p:txBody>
          <a:bodyPr/>
          <a:lstStyle/>
          <a:p>
            <a:r>
              <a:rPr lang="en-US" dirty="0" smtClean="0"/>
              <a:t>Delay Analysis</a:t>
            </a:r>
            <a:br>
              <a:rPr lang="en-US" dirty="0" smtClean="0"/>
            </a:br>
            <a:r>
              <a:rPr lang="en-US" sz="3200" dirty="0" smtClean="0"/>
              <a:t>IRAP, GDR, and DU approaches</a:t>
            </a:r>
            <a:endParaRPr lang="en-US" sz="3200" dirty="0"/>
          </a:p>
        </p:txBody>
      </p:sp>
      <p:sp>
        <p:nvSpPr>
          <p:cNvPr id="3" name="Subtitle 2"/>
          <p:cNvSpPr>
            <a:spLocks noGrp="1"/>
          </p:cNvSpPr>
          <p:nvPr>
            <p:ph type="subTitle" idx="1"/>
          </p:nvPr>
        </p:nvSpPr>
        <p:spPr>
          <a:xfrm>
            <a:off x="1524000" y="4087116"/>
            <a:ext cx="9144000" cy="1655762"/>
          </a:xfrm>
        </p:spPr>
        <p:txBody>
          <a:bodyPr>
            <a:normAutofit lnSpcReduction="10000"/>
          </a:bodyPr>
          <a:lstStyle/>
          <a:p>
            <a:r>
              <a:rPr lang="en-US" dirty="0" smtClean="0"/>
              <a:t>Hendry, </a:t>
            </a:r>
            <a:r>
              <a:rPr lang="en-US" dirty="0"/>
              <a:t>Ye-Kui Wang, and Maxim </a:t>
            </a:r>
            <a:r>
              <a:rPr lang="en-US" dirty="0" err="1" smtClean="0"/>
              <a:t>Sychev</a:t>
            </a:r>
            <a:endParaRPr lang="en-US" dirty="0" smtClean="0"/>
          </a:p>
          <a:p>
            <a:endParaRPr lang="en-US" dirty="0" smtClean="0"/>
          </a:p>
          <a:p>
            <a:r>
              <a:rPr lang="en-US" dirty="0" smtClean="0"/>
              <a:t>Huawei Technologies </a:t>
            </a:r>
            <a:r>
              <a:rPr lang="en-CA" dirty="0"/>
              <a:t>Co., Ltd.</a:t>
            </a:r>
            <a:endParaRPr lang="en-US" dirty="0" smtClean="0"/>
          </a:p>
          <a:p>
            <a:r>
              <a:rPr lang="en-US" dirty="0" smtClean="0"/>
              <a:t>March 7, 2019</a:t>
            </a:r>
            <a:endParaRPr lang="en-US" dirty="0"/>
          </a:p>
        </p:txBody>
      </p:sp>
    </p:spTree>
    <p:extLst>
      <p:ext uri="{BB962C8B-B14F-4D97-AF65-F5344CB8AC3E}">
        <p14:creationId xmlns:p14="http://schemas.microsoft.com/office/powerpoint/2010/main" val="957647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 IRAP with AU based</a:t>
            </a:r>
            <a:endParaRPr lang="en-US" dirty="0"/>
          </a:p>
        </p:txBody>
      </p:sp>
      <p:sp>
        <p:nvSpPr>
          <p:cNvPr id="3" name="Content Placeholder 2"/>
          <p:cNvSpPr>
            <a:spLocks noGrp="1"/>
          </p:cNvSpPr>
          <p:nvPr>
            <p:ph idx="1"/>
          </p:nvPr>
        </p:nvSpPr>
        <p:spPr>
          <a:xfrm>
            <a:off x="838200" y="1825624"/>
            <a:ext cx="10515600" cy="4738461"/>
          </a:xfrm>
        </p:spPr>
        <p:txBody>
          <a:bodyPr>
            <a:normAutofit/>
          </a:bodyPr>
          <a:lstStyle/>
          <a:p>
            <a:r>
              <a:rPr lang="en-US" dirty="0" smtClean="0"/>
              <a:t>Encoder delay is encoding time of 1 IRAP picture</a:t>
            </a:r>
          </a:p>
          <a:p>
            <a:pPr lvl="1"/>
            <a:r>
              <a:rPr lang="en-US" dirty="0" smtClean="0"/>
              <a:t>After 1 IRAP picture encoding time delay, the last bit of the first picture is available in the encoder CPB thus transmission starts</a:t>
            </a:r>
          </a:p>
          <a:p>
            <a:endParaRPr lang="en-US" dirty="0" smtClean="0"/>
          </a:p>
          <a:p>
            <a:r>
              <a:rPr lang="en-US" dirty="0" smtClean="0"/>
              <a:t>The last bit of the first picture arrives at decoder CPB</a:t>
            </a:r>
          </a:p>
          <a:p>
            <a:pPr lvl="1"/>
            <a:r>
              <a:rPr lang="en-US" dirty="0" smtClean="0"/>
              <a:t>To completely transmit the first IRAP picture, it takes 107.62ms</a:t>
            </a:r>
          </a:p>
          <a:p>
            <a:pPr lvl="1"/>
            <a:r>
              <a:rPr lang="en-US" dirty="0" smtClean="0"/>
              <a:t>Note that the </a:t>
            </a:r>
            <a:r>
              <a:rPr lang="en-US" dirty="0"/>
              <a:t>transmission of the first IDR always takes </a:t>
            </a:r>
            <a:r>
              <a:rPr lang="en-US" dirty="0" smtClean="0"/>
              <a:t>more than 100 </a:t>
            </a:r>
            <a:r>
              <a:rPr lang="en-US" dirty="0" err="1"/>
              <a:t>ms.</a:t>
            </a:r>
            <a:r>
              <a:rPr lang="en-US" dirty="0"/>
              <a:t> </a:t>
            </a:r>
            <a:r>
              <a:rPr lang="en-US" dirty="0" smtClean="0"/>
              <a:t>In practice, to reduce the final e2e delay, the encoder would skip the encoding a few pictures, e.g., 2 </a:t>
            </a:r>
            <a:r>
              <a:rPr lang="en-US" dirty="0"/>
              <a:t>or </a:t>
            </a:r>
            <a:r>
              <a:rPr lang="en-US" dirty="0" smtClean="0"/>
              <a:t>3 pictures.</a:t>
            </a: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197134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IRAP + AU based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678056" y="381403"/>
            <a:ext cx="8835887" cy="6486560"/>
          </a:xfrm>
          <a:prstGeom prst="rect">
            <a:avLst/>
          </a:prstGeom>
        </p:spPr>
      </p:pic>
    </p:spTree>
    <p:extLst>
      <p:ext uri="{BB962C8B-B14F-4D97-AF65-F5344CB8AC3E}">
        <p14:creationId xmlns:p14="http://schemas.microsoft.com/office/powerpoint/2010/main" val="3626066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 IRAP with AU based, with multiple VCL NAL units</a:t>
            </a:r>
            <a:endParaRPr lang="en-US" dirty="0"/>
          </a:p>
        </p:txBody>
      </p:sp>
      <p:sp>
        <p:nvSpPr>
          <p:cNvPr id="3" name="Content Placeholder 2"/>
          <p:cNvSpPr>
            <a:spLocks noGrp="1"/>
          </p:cNvSpPr>
          <p:nvPr>
            <p:ph idx="1"/>
          </p:nvPr>
        </p:nvSpPr>
        <p:spPr>
          <a:xfrm>
            <a:off x="838200" y="1825624"/>
            <a:ext cx="10515600" cy="4738461"/>
          </a:xfrm>
        </p:spPr>
        <p:txBody>
          <a:bodyPr>
            <a:normAutofit/>
          </a:bodyPr>
          <a:lstStyle/>
          <a:p>
            <a:r>
              <a:rPr lang="en-US" dirty="0" smtClean="0"/>
              <a:t>An AU is encoded with multiple VCL NAL units</a:t>
            </a:r>
          </a:p>
          <a:p>
            <a:r>
              <a:rPr lang="en-US" dirty="0" smtClean="0"/>
              <a:t>Transmission of coded data can start as soon as the last bits of the first VCL NAL unit of the first AU is available in the encoder CPB</a:t>
            </a:r>
          </a:p>
          <a:p>
            <a:pPr lvl="1"/>
            <a:r>
              <a:rPr lang="en-US" dirty="0" smtClean="0"/>
              <a:t>Encoder delay is encoding time of 1 NAL unit</a:t>
            </a:r>
          </a:p>
          <a:p>
            <a:pPr lvl="1"/>
            <a:r>
              <a:rPr lang="en-US" dirty="0" smtClean="0"/>
              <a:t>We assume an AU is coded with 32 VCL NAL units (for a fair comparison with GDR with 32 DUs)</a:t>
            </a:r>
          </a:p>
          <a:p>
            <a:endParaRPr lang="en-US" dirty="0" smtClean="0"/>
          </a:p>
          <a:p>
            <a:r>
              <a:rPr lang="en-US" dirty="0" smtClean="0"/>
              <a:t>The last bit of the first AU arrives at decoder CPB</a:t>
            </a:r>
          </a:p>
          <a:p>
            <a:pPr lvl="1"/>
            <a:r>
              <a:rPr lang="en-US" dirty="0" smtClean="0"/>
              <a:t>To completely transmit the first IRAP picture, it still takes 107.62ms</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17380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IRAP + AU based with multiple VCL NAL units</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42660" y="381403"/>
            <a:ext cx="8706679" cy="6423100"/>
          </a:xfrm>
          <a:prstGeom prst="rect">
            <a:avLst/>
          </a:prstGeom>
        </p:spPr>
      </p:pic>
    </p:spTree>
    <p:extLst>
      <p:ext uri="{BB962C8B-B14F-4D97-AF65-F5344CB8AC3E}">
        <p14:creationId xmlns:p14="http://schemas.microsoft.com/office/powerpoint/2010/main" val="677795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GDR with AU based</a:t>
            </a:r>
            <a:endParaRPr lang="en-US" dirty="0"/>
          </a:p>
        </p:txBody>
      </p:sp>
      <p:sp>
        <p:nvSpPr>
          <p:cNvPr id="3" name="Content Placeholder 2"/>
          <p:cNvSpPr>
            <a:spLocks noGrp="1"/>
          </p:cNvSpPr>
          <p:nvPr>
            <p:ph idx="1"/>
          </p:nvPr>
        </p:nvSpPr>
        <p:spPr>
          <a:xfrm>
            <a:off x="838200" y="1825624"/>
            <a:ext cx="10515600" cy="4738461"/>
          </a:xfrm>
        </p:spPr>
        <p:txBody>
          <a:bodyPr>
            <a:normAutofit/>
          </a:bodyPr>
          <a:lstStyle/>
          <a:p>
            <a:r>
              <a:rPr lang="en-US" dirty="0" smtClean="0"/>
              <a:t>Encoder delay is encoding time of 1 picture </a:t>
            </a:r>
          </a:p>
          <a:p>
            <a:pPr lvl="1"/>
            <a:r>
              <a:rPr lang="en-US" dirty="0" smtClean="0"/>
              <a:t>After 1 picture encoding time delay, the last bit of the first picture is available in </a:t>
            </a:r>
            <a:r>
              <a:rPr lang="en-US" dirty="0"/>
              <a:t>the encoder CPB </a:t>
            </a:r>
            <a:r>
              <a:rPr lang="en-US" dirty="0" smtClean="0"/>
              <a:t>thus transmission starts</a:t>
            </a:r>
          </a:p>
          <a:p>
            <a:endParaRPr lang="en-US" dirty="0" smtClean="0"/>
          </a:p>
          <a:p>
            <a:r>
              <a:rPr lang="en-US" dirty="0" smtClean="0"/>
              <a:t>The last bit of the first picture arrives at decoder CPB</a:t>
            </a:r>
          </a:p>
          <a:p>
            <a:pPr lvl="1"/>
            <a:r>
              <a:rPr lang="en-US" dirty="0" smtClean="0"/>
              <a:t>To completely transmit the first picture, it takes 28.58ms</a:t>
            </a:r>
            <a:endParaRPr lang="en-US" dirty="0"/>
          </a:p>
        </p:txBody>
      </p:sp>
    </p:spTree>
    <p:extLst>
      <p:ext uri="{BB962C8B-B14F-4D97-AF65-F5344CB8AC3E}">
        <p14:creationId xmlns:p14="http://schemas.microsoft.com/office/powerpoint/2010/main" val="2780118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GDR + AU based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705596" y="380214"/>
            <a:ext cx="8780808" cy="6477786"/>
          </a:xfrm>
          <a:prstGeom prst="rect">
            <a:avLst/>
          </a:prstGeom>
        </p:spPr>
      </p:pic>
    </p:spTree>
    <p:extLst>
      <p:ext uri="{BB962C8B-B14F-4D97-AF65-F5344CB8AC3E}">
        <p14:creationId xmlns:p14="http://schemas.microsoft.com/office/powerpoint/2010/main" val="2247582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GDR with AU based, with multiple VCL NAL units</a:t>
            </a:r>
            <a:endParaRPr lang="en-US" sz="4000" dirty="0"/>
          </a:p>
        </p:txBody>
      </p:sp>
      <p:sp>
        <p:nvSpPr>
          <p:cNvPr id="3" name="Content Placeholder 2"/>
          <p:cNvSpPr>
            <a:spLocks noGrp="1"/>
          </p:cNvSpPr>
          <p:nvPr>
            <p:ph idx="1"/>
          </p:nvPr>
        </p:nvSpPr>
        <p:spPr>
          <a:xfrm>
            <a:off x="838200" y="1825624"/>
            <a:ext cx="10515600" cy="4738461"/>
          </a:xfrm>
        </p:spPr>
        <p:txBody>
          <a:bodyPr>
            <a:normAutofit fontScale="92500" lnSpcReduction="20000"/>
          </a:bodyPr>
          <a:lstStyle/>
          <a:p>
            <a:r>
              <a:rPr lang="en-US" dirty="0"/>
              <a:t>An AU is encoded with multiple </a:t>
            </a:r>
            <a:r>
              <a:rPr lang="en-US" dirty="0" smtClean="0"/>
              <a:t>VCL NAL </a:t>
            </a:r>
            <a:r>
              <a:rPr lang="en-US" dirty="0"/>
              <a:t>units</a:t>
            </a:r>
          </a:p>
          <a:p>
            <a:endParaRPr lang="en-US" dirty="0" smtClean="0"/>
          </a:p>
          <a:p>
            <a:r>
              <a:rPr lang="en-US" dirty="0" smtClean="0"/>
              <a:t>Transmission </a:t>
            </a:r>
            <a:r>
              <a:rPr lang="en-US" dirty="0"/>
              <a:t>of coded data can start as soon as the last bits of the first </a:t>
            </a:r>
            <a:r>
              <a:rPr lang="en-US" dirty="0" smtClean="0"/>
              <a:t>VCL NAL </a:t>
            </a:r>
            <a:r>
              <a:rPr lang="en-US" dirty="0"/>
              <a:t>unit of the first AU is available in the encoder CPB</a:t>
            </a:r>
          </a:p>
          <a:p>
            <a:pPr lvl="1"/>
            <a:r>
              <a:rPr lang="en-US" dirty="0"/>
              <a:t>Encoder delay is encoding time of 1 </a:t>
            </a:r>
            <a:r>
              <a:rPr lang="en-US" dirty="0" smtClean="0"/>
              <a:t>VCL NAL unit. However, in </a:t>
            </a:r>
            <a:r>
              <a:rPr lang="en-US" dirty="0"/>
              <a:t>this </a:t>
            </a:r>
            <a:r>
              <a:rPr lang="en-US" dirty="0" smtClean="0"/>
              <a:t>case, </a:t>
            </a:r>
            <a:r>
              <a:rPr lang="en-US" dirty="0"/>
              <a:t>the first </a:t>
            </a:r>
            <a:r>
              <a:rPr lang="en-US" dirty="0" err="1" smtClean="0"/>
              <a:t>VCLl</a:t>
            </a:r>
            <a:r>
              <a:rPr lang="en-US" dirty="0" smtClean="0"/>
              <a:t> NAL unit </a:t>
            </a:r>
            <a:r>
              <a:rPr lang="en-US" dirty="0"/>
              <a:t>of the picture that starts GDR period is </a:t>
            </a:r>
            <a:r>
              <a:rPr lang="en-US" dirty="0" smtClean="0"/>
              <a:t>an intra </a:t>
            </a:r>
            <a:r>
              <a:rPr lang="en-US" dirty="0"/>
              <a:t>coded tile group, thus we should take NAL unit data (encoding time, transmission time, </a:t>
            </a:r>
            <a:r>
              <a:rPr lang="en-US" dirty="0" err="1"/>
              <a:t>etc</a:t>
            </a:r>
            <a:r>
              <a:rPr lang="en-US" dirty="0"/>
              <a:t>) from </a:t>
            </a:r>
            <a:r>
              <a:rPr lang="en-US" dirty="0" smtClean="0"/>
              <a:t>the IRAP </a:t>
            </a:r>
            <a:r>
              <a:rPr lang="en-US" dirty="0"/>
              <a:t>approach</a:t>
            </a:r>
          </a:p>
          <a:p>
            <a:pPr lvl="1"/>
            <a:r>
              <a:rPr lang="en-US" dirty="0"/>
              <a:t>After 1 </a:t>
            </a:r>
            <a:r>
              <a:rPr lang="en-US" dirty="0" smtClean="0"/>
              <a:t>VCL NAL </a:t>
            </a:r>
            <a:r>
              <a:rPr lang="en-US" dirty="0"/>
              <a:t>unit encoding time delay, the last bit of the first </a:t>
            </a:r>
            <a:r>
              <a:rPr lang="en-US" dirty="0" smtClean="0"/>
              <a:t>VCL NAL </a:t>
            </a:r>
            <a:r>
              <a:rPr lang="en-US" dirty="0"/>
              <a:t>unit of the first picture is available in the encoder CPB thus transmission starts </a:t>
            </a:r>
            <a:endParaRPr lang="en-US" dirty="0" smtClean="0"/>
          </a:p>
          <a:p>
            <a:pPr lvl="1"/>
            <a:r>
              <a:rPr lang="en-US" dirty="0" smtClean="0"/>
              <a:t>We </a:t>
            </a:r>
            <a:r>
              <a:rPr lang="en-US" dirty="0"/>
              <a:t>assume an AU is coded with 32 </a:t>
            </a:r>
            <a:r>
              <a:rPr lang="en-US" dirty="0" smtClean="0"/>
              <a:t>VCL NAL units (to nicely cover </a:t>
            </a:r>
            <a:r>
              <a:rPr lang="en-US" dirty="0"/>
              <a:t>to nicely cover one random access period of 32 AUs, with progressively intra refreshing one DU per AU</a:t>
            </a:r>
            <a:r>
              <a:rPr lang="en-US" dirty="0" smtClean="0"/>
              <a:t>)</a:t>
            </a:r>
            <a:endParaRPr lang="en-US" dirty="0"/>
          </a:p>
          <a:p>
            <a:endParaRPr lang="en-US" dirty="0" smtClean="0"/>
          </a:p>
          <a:p>
            <a:r>
              <a:rPr lang="en-US" dirty="0" smtClean="0"/>
              <a:t>The last bit of the first AU arrives at decoder CPB</a:t>
            </a:r>
          </a:p>
          <a:p>
            <a:pPr lvl="1"/>
            <a:r>
              <a:rPr lang="en-US" dirty="0" smtClean="0"/>
              <a:t>To completely transmit the first picture, it takes 28.58ms</a:t>
            </a:r>
            <a:endParaRPr lang="en-US" dirty="0"/>
          </a:p>
        </p:txBody>
      </p:sp>
    </p:spTree>
    <p:extLst>
      <p:ext uri="{BB962C8B-B14F-4D97-AF65-F5344CB8AC3E}">
        <p14:creationId xmlns:p14="http://schemas.microsoft.com/office/powerpoint/2010/main" val="3487052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GDR + AU based with multiple NAL units</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06402" y="381403"/>
            <a:ext cx="8779195" cy="6476597"/>
          </a:xfrm>
          <a:prstGeom prst="rect">
            <a:avLst/>
          </a:prstGeom>
        </p:spPr>
      </p:pic>
    </p:spTree>
    <p:extLst>
      <p:ext uri="{BB962C8B-B14F-4D97-AF65-F5344CB8AC3E}">
        <p14:creationId xmlns:p14="http://schemas.microsoft.com/office/powerpoint/2010/main" val="3533787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IRAP with DU based</a:t>
            </a:r>
            <a:endParaRPr lang="en-US" dirty="0"/>
          </a:p>
        </p:txBody>
      </p:sp>
      <p:sp>
        <p:nvSpPr>
          <p:cNvPr id="3" name="Content Placeholder 2"/>
          <p:cNvSpPr>
            <a:spLocks noGrp="1"/>
          </p:cNvSpPr>
          <p:nvPr>
            <p:ph idx="1"/>
          </p:nvPr>
        </p:nvSpPr>
        <p:spPr>
          <a:xfrm>
            <a:off x="838200" y="1825624"/>
            <a:ext cx="10515600" cy="4738461"/>
          </a:xfrm>
        </p:spPr>
        <p:txBody>
          <a:bodyPr>
            <a:normAutofit lnSpcReduction="10000"/>
          </a:bodyPr>
          <a:lstStyle/>
          <a:p>
            <a:r>
              <a:rPr lang="en-US" dirty="0" smtClean="0"/>
              <a:t>Encoder delay is encoding time of 1 DU of IRAP</a:t>
            </a:r>
          </a:p>
          <a:p>
            <a:pPr lvl="1"/>
            <a:r>
              <a:rPr lang="en-US" dirty="0" smtClean="0"/>
              <a:t>After 1 DU of IRAP picture encoding time delay, the last bit of the first DU of IRAP picture is available in</a:t>
            </a:r>
            <a:r>
              <a:rPr lang="en-US" dirty="0"/>
              <a:t> the encoder</a:t>
            </a:r>
            <a:r>
              <a:rPr lang="en-US" dirty="0" smtClean="0"/>
              <a:t> CPB thus transmission starts</a:t>
            </a:r>
          </a:p>
          <a:p>
            <a:endParaRPr lang="en-US" dirty="0" smtClean="0"/>
          </a:p>
          <a:p>
            <a:r>
              <a:rPr lang="en-US" dirty="0" smtClean="0"/>
              <a:t>32 DUs per AU in this analysis.</a:t>
            </a:r>
          </a:p>
          <a:p>
            <a:pPr lvl="1"/>
            <a:r>
              <a:rPr lang="en-US" dirty="0" smtClean="0"/>
              <a:t>This </a:t>
            </a:r>
            <a:r>
              <a:rPr lang="en-US" dirty="0"/>
              <a:t>would allow the GDR+DU approach to nicely cover one random access period of 32 AUs, with progressively intra refreshing one DU per AU. And then apply the same DU </a:t>
            </a:r>
            <a:r>
              <a:rPr lang="en-US" dirty="0" smtClean="0"/>
              <a:t>number </a:t>
            </a:r>
            <a:r>
              <a:rPr lang="en-US" dirty="0"/>
              <a:t>for the IRAP+DU approach to have a fair comparison</a:t>
            </a:r>
            <a:endParaRPr lang="en-US" dirty="0" smtClean="0"/>
          </a:p>
          <a:p>
            <a:endParaRPr lang="en-US" dirty="0" smtClean="0"/>
          </a:p>
          <a:p>
            <a:r>
              <a:rPr lang="en-US" dirty="0" smtClean="0"/>
              <a:t>To completely transmit the first DU of the first IRAP picture, it takes 3.27 </a:t>
            </a:r>
            <a:r>
              <a:rPr lang="en-US" dirty="0" err="1" smtClean="0"/>
              <a:t>ms</a:t>
            </a:r>
            <a:endParaRPr lang="en-US" dirty="0"/>
          </a:p>
        </p:txBody>
      </p:sp>
    </p:spTree>
    <p:extLst>
      <p:ext uri="{BB962C8B-B14F-4D97-AF65-F5344CB8AC3E}">
        <p14:creationId xmlns:p14="http://schemas.microsoft.com/office/powerpoint/2010/main" val="2102679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IRAP + DU based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84500" y="381403"/>
            <a:ext cx="8422999" cy="6453772"/>
          </a:xfrm>
          <a:prstGeom prst="rect">
            <a:avLst/>
          </a:prstGeom>
        </p:spPr>
      </p:pic>
    </p:spTree>
    <p:extLst>
      <p:ext uri="{BB962C8B-B14F-4D97-AF65-F5344CB8AC3E}">
        <p14:creationId xmlns:p14="http://schemas.microsoft.com/office/powerpoint/2010/main" val="3054671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Provide analysis of end-to-end delay and random access delay between encoder and decoder with IRAP/DU and GDR approaches.</a:t>
            </a:r>
          </a:p>
          <a:p>
            <a:endParaRPr lang="en-US" dirty="0" smtClean="0"/>
          </a:p>
          <a:p>
            <a:r>
              <a:rPr lang="en-US" dirty="0" smtClean="0"/>
              <a:t>End-to-end delay: time between a picture is captured to the time the picture is outputted.</a:t>
            </a:r>
          </a:p>
          <a:p>
            <a:endParaRPr lang="en-US" dirty="0" smtClean="0"/>
          </a:p>
          <a:p>
            <a:r>
              <a:rPr lang="en-US" dirty="0" smtClean="0"/>
              <a:t>Random access delay: time between a random access picture (IRAP or GDR) is captured to the time a clean picture is outputted in a random access event.</a:t>
            </a:r>
            <a:endParaRPr lang="en-US" dirty="0"/>
          </a:p>
        </p:txBody>
      </p:sp>
    </p:spTree>
    <p:extLst>
      <p:ext uri="{BB962C8B-B14F-4D97-AF65-F5344CB8AC3E}">
        <p14:creationId xmlns:p14="http://schemas.microsoft.com/office/powerpoint/2010/main" val="1923529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GDR with DU based</a:t>
            </a:r>
            <a:endParaRPr lang="en-US" dirty="0"/>
          </a:p>
        </p:txBody>
      </p:sp>
      <p:sp>
        <p:nvSpPr>
          <p:cNvPr id="3" name="Content Placeholder 2"/>
          <p:cNvSpPr>
            <a:spLocks noGrp="1"/>
          </p:cNvSpPr>
          <p:nvPr>
            <p:ph idx="1"/>
          </p:nvPr>
        </p:nvSpPr>
        <p:spPr>
          <a:xfrm>
            <a:off x="838200" y="1825624"/>
            <a:ext cx="10515600" cy="4738461"/>
          </a:xfrm>
        </p:spPr>
        <p:txBody>
          <a:bodyPr>
            <a:normAutofit fontScale="92500"/>
          </a:bodyPr>
          <a:lstStyle/>
          <a:p>
            <a:r>
              <a:rPr lang="en-US" dirty="0" smtClean="0"/>
              <a:t>Encoder delay is encoding time of 1 DU of a picture</a:t>
            </a:r>
          </a:p>
          <a:p>
            <a:pPr lvl="1"/>
            <a:r>
              <a:rPr lang="en-US" dirty="0" smtClean="0"/>
              <a:t>In this case of GDR, the first DU of the picture that starts GDR period is an intra DU, thus we should take DU data (encoding time, transmission time, </a:t>
            </a:r>
            <a:r>
              <a:rPr lang="en-US" dirty="0" err="1" smtClean="0"/>
              <a:t>etc</a:t>
            </a:r>
            <a:r>
              <a:rPr lang="en-US" dirty="0" smtClean="0"/>
              <a:t>) from IRAP’s DU</a:t>
            </a:r>
          </a:p>
          <a:p>
            <a:pPr lvl="1"/>
            <a:r>
              <a:rPr lang="en-US" dirty="0" smtClean="0"/>
              <a:t>After 1 DU of GDR picture encoding time delay, the last bit of the first DU of GDR picture is available in CPB thus transmission starts</a:t>
            </a:r>
          </a:p>
          <a:p>
            <a:endParaRPr lang="en-US" dirty="0" smtClean="0"/>
          </a:p>
          <a:p>
            <a:r>
              <a:rPr lang="en-US" dirty="0"/>
              <a:t>32 DUs per AU in this analysis.</a:t>
            </a:r>
          </a:p>
          <a:p>
            <a:endParaRPr lang="en-US" dirty="0" smtClean="0"/>
          </a:p>
          <a:p>
            <a:r>
              <a:rPr lang="en-US" dirty="0" smtClean="0"/>
              <a:t>To completely transmit the first DU of the first IRAP picture, it takes 3.36ms </a:t>
            </a:r>
          </a:p>
          <a:p>
            <a:pPr lvl="1"/>
            <a:r>
              <a:rPr lang="en-US" dirty="0" smtClean="0"/>
              <a:t>This value is the average transmission time of first DU from the two IRAP pictures in the IRAP test data</a:t>
            </a:r>
          </a:p>
        </p:txBody>
      </p:sp>
    </p:spTree>
    <p:extLst>
      <p:ext uri="{BB962C8B-B14F-4D97-AF65-F5344CB8AC3E}">
        <p14:creationId xmlns:p14="http://schemas.microsoft.com/office/powerpoint/2010/main" val="1180214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29"/>
          <p:cNvSpPr txBox="1"/>
          <p:nvPr/>
        </p:nvSpPr>
        <p:spPr>
          <a:xfrm>
            <a:off x="0" y="12071"/>
            <a:ext cx="12192000" cy="369332"/>
          </a:xfrm>
          <a:prstGeom prst="rect">
            <a:avLst/>
          </a:prstGeom>
          <a:noFill/>
        </p:spPr>
        <p:txBody>
          <a:bodyPr wrap="square" rtlCol="0">
            <a:spAutoFit/>
          </a:bodyPr>
          <a:lstStyle/>
          <a:p>
            <a:pPr algn="ctr"/>
            <a:r>
              <a:rPr lang="en-US" b="1" dirty="0" smtClean="0">
                <a:solidFill>
                  <a:srgbClr val="FF0000"/>
                </a:solidFill>
                <a:latin typeface="Times New Roman" panose="02020603050405020304" pitchFamily="18" charset="0"/>
                <a:cs typeface="Times New Roman" panose="02020603050405020304" pitchFamily="18" charset="0"/>
              </a:rPr>
              <a:t>GDR + DU based</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851991" y="404439"/>
            <a:ext cx="8488017" cy="6453561"/>
          </a:xfrm>
          <a:prstGeom prst="rect">
            <a:avLst/>
          </a:prstGeom>
        </p:spPr>
      </p:pic>
    </p:spTree>
    <p:extLst>
      <p:ext uri="{BB962C8B-B14F-4D97-AF65-F5344CB8AC3E}">
        <p14:creationId xmlns:p14="http://schemas.microsoft.com/office/powerpoint/2010/main" val="1705129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04319515"/>
              </p:ext>
            </p:extLst>
          </p:nvPr>
        </p:nvGraphicFramePr>
        <p:xfrm>
          <a:off x="594692" y="2226367"/>
          <a:ext cx="11002616" cy="3419058"/>
        </p:xfrm>
        <a:graphic>
          <a:graphicData uri="http://schemas.openxmlformats.org/drawingml/2006/table">
            <a:tbl>
              <a:tblPr>
                <a:tableStyleId>{5C22544A-7EE6-4342-B048-85BDC9FD1C3A}</a:tableStyleId>
              </a:tblPr>
              <a:tblGrid>
                <a:gridCol w="4519993">
                  <a:extLst>
                    <a:ext uri="{9D8B030D-6E8A-4147-A177-3AD203B41FA5}">
                      <a16:colId xmlns:a16="http://schemas.microsoft.com/office/drawing/2014/main" val="2185001369"/>
                    </a:ext>
                  </a:extLst>
                </a:gridCol>
                <a:gridCol w="878380">
                  <a:extLst>
                    <a:ext uri="{9D8B030D-6E8A-4147-A177-3AD203B41FA5}">
                      <a16:colId xmlns:a16="http://schemas.microsoft.com/office/drawing/2014/main" val="2419858741"/>
                    </a:ext>
                  </a:extLst>
                </a:gridCol>
                <a:gridCol w="878380">
                  <a:extLst>
                    <a:ext uri="{9D8B030D-6E8A-4147-A177-3AD203B41FA5}">
                      <a16:colId xmlns:a16="http://schemas.microsoft.com/office/drawing/2014/main" val="3590182332"/>
                    </a:ext>
                  </a:extLst>
                </a:gridCol>
                <a:gridCol w="878380">
                  <a:extLst>
                    <a:ext uri="{9D8B030D-6E8A-4147-A177-3AD203B41FA5}">
                      <a16:colId xmlns:a16="http://schemas.microsoft.com/office/drawing/2014/main" val="3274885602"/>
                    </a:ext>
                  </a:extLst>
                </a:gridCol>
                <a:gridCol w="878380">
                  <a:extLst>
                    <a:ext uri="{9D8B030D-6E8A-4147-A177-3AD203B41FA5}">
                      <a16:colId xmlns:a16="http://schemas.microsoft.com/office/drawing/2014/main" val="2879924019"/>
                    </a:ext>
                  </a:extLst>
                </a:gridCol>
                <a:gridCol w="1445666">
                  <a:extLst>
                    <a:ext uri="{9D8B030D-6E8A-4147-A177-3AD203B41FA5}">
                      <a16:colId xmlns:a16="http://schemas.microsoft.com/office/drawing/2014/main" val="891862347"/>
                    </a:ext>
                  </a:extLst>
                </a:gridCol>
                <a:gridCol w="1523437">
                  <a:extLst>
                    <a:ext uri="{9D8B030D-6E8A-4147-A177-3AD203B41FA5}">
                      <a16:colId xmlns:a16="http://schemas.microsoft.com/office/drawing/2014/main" val="1371384650"/>
                    </a:ext>
                  </a:extLst>
                </a:gridCol>
              </a:tblGrid>
              <a:tr h="422106">
                <a:tc rowSpan="2">
                  <a:txBody>
                    <a:bodyPr/>
                    <a:lstStyle/>
                    <a:p>
                      <a:pPr algn="ctr" fontAlgn="b"/>
                      <a:r>
                        <a:rPr lang="en-US" sz="1800" b="1" u="none" strike="noStrike" dirty="0">
                          <a:effectLst/>
                        </a:rPr>
                        <a:t> </a:t>
                      </a:r>
                      <a:endParaRPr lang="en-US" sz="1800" b="1"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ctr" fontAlgn="ctr"/>
                      <a:r>
                        <a:rPr lang="en-US" sz="1800" b="1" u="none" strike="noStrike" dirty="0">
                          <a:effectLst/>
                        </a:rPr>
                        <a:t>Delay A</a:t>
                      </a:r>
                      <a:endParaRPr lang="en-US" sz="18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800" b="1" u="none" strike="noStrike" dirty="0">
                          <a:effectLst/>
                        </a:rPr>
                        <a:t>Delay B</a:t>
                      </a:r>
                      <a:endParaRPr lang="en-US" sz="18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800" b="1" u="none" strike="noStrike" dirty="0">
                          <a:effectLst/>
                        </a:rPr>
                        <a:t>Delay C</a:t>
                      </a:r>
                      <a:endParaRPr lang="en-US" sz="18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800" b="1" u="none" strike="noStrike" dirty="0">
                          <a:effectLst/>
                        </a:rPr>
                        <a:t>Delay D</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1" u="none" strike="noStrike" dirty="0">
                          <a:effectLst/>
                        </a:rPr>
                        <a:t>Final </a:t>
                      </a:r>
                      <a:r>
                        <a:rPr lang="en-US" sz="1800" b="1" u="none" strike="noStrike" dirty="0" smtClean="0">
                          <a:effectLst/>
                        </a:rPr>
                        <a:t>E2E delay</a:t>
                      </a:r>
                      <a:endParaRPr lang="en-US" sz="1800" b="1"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ctr" fontAlgn="ctr"/>
                      <a:r>
                        <a:rPr lang="en-US" sz="1800" b="1" u="none" strike="noStrike" dirty="0">
                          <a:effectLst/>
                        </a:rPr>
                        <a:t>Initial join delay</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1621682"/>
                  </a:ext>
                </a:extLst>
              </a:tr>
              <a:tr h="44321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1800" b="1" u="none" strike="noStrike" dirty="0">
                          <a:effectLst/>
                        </a:rPr>
                        <a:t>(A + B + C + D)</a:t>
                      </a:r>
                      <a:endParaRPr lang="en-US" sz="1800" b="1"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US"/>
                    </a:p>
                  </a:txBody>
                  <a:tcPr/>
                </a:tc>
                <a:extLst>
                  <a:ext uri="{0D108BD9-81ED-4DB2-BD59-A6C34878D82A}">
                    <a16:rowId xmlns:a16="http://schemas.microsoft.com/office/drawing/2014/main" val="3878663237"/>
                  </a:ext>
                </a:extLst>
              </a:tr>
              <a:tr h="443211">
                <a:tc>
                  <a:txBody>
                    <a:bodyPr/>
                    <a:lstStyle/>
                    <a:p>
                      <a:pPr algn="l" fontAlgn="b"/>
                      <a:r>
                        <a:rPr lang="en-US" sz="1800" b="1" u="none" strike="noStrike" dirty="0">
                          <a:effectLst/>
                        </a:rPr>
                        <a:t>IRAP with AU based</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39.66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107.62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74.67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253.20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253.20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702877"/>
                  </a:ext>
                </a:extLst>
              </a:tr>
              <a:tr h="422106">
                <a:tc>
                  <a:txBody>
                    <a:bodyPr/>
                    <a:lstStyle/>
                    <a:p>
                      <a:pPr algn="l" fontAlgn="b"/>
                      <a:r>
                        <a:rPr lang="en-US" sz="1800" b="1" u="none" strike="noStrike" dirty="0">
                          <a:effectLst/>
                        </a:rPr>
                        <a:t>IRAP with AU </a:t>
                      </a:r>
                      <a:r>
                        <a:rPr lang="en-US" sz="1800" b="1" u="none" strike="noStrike" dirty="0" smtClean="0">
                          <a:effectLst/>
                        </a:rPr>
                        <a:t>based, multiple VCL</a:t>
                      </a:r>
                      <a:r>
                        <a:rPr lang="en-US" sz="1800" b="1" u="none" strike="noStrike" baseline="0" dirty="0" smtClean="0">
                          <a:effectLst/>
                        </a:rPr>
                        <a:t> </a:t>
                      </a:r>
                      <a:r>
                        <a:rPr lang="en-US" sz="1800" b="1" u="none" strike="noStrike" dirty="0" smtClean="0">
                          <a:effectLst/>
                        </a:rPr>
                        <a:t>NAL </a:t>
                      </a:r>
                      <a:r>
                        <a:rPr lang="en-US" sz="1800" b="1" u="none" strike="noStrike" dirty="0">
                          <a:effectLst/>
                        </a:rPr>
                        <a:t>units</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1.24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107.62</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140.11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140.11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6603433"/>
                  </a:ext>
                </a:extLst>
              </a:tr>
              <a:tr h="422106">
                <a:tc>
                  <a:txBody>
                    <a:bodyPr/>
                    <a:lstStyle/>
                    <a:p>
                      <a:pPr algn="l" fontAlgn="b"/>
                      <a:r>
                        <a:rPr lang="en-US" sz="1800" b="1" u="none" strike="noStrike" dirty="0">
                          <a:effectLst/>
                        </a:rPr>
                        <a:t>GDR with AU based</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28.58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91.08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1091.08</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3035441"/>
                  </a:ext>
                </a:extLst>
              </a:tr>
              <a:tr h="422106">
                <a:tc>
                  <a:txBody>
                    <a:bodyPr/>
                    <a:lstStyle/>
                    <a:p>
                      <a:pPr algn="l" fontAlgn="b"/>
                      <a:r>
                        <a:rPr lang="en-US" sz="1800" b="1" u="none" strike="noStrike" dirty="0">
                          <a:effectLst/>
                        </a:rPr>
                        <a:t>GDR with AU </a:t>
                      </a:r>
                      <a:r>
                        <a:rPr lang="en-US" sz="1800" b="1" u="none" strike="noStrike" dirty="0" smtClean="0">
                          <a:effectLst/>
                        </a:rPr>
                        <a:t>based, multiple VCL</a:t>
                      </a:r>
                      <a:r>
                        <a:rPr lang="en-US" sz="1800" b="1" u="none" strike="noStrike" baseline="0" dirty="0" smtClean="0">
                          <a:effectLst/>
                        </a:rPr>
                        <a:t> </a:t>
                      </a:r>
                      <a:r>
                        <a:rPr lang="en-US" sz="1800" b="1" u="none" strike="noStrike" dirty="0" smtClean="0">
                          <a:effectLst/>
                        </a:rPr>
                        <a:t>NAL </a:t>
                      </a:r>
                      <a:r>
                        <a:rPr lang="en-US" sz="1800" b="1" u="none" strike="noStrike" dirty="0">
                          <a:effectLst/>
                        </a:rPr>
                        <a:t>units</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1.24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28.58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0.00</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31.25</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61.07</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1061.07</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3437546"/>
                  </a:ext>
                </a:extLst>
              </a:tr>
              <a:tr h="422106">
                <a:tc>
                  <a:txBody>
                    <a:bodyPr/>
                    <a:lstStyle/>
                    <a:p>
                      <a:pPr algn="l" fontAlgn="b"/>
                      <a:r>
                        <a:rPr lang="en-US" sz="1800" b="1" u="none" strike="noStrike" dirty="0">
                          <a:effectLst/>
                        </a:rPr>
                        <a:t>IRAP with DU based</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1.24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3.36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73.97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109.83</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109.83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807488"/>
                  </a:ext>
                </a:extLst>
              </a:tr>
              <a:tr h="422106">
                <a:tc>
                  <a:txBody>
                    <a:bodyPr/>
                    <a:lstStyle/>
                    <a:p>
                      <a:pPr algn="l" fontAlgn="b"/>
                      <a:r>
                        <a:rPr lang="en-US" sz="1800" b="1" u="none" strike="noStrike" dirty="0">
                          <a:effectLst/>
                        </a:rPr>
                        <a:t>GDR with DU based</a:t>
                      </a:r>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1.24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3.36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31.25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35.86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1035.86</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4345977"/>
                  </a:ext>
                </a:extLst>
              </a:tr>
            </a:tbl>
          </a:graphicData>
        </a:graphic>
      </p:graphicFrame>
    </p:spTree>
    <p:extLst>
      <p:ext uri="{BB962C8B-B14F-4D97-AF65-F5344CB8AC3E}">
        <p14:creationId xmlns:p14="http://schemas.microsoft.com/office/powerpoint/2010/main" val="187754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For AU based, GDR has lower E2E delay than IRAP</a:t>
            </a:r>
          </a:p>
          <a:p>
            <a:pPr lvl="1"/>
            <a:r>
              <a:rPr lang="en-US" dirty="0" smtClean="0"/>
              <a:t>The size of IRAP picture at the beginning causes delay for transmission of the second and forth pictures, this in turn require initial decoding start time delay to avoid decoder CPB underflow.</a:t>
            </a:r>
          </a:p>
          <a:p>
            <a:endParaRPr lang="en-US" dirty="0" smtClean="0"/>
          </a:p>
          <a:p>
            <a:r>
              <a:rPr lang="en-US" dirty="0" smtClean="0"/>
              <a:t>For AU based with multiple VCL NAL units in which encoder can start the first transmission as soon as the first VCL NAL unit encoding is completed, both the IRAP+AU and </a:t>
            </a:r>
            <a:r>
              <a:rPr lang="en-US" dirty="0" smtClean="0"/>
              <a:t>GDR+AU </a:t>
            </a:r>
            <a:r>
              <a:rPr lang="en-US" dirty="0" smtClean="0"/>
              <a:t>approaches enjoy some benefit in E2E delay reduction.</a:t>
            </a:r>
          </a:p>
          <a:p>
            <a:endParaRPr lang="en-US" dirty="0" smtClean="0"/>
          </a:p>
          <a:p>
            <a:r>
              <a:rPr lang="en-US" dirty="0" smtClean="0"/>
              <a:t>For </a:t>
            </a:r>
            <a:r>
              <a:rPr lang="en-US" dirty="0"/>
              <a:t>DU based, </a:t>
            </a:r>
            <a:r>
              <a:rPr lang="en-US" dirty="0" smtClean="0"/>
              <a:t>GDR also has lower E2E delay than IRAP.</a:t>
            </a:r>
          </a:p>
          <a:p>
            <a:pPr lvl="1"/>
            <a:r>
              <a:rPr lang="en-US" dirty="0" smtClean="0"/>
              <a:t>Again, the size of IRAP picture at the beginning causes delay for transmission of the DUs of the second picture. Thus the benefit of sending the first DU of the first picture early disappear.</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641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to decoding flow</a:t>
            </a:r>
            <a:endParaRPr lang="en-US" dirty="0"/>
          </a:p>
        </p:txBody>
      </p:sp>
      <p:sp>
        <p:nvSpPr>
          <p:cNvPr id="5" name="Content Placeholder 2"/>
          <p:cNvSpPr>
            <a:spLocks noGrp="1"/>
          </p:cNvSpPr>
          <p:nvPr>
            <p:ph idx="1"/>
          </p:nvPr>
        </p:nvSpPr>
        <p:spPr>
          <a:xfrm>
            <a:off x="8590210" y="1285875"/>
            <a:ext cx="3601789" cy="4891088"/>
          </a:xfrm>
        </p:spPr>
        <p:txBody>
          <a:bodyPr>
            <a:normAutofit fontScale="92500"/>
          </a:bodyPr>
          <a:lstStyle/>
          <a:p>
            <a:r>
              <a:rPr lang="en-US" sz="1800" dirty="0" smtClean="0"/>
              <a:t>Delay A: Encoding delay. Time needed for encoding an AU/DU</a:t>
            </a:r>
          </a:p>
          <a:p>
            <a:r>
              <a:rPr lang="en-US" sz="1800" dirty="0" smtClean="0"/>
              <a:t>Delay B: Transmission delay. Time needed for sending an AU/DU from encoder CPB to decoder CPB</a:t>
            </a:r>
          </a:p>
          <a:p>
            <a:r>
              <a:rPr lang="en-US" sz="1800" dirty="0" smtClean="0"/>
              <a:t>Delay C: </a:t>
            </a:r>
            <a:r>
              <a:rPr lang="en-GB" sz="1800" dirty="0" smtClean="0"/>
              <a:t>Initial </a:t>
            </a:r>
            <a:r>
              <a:rPr lang="en-GB" sz="1800" dirty="0"/>
              <a:t>decoding </a:t>
            </a:r>
            <a:r>
              <a:rPr lang="en-GB" sz="1800" dirty="0" smtClean="0"/>
              <a:t>delay. The </a:t>
            </a:r>
            <a:r>
              <a:rPr lang="en-GB" sz="1800" dirty="0"/>
              <a:t>delay between the time when the last bit of the first </a:t>
            </a:r>
            <a:r>
              <a:rPr lang="en-GB" sz="1800" dirty="0" smtClean="0"/>
              <a:t>AU/DU </a:t>
            </a:r>
            <a:r>
              <a:rPr lang="en-GB" sz="1800" dirty="0"/>
              <a:t>arrives at the CPB and the time when decoding of the first </a:t>
            </a:r>
            <a:r>
              <a:rPr lang="en-GB" sz="1800" dirty="0" smtClean="0"/>
              <a:t>AU/DU </a:t>
            </a:r>
            <a:r>
              <a:rPr lang="en-GB" sz="1800" dirty="0"/>
              <a:t>starts. </a:t>
            </a:r>
            <a:endParaRPr lang="en-US" sz="1800" dirty="0" smtClean="0"/>
          </a:p>
          <a:p>
            <a:r>
              <a:rPr lang="en-US" sz="1800" dirty="0" smtClean="0"/>
              <a:t>Delay D: Decoding delay. Time needed for decoding of an AU</a:t>
            </a:r>
          </a:p>
          <a:p>
            <a:r>
              <a:rPr lang="en-US" sz="1800" dirty="0" smtClean="0"/>
              <a:t>Delay E: Output delay. The delay from the time when an AU is completely decoded to the time of output of the decoded picture. </a:t>
            </a:r>
          </a:p>
          <a:p>
            <a:r>
              <a:rPr lang="en-US" sz="1800" dirty="0" smtClean="0"/>
              <a:t>Delay E is assumed to be equal to 0.</a:t>
            </a:r>
            <a:endParaRPr lang="en-US" sz="1800" dirty="0"/>
          </a:p>
        </p:txBody>
      </p:sp>
      <p:pic>
        <p:nvPicPr>
          <p:cNvPr id="3" name="Picture 2"/>
          <p:cNvPicPr>
            <a:picLocks noChangeAspect="1"/>
          </p:cNvPicPr>
          <p:nvPr/>
        </p:nvPicPr>
        <p:blipFill>
          <a:blip r:embed="rId3"/>
          <a:stretch>
            <a:fillRect/>
          </a:stretch>
        </p:blipFill>
        <p:spPr>
          <a:xfrm>
            <a:off x="0" y="1390301"/>
            <a:ext cx="8389087" cy="5463229"/>
          </a:xfrm>
          <a:prstGeom prst="rect">
            <a:avLst/>
          </a:prstGeom>
        </p:spPr>
      </p:pic>
    </p:spTree>
    <p:extLst>
      <p:ext uri="{BB962C8B-B14F-4D97-AF65-F5344CB8AC3E}">
        <p14:creationId xmlns:p14="http://schemas.microsoft.com/office/powerpoint/2010/main" val="2931438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assumptions (1)</a:t>
            </a:r>
            <a:endParaRPr lang="en-US" dirty="0">
              <a:solidFill>
                <a:srgbClr val="00B050"/>
              </a:solidFill>
            </a:endParaRPr>
          </a:p>
        </p:txBody>
      </p:sp>
      <p:sp>
        <p:nvSpPr>
          <p:cNvPr id="3" name="Content Placeholder 2"/>
          <p:cNvSpPr>
            <a:spLocks noGrp="1"/>
          </p:cNvSpPr>
          <p:nvPr>
            <p:ph idx="1"/>
          </p:nvPr>
        </p:nvSpPr>
        <p:spPr>
          <a:xfrm>
            <a:off x="838200" y="1825624"/>
            <a:ext cx="10515600" cy="4564290"/>
          </a:xfrm>
        </p:spPr>
        <p:txBody>
          <a:bodyPr>
            <a:normAutofit fontScale="85000" lnSpcReduction="20000"/>
          </a:bodyPr>
          <a:lstStyle/>
          <a:p>
            <a:r>
              <a:rPr lang="en-US" dirty="0" smtClean="0"/>
              <a:t>Capture rate is calculated based on the picture rate</a:t>
            </a:r>
          </a:p>
          <a:p>
            <a:pPr lvl="1"/>
            <a:r>
              <a:rPr lang="en-US" dirty="0" smtClean="0"/>
              <a:t>1000 </a:t>
            </a:r>
            <a:r>
              <a:rPr lang="en-US" dirty="0" err="1" smtClean="0"/>
              <a:t>ms</a:t>
            </a:r>
            <a:r>
              <a:rPr lang="en-US" dirty="0" smtClean="0"/>
              <a:t> / 32 pictures-per-second = 31.25 </a:t>
            </a:r>
            <a:r>
              <a:rPr lang="en-US" dirty="0" err="1" smtClean="0"/>
              <a:t>ms</a:t>
            </a:r>
            <a:r>
              <a:rPr lang="en-US" dirty="0" smtClean="0"/>
              <a:t>/picture.</a:t>
            </a:r>
          </a:p>
          <a:p>
            <a:r>
              <a:rPr lang="en-US" dirty="0" smtClean="0"/>
              <a:t>Encoding time is obtained from encoding time of simulation with low-delay configuration (i.e., ET for each picture in encoder log). </a:t>
            </a:r>
          </a:p>
          <a:p>
            <a:pPr lvl="1"/>
            <a:r>
              <a:rPr lang="en-US" dirty="0" smtClean="0"/>
              <a:t>The ET is normalized to fit one intra period into 1s time.</a:t>
            </a:r>
          </a:p>
          <a:p>
            <a:r>
              <a:rPr lang="en-US" dirty="0" smtClean="0"/>
              <a:t>Capturing is assumed instantaneous and encoder starts as soon as a picture is captured.</a:t>
            </a:r>
          </a:p>
          <a:p>
            <a:r>
              <a:rPr lang="en-US" dirty="0" smtClean="0"/>
              <a:t>Transmission of AU / DU from encoder CPB into network</a:t>
            </a:r>
          </a:p>
          <a:p>
            <a:pPr lvl="1"/>
            <a:r>
              <a:rPr lang="en-US" dirty="0" smtClean="0"/>
              <a:t>Starts at the latter of the following two:</a:t>
            </a:r>
          </a:p>
          <a:p>
            <a:pPr marL="1371600" lvl="2" indent="-457200">
              <a:buFont typeface="+mj-lt"/>
              <a:buAutoNum type="arabicParenR"/>
            </a:pPr>
            <a:r>
              <a:rPr lang="en-US" dirty="0" smtClean="0"/>
              <a:t>When the last bit of the current AU/DU is available in the encoder CPB</a:t>
            </a:r>
          </a:p>
          <a:p>
            <a:pPr marL="1371600" lvl="2" indent="-457200">
              <a:buFont typeface="+mj-lt"/>
              <a:buAutoNum type="arabicParenR"/>
            </a:pPr>
            <a:r>
              <a:rPr lang="en-US" dirty="0" smtClean="0"/>
              <a:t>When the last bit of the previous AU/DU is </a:t>
            </a:r>
            <a:r>
              <a:rPr lang="en-US" dirty="0"/>
              <a:t>available in the </a:t>
            </a:r>
            <a:r>
              <a:rPr lang="en-US" dirty="0" smtClean="0"/>
              <a:t>decoder CPB</a:t>
            </a:r>
          </a:p>
          <a:p>
            <a:r>
              <a:rPr lang="en-US" dirty="0" smtClean="0"/>
              <a:t>The data used for this analysis, the </a:t>
            </a:r>
            <a:r>
              <a:rPr lang="en-US" dirty="0" err="1" smtClean="0"/>
              <a:t>bitstreams</a:t>
            </a:r>
            <a:r>
              <a:rPr lang="en-US" dirty="0" smtClean="0"/>
              <a:t> require bandwidth 4.1 Mbps and 4.3 Mbps for IRAP approach and GDR approach, respectively. Thus, it is assumed the available bandwidth is 4.5 Mbps.</a:t>
            </a:r>
          </a:p>
        </p:txBody>
      </p:sp>
    </p:spTree>
    <p:extLst>
      <p:ext uri="{BB962C8B-B14F-4D97-AF65-F5344CB8AC3E}">
        <p14:creationId xmlns:p14="http://schemas.microsoft.com/office/powerpoint/2010/main" val="3387746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t>
            </a:r>
            <a:r>
              <a:rPr lang="en-US" dirty="0" smtClean="0"/>
              <a:t>assumptions (2)</a:t>
            </a:r>
            <a:endParaRPr lang="en-US" dirty="0">
              <a:solidFill>
                <a:srgbClr val="00B050"/>
              </a:solidFill>
            </a:endParaRPr>
          </a:p>
        </p:txBody>
      </p:sp>
      <p:sp>
        <p:nvSpPr>
          <p:cNvPr id="3" name="Content Placeholder 2"/>
          <p:cNvSpPr>
            <a:spLocks noGrp="1"/>
          </p:cNvSpPr>
          <p:nvPr>
            <p:ph idx="1"/>
          </p:nvPr>
        </p:nvSpPr>
        <p:spPr>
          <a:xfrm>
            <a:off x="838200" y="1825624"/>
            <a:ext cx="10515600" cy="4564290"/>
          </a:xfrm>
        </p:spPr>
        <p:txBody>
          <a:bodyPr>
            <a:normAutofit/>
          </a:bodyPr>
          <a:lstStyle/>
          <a:p>
            <a:r>
              <a:rPr lang="en-US" dirty="0" smtClean="0"/>
              <a:t>The time needed for decoding of </a:t>
            </a:r>
            <a:r>
              <a:rPr lang="en-US" dirty="0"/>
              <a:t>each picture </a:t>
            </a:r>
            <a:r>
              <a:rPr lang="en-US" dirty="0" smtClean="0"/>
              <a:t>(Delay D) is </a:t>
            </a:r>
            <a:r>
              <a:rPr lang="en-US" dirty="0"/>
              <a:t>bounded by </a:t>
            </a:r>
            <a:r>
              <a:rPr lang="en-US" dirty="0" smtClean="0"/>
              <a:t>the picture </a:t>
            </a:r>
            <a:r>
              <a:rPr lang="en-US" dirty="0"/>
              <a:t>duration, that’s </a:t>
            </a:r>
            <a:r>
              <a:rPr lang="en-US" dirty="0" smtClean="0"/>
              <a:t>31.25ms. The decoding </a:t>
            </a:r>
            <a:r>
              <a:rPr lang="en-US" dirty="0"/>
              <a:t>process is assumed to start at regular </a:t>
            </a:r>
            <a:r>
              <a:rPr lang="en-US" dirty="0" smtClean="0"/>
              <a:t>time intervals (i.e., 31.25 </a:t>
            </a:r>
            <a:r>
              <a:rPr lang="en-US" dirty="0" err="1" smtClean="0"/>
              <a:t>ms</a:t>
            </a:r>
            <a:r>
              <a:rPr lang="en-US" dirty="0" smtClean="0"/>
              <a:t>).</a:t>
            </a:r>
          </a:p>
          <a:p>
            <a:r>
              <a:rPr lang="en-US" dirty="0" smtClean="0"/>
              <a:t>To </a:t>
            </a:r>
            <a:r>
              <a:rPr lang="en-US" dirty="0"/>
              <a:t>avoid underflow of decoder CPB, decoder starting time is delayed by an initial decoding start delay (Delay C)</a:t>
            </a:r>
          </a:p>
          <a:p>
            <a:r>
              <a:rPr lang="en-US" dirty="0" smtClean="0"/>
              <a:t>Each </a:t>
            </a:r>
            <a:r>
              <a:rPr lang="en-US" dirty="0"/>
              <a:t>picture is outputted as soon as it is </a:t>
            </a:r>
            <a:r>
              <a:rPr lang="en-US" dirty="0" smtClean="0"/>
              <a:t>decoded, </a:t>
            </a:r>
            <a:r>
              <a:rPr lang="en-US" dirty="0" smtClean="0">
                <a:solidFill>
                  <a:srgbClr val="FF0000"/>
                </a:solidFill>
              </a:rPr>
              <a:t>assuming that also allows outputting pictures </a:t>
            </a:r>
            <a:r>
              <a:rPr lang="en-US" dirty="0">
                <a:solidFill>
                  <a:srgbClr val="FF0000"/>
                </a:solidFill>
              </a:rPr>
              <a:t>at regular time intervals (i.e., 31.25 </a:t>
            </a:r>
            <a:r>
              <a:rPr lang="en-US" dirty="0" err="1">
                <a:solidFill>
                  <a:srgbClr val="FF0000"/>
                </a:solidFill>
              </a:rPr>
              <a:t>ms</a:t>
            </a:r>
            <a:r>
              <a:rPr lang="en-US" dirty="0">
                <a:solidFill>
                  <a:srgbClr val="FF0000"/>
                </a:solidFill>
              </a:rPr>
              <a:t>)</a:t>
            </a:r>
            <a:r>
              <a:rPr lang="en-US" dirty="0"/>
              <a:t>. </a:t>
            </a:r>
          </a:p>
        </p:txBody>
      </p:sp>
    </p:spTree>
    <p:extLst>
      <p:ext uri="{BB962C8B-B14F-4D97-AF65-F5344CB8AC3E}">
        <p14:creationId xmlns:p14="http://schemas.microsoft.com/office/powerpoint/2010/main" val="700617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 for analysis (1)</a:t>
            </a:r>
            <a:endParaRPr lang="en-US" dirty="0"/>
          </a:p>
        </p:txBody>
      </p:sp>
      <p:sp>
        <p:nvSpPr>
          <p:cNvPr id="3" name="Content Placeholder 2"/>
          <p:cNvSpPr>
            <a:spLocks noGrp="1"/>
          </p:cNvSpPr>
          <p:nvPr>
            <p:ph idx="1"/>
          </p:nvPr>
        </p:nvSpPr>
        <p:spPr/>
        <p:txBody>
          <a:bodyPr>
            <a:normAutofit fontScale="92500"/>
          </a:bodyPr>
          <a:lstStyle/>
          <a:p>
            <a:r>
              <a:rPr lang="en-US" dirty="0" smtClean="0"/>
              <a:t>General simulation environment:</a:t>
            </a:r>
          </a:p>
          <a:p>
            <a:pPr lvl="1"/>
            <a:r>
              <a:rPr lang="en-US" dirty="0" smtClean="0"/>
              <a:t>Test sequence: </a:t>
            </a:r>
            <a:r>
              <a:rPr lang="en-US" dirty="0" err="1" smtClean="0"/>
              <a:t>ChinaSpeed</a:t>
            </a:r>
            <a:r>
              <a:rPr lang="en-US" dirty="0" smtClean="0"/>
              <a:t> (coded with based QP 27)</a:t>
            </a:r>
          </a:p>
          <a:p>
            <a:pPr lvl="1"/>
            <a:r>
              <a:rPr lang="en-US" dirty="0" smtClean="0"/>
              <a:t>Software used: </a:t>
            </a:r>
            <a:r>
              <a:rPr lang="en-US" dirty="0"/>
              <a:t>AHG14 reference </a:t>
            </a:r>
            <a:r>
              <a:rPr lang="en-US" dirty="0" smtClean="0"/>
              <a:t>software with a bug fix for GDR implementation</a:t>
            </a:r>
            <a:endParaRPr lang="en-US" dirty="0"/>
          </a:p>
          <a:p>
            <a:pPr lvl="1"/>
            <a:r>
              <a:rPr lang="en-US" dirty="0" smtClean="0"/>
              <a:t>For both tests, each picture uses 4 immediate previous pictures as reference pictures.</a:t>
            </a:r>
          </a:p>
          <a:p>
            <a:r>
              <a:rPr lang="en-US" dirty="0" smtClean="0"/>
              <a:t>For IRAP approach: </a:t>
            </a:r>
          </a:p>
          <a:p>
            <a:pPr lvl="1"/>
            <a:r>
              <a:rPr lang="en-US" dirty="0" smtClean="0"/>
              <a:t>An IDR is inserted every 32 pictures</a:t>
            </a:r>
          </a:p>
          <a:p>
            <a:pPr lvl="1"/>
            <a:r>
              <a:rPr lang="en-US" dirty="0" err="1" smtClean="0"/>
              <a:t>Cfg</a:t>
            </a:r>
            <a:r>
              <a:rPr lang="en-US" dirty="0"/>
              <a:t> file: </a:t>
            </a:r>
            <a:r>
              <a:rPr lang="en-US" dirty="0" err="1"/>
              <a:t>Ref_lowDelayB_IntraPeriod.cfg</a:t>
            </a:r>
            <a:endParaRPr lang="en-US" dirty="0" smtClean="0"/>
          </a:p>
          <a:p>
            <a:r>
              <a:rPr lang="en-US" dirty="0" smtClean="0"/>
              <a:t>For GDR approach: </a:t>
            </a:r>
          </a:p>
          <a:p>
            <a:pPr lvl="1"/>
            <a:r>
              <a:rPr lang="en-US" dirty="0" smtClean="0"/>
              <a:t>GDR refresh period 32</a:t>
            </a:r>
          </a:p>
          <a:p>
            <a:pPr lvl="1"/>
            <a:r>
              <a:rPr lang="en-US" dirty="0" err="1" smtClean="0"/>
              <a:t>Cfg</a:t>
            </a:r>
            <a:r>
              <a:rPr lang="en-US" dirty="0" smtClean="0"/>
              <a:t> file</a:t>
            </a:r>
            <a:r>
              <a:rPr lang="en-US" dirty="0"/>
              <a:t>: </a:t>
            </a:r>
            <a:r>
              <a:rPr lang="en-US" dirty="0" err="1"/>
              <a:t>IntraRefresh_encOnly.cfg</a:t>
            </a:r>
            <a:endParaRPr lang="en-US" dirty="0" smtClean="0"/>
          </a:p>
        </p:txBody>
      </p:sp>
    </p:spTree>
    <p:extLst>
      <p:ext uri="{BB962C8B-B14F-4D97-AF65-F5344CB8AC3E}">
        <p14:creationId xmlns:p14="http://schemas.microsoft.com/office/powerpoint/2010/main" val="4006161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 for analysis </a:t>
            </a:r>
            <a:r>
              <a:rPr lang="en-US" dirty="0" smtClean="0"/>
              <a:t>(2)</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006657300"/>
              </p:ext>
            </p:extLst>
          </p:nvPr>
        </p:nvGraphicFramePr>
        <p:xfrm>
          <a:off x="0" y="1690688"/>
          <a:ext cx="6096000" cy="3619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p:cNvGraphicFramePr>
          <p:nvPr>
            <p:extLst>
              <p:ext uri="{D42A27DB-BD31-4B8C-83A1-F6EECF244321}">
                <p14:modId xmlns:p14="http://schemas.microsoft.com/office/powerpoint/2010/main" val="1182894391"/>
              </p:ext>
            </p:extLst>
          </p:nvPr>
        </p:nvGraphicFramePr>
        <p:xfrm>
          <a:off x="6105525" y="1700213"/>
          <a:ext cx="6086475" cy="36099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27886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used for analysis </a:t>
            </a:r>
            <a:r>
              <a:rPr lang="en-US" dirty="0" smtClean="0"/>
              <a:t>(3)</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29828721"/>
              </p:ext>
            </p:extLst>
          </p:nvPr>
        </p:nvGraphicFramePr>
        <p:xfrm>
          <a:off x="2186781" y="1690688"/>
          <a:ext cx="7818438" cy="45069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58927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used for analysis (4)</a:t>
            </a:r>
            <a:endParaRPr lang="en-US" dirty="0"/>
          </a:p>
        </p:txBody>
      </p:sp>
      <p:sp>
        <p:nvSpPr>
          <p:cNvPr id="3" name="Content Placeholder 2"/>
          <p:cNvSpPr>
            <a:spLocks noGrp="1"/>
          </p:cNvSpPr>
          <p:nvPr>
            <p:ph idx="1"/>
          </p:nvPr>
        </p:nvSpPr>
        <p:spPr/>
        <p:txBody>
          <a:bodyPr>
            <a:normAutofit/>
          </a:bodyPr>
          <a:lstStyle/>
          <a:p>
            <a:r>
              <a:rPr lang="en-US" dirty="0" smtClean="0"/>
              <a:t>Encoder assumption: Encoder has good bit-rate control</a:t>
            </a:r>
          </a:p>
          <a:p>
            <a:pPr lvl="1"/>
            <a:r>
              <a:rPr lang="en-US" dirty="0" smtClean="0"/>
              <a:t>Bit-rate variation among pictures are negligible</a:t>
            </a:r>
          </a:p>
          <a:p>
            <a:r>
              <a:rPr lang="en-US" dirty="0" smtClean="0"/>
              <a:t>To simulate above, picture bit-count and encoding time are based on the average value over all coded pictures (i.e., 500 pictures)</a:t>
            </a:r>
          </a:p>
          <a:p>
            <a:pPr lvl="1"/>
            <a:r>
              <a:rPr lang="en-US" dirty="0" smtClean="0"/>
              <a:t>For intra pictures: average bit-count and ET of all intra pictures</a:t>
            </a:r>
          </a:p>
          <a:p>
            <a:pPr lvl="1"/>
            <a:r>
              <a:rPr lang="en-US" dirty="0" smtClean="0"/>
              <a:t>For inter pictures: </a:t>
            </a:r>
            <a:r>
              <a:rPr lang="en-US" dirty="0"/>
              <a:t>average bit-count and ET of all </a:t>
            </a:r>
            <a:r>
              <a:rPr lang="en-US" dirty="0" smtClean="0"/>
              <a:t>inter pictures</a:t>
            </a:r>
          </a:p>
        </p:txBody>
      </p:sp>
    </p:spTree>
    <p:extLst>
      <p:ext uri="{BB962C8B-B14F-4D97-AF65-F5344CB8AC3E}">
        <p14:creationId xmlns:p14="http://schemas.microsoft.com/office/powerpoint/2010/main" val="3231154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16107</TotalTime>
  <Words>1651</Words>
  <Application>Microsoft Office PowerPoint</Application>
  <PresentationFormat>Widescreen</PresentationFormat>
  <Paragraphs>198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Delay Analysis IRAP, GDR, and DU approaches</vt:lpstr>
      <vt:lpstr>Overview</vt:lpstr>
      <vt:lpstr>Encoding to decoding flow</vt:lpstr>
      <vt:lpstr>General assumptions (1)</vt:lpstr>
      <vt:lpstr>General assumptions (2)</vt:lpstr>
      <vt:lpstr>Data used for analysis (1)</vt:lpstr>
      <vt:lpstr>Data used for analysis (2)</vt:lpstr>
      <vt:lpstr>Data used for analysis (3)</vt:lpstr>
      <vt:lpstr>Data used for analysis (4)</vt:lpstr>
      <vt:lpstr>Anchor – IRAP with AU based</vt:lpstr>
      <vt:lpstr>PowerPoint Presentation</vt:lpstr>
      <vt:lpstr>Anchor – IRAP with AU based, with multiple VCL NAL units</vt:lpstr>
      <vt:lpstr>PowerPoint Presentation</vt:lpstr>
      <vt:lpstr>GDR with AU based</vt:lpstr>
      <vt:lpstr>PowerPoint Presentation</vt:lpstr>
      <vt:lpstr>GDR with AU based, with multiple VCL NAL units</vt:lpstr>
      <vt:lpstr>PowerPoint Presentation</vt:lpstr>
      <vt:lpstr>IRAP with DU based</vt:lpstr>
      <vt:lpstr>PowerPoint Presentation</vt:lpstr>
      <vt:lpstr>GDR with DU based</vt:lpstr>
      <vt:lpstr>PowerPoint Presentation</vt:lpstr>
      <vt:lpstr>Summary</vt:lpstr>
      <vt:lpstr>Observations</vt:lpstr>
    </vt:vector>
  </TitlesOfParts>
  <Company>Huawei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Hendry_d03</dc:creator>
  <cp:lastModifiedBy>Ye-Kui Wang d10</cp:lastModifiedBy>
  <cp:revision>219</cp:revision>
  <dcterms:created xsi:type="dcterms:W3CDTF">2018-09-11T00:49:50Z</dcterms:created>
  <dcterms:modified xsi:type="dcterms:W3CDTF">2019-03-07T21:24:36Z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(2)o7waXvpsNVShG6e02MlVv3w59TnD+B8yMrB4XHvmuYXeA18oNhqcSJBa1M1KhscrHjCaPiH2
9vfCqMatBTFLCmMBIVLN2SNT8FOSVYlw+nlwNHHcDothOKkeCOOBeTSN5PcGK8ENfUbgxfh7
6xMgU8vk7ucyZhoz+GV6EEy+6oka34Yi0n42AuqKzW0BpgtrdT0WZO1XO/u1BKW3TghZ9lVR
u/nJdRr94hO81WRTgh</vt:lpwstr>
  </property>
  <property fmtid="{D5CDD505-2E9C-101B-9397-08002B2CF9AE}" pid="3" name="_2015_ms_pID_7253431">
    <vt:lpwstr>/jFO7pKVcAD7IlO3P8eUf+DqakPmLdgbAl/KcaKbbtQBFDwO2eNiPQ
y7/Be+ijR5wWod0WvaiucGck84au1yRojhfVUrVvhuWw9RnZPN1MkvZF2tQlJgGfTZNqFXwZ
Abvm0BZsHHYnvcYTcxjgkwXSh8f0FJWwweJNTCVQTrx6ycxKCPUS53HiuUzZ6UQ2M+4=</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1551979778</vt:lpwstr>
  </property>
</Properties>
</file>