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3"/>
    <p:sldId id="425" r:id="rId4"/>
    <p:sldId id="684" r:id="rId5"/>
    <p:sldId id="686" r:id="rId6"/>
    <p:sldId id="685" r:id="rId7"/>
    <p:sldId id="687" r:id="rId8"/>
    <p:sldId id="688" r:id="rId9"/>
    <p:sldId id="690" r:id="rId10"/>
    <p:sldId id="681" r:id="rId11"/>
    <p:sldId id="691" r:id="rId12"/>
    <p:sldId id="696" r:id="rId13"/>
    <p:sldId id="682" r:id="rId14"/>
    <p:sldId id="695" r:id="rId15"/>
    <p:sldId id="721" r:id="rId16"/>
    <p:sldId id="692" r:id="rId17"/>
    <p:sldId id="697" r:id="rId18"/>
    <p:sldId id="711" r:id="rId19"/>
    <p:sldId id="703" r:id="rId20"/>
    <p:sldId id="706" r:id="rId21"/>
    <p:sldId id="707" r:id="rId22"/>
    <p:sldId id="708" r:id="rId23"/>
    <p:sldId id="709" r:id="rId24"/>
    <p:sldId id="710" r:id="rId25"/>
    <p:sldId id="693" r:id="rId26"/>
    <p:sldId id="712" r:id="rId27"/>
    <p:sldId id="460" r:id="rId28"/>
  </p:sldIdLst>
  <p:sldSz cx="9144000" cy="6858000" type="screen4x3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8EC"/>
    <a:srgbClr val="D4EDF9"/>
    <a:srgbClr val="00468C"/>
    <a:srgbClr val="26863E"/>
    <a:srgbClr val="1B6AA3"/>
    <a:srgbClr val="1791C6"/>
    <a:srgbClr val="84CBC5"/>
    <a:srgbClr val="366B7E"/>
    <a:srgbClr val="17729D"/>
    <a:srgbClr val="0DB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4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44C6-89C2-4EA4-B77E-A4ED147B8518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70C4FF-9BF9-4A3C-8BE7-06F293BE75D0}" type="datetime1">
              <a:rPr lang="en-US" altLang="zh-CN" smtClean="0"/>
            </a:fld>
            <a:endParaRPr lang="es-E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F9682-EAEE-46E7-8BA2-96C164F688B2}" type="slidenum">
              <a:rPr lang="es-ES" altLang="zh-CN" smtClean="0"/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临时\amy\模板\商务\12\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5194920" cy="490065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EB0F-6A53-4437-81D4-CD1369D3E441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66" y="332656"/>
            <a:ext cx="1839256" cy="32555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457200" y="908720"/>
            <a:ext cx="62030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00E0-D744-49CF-9C34-A503193BEAFB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4639"/>
            <a:ext cx="1839256" cy="325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9685-109A-4B2D-A76C-DAB84F067E41}" type="datetime1">
              <a:rPr lang="en-US" altLang="zh-CN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4638"/>
            <a:ext cx="1839256" cy="325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9FA8-C550-41EA-8533-34B21511C13E}" type="datetime1">
              <a:rPr lang="en-US" altLang="zh-CN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5" y="1604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508787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Test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32656"/>
            <a:ext cx="1839256" cy="325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6088-39BA-4D76-8031-6037CBB4663B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1D7-F14A-48DC-8A45-4497897235AA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9E3F-D4D4-43C7-88B9-1D2971AEB285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4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4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B469-214D-442A-B86A-B26CF784BD29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5A167-14D3-458F-A591-55313E0367C7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475"/>
            <a:ext cx="9144000" cy="26787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286000"/>
            <a:ext cx="1979712" cy="2714548"/>
          </a:xfrm>
          <a:custGeom>
            <a:avLst/>
            <a:gdLst>
              <a:gd name="connsiteX0" fmla="*/ 0 w 1979712"/>
              <a:gd name="connsiteY0" fmla="*/ 0 h 2705756"/>
              <a:gd name="connsiteX1" fmla="*/ 1979712 w 1979712"/>
              <a:gd name="connsiteY1" fmla="*/ 0 h 2705756"/>
              <a:gd name="connsiteX2" fmla="*/ 1979712 w 1979712"/>
              <a:gd name="connsiteY2" fmla="*/ 2705756 h 2705756"/>
              <a:gd name="connsiteX3" fmla="*/ 0 w 1979712"/>
              <a:gd name="connsiteY3" fmla="*/ 2705756 h 2705756"/>
              <a:gd name="connsiteX4" fmla="*/ 0 w 1979712"/>
              <a:gd name="connsiteY4" fmla="*/ 0 h 2705756"/>
              <a:gd name="connsiteX0-1" fmla="*/ 0 w 1979712"/>
              <a:gd name="connsiteY0-2" fmla="*/ 0 h 2705756"/>
              <a:gd name="connsiteX1-3" fmla="*/ 1979712 w 1979712"/>
              <a:gd name="connsiteY1-4" fmla="*/ 0 h 2705756"/>
              <a:gd name="connsiteX2-5" fmla="*/ 397096 w 1979712"/>
              <a:gd name="connsiteY2-6" fmla="*/ 2705756 h 2705756"/>
              <a:gd name="connsiteX3-7" fmla="*/ 0 w 1979712"/>
              <a:gd name="connsiteY3-8" fmla="*/ 2705756 h 2705756"/>
              <a:gd name="connsiteX4-9" fmla="*/ 0 w 1979712"/>
              <a:gd name="connsiteY4-10" fmla="*/ 0 h 2705756"/>
              <a:gd name="connsiteX0-11" fmla="*/ 0 w 1979712"/>
              <a:gd name="connsiteY0-12" fmla="*/ 0 h 2714548"/>
              <a:gd name="connsiteX1-13" fmla="*/ 1979712 w 1979712"/>
              <a:gd name="connsiteY1-14" fmla="*/ 0 h 2714548"/>
              <a:gd name="connsiteX2-15" fmla="*/ 634488 w 1979712"/>
              <a:gd name="connsiteY2-16" fmla="*/ 2714548 h 2714548"/>
              <a:gd name="connsiteX3-17" fmla="*/ 0 w 1979712"/>
              <a:gd name="connsiteY3-18" fmla="*/ 2705756 h 2714548"/>
              <a:gd name="connsiteX4-19" fmla="*/ 0 w 1979712"/>
              <a:gd name="connsiteY4-20" fmla="*/ 0 h 2714548"/>
              <a:gd name="connsiteX0-21" fmla="*/ 0 w 1979712"/>
              <a:gd name="connsiteY0-22" fmla="*/ 0 h 2714548"/>
              <a:gd name="connsiteX1-23" fmla="*/ 1979712 w 1979712"/>
              <a:gd name="connsiteY1-24" fmla="*/ 0 h 2714548"/>
              <a:gd name="connsiteX2-25" fmla="*/ 1034538 w 1979712"/>
              <a:gd name="connsiteY2-26" fmla="*/ 2714548 h 2714548"/>
              <a:gd name="connsiteX3-27" fmla="*/ 0 w 1979712"/>
              <a:gd name="connsiteY3-28" fmla="*/ 2705756 h 2714548"/>
              <a:gd name="connsiteX4-29" fmla="*/ 0 w 1979712"/>
              <a:gd name="connsiteY4-30" fmla="*/ 0 h 27145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979712" h="2714548">
                <a:moveTo>
                  <a:pt x="0" y="0"/>
                </a:moveTo>
                <a:lnTo>
                  <a:pt x="1979712" y="0"/>
                </a:lnTo>
                <a:lnTo>
                  <a:pt x="1034538" y="2714548"/>
                </a:lnTo>
                <a:lnTo>
                  <a:pt x="0" y="27057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2693" y="2313034"/>
            <a:ext cx="1397248" cy="2681400"/>
          </a:xfrm>
          <a:custGeom>
            <a:avLst/>
            <a:gdLst>
              <a:gd name="connsiteX0" fmla="*/ 0 w 432048"/>
              <a:gd name="connsiteY0" fmla="*/ 0 h 3528392"/>
              <a:gd name="connsiteX1" fmla="*/ 432048 w 432048"/>
              <a:gd name="connsiteY1" fmla="*/ 0 h 3528392"/>
              <a:gd name="connsiteX2" fmla="*/ 432048 w 432048"/>
              <a:gd name="connsiteY2" fmla="*/ 3528392 h 3528392"/>
              <a:gd name="connsiteX3" fmla="*/ 0 w 432048"/>
              <a:gd name="connsiteY3" fmla="*/ 3528392 h 3528392"/>
              <a:gd name="connsiteX4" fmla="*/ 0 w 432048"/>
              <a:gd name="connsiteY4" fmla="*/ 0 h 3528392"/>
              <a:gd name="connsiteX0-1" fmla="*/ 1396752 w 1828800"/>
              <a:gd name="connsiteY0-2" fmla="*/ 0 h 3528392"/>
              <a:gd name="connsiteX1-3" fmla="*/ 1828800 w 1828800"/>
              <a:gd name="connsiteY1-4" fmla="*/ 0 h 3528392"/>
              <a:gd name="connsiteX2-5" fmla="*/ 0 w 1828800"/>
              <a:gd name="connsiteY2-6" fmla="*/ 3370130 h 3528392"/>
              <a:gd name="connsiteX3-7" fmla="*/ 1396752 w 1828800"/>
              <a:gd name="connsiteY3-8" fmla="*/ 3528392 h 3528392"/>
              <a:gd name="connsiteX4-9" fmla="*/ 1396752 w 1828800"/>
              <a:gd name="connsiteY4-10" fmla="*/ 0 h 3528392"/>
              <a:gd name="connsiteX0-11" fmla="*/ 1820008 w 2252056"/>
              <a:gd name="connsiteY0-12" fmla="*/ 0 h 3370130"/>
              <a:gd name="connsiteX1-13" fmla="*/ 2252056 w 2252056"/>
              <a:gd name="connsiteY1-14" fmla="*/ 0 h 3370130"/>
              <a:gd name="connsiteX2-15" fmla="*/ 423256 w 2252056"/>
              <a:gd name="connsiteY2-16" fmla="*/ 3370130 h 3370130"/>
              <a:gd name="connsiteX3-17" fmla="*/ 0 w 2252056"/>
              <a:gd name="connsiteY3-18" fmla="*/ 3352546 h 3370130"/>
              <a:gd name="connsiteX4-19" fmla="*/ 1820008 w 2252056"/>
              <a:gd name="connsiteY4-20" fmla="*/ 0 h 3370130"/>
              <a:gd name="connsiteX0-21" fmla="*/ 1951893 w 2383941"/>
              <a:gd name="connsiteY0-22" fmla="*/ 0 h 3370130"/>
              <a:gd name="connsiteX1-23" fmla="*/ 2383941 w 2383941"/>
              <a:gd name="connsiteY1-24" fmla="*/ 0 h 3370130"/>
              <a:gd name="connsiteX2-25" fmla="*/ 555141 w 2383941"/>
              <a:gd name="connsiteY2-26" fmla="*/ 3370130 h 3370130"/>
              <a:gd name="connsiteX3-27" fmla="*/ 0 w 2383941"/>
              <a:gd name="connsiteY3-28" fmla="*/ 3317377 h 3370130"/>
              <a:gd name="connsiteX4-29" fmla="*/ 1951893 w 2383941"/>
              <a:gd name="connsiteY4-30" fmla="*/ 0 h 3370130"/>
              <a:gd name="connsiteX0-31" fmla="*/ 1951893 w 2383941"/>
              <a:gd name="connsiteY0-32" fmla="*/ 0 h 3317377"/>
              <a:gd name="connsiteX1-33" fmla="*/ 2383941 w 2383941"/>
              <a:gd name="connsiteY1-34" fmla="*/ 0 h 3317377"/>
              <a:gd name="connsiteX2-35" fmla="*/ 502387 w 2383941"/>
              <a:gd name="connsiteY2-36" fmla="*/ 3308584 h 3317377"/>
              <a:gd name="connsiteX3-37" fmla="*/ 0 w 2383941"/>
              <a:gd name="connsiteY3-38" fmla="*/ 3317377 h 3317377"/>
              <a:gd name="connsiteX4-39" fmla="*/ 1951893 w 2383941"/>
              <a:gd name="connsiteY4-40" fmla="*/ 0 h 3317377"/>
              <a:gd name="connsiteX0-41" fmla="*/ 1951893 w 2383941"/>
              <a:gd name="connsiteY0-42" fmla="*/ 0 h 3317377"/>
              <a:gd name="connsiteX1-43" fmla="*/ 2383941 w 2383941"/>
              <a:gd name="connsiteY1-44" fmla="*/ 0 h 3317377"/>
              <a:gd name="connsiteX2-45" fmla="*/ 528764 w 2383941"/>
              <a:gd name="connsiteY2-46" fmla="*/ 3308584 h 3317377"/>
              <a:gd name="connsiteX3-47" fmla="*/ 0 w 2383941"/>
              <a:gd name="connsiteY3-48" fmla="*/ 3317377 h 3317377"/>
              <a:gd name="connsiteX4-49" fmla="*/ 1951893 w 2383941"/>
              <a:gd name="connsiteY4-50" fmla="*/ 0 h 3317377"/>
              <a:gd name="connsiteX0-51" fmla="*/ 1934308 w 2366356"/>
              <a:gd name="connsiteY0-52" fmla="*/ 0 h 3308584"/>
              <a:gd name="connsiteX1-53" fmla="*/ 2366356 w 2366356"/>
              <a:gd name="connsiteY1-54" fmla="*/ 0 h 3308584"/>
              <a:gd name="connsiteX2-55" fmla="*/ 511179 w 2366356"/>
              <a:gd name="connsiteY2-56" fmla="*/ 3308584 h 3308584"/>
              <a:gd name="connsiteX3-57" fmla="*/ 0 w 2366356"/>
              <a:gd name="connsiteY3-58" fmla="*/ 3299792 h 3308584"/>
              <a:gd name="connsiteX4-59" fmla="*/ 1934308 w 2366356"/>
              <a:gd name="connsiteY4-60" fmla="*/ 0 h 3308584"/>
              <a:gd name="connsiteX0-61" fmla="*/ 1907931 w 2339979"/>
              <a:gd name="connsiteY0-62" fmla="*/ 0 h 3308584"/>
              <a:gd name="connsiteX1-63" fmla="*/ 2339979 w 2339979"/>
              <a:gd name="connsiteY1-64" fmla="*/ 0 h 3308584"/>
              <a:gd name="connsiteX2-65" fmla="*/ 484802 w 2339979"/>
              <a:gd name="connsiteY2-66" fmla="*/ 3308584 h 3308584"/>
              <a:gd name="connsiteX3-67" fmla="*/ 0 w 2339979"/>
              <a:gd name="connsiteY3-68" fmla="*/ 3299792 h 3308584"/>
              <a:gd name="connsiteX4-69" fmla="*/ 1907931 w 2339979"/>
              <a:gd name="connsiteY4-70" fmla="*/ 0 h 3308584"/>
              <a:gd name="connsiteX0-71" fmla="*/ 1907931 w 2339979"/>
              <a:gd name="connsiteY0-72" fmla="*/ 0 h 3299792"/>
              <a:gd name="connsiteX1-73" fmla="*/ 2339979 w 2339979"/>
              <a:gd name="connsiteY1-74" fmla="*/ 0 h 3299792"/>
              <a:gd name="connsiteX2-75" fmla="*/ 950794 w 2339979"/>
              <a:gd name="connsiteY2-76" fmla="*/ 2446938 h 3299792"/>
              <a:gd name="connsiteX3-77" fmla="*/ 0 w 2339979"/>
              <a:gd name="connsiteY3-78" fmla="*/ 3299792 h 3299792"/>
              <a:gd name="connsiteX4-79" fmla="*/ 1907931 w 2339979"/>
              <a:gd name="connsiteY4-80" fmla="*/ 0 h 3299792"/>
              <a:gd name="connsiteX0-81" fmla="*/ 1406769 w 1838817"/>
              <a:gd name="connsiteY0-82" fmla="*/ 0 h 2446938"/>
              <a:gd name="connsiteX1-83" fmla="*/ 1838817 w 1838817"/>
              <a:gd name="connsiteY1-84" fmla="*/ 0 h 2446938"/>
              <a:gd name="connsiteX2-85" fmla="*/ 449632 w 1838817"/>
              <a:gd name="connsiteY2-86" fmla="*/ 2446938 h 2446938"/>
              <a:gd name="connsiteX3-87" fmla="*/ 0 w 1838817"/>
              <a:gd name="connsiteY3-88" fmla="*/ 2420561 h 2446938"/>
              <a:gd name="connsiteX4-89" fmla="*/ 1406769 w 1838817"/>
              <a:gd name="connsiteY4-90" fmla="*/ 0 h 2446938"/>
              <a:gd name="connsiteX0-91" fmla="*/ 1406769 w 1838817"/>
              <a:gd name="connsiteY0-92" fmla="*/ 0 h 2681400"/>
              <a:gd name="connsiteX1-93" fmla="*/ 1838817 w 1838817"/>
              <a:gd name="connsiteY1-94" fmla="*/ 0 h 2681400"/>
              <a:gd name="connsiteX2-95" fmla="*/ 887294 w 1838817"/>
              <a:gd name="connsiteY2-96" fmla="*/ 2681400 h 2681400"/>
              <a:gd name="connsiteX3-97" fmla="*/ 0 w 1838817"/>
              <a:gd name="connsiteY3-98" fmla="*/ 2420561 h 2681400"/>
              <a:gd name="connsiteX4-99" fmla="*/ 1406769 w 1838817"/>
              <a:gd name="connsiteY4-100" fmla="*/ 0 h 2681400"/>
              <a:gd name="connsiteX0-101" fmla="*/ 1043354 w 1475402"/>
              <a:gd name="connsiteY0-102" fmla="*/ 0 h 2713638"/>
              <a:gd name="connsiteX1-103" fmla="*/ 1475402 w 1475402"/>
              <a:gd name="connsiteY1-104" fmla="*/ 0 h 2713638"/>
              <a:gd name="connsiteX2-105" fmla="*/ 523879 w 1475402"/>
              <a:gd name="connsiteY2-106" fmla="*/ 2681400 h 2713638"/>
              <a:gd name="connsiteX3-107" fmla="*/ 0 w 1475402"/>
              <a:gd name="connsiteY3-108" fmla="*/ 2713638 h 2713638"/>
              <a:gd name="connsiteX4-109" fmla="*/ 1043354 w 1475402"/>
              <a:gd name="connsiteY4-110" fmla="*/ 0 h 2713638"/>
              <a:gd name="connsiteX0-111" fmla="*/ 965200 w 1397248"/>
              <a:gd name="connsiteY0-112" fmla="*/ 0 h 2681400"/>
              <a:gd name="connsiteX1-113" fmla="*/ 1397248 w 1397248"/>
              <a:gd name="connsiteY1-114" fmla="*/ 0 h 2681400"/>
              <a:gd name="connsiteX2-115" fmla="*/ 445725 w 1397248"/>
              <a:gd name="connsiteY2-116" fmla="*/ 2681400 h 2681400"/>
              <a:gd name="connsiteX3-117" fmla="*/ 0 w 1397248"/>
              <a:gd name="connsiteY3-118" fmla="*/ 2670653 h 2681400"/>
              <a:gd name="connsiteX4-119" fmla="*/ 965200 w 1397248"/>
              <a:gd name="connsiteY4-120" fmla="*/ 0 h 2681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7248" h="2681400">
                <a:moveTo>
                  <a:pt x="965200" y="0"/>
                </a:moveTo>
                <a:lnTo>
                  <a:pt x="1397248" y="0"/>
                </a:lnTo>
                <a:lnTo>
                  <a:pt x="445725" y="2681400"/>
                </a:lnTo>
                <a:lnTo>
                  <a:pt x="0" y="2670653"/>
                </a:lnTo>
                <a:lnTo>
                  <a:pt x="965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Subtitle 2"/>
          <p:cNvSpPr txBox="1"/>
          <p:nvPr/>
        </p:nvSpPr>
        <p:spPr>
          <a:xfrm>
            <a:off x="6444208" y="5373216"/>
            <a:ext cx="2474568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a typeface="微软雅黑" panose="020B0503020204020204" pitchFamily="34" charset="-122"/>
                <a:sym typeface="Calibri" panose="020F0502020204030204" pitchFamily="34" charset="0"/>
              </a:rPr>
              <a:t>http://www.shilingtech.com/</a:t>
            </a:r>
            <a:endParaRPr lang="en-US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Subtitle 2"/>
          <p:cNvSpPr txBox="1"/>
          <p:nvPr/>
        </p:nvSpPr>
        <p:spPr>
          <a:xfrm>
            <a:off x="2703661" y="2141661"/>
            <a:ext cx="2152987" cy="11079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6600" b="1" i="1" dirty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ea typeface="微软雅黑" panose="020B0503020204020204" pitchFamily="34" charset="-122"/>
                <a:cs typeface="Aharoni" panose="02010803020104030203" pitchFamily="2" charset="-79"/>
                <a:sym typeface="Calibri" panose="020F0502020204030204" pitchFamily="34" charset="0"/>
              </a:rPr>
              <a:t>RFID</a:t>
            </a:r>
            <a:endParaRPr lang="en-US" sz="6600" i="1" dirty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矩形 9"/>
          <p:cNvSpPr/>
          <p:nvPr/>
        </p:nvSpPr>
        <p:spPr>
          <a:xfrm>
            <a:off x="1022198" y="1756882"/>
            <a:ext cx="1397248" cy="2681400"/>
          </a:xfrm>
          <a:custGeom>
            <a:avLst/>
            <a:gdLst>
              <a:gd name="connsiteX0" fmla="*/ 0 w 432048"/>
              <a:gd name="connsiteY0" fmla="*/ 0 h 3528392"/>
              <a:gd name="connsiteX1" fmla="*/ 432048 w 432048"/>
              <a:gd name="connsiteY1" fmla="*/ 0 h 3528392"/>
              <a:gd name="connsiteX2" fmla="*/ 432048 w 432048"/>
              <a:gd name="connsiteY2" fmla="*/ 3528392 h 3528392"/>
              <a:gd name="connsiteX3" fmla="*/ 0 w 432048"/>
              <a:gd name="connsiteY3" fmla="*/ 3528392 h 3528392"/>
              <a:gd name="connsiteX4" fmla="*/ 0 w 432048"/>
              <a:gd name="connsiteY4" fmla="*/ 0 h 3528392"/>
              <a:gd name="connsiteX0-1" fmla="*/ 1396752 w 1828800"/>
              <a:gd name="connsiteY0-2" fmla="*/ 0 h 3528392"/>
              <a:gd name="connsiteX1-3" fmla="*/ 1828800 w 1828800"/>
              <a:gd name="connsiteY1-4" fmla="*/ 0 h 3528392"/>
              <a:gd name="connsiteX2-5" fmla="*/ 0 w 1828800"/>
              <a:gd name="connsiteY2-6" fmla="*/ 3370130 h 3528392"/>
              <a:gd name="connsiteX3-7" fmla="*/ 1396752 w 1828800"/>
              <a:gd name="connsiteY3-8" fmla="*/ 3528392 h 3528392"/>
              <a:gd name="connsiteX4-9" fmla="*/ 1396752 w 1828800"/>
              <a:gd name="connsiteY4-10" fmla="*/ 0 h 3528392"/>
              <a:gd name="connsiteX0-11" fmla="*/ 1820008 w 2252056"/>
              <a:gd name="connsiteY0-12" fmla="*/ 0 h 3370130"/>
              <a:gd name="connsiteX1-13" fmla="*/ 2252056 w 2252056"/>
              <a:gd name="connsiteY1-14" fmla="*/ 0 h 3370130"/>
              <a:gd name="connsiteX2-15" fmla="*/ 423256 w 2252056"/>
              <a:gd name="connsiteY2-16" fmla="*/ 3370130 h 3370130"/>
              <a:gd name="connsiteX3-17" fmla="*/ 0 w 2252056"/>
              <a:gd name="connsiteY3-18" fmla="*/ 3352546 h 3370130"/>
              <a:gd name="connsiteX4-19" fmla="*/ 1820008 w 2252056"/>
              <a:gd name="connsiteY4-20" fmla="*/ 0 h 3370130"/>
              <a:gd name="connsiteX0-21" fmla="*/ 1951893 w 2383941"/>
              <a:gd name="connsiteY0-22" fmla="*/ 0 h 3370130"/>
              <a:gd name="connsiteX1-23" fmla="*/ 2383941 w 2383941"/>
              <a:gd name="connsiteY1-24" fmla="*/ 0 h 3370130"/>
              <a:gd name="connsiteX2-25" fmla="*/ 555141 w 2383941"/>
              <a:gd name="connsiteY2-26" fmla="*/ 3370130 h 3370130"/>
              <a:gd name="connsiteX3-27" fmla="*/ 0 w 2383941"/>
              <a:gd name="connsiteY3-28" fmla="*/ 3317377 h 3370130"/>
              <a:gd name="connsiteX4-29" fmla="*/ 1951893 w 2383941"/>
              <a:gd name="connsiteY4-30" fmla="*/ 0 h 3370130"/>
              <a:gd name="connsiteX0-31" fmla="*/ 1951893 w 2383941"/>
              <a:gd name="connsiteY0-32" fmla="*/ 0 h 3317377"/>
              <a:gd name="connsiteX1-33" fmla="*/ 2383941 w 2383941"/>
              <a:gd name="connsiteY1-34" fmla="*/ 0 h 3317377"/>
              <a:gd name="connsiteX2-35" fmla="*/ 502387 w 2383941"/>
              <a:gd name="connsiteY2-36" fmla="*/ 3308584 h 3317377"/>
              <a:gd name="connsiteX3-37" fmla="*/ 0 w 2383941"/>
              <a:gd name="connsiteY3-38" fmla="*/ 3317377 h 3317377"/>
              <a:gd name="connsiteX4-39" fmla="*/ 1951893 w 2383941"/>
              <a:gd name="connsiteY4-40" fmla="*/ 0 h 3317377"/>
              <a:gd name="connsiteX0-41" fmla="*/ 1951893 w 2383941"/>
              <a:gd name="connsiteY0-42" fmla="*/ 0 h 3317377"/>
              <a:gd name="connsiteX1-43" fmla="*/ 2383941 w 2383941"/>
              <a:gd name="connsiteY1-44" fmla="*/ 0 h 3317377"/>
              <a:gd name="connsiteX2-45" fmla="*/ 528764 w 2383941"/>
              <a:gd name="connsiteY2-46" fmla="*/ 3308584 h 3317377"/>
              <a:gd name="connsiteX3-47" fmla="*/ 0 w 2383941"/>
              <a:gd name="connsiteY3-48" fmla="*/ 3317377 h 3317377"/>
              <a:gd name="connsiteX4-49" fmla="*/ 1951893 w 2383941"/>
              <a:gd name="connsiteY4-50" fmla="*/ 0 h 3317377"/>
              <a:gd name="connsiteX0-51" fmla="*/ 1934308 w 2366356"/>
              <a:gd name="connsiteY0-52" fmla="*/ 0 h 3308584"/>
              <a:gd name="connsiteX1-53" fmla="*/ 2366356 w 2366356"/>
              <a:gd name="connsiteY1-54" fmla="*/ 0 h 3308584"/>
              <a:gd name="connsiteX2-55" fmla="*/ 511179 w 2366356"/>
              <a:gd name="connsiteY2-56" fmla="*/ 3308584 h 3308584"/>
              <a:gd name="connsiteX3-57" fmla="*/ 0 w 2366356"/>
              <a:gd name="connsiteY3-58" fmla="*/ 3299792 h 3308584"/>
              <a:gd name="connsiteX4-59" fmla="*/ 1934308 w 2366356"/>
              <a:gd name="connsiteY4-60" fmla="*/ 0 h 3308584"/>
              <a:gd name="connsiteX0-61" fmla="*/ 1907931 w 2339979"/>
              <a:gd name="connsiteY0-62" fmla="*/ 0 h 3308584"/>
              <a:gd name="connsiteX1-63" fmla="*/ 2339979 w 2339979"/>
              <a:gd name="connsiteY1-64" fmla="*/ 0 h 3308584"/>
              <a:gd name="connsiteX2-65" fmla="*/ 484802 w 2339979"/>
              <a:gd name="connsiteY2-66" fmla="*/ 3308584 h 3308584"/>
              <a:gd name="connsiteX3-67" fmla="*/ 0 w 2339979"/>
              <a:gd name="connsiteY3-68" fmla="*/ 3299792 h 3308584"/>
              <a:gd name="connsiteX4-69" fmla="*/ 1907931 w 2339979"/>
              <a:gd name="connsiteY4-70" fmla="*/ 0 h 3308584"/>
              <a:gd name="connsiteX0-71" fmla="*/ 1907931 w 2339979"/>
              <a:gd name="connsiteY0-72" fmla="*/ 0 h 3299792"/>
              <a:gd name="connsiteX1-73" fmla="*/ 2339979 w 2339979"/>
              <a:gd name="connsiteY1-74" fmla="*/ 0 h 3299792"/>
              <a:gd name="connsiteX2-75" fmla="*/ 950794 w 2339979"/>
              <a:gd name="connsiteY2-76" fmla="*/ 2446938 h 3299792"/>
              <a:gd name="connsiteX3-77" fmla="*/ 0 w 2339979"/>
              <a:gd name="connsiteY3-78" fmla="*/ 3299792 h 3299792"/>
              <a:gd name="connsiteX4-79" fmla="*/ 1907931 w 2339979"/>
              <a:gd name="connsiteY4-80" fmla="*/ 0 h 3299792"/>
              <a:gd name="connsiteX0-81" fmla="*/ 1406769 w 1838817"/>
              <a:gd name="connsiteY0-82" fmla="*/ 0 h 2446938"/>
              <a:gd name="connsiteX1-83" fmla="*/ 1838817 w 1838817"/>
              <a:gd name="connsiteY1-84" fmla="*/ 0 h 2446938"/>
              <a:gd name="connsiteX2-85" fmla="*/ 449632 w 1838817"/>
              <a:gd name="connsiteY2-86" fmla="*/ 2446938 h 2446938"/>
              <a:gd name="connsiteX3-87" fmla="*/ 0 w 1838817"/>
              <a:gd name="connsiteY3-88" fmla="*/ 2420561 h 2446938"/>
              <a:gd name="connsiteX4-89" fmla="*/ 1406769 w 1838817"/>
              <a:gd name="connsiteY4-90" fmla="*/ 0 h 2446938"/>
              <a:gd name="connsiteX0-91" fmla="*/ 1406769 w 1838817"/>
              <a:gd name="connsiteY0-92" fmla="*/ 0 h 2681400"/>
              <a:gd name="connsiteX1-93" fmla="*/ 1838817 w 1838817"/>
              <a:gd name="connsiteY1-94" fmla="*/ 0 h 2681400"/>
              <a:gd name="connsiteX2-95" fmla="*/ 887294 w 1838817"/>
              <a:gd name="connsiteY2-96" fmla="*/ 2681400 h 2681400"/>
              <a:gd name="connsiteX3-97" fmla="*/ 0 w 1838817"/>
              <a:gd name="connsiteY3-98" fmla="*/ 2420561 h 2681400"/>
              <a:gd name="connsiteX4-99" fmla="*/ 1406769 w 1838817"/>
              <a:gd name="connsiteY4-100" fmla="*/ 0 h 2681400"/>
              <a:gd name="connsiteX0-101" fmla="*/ 1043354 w 1475402"/>
              <a:gd name="connsiteY0-102" fmla="*/ 0 h 2713638"/>
              <a:gd name="connsiteX1-103" fmla="*/ 1475402 w 1475402"/>
              <a:gd name="connsiteY1-104" fmla="*/ 0 h 2713638"/>
              <a:gd name="connsiteX2-105" fmla="*/ 523879 w 1475402"/>
              <a:gd name="connsiteY2-106" fmla="*/ 2681400 h 2713638"/>
              <a:gd name="connsiteX3-107" fmla="*/ 0 w 1475402"/>
              <a:gd name="connsiteY3-108" fmla="*/ 2713638 h 2713638"/>
              <a:gd name="connsiteX4-109" fmla="*/ 1043354 w 1475402"/>
              <a:gd name="connsiteY4-110" fmla="*/ 0 h 2713638"/>
              <a:gd name="connsiteX0-111" fmla="*/ 965200 w 1397248"/>
              <a:gd name="connsiteY0-112" fmla="*/ 0 h 2681400"/>
              <a:gd name="connsiteX1-113" fmla="*/ 1397248 w 1397248"/>
              <a:gd name="connsiteY1-114" fmla="*/ 0 h 2681400"/>
              <a:gd name="connsiteX2-115" fmla="*/ 445725 w 1397248"/>
              <a:gd name="connsiteY2-116" fmla="*/ 2681400 h 2681400"/>
              <a:gd name="connsiteX3-117" fmla="*/ 0 w 1397248"/>
              <a:gd name="connsiteY3-118" fmla="*/ 2670653 h 2681400"/>
              <a:gd name="connsiteX4-119" fmla="*/ 965200 w 1397248"/>
              <a:gd name="connsiteY4-120" fmla="*/ 0 h 2681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7248" h="2681400">
                <a:moveTo>
                  <a:pt x="965200" y="0"/>
                </a:moveTo>
                <a:lnTo>
                  <a:pt x="1397248" y="0"/>
                </a:lnTo>
                <a:lnTo>
                  <a:pt x="445725" y="2681400"/>
                </a:lnTo>
                <a:lnTo>
                  <a:pt x="0" y="2670653"/>
                </a:lnTo>
                <a:lnTo>
                  <a:pt x="965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9"/>
          <p:cNvSpPr/>
          <p:nvPr/>
        </p:nvSpPr>
        <p:spPr>
          <a:xfrm>
            <a:off x="971825" y="2907266"/>
            <a:ext cx="1397248" cy="2681400"/>
          </a:xfrm>
          <a:custGeom>
            <a:avLst/>
            <a:gdLst>
              <a:gd name="connsiteX0" fmla="*/ 0 w 432048"/>
              <a:gd name="connsiteY0" fmla="*/ 0 h 3528392"/>
              <a:gd name="connsiteX1" fmla="*/ 432048 w 432048"/>
              <a:gd name="connsiteY1" fmla="*/ 0 h 3528392"/>
              <a:gd name="connsiteX2" fmla="*/ 432048 w 432048"/>
              <a:gd name="connsiteY2" fmla="*/ 3528392 h 3528392"/>
              <a:gd name="connsiteX3" fmla="*/ 0 w 432048"/>
              <a:gd name="connsiteY3" fmla="*/ 3528392 h 3528392"/>
              <a:gd name="connsiteX4" fmla="*/ 0 w 432048"/>
              <a:gd name="connsiteY4" fmla="*/ 0 h 3528392"/>
              <a:gd name="connsiteX0-1" fmla="*/ 1396752 w 1828800"/>
              <a:gd name="connsiteY0-2" fmla="*/ 0 h 3528392"/>
              <a:gd name="connsiteX1-3" fmla="*/ 1828800 w 1828800"/>
              <a:gd name="connsiteY1-4" fmla="*/ 0 h 3528392"/>
              <a:gd name="connsiteX2-5" fmla="*/ 0 w 1828800"/>
              <a:gd name="connsiteY2-6" fmla="*/ 3370130 h 3528392"/>
              <a:gd name="connsiteX3-7" fmla="*/ 1396752 w 1828800"/>
              <a:gd name="connsiteY3-8" fmla="*/ 3528392 h 3528392"/>
              <a:gd name="connsiteX4-9" fmla="*/ 1396752 w 1828800"/>
              <a:gd name="connsiteY4-10" fmla="*/ 0 h 3528392"/>
              <a:gd name="connsiteX0-11" fmla="*/ 1820008 w 2252056"/>
              <a:gd name="connsiteY0-12" fmla="*/ 0 h 3370130"/>
              <a:gd name="connsiteX1-13" fmla="*/ 2252056 w 2252056"/>
              <a:gd name="connsiteY1-14" fmla="*/ 0 h 3370130"/>
              <a:gd name="connsiteX2-15" fmla="*/ 423256 w 2252056"/>
              <a:gd name="connsiteY2-16" fmla="*/ 3370130 h 3370130"/>
              <a:gd name="connsiteX3-17" fmla="*/ 0 w 2252056"/>
              <a:gd name="connsiteY3-18" fmla="*/ 3352546 h 3370130"/>
              <a:gd name="connsiteX4-19" fmla="*/ 1820008 w 2252056"/>
              <a:gd name="connsiteY4-20" fmla="*/ 0 h 3370130"/>
              <a:gd name="connsiteX0-21" fmla="*/ 1951893 w 2383941"/>
              <a:gd name="connsiteY0-22" fmla="*/ 0 h 3370130"/>
              <a:gd name="connsiteX1-23" fmla="*/ 2383941 w 2383941"/>
              <a:gd name="connsiteY1-24" fmla="*/ 0 h 3370130"/>
              <a:gd name="connsiteX2-25" fmla="*/ 555141 w 2383941"/>
              <a:gd name="connsiteY2-26" fmla="*/ 3370130 h 3370130"/>
              <a:gd name="connsiteX3-27" fmla="*/ 0 w 2383941"/>
              <a:gd name="connsiteY3-28" fmla="*/ 3317377 h 3370130"/>
              <a:gd name="connsiteX4-29" fmla="*/ 1951893 w 2383941"/>
              <a:gd name="connsiteY4-30" fmla="*/ 0 h 3370130"/>
              <a:gd name="connsiteX0-31" fmla="*/ 1951893 w 2383941"/>
              <a:gd name="connsiteY0-32" fmla="*/ 0 h 3317377"/>
              <a:gd name="connsiteX1-33" fmla="*/ 2383941 w 2383941"/>
              <a:gd name="connsiteY1-34" fmla="*/ 0 h 3317377"/>
              <a:gd name="connsiteX2-35" fmla="*/ 502387 w 2383941"/>
              <a:gd name="connsiteY2-36" fmla="*/ 3308584 h 3317377"/>
              <a:gd name="connsiteX3-37" fmla="*/ 0 w 2383941"/>
              <a:gd name="connsiteY3-38" fmla="*/ 3317377 h 3317377"/>
              <a:gd name="connsiteX4-39" fmla="*/ 1951893 w 2383941"/>
              <a:gd name="connsiteY4-40" fmla="*/ 0 h 3317377"/>
              <a:gd name="connsiteX0-41" fmla="*/ 1951893 w 2383941"/>
              <a:gd name="connsiteY0-42" fmla="*/ 0 h 3317377"/>
              <a:gd name="connsiteX1-43" fmla="*/ 2383941 w 2383941"/>
              <a:gd name="connsiteY1-44" fmla="*/ 0 h 3317377"/>
              <a:gd name="connsiteX2-45" fmla="*/ 528764 w 2383941"/>
              <a:gd name="connsiteY2-46" fmla="*/ 3308584 h 3317377"/>
              <a:gd name="connsiteX3-47" fmla="*/ 0 w 2383941"/>
              <a:gd name="connsiteY3-48" fmla="*/ 3317377 h 3317377"/>
              <a:gd name="connsiteX4-49" fmla="*/ 1951893 w 2383941"/>
              <a:gd name="connsiteY4-50" fmla="*/ 0 h 3317377"/>
              <a:gd name="connsiteX0-51" fmla="*/ 1934308 w 2366356"/>
              <a:gd name="connsiteY0-52" fmla="*/ 0 h 3308584"/>
              <a:gd name="connsiteX1-53" fmla="*/ 2366356 w 2366356"/>
              <a:gd name="connsiteY1-54" fmla="*/ 0 h 3308584"/>
              <a:gd name="connsiteX2-55" fmla="*/ 511179 w 2366356"/>
              <a:gd name="connsiteY2-56" fmla="*/ 3308584 h 3308584"/>
              <a:gd name="connsiteX3-57" fmla="*/ 0 w 2366356"/>
              <a:gd name="connsiteY3-58" fmla="*/ 3299792 h 3308584"/>
              <a:gd name="connsiteX4-59" fmla="*/ 1934308 w 2366356"/>
              <a:gd name="connsiteY4-60" fmla="*/ 0 h 3308584"/>
              <a:gd name="connsiteX0-61" fmla="*/ 1907931 w 2339979"/>
              <a:gd name="connsiteY0-62" fmla="*/ 0 h 3308584"/>
              <a:gd name="connsiteX1-63" fmla="*/ 2339979 w 2339979"/>
              <a:gd name="connsiteY1-64" fmla="*/ 0 h 3308584"/>
              <a:gd name="connsiteX2-65" fmla="*/ 484802 w 2339979"/>
              <a:gd name="connsiteY2-66" fmla="*/ 3308584 h 3308584"/>
              <a:gd name="connsiteX3-67" fmla="*/ 0 w 2339979"/>
              <a:gd name="connsiteY3-68" fmla="*/ 3299792 h 3308584"/>
              <a:gd name="connsiteX4-69" fmla="*/ 1907931 w 2339979"/>
              <a:gd name="connsiteY4-70" fmla="*/ 0 h 3308584"/>
              <a:gd name="connsiteX0-71" fmla="*/ 1907931 w 2339979"/>
              <a:gd name="connsiteY0-72" fmla="*/ 0 h 3299792"/>
              <a:gd name="connsiteX1-73" fmla="*/ 2339979 w 2339979"/>
              <a:gd name="connsiteY1-74" fmla="*/ 0 h 3299792"/>
              <a:gd name="connsiteX2-75" fmla="*/ 950794 w 2339979"/>
              <a:gd name="connsiteY2-76" fmla="*/ 2446938 h 3299792"/>
              <a:gd name="connsiteX3-77" fmla="*/ 0 w 2339979"/>
              <a:gd name="connsiteY3-78" fmla="*/ 3299792 h 3299792"/>
              <a:gd name="connsiteX4-79" fmla="*/ 1907931 w 2339979"/>
              <a:gd name="connsiteY4-80" fmla="*/ 0 h 3299792"/>
              <a:gd name="connsiteX0-81" fmla="*/ 1406769 w 1838817"/>
              <a:gd name="connsiteY0-82" fmla="*/ 0 h 2446938"/>
              <a:gd name="connsiteX1-83" fmla="*/ 1838817 w 1838817"/>
              <a:gd name="connsiteY1-84" fmla="*/ 0 h 2446938"/>
              <a:gd name="connsiteX2-85" fmla="*/ 449632 w 1838817"/>
              <a:gd name="connsiteY2-86" fmla="*/ 2446938 h 2446938"/>
              <a:gd name="connsiteX3-87" fmla="*/ 0 w 1838817"/>
              <a:gd name="connsiteY3-88" fmla="*/ 2420561 h 2446938"/>
              <a:gd name="connsiteX4-89" fmla="*/ 1406769 w 1838817"/>
              <a:gd name="connsiteY4-90" fmla="*/ 0 h 2446938"/>
              <a:gd name="connsiteX0-91" fmla="*/ 1406769 w 1838817"/>
              <a:gd name="connsiteY0-92" fmla="*/ 0 h 2681400"/>
              <a:gd name="connsiteX1-93" fmla="*/ 1838817 w 1838817"/>
              <a:gd name="connsiteY1-94" fmla="*/ 0 h 2681400"/>
              <a:gd name="connsiteX2-95" fmla="*/ 887294 w 1838817"/>
              <a:gd name="connsiteY2-96" fmla="*/ 2681400 h 2681400"/>
              <a:gd name="connsiteX3-97" fmla="*/ 0 w 1838817"/>
              <a:gd name="connsiteY3-98" fmla="*/ 2420561 h 2681400"/>
              <a:gd name="connsiteX4-99" fmla="*/ 1406769 w 1838817"/>
              <a:gd name="connsiteY4-100" fmla="*/ 0 h 2681400"/>
              <a:gd name="connsiteX0-101" fmla="*/ 1043354 w 1475402"/>
              <a:gd name="connsiteY0-102" fmla="*/ 0 h 2713638"/>
              <a:gd name="connsiteX1-103" fmla="*/ 1475402 w 1475402"/>
              <a:gd name="connsiteY1-104" fmla="*/ 0 h 2713638"/>
              <a:gd name="connsiteX2-105" fmla="*/ 523879 w 1475402"/>
              <a:gd name="connsiteY2-106" fmla="*/ 2681400 h 2713638"/>
              <a:gd name="connsiteX3-107" fmla="*/ 0 w 1475402"/>
              <a:gd name="connsiteY3-108" fmla="*/ 2713638 h 2713638"/>
              <a:gd name="connsiteX4-109" fmla="*/ 1043354 w 1475402"/>
              <a:gd name="connsiteY4-110" fmla="*/ 0 h 2713638"/>
              <a:gd name="connsiteX0-111" fmla="*/ 965200 w 1397248"/>
              <a:gd name="connsiteY0-112" fmla="*/ 0 h 2681400"/>
              <a:gd name="connsiteX1-113" fmla="*/ 1397248 w 1397248"/>
              <a:gd name="connsiteY1-114" fmla="*/ 0 h 2681400"/>
              <a:gd name="connsiteX2-115" fmla="*/ 445725 w 1397248"/>
              <a:gd name="connsiteY2-116" fmla="*/ 2681400 h 2681400"/>
              <a:gd name="connsiteX3-117" fmla="*/ 0 w 1397248"/>
              <a:gd name="connsiteY3-118" fmla="*/ 2670653 h 2681400"/>
              <a:gd name="connsiteX4-119" fmla="*/ 965200 w 1397248"/>
              <a:gd name="connsiteY4-120" fmla="*/ 0 h 2681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7248" h="2681400">
                <a:moveTo>
                  <a:pt x="965200" y="0"/>
                </a:moveTo>
                <a:lnTo>
                  <a:pt x="1397248" y="0"/>
                </a:lnTo>
                <a:lnTo>
                  <a:pt x="445725" y="2681400"/>
                </a:lnTo>
                <a:lnTo>
                  <a:pt x="0" y="2670653"/>
                </a:lnTo>
                <a:lnTo>
                  <a:pt x="9652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9"/>
          <p:cNvSpPr/>
          <p:nvPr/>
        </p:nvSpPr>
        <p:spPr>
          <a:xfrm>
            <a:off x="1572371" y="2221750"/>
            <a:ext cx="1397248" cy="2681400"/>
          </a:xfrm>
          <a:custGeom>
            <a:avLst/>
            <a:gdLst>
              <a:gd name="connsiteX0" fmla="*/ 0 w 432048"/>
              <a:gd name="connsiteY0" fmla="*/ 0 h 3528392"/>
              <a:gd name="connsiteX1" fmla="*/ 432048 w 432048"/>
              <a:gd name="connsiteY1" fmla="*/ 0 h 3528392"/>
              <a:gd name="connsiteX2" fmla="*/ 432048 w 432048"/>
              <a:gd name="connsiteY2" fmla="*/ 3528392 h 3528392"/>
              <a:gd name="connsiteX3" fmla="*/ 0 w 432048"/>
              <a:gd name="connsiteY3" fmla="*/ 3528392 h 3528392"/>
              <a:gd name="connsiteX4" fmla="*/ 0 w 432048"/>
              <a:gd name="connsiteY4" fmla="*/ 0 h 3528392"/>
              <a:gd name="connsiteX0-1" fmla="*/ 1396752 w 1828800"/>
              <a:gd name="connsiteY0-2" fmla="*/ 0 h 3528392"/>
              <a:gd name="connsiteX1-3" fmla="*/ 1828800 w 1828800"/>
              <a:gd name="connsiteY1-4" fmla="*/ 0 h 3528392"/>
              <a:gd name="connsiteX2-5" fmla="*/ 0 w 1828800"/>
              <a:gd name="connsiteY2-6" fmla="*/ 3370130 h 3528392"/>
              <a:gd name="connsiteX3-7" fmla="*/ 1396752 w 1828800"/>
              <a:gd name="connsiteY3-8" fmla="*/ 3528392 h 3528392"/>
              <a:gd name="connsiteX4-9" fmla="*/ 1396752 w 1828800"/>
              <a:gd name="connsiteY4-10" fmla="*/ 0 h 3528392"/>
              <a:gd name="connsiteX0-11" fmla="*/ 1820008 w 2252056"/>
              <a:gd name="connsiteY0-12" fmla="*/ 0 h 3370130"/>
              <a:gd name="connsiteX1-13" fmla="*/ 2252056 w 2252056"/>
              <a:gd name="connsiteY1-14" fmla="*/ 0 h 3370130"/>
              <a:gd name="connsiteX2-15" fmla="*/ 423256 w 2252056"/>
              <a:gd name="connsiteY2-16" fmla="*/ 3370130 h 3370130"/>
              <a:gd name="connsiteX3-17" fmla="*/ 0 w 2252056"/>
              <a:gd name="connsiteY3-18" fmla="*/ 3352546 h 3370130"/>
              <a:gd name="connsiteX4-19" fmla="*/ 1820008 w 2252056"/>
              <a:gd name="connsiteY4-20" fmla="*/ 0 h 3370130"/>
              <a:gd name="connsiteX0-21" fmla="*/ 1951893 w 2383941"/>
              <a:gd name="connsiteY0-22" fmla="*/ 0 h 3370130"/>
              <a:gd name="connsiteX1-23" fmla="*/ 2383941 w 2383941"/>
              <a:gd name="connsiteY1-24" fmla="*/ 0 h 3370130"/>
              <a:gd name="connsiteX2-25" fmla="*/ 555141 w 2383941"/>
              <a:gd name="connsiteY2-26" fmla="*/ 3370130 h 3370130"/>
              <a:gd name="connsiteX3-27" fmla="*/ 0 w 2383941"/>
              <a:gd name="connsiteY3-28" fmla="*/ 3317377 h 3370130"/>
              <a:gd name="connsiteX4-29" fmla="*/ 1951893 w 2383941"/>
              <a:gd name="connsiteY4-30" fmla="*/ 0 h 3370130"/>
              <a:gd name="connsiteX0-31" fmla="*/ 1951893 w 2383941"/>
              <a:gd name="connsiteY0-32" fmla="*/ 0 h 3317377"/>
              <a:gd name="connsiteX1-33" fmla="*/ 2383941 w 2383941"/>
              <a:gd name="connsiteY1-34" fmla="*/ 0 h 3317377"/>
              <a:gd name="connsiteX2-35" fmla="*/ 502387 w 2383941"/>
              <a:gd name="connsiteY2-36" fmla="*/ 3308584 h 3317377"/>
              <a:gd name="connsiteX3-37" fmla="*/ 0 w 2383941"/>
              <a:gd name="connsiteY3-38" fmla="*/ 3317377 h 3317377"/>
              <a:gd name="connsiteX4-39" fmla="*/ 1951893 w 2383941"/>
              <a:gd name="connsiteY4-40" fmla="*/ 0 h 3317377"/>
              <a:gd name="connsiteX0-41" fmla="*/ 1951893 w 2383941"/>
              <a:gd name="connsiteY0-42" fmla="*/ 0 h 3317377"/>
              <a:gd name="connsiteX1-43" fmla="*/ 2383941 w 2383941"/>
              <a:gd name="connsiteY1-44" fmla="*/ 0 h 3317377"/>
              <a:gd name="connsiteX2-45" fmla="*/ 528764 w 2383941"/>
              <a:gd name="connsiteY2-46" fmla="*/ 3308584 h 3317377"/>
              <a:gd name="connsiteX3-47" fmla="*/ 0 w 2383941"/>
              <a:gd name="connsiteY3-48" fmla="*/ 3317377 h 3317377"/>
              <a:gd name="connsiteX4-49" fmla="*/ 1951893 w 2383941"/>
              <a:gd name="connsiteY4-50" fmla="*/ 0 h 3317377"/>
              <a:gd name="connsiteX0-51" fmla="*/ 1934308 w 2366356"/>
              <a:gd name="connsiteY0-52" fmla="*/ 0 h 3308584"/>
              <a:gd name="connsiteX1-53" fmla="*/ 2366356 w 2366356"/>
              <a:gd name="connsiteY1-54" fmla="*/ 0 h 3308584"/>
              <a:gd name="connsiteX2-55" fmla="*/ 511179 w 2366356"/>
              <a:gd name="connsiteY2-56" fmla="*/ 3308584 h 3308584"/>
              <a:gd name="connsiteX3-57" fmla="*/ 0 w 2366356"/>
              <a:gd name="connsiteY3-58" fmla="*/ 3299792 h 3308584"/>
              <a:gd name="connsiteX4-59" fmla="*/ 1934308 w 2366356"/>
              <a:gd name="connsiteY4-60" fmla="*/ 0 h 3308584"/>
              <a:gd name="connsiteX0-61" fmla="*/ 1907931 w 2339979"/>
              <a:gd name="connsiteY0-62" fmla="*/ 0 h 3308584"/>
              <a:gd name="connsiteX1-63" fmla="*/ 2339979 w 2339979"/>
              <a:gd name="connsiteY1-64" fmla="*/ 0 h 3308584"/>
              <a:gd name="connsiteX2-65" fmla="*/ 484802 w 2339979"/>
              <a:gd name="connsiteY2-66" fmla="*/ 3308584 h 3308584"/>
              <a:gd name="connsiteX3-67" fmla="*/ 0 w 2339979"/>
              <a:gd name="connsiteY3-68" fmla="*/ 3299792 h 3308584"/>
              <a:gd name="connsiteX4-69" fmla="*/ 1907931 w 2339979"/>
              <a:gd name="connsiteY4-70" fmla="*/ 0 h 3308584"/>
              <a:gd name="connsiteX0-71" fmla="*/ 1907931 w 2339979"/>
              <a:gd name="connsiteY0-72" fmla="*/ 0 h 3299792"/>
              <a:gd name="connsiteX1-73" fmla="*/ 2339979 w 2339979"/>
              <a:gd name="connsiteY1-74" fmla="*/ 0 h 3299792"/>
              <a:gd name="connsiteX2-75" fmla="*/ 950794 w 2339979"/>
              <a:gd name="connsiteY2-76" fmla="*/ 2446938 h 3299792"/>
              <a:gd name="connsiteX3-77" fmla="*/ 0 w 2339979"/>
              <a:gd name="connsiteY3-78" fmla="*/ 3299792 h 3299792"/>
              <a:gd name="connsiteX4-79" fmla="*/ 1907931 w 2339979"/>
              <a:gd name="connsiteY4-80" fmla="*/ 0 h 3299792"/>
              <a:gd name="connsiteX0-81" fmla="*/ 1406769 w 1838817"/>
              <a:gd name="connsiteY0-82" fmla="*/ 0 h 2446938"/>
              <a:gd name="connsiteX1-83" fmla="*/ 1838817 w 1838817"/>
              <a:gd name="connsiteY1-84" fmla="*/ 0 h 2446938"/>
              <a:gd name="connsiteX2-85" fmla="*/ 449632 w 1838817"/>
              <a:gd name="connsiteY2-86" fmla="*/ 2446938 h 2446938"/>
              <a:gd name="connsiteX3-87" fmla="*/ 0 w 1838817"/>
              <a:gd name="connsiteY3-88" fmla="*/ 2420561 h 2446938"/>
              <a:gd name="connsiteX4-89" fmla="*/ 1406769 w 1838817"/>
              <a:gd name="connsiteY4-90" fmla="*/ 0 h 2446938"/>
              <a:gd name="connsiteX0-91" fmla="*/ 1406769 w 1838817"/>
              <a:gd name="connsiteY0-92" fmla="*/ 0 h 2681400"/>
              <a:gd name="connsiteX1-93" fmla="*/ 1838817 w 1838817"/>
              <a:gd name="connsiteY1-94" fmla="*/ 0 h 2681400"/>
              <a:gd name="connsiteX2-95" fmla="*/ 887294 w 1838817"/>
              <a:gd name="connsiteY2-96" fmla="*/ 2681400 h 2681400"/>
              <a:gd name="connsiteX3-97" fmla="*/ 0 w 1838817"/>
              <a:gd name="connsiteY3-98" fmla="*/ 2420561 h 2681400"/>
              <a:gd name="connsiteX4-99" fmla="*/ 1406769 w 1838817"/>
              <a:gd name="connsiteY4-100" fmla="*/ 0 h 2681400"/>
              <a:gd name="connsiteX0-101" fmla="*/ 1043354 w 1475402"/>
              <a:gd name="connsiteY0-102" fmla="*/ 0 h 2713638"/>
              <a:gd name="connsiteX1-103" fmla="*/ 1475402 w 1475402"/>
              <a:gd name="connsiteY1-104" fmla="*/ 0 h 2713638"/>
              <a:gd name="connsiteX2-105" fmla="*/ 523879 w 1475402"/>
              <a:gd name="connsiteY2-106" fmla="*/ 2681400 h 2713638"/>
              <a:gd name="connsiteX3-107" fmla="*/ 0 w 1475402"/>
              <a:gd name="connsiteY3-108" fmla="*/ 2713638 h 2713638"/>
              <a:gd name="connsiteX4-109" fmla="*/ 1043354 w 1475402"/>
              <a:gd name="connsiteY4-110" fmla="*/ 0 h 2713638"/>
              <a:gd name="connsiteX0-111" fmla="*/ 965200 w 1397248"/>
              <a:gd name="connsiteY0-112" fmla="*/ 0 h 2681400"/>
              <a:gd name="connsiteX1-113" fmla="*/ 1397248 w 1397248"/>
              <a:gd name="connsiteY1-114" fmla="*/ 0 h 2681400"/>
              <a:gd name="connsiteX2-115" fmla="*/ 445725 w 1397248"/>
              <a:gd name="connsiteY2-116" fmla="*/ 2681400 h 2681400"/>
              <a:gd name="connsiteX3-117" fmla="*/ 0 w 1397248"/>
              <a:gd name="connsiteY3-118" fmla="*/ 2670653 h 2681400"/>
              <a:gd name="connsiteX4-119" fmla="*/ 965200 w 1397248"/>
              <a:gd name="connsiteY4-120" fmla="*/ 0 h 2681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7248" h="2681400">
                <a:moveTo>
                  <a:pt x="965200" y="0"/>
                </a:moveTo>
                <a:lnTo>
                  <a:pt x="1397248" y="0"/>
                </a:lnTo>
                <a:lnTo>
                  <a:pt x="445725" y="2681400"/>
                </a:lnTo>
                <a:lnTo>
                  <a:pt x="0" y="2670653"/>
                </a:lnTo>
                <a:lnTo>
                  <a:pt x="965200" y="0"/>
                </a:lnTo>
                <a:close/>
              </a:path>
            </a:pathLst>
          </a:cu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Subtitle 2"/>
          <p:cNvSpPr txBox="1"/>
          <p:nvPr/>
        </p:nvSpPr>
        <p:spPr>
          <a:xfrm>
            <a:off x="2673496" y="2996952"/>
            <a:ext cx="2183152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i="1" dirty="0">
                <a:ea typeface="微软雅黑" panose="020B0503020204020204" pitchFamily="34" charset="-122"/>
                <a:sym typeface="Calibri" panose="020F0502020204030204" pitchFamily="34" charset="0"/>
              </a:rPr>
              <a:t>移动医疗物联网方案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3208020" y="1114425"/>
            <a:ext cx="5567680" cy="1027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algn="l"/>
            <a:r>
              <a:rPr lang="zh-CN" altLang="en-US" sz="3600" b="1" dirty="0">
                <a:ea typeface="微软雅黑" panose="020B0503020204020204" pitchFamily="34" charset="-122"/>
                <a:sym typeface="Calibri" panose="020F0502020204030204" pitchFamily="34" charset="0"/>
              </a:rPr>
              <a:t>WEB消息提醒-SignalR培训</a:t>
            </a:r>
            <a:r>
              <a:rPr lang="en-US" altLang="zh-CN" sz="3600" b="1" dirty="0">
                <a:ea typeface="微软雅黑" panose="020B0503020204020204" pitchFamily="34" charset="-122"/>
                <a:sym typeface="Calibri" panose="020F0502020204030204" pitchFamily="34" charset="0"/>
              </a:rPr>
              <a:t>			      </a:t>
            </a:r>
            <a:r>
              <a:rPr lang="zh-CN" altLang="en-US" sz="2000" b="1" dirty="0">
                <a:ea typeface="微软雅黑" panose="020B0503020204020204" pitchFamily="34" charset="-122"/>
                <a:sym typeface="Calibri" panose="020F0502020204030204" pitchFamily="34" charset="0"/>
              </a:rPr>
              <a:t>主讲人</a:t>
            </a:r>
            <a:r>
              <a:rPr lang="zh-CN" altLang="en-US" sz="2000" b="1" dirty="0" smtClean="0">
                <a:ea typeface="微软雅黑" panose="020B0503020204020204" pitchFamily="34" charset="-122"/>
                <a:sym typeface="Calibri" panose="020F0502020204030204" pitchFamily="34" charset="0"/>
              </a:rPr>
              <a:t>：吴永佳</a:t>
            </a:r>
            <a:endParaRPr lang="en-US" altLang="zh-CN" sz="3600" b="1" dirty="0"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r"/>
            <a:endParaRPr lang="en-US" altLang="zh-CN" sz="3600" b="1" dirty="0">
              <a:solidFill>
                <a:schemeClr val="tx2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algn="r"/>
            <a:endParaRPr lang="zh-CN" altLang="en-US" sz="3600" b="1" dirty="0">
              <a:solidFill>
                <a:schemeClr val="tx2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9" y="476672"/>
            <a:ext cx="1742647" cy="625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2" grpId="0" build="p"/>
      <p:bldP spid="3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5221605" cy="561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SignalR 是什么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1505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  <a:sym typeface="+mn-ea"/>
              </a:rPr>
              <a:t>.NET平台为我们提供了一种简洁高效智能的实时信息交互技术-&gt;SignalR</a:t>
            </a:r>
            <a:r>
              <a:rPr lang="zh-CN" altLang="en-US" sz="180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，它</a:t>
            </a:r>
            <a:r>
              <a:rPr lang="en-US" altLang="zh-CN" sz="1800" dirty="0" smtClean="0"/>
              <a:t>的出现是我们每位开发者的福音。</a:t>
            </a:r>
            <a:r>
              <a:rPr lang="en-US" altLang="zh-CN" sz="1800" dirty="0" smtClean="0">
                <a:solidFill>
                  <a:schemeClr val="tx2"/>
                </a:solidFill>
                <a:sym typeface="+mn-ea"/>
              </a:rPr>
              <a:t>它集成了上述数种技术</a:t>
            </a:r>
            <a:r>
              <a:rPr lang="zh-CN" altLang="en-US" sz="180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18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1800" dirty="0" smtClean="0">
                <a:solidFill>
                  <a:srgbClr val="FF0000"/>
                </a:solidFill>
              </a:rPr>
              <a:t>对上面四种方案进行了高度的封装</a:t>
            </a:r>
            <a:r>
              <a:rPr lang="en-US" altLang="zh-CN" sz="1800" dirty="0" smtClean="0"/>
              <a:t>，也就是说signalR会在这四种技术中</a:t>
            </a:r>
            <a:r>
              <a:rPr lang="en-US" altLang="zh-CN" sz="1800" dirty="0" smtClean="0">
                <a:solidFill>
                  <a:srgbClr val="FF0000"/>
                </a:solidFill>
              </a:rPr>
              <a:t>根据浏览器和服务器设置采取最优的一种模式</a:t>
            </a:r>
            <a:r>
              <a:rPr lang="zh-CN" altLang="en-US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solidFill>
                  <a:srgbClr val="FF0000"/>
                </a:solidFill>
              </a:rPr>
              <a:t>并能根据配置自动或手动选择其最佳应用</a:t>
            </a:r>
            <a:r>
              <a:rPr lang="en-US" altLang="zh-CN" sz="1800" dirty="0" smtClean="0">
                <a:solidFill>
                  <a:schemeClr val="tx2"/>
                </a:solidFill>
              </a:rPr>
              <a:t>。</a:t>
            </a:r>
            <a:endParaRPr lang="en-US" altLang="zh-CN" sz="1800" dirty="0" smtClean="0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2658110"/>
            <a:ext cx="7372350" cy="4124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9465" y="4438650"/>
            <a:ext cx="459740" cy="10198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抽象等级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4474840" cy="56207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SignalR 是什么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97585"/>
            <a:ext cx="8229600" cy="580961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SignalR 和 WebSocket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以及其他技术的关系：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WebSocket本质上是一个基于TCP的持久化协议，相对于HTTP这种非持久的协议来说，它能够更好的</a:t>
            </a:r>
            <a:r>
              <a:rPr sz="3200" dirty="0" smtClean="0">
                <a:solidFill>
                  <a:srgbClr val="FF0000"/>
                </a:solidFill>
              </a:rPr>
              <a:t>节省服务器资源和带宽，并且真正实现实时通信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。其优点在前面我们已经做了对比，最大的缺点就是</a:t>
            </a:r>
            <a:r>
              <a:rPr sz="3200" dirty="0" smtClean="0">
                <a:solidFill>
                  <a:srgbClr val="FF0000"/>
                </a:solidFill>
              </a:rPr>
              <a:t>对旧版本浏览器不支持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。至此SignalR的出现，完美的解决了种浏览器的问题，</a:t>
            </a:r>
            <a:r>
              <a:rPr sz="3200" dirty="0" smtClean="0">
                <a:solidFill>
                  <a:srgbClr val="FF0000"/>
                </a:solidFill>
              </a:rPr>
              <a:t>SignalR不仅可以实现WebSocket的所有功能，还对旧版本浏览器做了支持。SignalR可自动或手动选择使用WebSocket传输还是其他替代方式传输，以实现实时Web技术。</a:t>
            </a:r>
            <a:endParaRPr sz="3200" dirty="0" smtClean="0">
              <a:solidFill>
                <a:srgbClr val="FF0000"/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SignalR简化了构建实时应用的过程，它包括了一个</a:t>
            </a:r>
            <a:r>
              <a:rPr sz="3200" dirty="0" smtClean="0">
                <a:solidFill>
                  <a:srgbClr val="FF0000"/>
                </a:solidFill>
              </a:rPr>
              <a:t>Asp .Net服务器端库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和一个</a:t>
            </a:r>
            <a:r>
              <a:rPr sz="3200" dirty="0" smtClean="0">
                <a:solidFill>
                  <a:srgbClr val="FF0000"/>
                </a:solidFill>
              </a:rPr>
              <a:t>Js端库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，集成了数种常见的消息传输方式，如long polling，WebSocket，并提供相应的Api供开发人员选择如何调用，帮助其可以简单快速地实现客户端与服务器端相互间的实时通信。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当环境条件合适时，SignalR将WebSocket作为底层传输方式的优先实现，当然，它也能很高效地回退到其他技术。同时，SignalR提供了非常良好的Api以供远程调用(RPC) 浏览器中的js代码。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rgbClr val="FF0000"/>
                </a:solidFill>
              </a:rPr>
              <a:t>当WebSockets可用时（即浏览器支持Html5）SignalR使用WebSockets，当浏览器不支持时WebSockets时，SignalR将使用其它技术来保证达到相同效果。</a:t>
            </a:r>
            <a:endParaRPr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4474840" cy="5620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目录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chemeClr val="bg2">
                    <a:lumMod val="10000"/>
                  </a:schemeClr>
                </a:solidFill>
              </a:rPr>
              <a:t>WEB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消息提醒实现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</a:rPr>
              <a:t>的背景</a:t>
            </a:r>
            <a:endParaRPr lang="zh-CN" altLang="en-US"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3200" dirty="0" smtClean="0">
                <a:solidFill>
                  <a:schemeClr val="tx2"/>
                </a:solidFill>
              </a:rPr>
              <a:t>目前主流的</a:t>
            </a:r>
            <a:r>
              <a:rPr lang="en-US" altLang="zh-CN" sz="3200" dirty="0" smtClean="0">
                <a:solidFill>
                  <a:schemeClr val="tx2"/>
                </a:solidFill>
              </a:rPr>
              <a:t>WEB</a:t>
            </a:r>
            <a:r>
              <a:rPr lang="zh-CN" altLang="en-US" sz="320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消息提醒方式介绍</a:t>
            </a:r>
            <a:endParaRPr lang="en-US" altLang="zh-CN" sz="3200" dirty="0">
              <a:solidFill>
                <a:schemeClr val="tx2"/>
              </a:solidFill>
            </a:endParaRPr>
          </a:p>
          <a:p>
            <a:r>
              <a:rPr lang="zh-CN" altLang="en-US" sz="3200" dirty="0" smtClean="0"/>
              <a:t>SignalR 是什么</a:t>
            </a:r>
            <a:endParaRPr lang="zh-CN" altLang="en-US" sz="3200" dirty="0" smtClean="0"/>
          </a:p>
          <a:p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SignalR </a:t>
            </a:r>
            <a:r>
              <a:rPr lang="zh-CN" altLang="en-US" sz="3200" dirty="0" smtClean="0">
                <a:solidFill>
                  <a:srgbClr val="FF0000"/>
                </a:solidFill>
              </a:rPr>
              <a:t>可以做什么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 smtClean="0"/>
              <a:t>SignalR 实现推送常用实现方式</a:t>
            </a:r>
            <a:endParaRPr lang="zh-CN" altLang="en-US" sz="3200" dirty="0" smtClean="0"/>
          </a:p>
          <a:p>
            <a:r>
              <a:rPr lang="zh-CN" altLang="en-US" sz="3200" dirty="0" smtClean="0"/>
              <a:t>SignalR 自托管(Self-Host的</a:t>
            </a:r>
            <a:r>
              <a:rPr lang="zh-CN" altLang="en-US" sz="3200" dirty="0" smtClean="0">
                <a:sym typeface="+mn-ea"/>
              </a:rPr>
              <a:t>使用</a:t>
            </a:r>
            <a:r>
              <a:rPr lang="zh-CN" altLang="en-US" sz="3200" dirty="0" smtClean="0"/>
              <a:t>)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4474840" cy="56207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SignalR 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可以做什么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782320"/>
            <a:ext cx="8229600" cy="607631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SignalR可用于将任何类型的"实时"web 功能添加到 ASP.NET 应用程序。 比如最常用的即时消息、聊天。 只要用户刷新 web 页面以查看新数据或页面实现长轮询若要检索新数据，可以考虑对它使用 SignalR。 </a:t>
            </a:r>
            <a:r>
              <a:rPr sz="3200" dirty="0" smtClean="0">
                <a:solidFill>
                  <a:srgbClr val="FF0000"/>
                </a:solidFill>
              </a:rPr>
              <a:t>包括仪表板和监视应用程序，协作应用程序 （如同时进行编辑的文档），作业的进度更新到并实时窗体</a:t>
            </a:r>
            <a:r>
              <a:rPr lang="zh-CN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或页面</a:t>
            </a:r>
            <a:r>
              <a:rPr sz="3200" dirty="0" smtClean="0">
                <a:solidFill>
                  <a:srgbClr val="FF0000"/>
                </a:solidFill>
              </a:rPr>
              <a:t>。</a:t>
            </a:r>
            <a:endParaRPr sz="3200" dirty="0" smtClean="0">
              <a:solidFill>
                <a:srgbClr val="FF0000"/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SignalR还可以用于</a:t>
            </a:r>
            <a:r>
              <a:rPr sz="3200" dirty="0" smtClean="0">
                <a:solidFill>
                  <a:srgbClr val="FF0000"/>
                </a:solidFill>
              </a:rPr>
              <a:t>需要高频率从服务器中更新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的全新类型weB应用程序，例如在线聊天、实时游戏、天气、股票信息更新等实时应用程序。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SignalR 提供一个简单的 API，用于创建从服务器端.NET 代码中调用 JavaScript 函数在客户端浏览器 （和其他客户端平台） 的服务器到客户端的远程过程调用 (RPC)。 SignalR 还包括连接管理的 API （例如，连接和断开连接事件），并对连接进行分组。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SignalR自动处理连接管理，并允许您同时将消息广播到所有连接的客户端，如聊天室。 还可以将消息发送到特定的客户端。 </a:t>
            </a:r>
            <a:r>
              <a:rPr sz="3200" dirty="0" smtClean="0">
                <a:solidFill>
                  <a:srgbClr val="FF0000"/>
                </a:solidFill>
              </a:rPr>
              <a:t>客户端和服务器之间的连接是持久性的。</a:t>
            </a:r>
            <a:endParaRPr sz="3200" dirty="0" smtClean="0">
              <a:solidFill>
                <a:srgbClr val="FF0000"/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SignalR与常用的Web浏览器上请求-响应模式不同，它支持"服务器推送"功能，可以调用远程过程调用 (RPC)。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SignalR应用程序可以</a:t>
            </a:r>
            <a:r>
              <a:rPr sz="3200" dirty="0" smtClean="0">
                <a:solidFill>
                  <a:srgbClr val="FF0000"/>
                </a:solidFill>
              </a:rPr>
              <a:t>横向扩展到数千个客户端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使用服务总线、 SQL Server 或Redis。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参考资料：</a:t>
            </a:r>
            <a:r>
              <a:rPr lang="zh-CN" sz="3200" dirty="0" smtClean="0">
                <a:solidFill>
                  <a:srgbClr val="0070C0"/>
                </a:solidFill>
                <a:ea typeface="宋体" panose="02010600030101010101" pitchFamily="2" charset="-122"/>
              </a:rPr>
              <a:t>https://blog.csdn.net/weixin_30800807/article/details/98389492</a:t>
            </a:r>
            <a:endParaRPr lang="zh-CN" sz="32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4474840" cy="56207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SignalR 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可以做什么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782320"/>
            <a:ext cx="8229600" cy="6076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2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932180"/>
            <a:ext cx="5390515" cy="2904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3908425"/>
            <a:ext cx="5449570" cy="2936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4474840" cy="5620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目录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chemeClr val="bg2">
                    <a:lumMod val="10000"/>
                  </a:schemeClr>
                </a:solidFill>
              </a:rPr>
              <a:t>WEB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消息提醒实现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</a:rPr>
              <a:t>的背景</a:t>
            </a:r>
            <a:endParaRPr lang="zh-CN" altLang="en-US"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3200" dirty="0" smtClean="0">
                <a:solidFill>
                  <a:schemeClr val="tx2"/>
                </a:solidFill>
              </a:rPr>
              <a:t>目前主流的</a:t>
            </a:r>
            <a:r>
              <a:rPr lang="en-US" altLang="zh-CN" sz="3200" dirty="0" smtClean="0">
                <a:solidFill>
                  <a:schemeClr val="tx2"/>
                </a:solidFill>
              </a:rPr>
              <a:t>WEB</a:t>
            </a:r>
            <a:r>
              <a:rPr lang="zh-CN" altLang="en-US" sz="320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消息提醒方式介绍</a:t>
            </a:r>
            <a:endParaRPr lang="en-US" altLang="zh-CN" sz="3200" dirty="0">
              <a:solidFill>
                <a:schemeClr val="tx2"/>
              </a:solidFill>
            </a:endParaRPr>
          </a:p>
          <a:p>
            <a:r>
              <a:rPr lang="zh-CN" altLang="en-US" sz="3200" dirty="0" smtClean="0"/>
              <a:t>SignalR 是什么</a:t>
            </a:r>
            <a:endParaRPr lang="zh-CN" altLang="en-US" sz="3200" dirty="0" smtClean="0"/>
          </a:p>
          <a:p>
            <a:r>
              <a:rPr lang="zh-CN" altLang="en-US" sz="3200" dirty="0" smtClean="0">
                <a:sym typeface="+mn-ea"/>
              </a:rPr>
              <a:t>SignalR </a:t>
            </a:r>
            <a:r>
              <a:rPr lang="zh-CN" altLang="en-US" sz="3200" dirty="0" smtClean="0"/>
              <a:t>可以做什么</a:t>
            </a:r>
            <a:endParaRPr lang="zh-CN" altLang="en-US" sz="3200" dirty="0" smtClean="0"/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SignalR 实现推送常用实现方式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 smtClean="0"/>
              <a:t>SignalR 自托管(Self-Host的</a:t>
            </a:r>
            <a:r>
              <a:rPr lang="zh-CN" altLang="en-US" sz="3200" dirty="0" smtClean="0">
                <a:sym typeface="+mn-ea"/>
              </a:rPr>
              <a:t>使用</a:t>
            </a:r>
            <a:r>
              <a:rPr lang="zh-CN" altLang="en-US" sz="3200" dirty="0" smtClean="0"/>
              <a:t>)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4784725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SignalR 实现推送常用实现方式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38860"/>
            <a:ext cx="8229600" cy="3601085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3600" dirty="0" smtClean="0">
                <a:solidFill>
                  <a:schemeClr val="bg2">
                    <a:lumMod val="10000"/>
                  </a:schemeClr>
                </a:solidFill>
              </a:rPr>
              <a:t>SignalR 的实现机制与.NET WCF 或 Remoting 是相似的，都是使用远程代理来实现。在具体使用上，有两种不同通信模型：Persistent Connection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sz="3600" dirty="0" smtClean="0">
                <a:solidFill>
                  <a:schemeClr val="bg2">
                    <a:lumMod val="10000"/>
                  </a:schemeClr>
                </a:solidFill>
              </a:rPr>
              <a:t> 和 Hubs</a:t>
            </a:r>
            <a:r>
              <a:rPr lang="zh-CN" sz="36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。</a:t>
            </a:r>
            <a:r>
              <a:rPr sz="3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sz="3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600" dirty="0" smtClean="0">
                <a:solidFill>
                  <a:schemeClr val="bg2">
                    <a:lumMod val="10000"/>
                  </a:schemeClr>
                </a:solidFill>
              </a:rPr>
              <a:t>Persistent Connection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sz="3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sz="36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（永久连接类）</a:t>
            </a:r>
            <a:r>
              <a:rPr sz="3600" dirty="0" smtClean="0">
                <a:solidFill>
                  <a:schemeClr val="bg2">
                    <a:lumMod val="10000"/>
                  </a:schemeClr>
                </a:solidFill>
              </a:rPr>
              <a:t>是实现了长时间的 Javascript 轮询</a:t>
            </a:r>
            <a:r>
              <a:rPr lang="zh-CN" sz="36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，更偏向于底层，代码编写与原生的WebSocket很像。</a:t>
            </a:r>
            <a:endParaRPr lang="zh-CN" sz="36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r>
              <a:rPr sz="3600" dirty="0" smtClean="0">
                <a:solidFill>
                  <a:schemeClr val="bg2">
                    <a:lumMod val="10000"/>
                  </a:schemeClr>
                </a:solidFill>
              </a:rPr>
              <a:t>Hub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sz="3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sz="36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（集线器类）</a:t>
            </a:r>
            <a:r>
              <a:rPr sz="3600" dirty="0" smtClean="0">
                <a:solidFill>
                  <a:schemeClr val="bg2">
                    <a:lumMod val="10000"/>
                  </a:schemeClr>
                </a:solidFill>
              </a:rPr>
              <a:t>是用来解决实时信息交换问题，它是利用 Javascript 动态载入执行方法实现的</a:t>
            </a:r>
            <a:r>
              <a:rPr lang="zh-CN" sz="36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，更像面向开发者的模式，它实质上是对Presitent Connection</a:t>
            </a:r>
            <a:r>
              <a:rPr lang="en-US" altLang="zh-CN" sz="36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s</a:t>
            </a:r>
            <a:r>
              <a:rPr lang="zh-CN" sz="36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做了封装，使其更加友好，</a:t>
            </a:r>
            <a:r>
              <a:rPr lang="zh-CN" sz="3600" dirty="0" smtClean="0">
                <a:solidFill>
                  <a:srgbClr val="FF0000"/>
                </a:solidFill>
                <a:ea typeface="宋体" panose="02010600030101010101" pitchFamily="2" charset="-122"/>
              </a:rPr>
              <a:t>它允许客户端和服务器端自定义方法然后相互之间调用</a:t>
            </a:r>
            <a:r>
              <a:rPr sz="3600" dirty="0" smtClean="0">
                <a:solidFill>
                  <a:schemeClr val="bg2">
                    <a:lumMod val="10000"/>
                  </a:schemeClr>
                </a:solidFill>
              </a:rPr>
              <a:t>。</a:t>
            </a:r>
            <a:r>
              <a:rPr lang="zh-CN" sz="36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（</a:t>
            </a:r>
            <a:r>
              <a:rPr lang="zh-CN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推荐使用</a:t>
            </a:r>
            <a:r>
              <a:rPr lang="zh-CN" sz="36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）</a:t>
            </a:r>
            <a:endParaRPr sz="3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600" dirty="0" smtClean="0">
                <a:solidFill>
                  <a:schemeClr val="bg2">
                    <a:lumMod val="10000"/>
                  </a:schemeClr>
                </a:solidFill>
              </a:rPr>
              <a:t>SignalR 将整个连接，信息交换过程封装得非常漂亮，客户端与服务器端全部使用 JSON 来交换数据。</a:t>
            </a:r>
            <a:endParaRPr sz="36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以下为对比说明：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626610"/>
            <a:ext cx="8505825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4784725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SignalR 实现推送常用实现方式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38860"/>
            <a:ext cx="8229600" cy="360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基本流程图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1940560"/>
            <a:ext cx="3781425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4784725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SignalR 实现推送常用实现方式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38860"/>
            <a:ext cx="8229600" cy="537400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Presistent Connection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s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：用于单个发件人、分组、广播消息的简单终结点，开发人员通过使用持久性连接Api，直接访问SignalR公开的底层通信协议。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提供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最主要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的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几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个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重写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事件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r>
              <a:rPr sz="3200" dirty="0" smtClean="0">
                <a:solidFill>
                  <a:srgbClr val="FF0000"/>
                </a:solidFill>
                <a:sym typeface="+mn-ea"/>
              </a:rPr>
              <a:t>OnConnected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方法即连接成功后调用的方法，调用Send方法告诉自己登录成功（当然你也可以根据实际业务告诉指定的人）。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rgbClr val="FF0000"/>
                </a:solidFill>
                <a:sym typeface="+mn-ea"/>
              </a:rPr>
              <a:t>OnReceived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方法即接受请求的方法，调用Send方法向指定人一对一发送消息。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rgbClr val="FF0000"/>
                </a:solidFill>
                <a:sym typeface="+mn-ea"/>
              </a:rPr>
              <a:t>OnDisconnected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方法即连接中断的方法，调用Broadcast方法向所有人发送消息，某某已经退出。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rgbClr val="FF0000"/>
                </a:solidFill>
                <a:sym typeface="+mn-ea"/>
              </a:rPr>
              <a:t>OnReconnected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方法即超时重新连接方法，执行重连业务。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4784725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SignalR 实现推送常用实现方式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38860"/>
            <a:ext cx="8229600" cy="537400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Hub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s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: 基于永久连接之上更高层的封装，它允许客户端和服务器端自定义方法并且相互调用，它还允许将强类型的参数传递给方法并且绑定模型。</a:t>
            </a:r>
            <a:endParaRPr sz="3200" dirty="0" smtClean="0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1.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提供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最主要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的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几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个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重写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事件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r>
              <a:rPr sz="3200" dirty="0" smtClean="0">
                <a:solidFill>
                  <a:srgbClr val="FF0000"/>
                </a:solidFill>
              </a:rPr>
              <a:t>OnConnected</a:t>
            </a:r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连接成功时调用。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rgbClr val="FF0000"/>
                </a:solidFill>
              </a:rPr>
              <a:t>OnDisconnected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：连接断开时调用。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rgbClr val="FF0000"/>
                </a:solidFill>
              </a:rPr>
              <a:t>OnReconnected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：重连时调用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。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2.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自定义方法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服务端可以</a:t>
            </a:r>
            <a:r>
              <a:rPr lang="zh-CN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自定义方法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供客户端调用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同样，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客户端可以</a:t>
            </a:r>
            <a:r>
              <a:rPr lang="zh-CN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自定义方法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供服务端调用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4474840" cy="5620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目录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WEB</a:t>
            </a:r>
            <a:r>
              <a:rPr lang="zh-CN" altLang="en-US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消息提醒实现</a:t>
            </a:r>
            <a:r>
              <a:rPr lang="zh-CN" altLang="en-US" sz="3200" dirty="0" smtClean="0">
                <a:solidFill>
                  <a:srgbClr val="FF0000"/>
                </a:solidFill>
              </a:rPr>
              <a:t>的背景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 smtClean="0">
                <a:solidFill>
                  <a:schemeClr val="tx2"/>
                </a:solidFill>
              </a:rPr>
              <a:t>目前主流的</a:t>
            </a:r>
            <a:r>
              <a:rPr lang="en-US" altLang="zh-CN" sz="3200" dirty="0" smtClean="0">
                <a:solidFill>
                  <a:schemeClr val="tx2"/>
                </a:solidFill>
              </a:rPr>
              <a:t>WEB</a:t>
            </a:r>
            <a:r>
              <a:rPr lang="zh-CN" altLang="en-US" sz="320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消息提醒方式介绍</a:t>
            </a:r>
            <a:endParaRPr lang="en-US" altLang="zh-CN" sz="3200" dirty="0">
              <a:solidFill>
                <a:schemeClr val="tx2"/>
              </a:solidFill>
            </a:endParaRPr>
          </a:p>
          <a:p>
            <a:r>
              <a:rPr lang="zh-CN" altLang="en-US" sz="3200" dirty="0" smtClean="0"/>
              <a:t>SignalR 是什么</a:t>
            </a:r>
            <a:endParaRPr lang="zh-CN" altLang="en-US" sz="3200" dirty="0" smtClean="0"/>
          </a:p>
          <a:p>
            <a:r>
              <a:rPr lang="zh-CN" altLang="en-US" sz="3200" dirty="0" smtClean="0">
                <a:sym typeface="+mn-ea"/>
              </a:rPr>
              <a:t>SignalR </a:t>
            </a:r>
            <a:r>
              <a:rPr lang="zh-CN" altLang="en-US" sz="3200" dirty="0" smtClean="0"/>
              <a:t>可以做什么</a:t>
            </a:r>
            <a:endParaRPr lang="zh-CN" altLang="en-US" sz="3200" dirty="0" smtClean="0"/>
          </a:p>
          <a:p>
            <a:r>
              <a:rPr lang="zh-CN" altLang="en-US" sz="3200" dirty="0" smtClean="0"/>
              <a:t>SignalR 实现推送常用实现方式</a:t>
            </a:r>
            <a:endParaRPr lang="zh-CN" altLang="en-US" sz="3200" dirty="0" smtClean="0"/>
          </a:p>
          <a:p>
            <a:r>
              <a:rPr lang="zh-CN" altLang="en-US" sz="3200" dirty="0" smtClean="0"/>
              <a:t>SignalR 自托管(Self-Host的</a:t>
            </a:r>
            <a:r>
              <a:rPr lang="zh-CN" altLang="en-US" sz="3200" dirty="0" smtClean="0">
                <a:sym typeface="+mn-ea"/>
              </a:rPr>
              <a:t>使用</a:t>
            </a:r>
            <a:r>
              <a:rPr lang="zh-CN" altLang="en-US" sz="3200" dirty="0" smtClean="0"/>
              <a:t>)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4784725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SignalR 实现推送常用实现方式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38860"/>
            <a:ext cx="8229600" cy="416560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Hub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s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关于客户端调用服务端自定义方法</a:t>
            </a:r>
            <a:r>
              <a:rPr lang="en-US" alt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及</a:t>
            </a:r>
            <a:r>
              <a:rPr lang="en-US" alt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Hubs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服务类名称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的注意事项：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、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如服务器端定义方法为：“</a:t>
            </a:r>
            <a:r>
              <a:rPr lang="en-US" altLang="zh-CN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Send</a:t>
            </a:r>
            <a:r>
              <a:rPr lang="zh-CN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UserMsg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”，客户端调用必须写成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“</a:t>
            </a:r>
            <a:r>
              <a:rPr lang="en-US" altLang="zh-CN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send</a:t>
            </a:r>
            <a:r>
              <a:rPr lang="zh-CN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UserMsg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”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、Hub</a:t>
            </a:r>
            <a:r>
              <a:rPr lang="en-US" alt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类为 "</a:t>
            </a:r>
            <a:r>
              <a:rPr lang="zh-CN" altLang="en-US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MyHub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"，前端调用的时候必须写成"</a:t>
            </a:r>
            <a:r>
              <a:rPr lang="zh-CN" altLang="en-US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myHub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"</a:t>
            </a:r>
            <a:endParaRPr lang="zh-CN" altLang="en-US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虽然知道了这个规则，但是编写过程中容易混乱，如何解决上面这个问题呢？</a:t>
            </a:r>
            <a:endParaRPr lang="zh-CN" altLang="en-US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Hubs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引入了两个特性分别是：</a:t>
            </a:r>
            <a:r>
              <a:rPr lang="zh-CN" altLang="en-US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[HubName()] 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和 </a:t>
            </a:r>
            <a:r>
              <a:rPr lang="zh-CN" altLang="en-US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[HubMethodName()]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，可以自行指定Hub</a:t>
            </a:r>
            <a:r>
              <a:rPr lang="en-US" alt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类和自定义方法的名称，指定什么，前端调用就用什么</a:t>
            </a:r>
            <a:endParaRPr lang="zh-CN" altLang="en-US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5395595"/>
            <a:ext cx="3000375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55" y="5334635"/>
            <a:ext cx="470535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4784725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SignalR 实现推送常用实现方式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2934335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5335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Hubs实现实时消息流程</a:t>
            </a:r>
            <a:endParaRPr sz="5335" dirty="0" smtClean="0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在服务器端定义对应的hub class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在客户端定义hub class 所对应的 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代理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类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proxy 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）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在客户端与服务器端建立连接（connection）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然后客户端就可以调用 proxy 对象的方法来调用服务器端的方法，也就是发送 request 给服务器端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服务器端接收到 request 之后，可以针对某个/组客户端或所有客户端（广播）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调用客户端定义的显示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消息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的方法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3612515"/>
            <a:ext cx="827722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4784725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SignalR 实现推送常用实现方式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38860"/>
            <a:ext cx="8229600" cy="537400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Hubs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如何调用客户端方法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除了服务端可以向所有客户端通知调用客户端方法之外，Clients这个属性有很多动态成员供我们使用。</a:t>
            </a:r>
            <a:endParaRPr sz="3200" dirty="0" smtClean="0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使用Clients对象进行调用，Clients对象下的属性和方法有：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向所有人发送(包括自己)：</a:t>
            </a:r>
            <a:r>
              <a:rPr sz="3200" dirty="0" smtClean="0">
                <a:solidFill>
                  <a:srgbClr val="FF0000"/>
                </a:solidFill>
              </a:rPr>
              <a:t>All { get; }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向所有人发送(排除一些人)：</a:t>
            </a:r>
            <a:r>
              <a:rPr sz="3200" dirty="0" smtClean="0">
                <a:solidFill>
                  <a:srgbClr val="FF0000"/>
                </a:solidFill>
              </a:rPr>
              <a:t>AllExcept(params string[] excludeConnectionIds)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向指定人发送，一对一：</a:t>
            </a:r>
            <a:r>
              <a:rPr sz="3200" dirty="0" smtClean="0">
                <a:solidFill>
                  <a:srgbClr val="FF0000"/>
                </a:solidFill>
              </a:rPr>
              <a:t>Client(string connectionId)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向一些人发送,一对多：</a:t>
            </a:r>
            <a:r>
              <a:rPr sz="3200" dirty="0" smtClean="0">
                <a:solidFill>
                  <a:srgbClr val="FF0000"/>
                </a:solidFill>
              </a:rPr>
              <a:t>Clients(IList&lt;string&gt; connectionIds)</a:t>
            </a:r>
            <a:endParaRPr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向某个组发送(排除一些人)：</a:t>
            </a:r>
            <a:r>
              <a:rPr sz="3200" dirty="0" smtClean="0">
                <a:solidFill>
                  <a:srgbClr val="FF0000"/>
                </a:solidFill>
              </a:rPr>
              <a:t>Group(string groupName, params string[] excludeConnectionIds)</a:t>
            </a:r>
            <a:endParaRPr sz="3200" dirty="0" smtClean="0">
              <a:solidFill>
                <a:srgbClr val="FF0000"/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 向多个组发送(排除一些人)：</a:t>
            </a:r>
            <a:r>
              <a:rPr sz="3200" dirty="0" smtClean="0">
                <a:solidFill>
                  <a:srgbClr val="FF0000"/>
                </a:solidFill>
              </a:rPr>
              <a:t>Groups(IList&lt;string&gt; groupNames, params string[] excludeConnectionIds)</a:t>
            </a:r>
            <a:endParaRPr sz="3200" dirty="0" smtClean="0">
              <a:solidFill>
                <a:srgbClr val="FF0000"/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由Id标识的特定用户：</a:t>
            </a:r>
            <a:r>
              <a:rPr sz="3200" dirty="0" smtClean="0">
                <a:solidFill>
                  <a:srgbClr val="FF0000"/>
                </a:solidFill>
              </a:rPr>
              <a:t>Users(IList&lt;string&gt; userIds)</a:t>
            </a:r>
            <a:endParaRPr sz="3200" dirty="0" smtClean="0">
              <a:solidFill>
                <a:srgbClr val="FF0000"/>
              </a:solidFill>
            </a:endParaRPr>
          </a:p>
          <a:p>
            <a:r>
              <a:rPr sz="3200" dirty="0" smtClean="0">
                <a:solidFill>
                  <a:schemeClr val="bg2">
                    <a:lumMod val="10000"/>
                  </a:schemeClr>
                </a:solidFill>
              </a:rPr>
              <a:t>由Id标识的特定多用户：</a:t>
            </a:r>
            <a:r>
              <a:rPr sz="3200" dirty="0" smtClean="0">
                <a:solidFill>
                  <a:srgbClr val="FF0000"/>
                </a:solidFill>
              </a:rPr>
              <a:t>User(string userId)</a:t>
            </a:r>
            <a:endParaRPr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        调用形式比如：</a:t>
            </a:r>
            <a:r>
              <a:rPr sz="3200" dirty="0" smtClean="0">
                <a:solidFill>
                  <a:srgbClr val="FF0000"/>
                </a:solidFill>
                <a:sym typeface="+mn-ea"/>
              </a:rPr>
              <a:t>Clients.All.客户端方法名称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4784725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SignalR 实现推送常用实现方式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02970"/>
            <a:ext cx="8229600" cy="582485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Hubs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分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组的概念（Groups对象）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SignalR分组提供了一种广播信息给指定客户端的方法，</a:t>
            </a:r>
            <a:r>
              <a:rPr lang="zh-CN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一个组里面可以有任意多个成员。同一个客户端可以存在于任意多个不同的组里面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。使用hub</a:t>
            </a:r>
            <a:r>
              <a:rPr lang="en-US" alt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s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类的属性Groups的</a:t>
            </a:r>
            <a:r>
              <a:rPr lang="zh-CN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Add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和</a:t>
            </a:r>
            <a:r>
              <a:rPr lang="zh-CN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Remove</a:t>
            </a: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方法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服务器端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endParaRPr lang="en-US" alt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endParaRPr lang="en-US" alt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endParaRPr lang="en-US" alt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r>
              <a:rPr lang="en-US" alt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客户端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  <a:sym typeface="+mn-ea"/>
              </a:rPr>
              <a:t>有兴趣参考：</a:t>
            </a:r>
            <a:r>
              <a:rPr lang="zh-CN" sz="2570" dirty="0" smtClean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https://blog.csdn.net/kebi007/article/details/54866672</a:t>
            </a:r>
            <a:endParaRPr lang="zh-CN" sz="3200" dirty="0" smtClean="0">
              <a:solidFill>
                <a:schemeClr val="bg2">
                  <a:lumMod val="10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sz="3200" dirty="0" smtClean="0">
              <a:solidFill>
                <a:srgbClr val="0070C0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015" y="2596515"/>
            <a:ext cx="4867275" cy="243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5" y="5034915"/>
            <a:ext cx="4752975" cy="34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65" y="5853430"/>
            <a:ext cx="426720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4474840" cy="5620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目录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chemeClr val="bg2">
                    <a:lumMod val="10000"/>
                  </a:schemeClr>
                </a:solidFill>
              </a:rPr>
              <a:t>WEB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消息提醒实现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</a:rPr>
              <a:t>的背景</a:t>
            </a:r>
            <a:endParaRPr lang="zh-CN" altLang="en-US"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3200" dirty="0" smtClean="0">
                <a:solidFill>
                  <a:schemeClr val="tx2"/>
                </a:solidFill>
              </a:rPr>
              <a:t>目前主流的</a:t>
            </a:r>
            <a:r>
              <a:rPr lang="en-US" altLang="zh-CN" sz="3200" dirty="0" smtClean="0">
                <a:solidFill>
                  <a:schemeClr val="tx2"/>
                </a:solidFill>
              </a:rPr>
              <a:t>WEB</a:t>
            </a:r>
            <a:r>
              <a:rPr lang="zh-CN" altLang="en-US" sz="320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消息提醒方式介绍</a:t>
            </a:r>
            <a:endParaRPr lang="en-US" altLang="zh-CN" sz="3200" dirty="0">
              <a:solidFill>
                <a:schemeClr val="tx2"/>
              </a:solidFill>
            </a:endParaRPr>
          </a:p>
          <a:p>
            <a:r>
              <a:rPr lang="zh-CN" altLang="en-US" sz="3200" dirty="0" smtClean="0"/>
              <a:t>SignalR 是什么</a:t>
            </a:r>
            <a:endParaRPr lang="zh-CN" altLang="en-US" sz="3200" dirty="0" smtClean="0"/>
          </a:p>
          <a:p>
            <a:r>
              <a:rPr lang="zh-CN" altLang="en-US" sz="3200" dirty="0" smtClean="0">
                <a:sym typeface="+mn-ea"/>
              </a:rPr>
              <a:t>SignalR </a:t>
            </a:r>
            <a:r>
              <a:rPr lang="zh-CN" altLang="en-US" sz="3200" dirty="0" smtClean="0"/>
              <a:t>可以做什么</a:t>
            </a:r>
            <a:endParaRPr lang="zh-CN" altLang="en-US" sz="3200" dirty="0" smtClean="0"/>
          </a:p>
          <a:p>
            <a:r>
              <a:rPr lang="zh-CN" altLang="en-US" sz="3200" dirty="0" smtClean="0">
                <a:solidFill>
                  <a:schemeClr val="tx2"/>
                </a:solidFill>
              </a:rPr>
              <a:t>SignalR 实现推送常用实现方式</a:t>
            </a:r>
            <a:endParaRPr lang="zh-CN" altLang="en-US" sz="3200" dirty="0" smtClean="0">
              <a:solidFill>
                <a:schemeClr val="tx2"/>
              </a:solidFill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SignalR 自托管(Self-Host的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使用</a:t>
            </a:r>
            <a:r>
              <a:rPr lang="zh-CN" altLang="en-US" sz="3200" dirty="0" smtClean="0">
                <a:solidFill>
                  <a:srgbClr val="FF0000"/>
                </a:solidFill>
              </a:rPr>
              <a:t>)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5293360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SignalR 自托管(Self-Host的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537400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</a:rPr>
              <a:t>.NET特有的Self-Host自托管的应用，即以Self-Host自托管为宿主加载SignalR服务。</a:t>
            </a:r>
            <a:endParaRPr lang="zh-CN" alt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</a:rPr>
              <a:t>宿主一词我们不会陌生，它可以看作是一个基础设施，它为一些服务和功能提供最底层的支持，如你的web应用程序可以运行在iis或者apache上，而这两个东西就是web应用程序的宿主，而</a:t>
            </a:r>
            <a:r>
              <a:rPr lang="zh-CN" altLang="en-US" sz="3200" dirty="0" smtClean="0">
                <a:solidFill>
                  <a:srgbClr val="FF0000"/>
                </a:solidFill>
              </a:rPr>
              <a:t>自主宿主SelfHost它可以自己去监听自己的服务，如你可以webApi宿主到一个console或者windowService上等等。</a:t>
            </a:r>
            <a:endParaRPr lang="zh-CN" alt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</a:rPr>
              <a:t>SignalR常常依托于ASP.NET应用程序运行于IIS中，但它还</a:t>
            </a:r>
            <a:r>
              <a:rPr lang="zh-CN" altLang="en-US" sz="3200" dirty="0" smtClean="0">
                <a:solidFill>
                  <a:srgbClr val="FF0000"/>
                </a:solidFill>
              </a:rPr>
              <a:t>可以自我托管(比如作为console 、winform、Windows service)，只要我们使用self-host库就可以了。</a:t>
            </a:r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</a:rPr>
              <a:t>该库向所有的SignalR 2库一样，构建于OWIN (Open Web Interface for .NET)。OWIN定义了一个在.NET web 服务端和web 应用程序的抽象。OWIN解耦了从服务端来的web 应用程序，这使得OWIN对于子托管web应用程序于自己的进程中得以表现得很完美。</a:t>
            </a:r>
            <a:endParaRPr lang="zh-CN" alt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2">
                    <a:lumMod val="50000"/>
                  </a:schemeClr>
                </a:solidFill>
              </a:rPr>
              <a:t>OWIN</a:t>
            </a:r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参考资料：</a:t>
            </a:r>
            <a:r>
              <a:rPr lang="zh-CN" altLang="en-US" sz="3200" dirty="0" smtClean="0">
                <a:solidFill>
                  <a:srgbClr val="0070C0"/>
                </a:solidFill>
                <a:ea typeface="宋体" panose="02010600030101010101" pitchFamily="2" charset="-122"/>
              </a:rPr>
              <a:t>https://www.cnblogs.com/yuesebote/p/10888703.html</a:t>
            </a:r>
            <a:endParaRPr lang="zh-CN" altLang="en-US" sz="3200" dirty="0" smtClean="0">
              <a:solidFill>
                <a:schemeClr val="tx2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  <a:sym typeface="+mn-ea"/>
              </a:rPr>
              <a:t>Self-Host自托管</a:t>
            </a:r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简单实现例子：</a:t>
            </a:r>
            <a:r>
              <a:rPr lang="zh-CN" altLang="en-US" sz="3200" dirty="0" smtClean="0">
                <a:solidFill>
                  <a:srgbClr val="0070C0"/>
                </a:solidFill>
                <a:ea typeface="宋体" panose="02010600030101010101" pitchFamily="2" charset="-122"/>
              </a:rPr>
              <a:t>http://blog.rdiframework.net/article/228</a:t>
            </a:r>
            <a:endParaRPr lang="zh-CN" altLang="en-US" sz="3200" dirty="0" smtClean="0">
              <a:solidFill>
                <a:schemeClr val="tx2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endParaRPr lang="zh-CN" altLang="en-US" sz="3200" dirty="0" smtClean="0">
              <a:solidFill>
                <a:schemeClr val="tx2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4474840" cy="56207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消息</a:t>
            </a:r>
            <a:r>
              <a:rPr lang="zh-CN" altLang="en-US" sz="311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提醒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实现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的背景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494982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/>
              <a:t>随着Web技术的流行，越来越多的应用从原有C/S模式转变为B/S模式。用户对于Web应用系统的实时性的需求也越来越多，很多应用（例如，</a:t>
            </a:r>
            <a:r>
              <a:rPr lang="en-US" altLang="zh-CN" sz="3200" dirty="0" smtClean="0">
                <a:solidFill>
                  <a:srgbClr val="FF0000"/>
                </a:solidFill>
              </a:rPr>
              <a:t>工业运行监控、Web在线通讯、即时报价系统</a:t>
            </a:r>
            <a:r>
              <a:rPr lang="zh-CN" altLang="en-US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，股票交易等等</a:t>
            </a:r>
            <a:r>
              <a:rPr lang="en-US" altLang="zh-CN" sz="3200" dirty="0" smtClean="0"/>
              <a:t>）都需要将后台发生的变化</a:t>
            </a:r>
            <a:r>
              <a:rPr lang="en-US" altLang="zh-CN" sz="3200" dirty="0" smtClean="0">
                <a:solidFill>
                  <a:srgbClr val="FF0000"/>
                </a:solidFill>
              </a:rPr>
              <a:t>主动地、实时地</a:t>
            </a:r>
            <a:r>
              <a:rPr lang="en-US" altLang="zh-CN" sz="3200" dirty="0" smtClean="0"/>
              <a:t>传送到浏览器端,而不需要用户手动地刷新页面，发起Http请求。</a:t>
            </a:r>
            <a:endParaRPr lang="en-US" altLang="zh-CN" sz="3200" dirty="0" smtClean="0"/>
          </a:p>
          <a:p>
            <a:r>
              <a:rPr lang="en-US" altLang="zh-CN" sz="3200" dirty="0" smtClean="0"/>
              <a:t>基于Web的实时信息推送技术就是在这样的需求下应运而生的。 基于Web的实时信息推送技术是一种新的Web应用架构，基于这种架构开发的应用中，服务器端会</a:t>
            </a:r>
            <a:r>
              <a:rPr lang="en-US" altLang="zh-CN" sz="3200" dirty="0" smtClean="0">
                <a:solidFill>
                  <a:srgbClr val="FF0000"/>
                </a:solidFill>
              </a:rPr>
              <a:t>主动地以异步的方式向浏览器端推送数据</a:t>
            </a:r>
            <a:r>
              <a:rPr lang="en-US" altLang="zh-CN" sz="3200" dirty="0" smtClean="0"/>
              <a:t>，而不需要浏览器端显式的发出Http请求。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4474840" cy="5620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目录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6"/>
          <p:cNvSpPr>
            <a:spLocks noGrp="1"/>
          </p:cNvSpPr>
          <p:nvPr/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chemeClr val="tx2"/>
                </a:solidFill>
              </a:rPr>
              <a:t>WEB</a:t>
            </a:r>
            <a:r>
              <a:rPr lang="zh-CN" altLang="en-US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消息提醒实现</a:t>
            </a:r>
            <a:r>
              <a:rPr lang="zh-CN" altLang="en-US" sz="3200" dirty="0" smtClean="0">
                <a:solidFill>
                  <a:schemeClr val="tx2"/>
                </a:solidFill>
              </a:rPr>
              <a:t>的背景</a:t>
            </a:r>
            <a:endParaRPr lang="zh-CN" altLang="en-US" sz="3200" dirty="0" smtClean="0">
              <a:solidFill>
                <a:schemeClr val="tx2"/>
              </a:solidFill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目前主流的</a:t>
            </a:r>
            <a:r>
              <a:rPr lang="en-US" altLang="zh-CN" sz="3200" dirty="0" smtClean="0">
                <a:solidFill>
                  <a:srgbClr val="FF0000"/>
                </a:solidFill>
              </a:rPr>
              <a:t>WEB</a:t>
            </a:r>
            <a:r>
              <a:rPr lang="zh-CN" altLang="en-US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消息提醒方式介绍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3200" dirty="0" smtClean="0"/>
              <a:t>SignalR 是什么</a:t>
            </a:r>
            <a:endParaRPr lang="zh-CN" altLang="en-US" sz="3200" dirty="0" smtClean="0"/>
          </a:p>
          <a:p>
            <a:r>
              <a:rPr lang="zh-CN" altLang="en-US" sz="3200" dirty="0" smtClean="0">
                <a:sym typeface="+mn-ea"/>
              </a:rPr>
              <a:t>SignalR </a:t>
            </a:r>
            <a:r>
              <a:rPr lang="zh-CN" altLang="en-US" sz="3200" dirty="0" smtClean="0"/>
              <a:t>可以做什么</a:t>
            </a:r>
            <a:endParaRPr lang="zh-CN" altLang="en-US" sz="3200" dirty="0" smtClean="0"/>
          </a:p>
          <a:p>
            <a:r>
              <a:rPr lang="zh-CN" altLang="en-US" sz="3200" dirty="0" smtClean="0"/>
              <a:t>SignalR 实现推送常用实现方式</a:t>
            </a:r>
            <a:endParaRPr lang="zh-CN" altLang="en-US" sz="3200" dirty="0" smtClean="0"/>
          </a:p>
          <a:p>
            <a:r>
              <a:rPr lang="zh-CN" altLang="en-US" sz="3200" dirty="0" smtClean="0"/>
              <a:t>SignalR 自托管(Self-Host的</a:t>
            </a:r>
            <a:r>
              <a:rPr lang="zh-CN" altLang="en-US" sz="3200" dirty="0" smtClean="0">
                <a:sym typeface="+mn-ea"/>
              </a:rPr>
              <a:t>使用</a:t>
            </a:r>
            <a:r>
              <a:rPr lang="zh-CN" altLang="en-US" sz="3200" dirty="0" smtClean="0"/>
              <a:t>)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5221605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目前主流的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消息提醒方式介绍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/>
              <a:t>普通的jquery ajax轮询(polling)</a:t>
            </a:r>
            <a:endParaRPr lang="en-US" altLang="zh-CN" sz="3200" dirty="0" smtClean="0"/>
          </a:p>
          <a:p>
            <a:r>
              <a:rPr lang="en-US" altLang="zh-CN" sz="3200" dirty="0" smtClean="0"/>
              <a:t>基于jquery ajax的长轮询(long polling)</a:t>
            </a:r>
            <a:endParaRPr lang="en-US" altLang="zh-CN" sz="3200" dirty="0" smtClean="0"/>
          </a:p>
          <a:p>
            <a:r>
              <a:rPr lang="en-US" altLang="zh-CN" sz="3200" dirty="0" smtClean="0"/>
              <a:t>基于iframe的流(streaming)方式</a:t>
            </a:r>
            <a:endParaRPr lang="en-US" altLang="zh-CN" sz="3200" dirty="0" smtClean="0"/>
          </a:p>
          <a:p>
            <a:r>
              <a:rPr lang="en-US" altLang="zh-CN" sz="3200" dirty="0" smtClean="0"/>
              <a:t>websocket实现方式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5221605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目前主流的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消息提醒方式介绍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694055"/>
            <a:ext cx="8229600" cy="616394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200" dirty="0" smtClean="0"/>
              <a:t>传统HTTP采用的是客户端发出的每次请求，服务端都是被动处理。此场景下</a:t>
            </a:r>
            <a:r>
              <a:rPr lang="zh-CN" altLang="en-US" sz="3200" dirty="0" smtClean="0">
                <a:ea typeface="宋体" panose="02010600030101010101" pitchFamily="2" charset="-122"/>
              </a:rPr>
              <a:t>是</a:t>
            </a:r>
            <a:r>
              <a:rPr lang="en-US" altLang="zh-CN" sz="3200" dirty="0" smtClean="0"/>
              <a:t>客户端</a:t>
            </a:r>
            <a:r>
              <a:rPr lang="zh-CN" altLang="en-US" sz="3200" dirty="0" smtClean="0">
                <a:ea typeface="宋体" panose="02010600030101010101" pitchFamily="2" charset="-122"/>
              </a:rPr>
              <a:t>优先</a:t>
            </a:r>
            <a:r>
              <a:rPr lang="en-US" altLang="zh-CN" sz="3200" dirty="0" smtClean="0"/>
              <a:t>，为了能让服务端也能主动，在html5出来之前，如果要做到服务器主动，我们只能采用变相的</a:t>
            </a:r>
            <a:r>
              <a:rPr lang="en-US" altLang="zh-CN" sz="3200" dirty="0" smtClean="0">
                <a:solidFill>
                  <a:srgbClr val="FF0000"/>
                </a:solidFill>
              </a:rPr>
              <a:t>longpool</a:t>
            </a:r>
            <a:r>
              <a:rPr lang="en-US" altLang="zh-CN" sz="3200" dirty="0" smtClean="0"/>
              <a:t>和</a:t>
            </a:r>
            <a:r>
              <a:rPr lang="en-US" altLang="zh-CN" sz="3200" dirty="0" smtClean="0">
                <a:solidFill>
                  <a:srgbClr val="FF0000"/>
                </a:solidFill>
              </a:rPr>
              <a:t>iframe流</a:t>
            </a:r>
            <a:r>
              <a:rPr lang="en-US" altLang="zh-CN" sz="3200" dirty="0" smtClean="0"/>
              <a:t>勉强实现。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>
                <a:ea typeface="宋体" panose="02010600030101010101" pitchFamily="2" charset="-122"/>
                <a:sym typeface="+mn-ea"/>
              </a:rPr>
              <a:t>随着</a:t>
            </a:r>
            <a:r>
              <a:rPr lang="en-US" altLang="zh-CN" sz="3200" dirty="0" smtClean="0">
                <a:sym typeface="+mn-ea"/>
              </a:rPr>
              <a:t>html5的出现让这种变得可能，html5中有两种主动模式。</a:t>
            </a:r>
            <a:endParaRPr lang="en-US" altLang="zh-CN" sz="32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3200" dirty="0" smtClean="0">
                <a:sym typeface="+mn-ea"/>
              </a:rPr>
              <a:t>第一种叫做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websockect</a:t>
            </a:r>
            <a:r>
              <a:rPr lang="en-US" altLang="zh-CN" sz="3200" dirty="0" smtClean="0">
                <a:sym typeface="+mn-ea"/>
              </a:rPr>
              <a:t>，WebSockets是Html5提供的新的API，可以在Web网页与服务器端间建立Socket连接，它是基于tcp模式的双工通讯。</a:t>
            </a:r>
            <a:endParaRPr lang="en-US" altLang="zh-CN" sz="3200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3200" dirty="0" smtClean="0">
                <a:ea typeface="宋体" panose="02010600030101010101" pitchFamily="2" charset="-122"/>
                <a:sym typeface="+mn-ea"/>
              </a:rPr>
              <a:t>第二</a:t>
            </a:r>
            <a:r>
              <a:rPr lang="en-US" altLang="zh-CN" sz="3200" dirty="0" smtClean="0">
                <a:sym typeface="+mn-ea"/>
              </a:rPr>
              <a:t>种叫做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SSE</a:t>
            </a:r>
            <a:r>
              <a:rPr lang="zh-CN" altLang="en-US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Server-Send-Events</a:t>
            </a:r>
            <a:r>
              <a:rPr lang="zh-CN" altLang="en-US" sz="32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3200" dirty="0" smtClean="0">
                <a:sym typeface="+mn-ea"/>
              </a:rPr>
              <a:t>，也就是客户端来订阅服务器的一种事件模型。</a:t>
            </a:r>
            <a:endParaRPr lang="en-US" altLang="zh-CN" sz="32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3200" dirty="0" smtClean="0"/>
              <a:t>这就相当于</a:t>
            </a:r>
            <a:r>
              <a:rPr lang="zh-CN" altLang="en-US" sz="3200" dirty="0" smtClean="0">
                <a:ea typeface="宋体" panose="02010600030101010101" pitchFamily="2" charset="-122"/>
              </a:rPr>
              <a:t>目前</a:t>
            </a:r>
            <a:r>
              <a:rPr lang="en-US" altLang="zh-CN" sz="3200" dirty="0" smtClean="0"/>
              <a:t>要实现服务端的主动就有了4种方案。</a:t>
            </a:r>
            <a:endParaRPr lang="en-US" altLang="zh-CN" sz="3200" dirty="0" smtClean="0"/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普通的jquery ajax轮询(polling)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基于jquery ajax的长轮询(long polling)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基于iframe的流(streaming)方式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基于</a:t>
            </a:r>
            <a:r>
              <a:rPr lang="en-US" altLang="zh-CN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html5</a:t>
            </a:r>
            <a:r>
              <a:rPr lang="zh-CN" altLang="en-US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3200" dirty="0" smtClean="0">
                <a:solidFill>
                  <a:srgbClr val="FF0000"/>
                </a:solidFill>
              </a:rPr>
              <a:t>websocket实现方式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5221605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目前主流的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消息提醒方式介绍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65860"/>
            <a:ext cx="6409055" cy="68199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200" dirty="0" smtClean="0">
                <a:ea typeface="宋体" panose="02010600030101010101" pitchFamily="2" charset="-122"/>
                <a:sym typeface="+mn-ea"/>
              </a:rPr>
              <a:t>以下为四</a:t>
            </a:r>
            <a:r>
              <a:rPr lang="en-US" altLang="zh-CN" sz="3200" dirty="0" smtClean="0">
                <a:sym typeface="+mn-ea"/>
              </a:rPr>
              <a:t>种</a:t>
            </a:r>
            <a:r>
              <a:rPr lang="zh-CN" altLang="en-US" sz="3200" dirty="0" smtClean="0">
                <a:ea typeface="宋体" panose="02010600030101010101" pitchFamily="2" charset="-122"/>
                <a:sym typeface="+mn-ea"/>
              </a:rPr>
              <a:t>技术的介绍与优缺点对比：</a:t>
            </a:r>
            <a:endParaRPr lang="zh-CN" altLang="en-US" sz="3200" dirty="0" smtClean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" y="1950720"/>
            <a:ext cx="9001125" cy="4616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5221605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目前主流的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消息提醒方式介绍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53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200" dirty="0" smtClean="0">
                <a:ea typeface="宋体" panose="02010600030101010101" pitchFamily="2" charset="-122"/>
                <a:sym typeface="+mn-ea"/>
              </a:rPr>
              <a:t>感兴趣可以参考相关资料：</a:t>
            </a:r>
            <a:endParaRPr lang="zh-CN" altLang="en-US" sz="3200" dirty="0" smtClean="0">
              <a:ea typeface="宋体" panose="02010600030101010101" pitchFamily="2" charset="-122"/>
              <a:sym typeface="+mn-ea"/>
            </a:endParaRPr>
          </a:p>
          <a:p>
            <a:r>
              <a:rPr lang="en-US" altLang="zh-CN" sz="3200" dirty="0" smtClean="0"/>
              <a:t>基于jquery ajax的长轮询(long polling)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       http://www.360doc.com/content/17/1225/17/16915_716184121.shtml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en-US" altLang="zh-CN" sz="3200" dirty="0" smtClean="0"/>
              <a:t>基于iframe的流(streaming)方式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smtClean="0">
                <a:solidFill>
                  <a:srgbClr val="0070C0"/>
                </a:solidFill>
              </a:rPr>
              <a:t>  http://www.360doc.com/content/17/1225/17/16915_716184215.shtml</a:t>
            </a:r>
            <a:endParaRPr lang="en-US" altLang="zh-CN" sz="1800" dirty="0" smtClean="0"/>
          </a:p>
          <a:p>
            <a:r>
              <a:rPr lang="zh-CN" altLang="en-US" sz="3200" dirty="0" smtClean="0">
                <a:ea typeface="宋体" panose="02010600030101010101" pitchFamily="2" charset="-122"/>
              </a:rPr>
              <a:t>基于</a:t>
            </a:r>
            <a:r>
              <a:rPr lang="en-US" altLang="zh-CN" sz="3200" dirty="0" smtClean="0">
                <a:ea typeface="宋体" panose="02010600030101010101" pitchFamily="2" charset="-122"/>
              </a:rPr>
              <a:t>html5</a:t>
            </a:r>
            <a:r>
              <a:rPr lang="zh-CN" altLang="en-US" sz="3200" dirty="0" smtClean="0">
                <a:ea typeface="宋体" panose="02010600030101010101" pitchFamily="2" charset="-122"/>
              </a:rPr>
              <a:t>的</a:t>
            </a:r>
            <a:r>
              <a:rPr lang="en-US" altLang="zh-CN" sz="3200" dirty="0" smtClean="0"/>
              <a:t>websocket实现方式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0070C0"/>
                </a:solidFill>
              </a:rPr>
              <a:t>      http://www.360doc.com/content/17/1225/17/16915_716184301.shtml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       https://blog.csdn.net/qq_42564846/article/details/81041242</a:t>
            </a:r>
            <a:endParaRPr lang="en-US" altLang="zh-CN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4474840" cy="5620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目录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6"/>
          <p:cNvSpPr>
            <a:spLocks noGrp="1"/>
          </p:cNvSpPr>
          <p:nvPr/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chemeClr val="tx2"/>
                </a:solidFill>
              </a:rPr>
              <a:t>WEB</a:t>
            </a:r>
            <a:r>
              <a:rPr lang="zh-CN" altLang="en-US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消息提醒实现</a:t>
            </a:r>
            <a:r>
              <a:rPr lang="zh-CN" altLang="en-US" sz="3200" dirty="0" smtClean="0">
                <a:solidFill>
                  <a:schemeClr val="tx2"/>
                </a:solidFill>
              </a:rPr>
              <a:t>的背景</a:t>
            </a:r>
            <a:endParaRPr lang="zh-CN" altLang="en-US" sz="3200" dirty="0" smtClean="0">
              <a:solidFill>
                <a:schemeClr val="tx2"/>
              </a:solidFill>
            </a:endParaRPr>
          </a:p>
          <a:p>
            <a:r>
              <a:rPr lang="zh-CN" altLang="en-US" sz="3200" dirty="0" smtClean="0">
                <a:solidFill>
                  <a:schemeClr val="tx2"/>
                </a:solidFill>
              </a:rPr>
              <a:t>目前主流的</a:t>
            </a:r>
            <a:r>
              <a:rPr lang="en-US" altLang="zh-CN" sz="3200" dirty="0" smtClean="0">
                <a:solidFill>
                  <a:schemeClr val="tx2"/>
                </a:solidFill>
              </a:rPr>
              <a:t>WEB</a:t>
            </a:r>
            <a:r>
              <a:rPr lang="zh-CN" altLang="en-US" sz="320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消息提醒方式介绍</a:t>
            </a:r>
            <a:endParaRPr lang="en-US" altLang="zh-CN" sz="3200" dirty="0">
              <a:solidFill>
                <a:schemeClr val="tx2"/>
              </a:solidFill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SignalR 是什么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 smtClean="0">
                <a:sym typeface="+mn-ea"/>
              </a:rPr>
              <a:t>SignalR </a:t>
            </a:r>
            <a:r>
              <a:rPr lang="zh-CN" altLang="en-US" sz="3200" dirty="0" smtClean="0"/>
              <a:t>可以做什么</a:t>
            </a:r>
            <a:endParaRPr lang="zh-CN" altLang="en-US" sz="3200" dirty="0" smtClean="0"/>
          </a:p>
          <a:p>
            <a:r>
              <a:rPr lang="zh-CN" altLang="en-US" sz="3200" dirty="0" smtClean="0"/>
              <a:t>SignalR 实现推送常用实现方式</a:t>
            </a:r>
            <a:endParaRPr lang="zh-CN" altLang="en-US" sz="3200" dirty="0" smtClean="0"/>
          </a:p>
          <a:p>
            <a:r>
              <a:rPr lang="zh-CN" altLang="en-US" sz="3200" dirty="0" smtClean="0"/>
              <a:t>SignalR 自托管(Self-Host的</a:t>
            </a:r>
            <a:r>
              <a:rPr lang="zh-CN" altLang="en-US" sz="3200" dirty="0" smtClean="0">
                <a:sym typeface="+mn-ea"/>
              </a:rPr>
              <a:t>使用</a:t>
            </a:r>
            <a:r>
              <a:rPr lang="zh-CN" altLang="en-US" sz="3200" dirty="0" smtClean="0"/>
              <a:t>)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92481196"/>
  <p:tag name="KSO_WM_UNIT_PLACING_PICTURE_USER_VIEWPORT" val="{&quot;height&quot;:3840,&quot;width&quot;:7665}"/>
</p:tagLst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6007</Words>
  <Application>WPS 演示</Application>
  <PresentationFormat>全屏显示(4:3)</PresentationFormat>
  <Paragraphs>248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Source Sans Pro Light</vt:lpstr>
      <vt:lpstr>Segoe Print</vt:lpstr>
      <vt:lpstr>微软雅黑</vt:lpstr>
      <vt:lpstr>Calibri</vt:lpstr>
      <vt:lpstr>Aharoni</vt:lpstr>
      <vt:lpstr>Yu Gothic UI Semibold</vt:lpstr>
      <vt:lpstr>Arial Unicode MS</vt:lpstr>
      <vt:lpstr>Office Theme</vt:lpstr>
      <vt:lpstr>PowerPoint 演示文稿</vt:lpstr>
      <vt:lpstr>目录</vt:lpstr>
      <vt:lpstr>WEB消息提醒实现的背景</vt:lpstr>
      <vt:lpstr>目录</vt:lpstr>
      <vt:lpstr>目前主流的WEB消息提醒方式介绍</vt:lpstr>
      <vt:lpstr>目前主流的WEB消息提醒方式介绍</vt:lpstr>
      <vt:lpstr>目前主流的WEB消息提醒方式介绍</vt:lpstr>
      <vt:lpstr>目前主流的WEB消息提醒方式介绍</vt:lpstr>
      <vt:lpstr>目录</vt:lpstr>
      <vt:lpstr>SignalR 是什么</vt:lpstr>
      <vt:lpstr>SignalR 是什么</vt:lpstr>
      <vt:lpstr>目录</vt:lpstr>
      <vt:lpstr>SignalR 可以做什么</vt:lpstr>
      <vt:lpstr>SignalR 可以做什么</vt:lpstr>
      <vt:lpstr>目录</vt:lpstr>
      <vt:lpstr>SignalR 实现推送常用实现方式</vt:lpstr>
      <vt:lpstr>SignalR 实现推送常用实现方式</vt:lpstr>
      <vt:lpstr>SignalR 实现推送常用实现方式</vt:lpstr>
      <vt:lpstr>SignalR 实现推送常用实现方式</vt:lpstr>
      <vt:lpstr>SignalR 实现推送常用实现方式</vt:lpstr>
      <vt:lpstr>SignalR 实现推送常用实现方式</vt:lpstr>
      <vt:lpstr>SignalR 实现推送常用实现方式</vt:lpstr>
      <vt:lpstr>SignalR 实现推送常用实现方式</vt:lpstr>
      <vt:lpstr>目录</vt:lpstr>
      <vt:lpstr>SignalR 自托管(Self-Host的使用)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欧美简约风格公司企业介绍PPT模板</dc:title>
  <dc:creator>木若0714</dc:creator>
  <cp:keywords>欧美简约风格公司企业介绍PPT模板</cp:keywords>
  <dc:description>欧美简约风格公司企业介绍PPT模板</dc:description>
  <dc:subject>欧美简约风格公司企业介绍PPT模板</dc:subject>
  <cp:category>欧美简约风格公司企业介绍PPT模板</cp:category>
  <cp:lastModifiedBy>BayNexus</cp:lastModifiedBy>
  <cp:revision>692</cp:revision>
  <cp:lastPrinted>2016-08-04T09:35:00Z</cp:lastPrinted>
  <dcterms:created xsi:type="dcterms:W3CDTF">2014-02-03T20:55:00Z</dcterms:created>
  <dcterms:modified xsi:type="dcterms:W3CDTF">2020-04-22T02:16:42Z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