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7"/>
  </p:normalViewPr>
  <p:slideViewPr>
    <p:cSldViewPr snapToGrid="0" snapToObjects="1">
      <p:cViewPr varScale="1">
        <p:scale>
          <a:sx n="85" d="100"/>
          <a:sy n="8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0F678-EA01-234E-9420-152FB44D9011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B6D3-156D-2E47-BAD0-D99C113185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75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6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716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02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69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0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39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45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96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29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949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68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5D7E-321D-D148-A3F3-E9500D105EDA}" type="datetimeFigureOut">
              <a:rPr kumimoji="1" lang="zh-TW" altLang="en-US" smtClean="0"/>
              <a:t>2018/2/27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ACB0-59FF-824B-A3B6-F4F5D343B9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689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B6%85%E7%B4%9A%E9%9B%BB%E8%85%A6" TargetMode="External"/><Relationship Id="rId2" Type="http://schemas.openxmlformats.org/officeDocument/2006/relationships/hyperlink" Target="https://zh.wikipedia.org/wiki/TOP5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系統程式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羅習五</a:t>
            </a:r>
          </a:p>
        </p:txBody>
      </p:sp>
    </p:spTree>
    <p:extLst>
      <p:ext uri="{BB962C8B-B14F-4D97-AF65-F5344CB8AC3E}">
        <p14:creationId xmlns:p14="http://schemas.microsoft.com/office/powerpoint/2010/main" val="1403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311908"/>
            <a:ext cx="3425957" cy="42337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上課教材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kumimoji="1" lang="zh-TW" altLang="en-US" sz="2000" dirty="0">
                <a:solidFill>
                  <a:schemeClr val="bg1"/>
                </a:solidFill>
              </a:rPr>
              <a:t>請到</a:t>
            </a:r>
            <a:r>
              <a:rPr kumimoji="1" lang="en-US" altLang="zh-TW" sz="2000" dirty="0" err="1">
                <a:solidFill>
                  <a:schemeClr val="bg1"/>
                </a:solidFill>
              </a:rPr>
              <a:t>ecourse</a:t>
            </a:r>
            <a:r>
              <a:rPr kumimoji="1" lang="zh-TW" altLang="en-US" sz="2000" dirty="0">
                <a:solidFill>
                  <a:schemeClr val="bg1"/>
                </a:solidFill>
              </a:rPr>
              <a:t>下載，本學期沒有正式的教科書，請參照投影片</a:t>
            </a:r>
            <a:endParaRPr kumimoji="1" lang="en-US" altLang="zh-TW" sz="2000" dirty="0">
              <a:solidFill>
                <a:schemeClr val="bg1"/>
              </a:solidFill>
            </a:endParaRPr>
          </a:p>
          <a:p>
            <a:r>
              <a:rPr kumimoji="1" lang="zh-TW" altLang="en-US" sz="2000" dirty="0">
                <a:solidFill>
                  <a:schemeClr val="bg1"/>
                </a:solidFill>
              </a:rPr>
              <a:t>參考書籍、網頁</a:t>
            </a:r>
            <a:endParaRPr kumimoji="1" lang="en-US" altLang="zh-TW" sz="20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TW" sz="2000" dirty="0">
                <a:solidFill>
                  <a:schemeClr val="bg1"/>
                </a:solidFill>
              </a:rPr>
              <a:t>Advanced Programming in the UNIX® Environment</a:t>
            </a:r>
          </a:p>
          <a:p>
            <a:pPr lvl="2"/>
            <a:r>
              <a:rPr kumimoji="1" lang="en-US" altLang="zh-TW" sz="1600" dirty="0">
                <a:solidFill>
                  <a:schemeClr val="bg1"/>
                </a:solidFill>
              </a:rPr>
              <a:t>UNIX programming</a:t>
            </a:r>
            <a:r>
              <a:rPr kumimoji="1" lang="zh-TW" altLang="en-US" sz="1600" dirty="0">
                <a:solidFill>
                  <a:schemeClr val="bg1"/>
                </a:solidFill>
              </a:rPr>
              <a:t>的經典教材</a:t>
            </a:r>
            <a:endParaRPr kumimoji="1" lang="en-US" altLang="zh-TW" sz="16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TW" sz="2000" dirty="0">
                <a:solidFill>
                  <a:schemeClr val="bg1"/>
                </a:solidFill>
              </a:rPr>
              <a:t>https://</a:t>
            </a:r>
            <a:r>
              <a:rPr kumimoji="1" lang="en-US" altLang="zh-TW" sz="2000" dirty="0" err="1">
                <a:solidFill>
                  <a:schemeClr val="bg1"/>
                </a:solidFill>
              </a:rPr>
              <a:t>linux.die.net</a:t>
            </a:r>
            <a:r>
              <a:rPr kumimoji="1" lang="en-US" altLang="zh-TW" sz="2000" dirty="0">
                <a:solidFill>
                  <a:schemeClr val="bg1"/>
                </a:solidFill>
              </a:rPr>
              <a:t>/man/</a:t>
            </a:r>
          </a:p>
          <a:p>
            <a:pPr lvl="2"/>
            <a:r>
              <a:rPr kumimoji="1" lang="en-US" altLang="zh-TW" sz="1600" dirty="0">
                <a:solidFill>
                  <a:schemeClr val="bg1"/>
                </a:solidFill>
              </a:rPr>
              <a:t>Linux</a:t>
            </a:r>
            <a:r>
              <a:rPr kumimoji="1" lang="zh-TW" altLang="en-US" sz="1600" dirty="0">
                <a:solidFill>
                  <a:schemeClr val="bg1"/>
                </a:solidFill>
              </a:rPr>
              <a:t>的</a:t>
            </a:r>
            <a:r>
              <a:rPr kumimoji="1" lang="en-US" altLang="zh-TW" sz="1600" dirty="0">
                <a:solidFill>
                  <a:schemeClr val="bg1"/>
                </a:solidFill>
              </a:rPr>
              <a:t>man page</a:t>
            </a:r>
          </a:p>
          <a:p>
            <a:pPr lvl="1"/>
            <a:r>
              <a:rPr kumimoji="1" lang="en-US" altLang="zh-TW" sz="2000" dirty="0">
                <a:solidFill>
                  <a:schemeClr val="bg1"/>
                </a:solidFill>
              </a:rPr>
              <a:t>http://</a:t>
            </a:r>
            <a:r>
              <a:rPr kumimoji="1" lang="en-US" altLang="zh-TW" sz="2000" dirty="0" err="1">
                <a:solidFill>
                  <a:schemeClr val="bg1"/>
                </a:solidFill>
              </a:rPr>
              <a:t>linux.vbird.org</a:t>
            </a:r>
            <a:r>
              <a:rPr kumimoji="1" lang="en-US" altLang="zh-TW" sz="2000" dirty="0">
                <a:solidFill>
                  <a:schemeClr val="bg1"/>
                </a:solidFill>
              </a:rPr>
              <a:t>/</a:t>
            </a:r>
          </a:p>
          <a:p>
            <a:pPr lvl="2"/>
            <a:r>
              <a:rPr kumimoji="1" lang="zh-TW" altLang="en-US" sz="1600" dirty="0">
                <a:solidFill>
                  <a:schemeClr val="bg1"/>
                </a:solidFill>
              </a:rPr>
              <a:t>裡面主要說明如何使用</a:t>
            </a:r>
            <a:r>
              <a:rPr kumimoji="1" lang="en-US" altLang="zh-TW" sz="1600" dirty="0">
                <a:solidFill>
                  <a:schemeClr val="bg1"/>
                </a:solidFill>
              </a:rPr>
              <a:t>Linux</a:t>
            </a:r>
            <a:endParaRPr kumimoji="1" lang="en-US" altLang="zh-TW" dirty="0">
              <a:solidFill>
                <a:schemeClr val="bg1"/>
              </a:solidFill>
            </a:endParaRPr>
          </a:p>
          <a:p>
            <a:pPr lvl="1"/>
            <a:r>
              <a:rPr kumimoji="1" lang="en-US" altLang="zh-TW" sz="2000" dirty="0">
                <a:solidFill>
                  <a:schemeClr val="bg1"/>
                </a:solidFill>
              </a:rPr>
              <a:t>https://</a:t>
            </a:r>
            <a:r>
              <a:rPr kumimoji="1" lang="en-US" altLang="zh-TW" sz="2000" dirty="0" err="1">
                <a:solidFill>
                  <a:schemeClr val="bg1"/>
                </a:solidFill>
              </a:rPr>
              <a:t>docs.google.com</a:t>
            </a:r>
            <a:r>
              <a:rPr kumimoji="1" lang="en-US" altLang="zh-TW" sz="2000" dirty="0">
                <a:solidFill>
                  <a:schemeClr val="bg1"/>
                </a:solidFill>
              </a:rPr>
              <a:t>/file/d/0B2dlGZ_3bOSvQ0luWWl3V0NyVUE/view</a:t>
            </a:r>
          </a:p>
          <a:p>
            <a:pPr lvl="2"/>
            <a:r>
              <a:rPr kumimoji="1" lang="en-US" altLang="zh-TW" sz="1600" dirty="0">
                <a:solidFill>
                  <a:schemeClr val="bg1"/>
                </a:solidFill>
              </a:rPr>
              <a:t>Linux system programming, 2</a:t>
            </a:r>
            <a:r>
              <a:rPr kumimoji="1" lang="en-US" altLang="zh-TW" sz="1600" baseline="30000" dirty="0">
                <a:solidFill>
                  <a:schemeClr val="bg1"/>
                </a:solidFill>
              </a:rPr>
              <a:t>nd</a:t>
            </a:r>
            <a:r>
              <a:rPr kumimoji="1" lang="en-US" altLang="zh-TW" sz="1600" dirty="0">
                <a:solidFill>
                  <a:schemeClr val="bg1"/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13389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為何只介紹</a:t>
            </a:r>
            <a:r>
              <a:rPr kumimoji="1" lang="en-US" altLang="zh-TW" dirty="0"/>
              <a:t>Linux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以超級電腦為例</a:t>
            </a:r>
            <a:endParaRPr kumimoji="1"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2013</a:t>
            </a:r>
            <a:r>
              <a:rPr lang="zh-TW" altLang="en-US" dirty="0"/>
              <a:t>年，</a:t>
            </a:r>
            <a:r>
              <a:rPr lang="zh-TW" altLang="en-US" dirty="0">
                <a:hlinkClick r:id="rId2" tooltip="TOP500"/>
              </a:rPr>
              <a:t>世界前</a:t>
            </a:r>
            <a:r>
              <a:rPr lang="en-US" altLang="zh-TW" dirty="0">
                <a:hlinkClick r:id="rId2" tooltip="TOP500"/>
              </a:rPr>
              <a:t>500</a:t>
            </a:r>
            <a:r>
              <a:rPr lang="zh-TW" altLang="en-US" dirty="0">
                <a:hlinkClick r:id="rId2" tooltip="TOP500"/>
              </a:rPr>
              <a:t>強</a:t>
            </a:r>
            <a:r>
              <a:rPr lang="zh-TW" altLang="en-US" dirty="0"/>
              <a:t>的</a:t>
            </a:r>
            <a:r>
              <a:rPr lang="zh-TW" altLang="en-US" dirty="0">
                <a:hlinkClick r:id="rId3" tooltip="超級電腦"/>
              </a:rPr>
              <a:t>超級電腦</a:t>
            </a:r>
            <a:r>
              <a:rPr lang="zh-TW" altLang="en-US" dirty="0"/>
              <a:t>總共有</a:t>
            </a:r>
            <a:r>
              <a:rPr lang="en-US" altLang="zh-TW" dirty="0"/>
              <a:t>96.4%</a:t>
            </a:r>
            <a:r>
              <a:rPr lang="zh-TW" altLang="en-US" dirty="0"/>
              <a:t>採用</a:t>
            </a:r>
            <a:r>
              <a:rPr lang="en-US" altLang="zh-TW" dirty="0"/>
              <a:t>Linux</a:t>
            </a:r>
            <a:r>
              <a:rPr lang="zh-TW" altLang="en-US" dirty="0"/>
              <a:t>的作業系統。</a:t>
            </a:r>
            <a:endParaRPr lang="en-US" altLang="zh-TW" dirty="0"/>
          </a:p>
          <a:p>
            <a:r>
              <a:rPr kumimoji="1" lang="zh-TW" altLang="en-US" dirty="0"/>
              <a:t>以行動裝置為例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Android</a:t>
            </a:r>
            <a:r>
              <a:rPr kumimoji="1" lang="zh-TW" altLang="en-US" dirty="0"/>
              <a:t>市佔節節高升，佔全球手機市場</a:t>
            </a:r>
            <a:r>
              <a:rPr kumimoji="1" lang="en-US" altLang="zh-TW" dirty="0"/>
              <a:t>88% </a:t>
            </a:r>
          </a:p>
          <a:p>
            <a:r>
              <a:rPr kumimoji="1" lang="en-US" altLang="zh-TW" dirty="0"/>
              <a:t>Linux</a:t>
            </a:r>
            <a:r>
              <a:rPr kumimoji="1" lang="zh-TW" altLang="en-US" dirty="0"/>
              <a:t>裡面有些特別功能是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沒有的，為了學習到更深入的功能，因此只著重在</a:t>
            </a:r>
            <a:r>
              <a:rPr kumimoji="1" lang="en-US" altLang="zh-TW" dirty="0"/>
              <a:t>Linux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483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評分方式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r>
              <a:rPr kumimoji="1" lang="zh-TW" altLang="en-US" dirty="0"/>
              <a:t>點名成績 （</a:t>
            </a:r>
            <a:r>
              <a:rPr kumimoji="1" lang="en-US" altLang="zh-TW" dirty="0"/>
              <a:t>10%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Hant" altLang="en-US" dirty="0"/>
              <a:t>回家考</a:t>
            </a:r>
            <a:r>
              <a:rPr kumimoji="1" lang="zh-TW" altLang="en-US" dirty="0"/>
              <a:t>（</a:t>
            </a:r>
            <a:r>
              <a:rPr kumimoji="1" lang="en-US" altLang="zh-TW" dirty="0"/>
              <a:t>30%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選出最優秀的</a:t>
            </a:r>
            <a:r>
              <a:rPr kumimoji="1" lang="en-US" altLang="zh-TW" dirty="0"/>
              <a:t>3</a:t>
            </a:r>
            <a:r>
              <a:rPr kumimoji="1" lang="zh-TW" altLang="en-US" dirty="0"/>
              <a:t>份</a:t>
            </a:r>
            <a:r>
              <a:rPr kumimoji="1" lang="zh-Hant" altLang="en-US" dirty="0"/>
              <a:t>「回家考」</a:t>
            </a:r>
            <a:r>
              <a:rPr kumimoji="1" lang="zh-TW" altLang="en-US" dirty="0"/>
              <a:t>（正確性、程式撰寫風格、註解），額外加分</a:t>
            </a:r>
            <a:r>
              <a:rPr kumimoji="1" lang="en-US" altLang="zh-TW" dirty="0"/>
              <a:t>5</a:t>
            </a:r>
            <a:r>
              <a:rPr kumimoji="1" lang="zh-TW" altLang="en-US" dirty="0"/>
              <a:t>分，公開程式碼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作業抄襲，</a:t>
            </a:r>
            <a:r>
              <a:rPr kumimoji="1" lang="zh-Hant" altLang="en-US"/>
              <a:t>交由教務處處理</a:t>
            </a:r>
            <a:endParaRPr kumimoji="1" lang="en-US" altLang="zh-TW" dirty="0"/>
          </a:p>
          <a:p>
            <a:r>
              <a:rPr kumimoji="1" lang="zh-TW" altLang="en-US" dirty="0"/>
              <a:t>期中考、期末考（</a:t>
            </a:r>
            <a:r>
              <a:rPr kumimoji="1" lang="en-US" altLang="zh-TW" dirty="0"/>
              <a:t>60%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考試包含筆試及上機考，分別各佔本項成績的</a:t>
            </a:r>
            <a:r>
              <a:rPr kumimoji="1" lang="en-US" altLang="zh-TW" dirty="0"/>
              <a:t>40%</a:t>
            </a:r>
            <a:r>
              <a:rPr kumimoji="1" lang="zh-TW" altLang="en-US" dirty="0"/>
              <a:t>及</a:t>
            </a:r>
            <a:r>
              <a:rPr kumimoji="1" lang="en-US" altLang="zh-TW" dirty="0"/>
              <a:t>60%</a:t>
            </a:r>
          </a:p>
          <a:p>
            <a:pPr lvl="1"/>
            <a:r>
              <a:rPr kumimoji="1" lang="zh-TW" altLang="en-US" dirty="0"/>
              <a:t>上機考的部分，選出最優秀的</a:t>
            </a:r>
            <a:r>
              <a:rPr kumimoji="1" lang="en-US" altLang="zh-TW" dirty="0"/>
              <a:t>3</a:t>
            </a:r>
            <a:r>
              <a:rPr kumimoji="1" lang="zh-TW" altLang="en-US" dirty="0"/>
              <a:t>份作業（正確性、程式撰寫風格、註解），額外加分</a:t>
            </a:r>
            <a:r>
              <a:rPr kumimoji="1" lang="en-US" altLang="zh-TW" dirty="0"/>
              <a:t>5</a:t>
            </a:r>
            <a:r>
              <a:rPr kumimoji="1" lang="zh-TW" altLang="en-US" dirty="0"/>
              <a:t>分，公開程式碼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99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261</Words>
  <Application>Microsoft Macintosh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Office 佈景主題</vt:lpstr>
      <vt:lpstr>系統程式</vt:lpstr>
      <vt:lpstr>上課教材</vt:lpstr>
      <vt:lpstr>為何只介紹Linux</vt:lpstr>
      <vt:lpstr>評分方式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系統程式</dc:title>
  <dc:creator>shiwu Lo</dc:creator>
  <cp:lastModifiedBy>羅習五</cp:lastModifiedBy>
  <cp:revision>4</cp:revision>
  <dcterms:created xsi:type="dcterms:W3CDTF">2017-02-17T06:34:59Z</dcterms:created>
  <dcterms:modified xsi:type="dcterms:W3CDTF">2018-02-26T23:04:53Z</dcterms:modified>
</cp:coreProperties>
</file>