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75" r:id="rId9"/>
    <p:sldId id="263" r:id="rId10"/>
    <p:sldId id="264" r:id="rId11"/>
    <p:sldId id="269" r:id="rId12"/>
    <p:sldId id="265" r:id="rId13"/>
    <p:sldId id="29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81" r:id="rId22"/>
    <p:sldId id="282" r:id="rId23"/>
    <p:sldId id="285" r:id="rId24"/>
    <p:sldId id="283" r:id="rId25"/>
    <p:sldId id="284" r:id="rId26"/>
    <p:sldId id="286" r:id="rId27"/>
    <p:sldId id="287" r:id="rId28"/>
    <p:sldId id="288" r:id="rId29"/>
    <p:sldId id="274" r:id="rId30"/>
    <p:sldId id="276" r:id="rId31"/>
    <p:sldId id="292" r:id="rId32"/>
    <p:sldId id="277" r:id="rId33"/>
    <p:sldId id="278" r:id="rId34"/>
    <p:sldId id="290" r:id="rId35"/>
    <p:sldId id="289" r:id="rId36"/>
    <p:sldId id="279" r:id="rId37"/>
    <p:sldId id="280" r:id="rId38"/>
    <p:sldId id="291" r:id="rId39"/>
    <p:sldId id="293" r:id="rId40"/>
    <p:sldId id="294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9"/>
    <p:restoredTop sz="92929"/>
  </p:normalViewPr>
  <p:slideViewPr>
    <p:cSldViewPr snapToGrid="0" snapToObjects="1">
      <p:cViewPr varScale="1">
        <p:scale>
          <a:sx n="110" d="100"/>
          <a:sy n="110" d="100"/>
        </p:scale>
        <p:origin x="176" y="2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790E6-7420-3344-B9C6-BD60173D9EAA}" type="datetimeFigureOut">
              <a:rPr kumimoji="1" lang="zh-TW" altLang="en-US" smtClean="0"/>
              <a:t>2018/6/19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401B9-2A81-DE45-87A0-9EB841EB08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18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12" name="Picture 2" descr="https://mirrors.creativecommons.org/presskit/buttons/88x31/png/by-nc-sa.png">
            <a:extLst>
              <a:ext uri="{FF2B5EF4-FFF2-40B4-BE49-F238E27FC236}">
                <a16:creationId xmlns:a16="http://schemas.microsoft.com/office/drawing/2014/main" id="{A00BFBD6-C6EC-D24C-AA50-04F8DFAF9F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941" y="5743181"/>
            <a:ext cx="2796117" cy="9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C3A6DC-CC2A-0C4E-BA6C-7085AC9077BC}"/>
              </a:ext>
            </a:extLst>
          </p:cNvPr>
          <p:cNvSpPr txBox="1"/>
          <p:nvPr userDrawn="1"/>
        </p:nvSpPr>
        <p:spPr>
          <a:xfrm>
            <a:off x="3846576" y="6356350"/>
            <a:ext cx="449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創作共用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姓名   標示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非商業性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相同方式分享</a:t>
            </a:r>
            <a:endParaRPr kumimoji="1"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kumimoji="1"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CC-BY-NC-SA</a:t>
            </a:r>
            <a:endParaRPr kumimoji="1"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0393E6E-CC92-3F45-9753-07F8C8D2AD54}"/>
              </a:ext>
            </a:extLst>
          </p:cNvPr>
          <p:cNvSpPr txBox="1"/>
          <p:nvPr userDrawn="1"/>
        </p:nvSpPr>
        <p:spPr>
          <a:xfrm>
            <a:off x="629963" y="6424410"/>
            <a:ext cx="229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中正大學</a:t>
            </a:r>
            <a:r>
              <a:rPr kumimoji="1"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羅習五</a:t>
            </a:r>
            <a:endParaRPr kumimoji="1"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04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7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121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363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351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971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91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8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102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807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250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TW" altLang="en-US"/>
              <a:t>中正大學 羅習五</a:t>
            </a:r>
            <a:endParaRPr kumimoji="1"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dirty="0"/>
              <a:t>創作共用</a:t>
            </a:r>
            <a:r>
              <a:rPr lang="en-US" altLang="zh-TW" dirty="0"/>
              <a:t>-</a:t>
            </a:r>
            <a:r>
              <a:rPr lang="zh-TW" altLang="en-US" dirty="0"/>
              <a:t>姓名標示</a:t>
            </a:r>
            <a:r>
              <a:rPr lang="en-US" altLang="zh-TW" dirty="0"/>
              <a:t>-</a:t>
            </a:r>
            <a:r>
              <a:rPr lang="zh-TW" altLang="en-US" dirty="0"/>
              <a:t>非商業性</a:t>
            </a:r>
            <a:r>
              <a:rPr lang="en-US" altLang="zh-TW" dirty="0"/>
              <a:t>-</a:t>
            </a:r>
            <a:r>
              <a:rPr lang="zh-TW" altLang="en-US" dirty="0"/>
              <a:t>相同方式分享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FE30B-C5CA-1547-9AD5-4F87656A3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466666D-8EC1-4542-81B8-33F7575F285E}"/>
              </a:ext>
            </a:extLst>
          </p:cNvPr>
          <p:cNvSpPr txBox="1"/>
          <p:nvPr userDrawn="1"/>
        </p:nvSpPr>
        <p:spPr>
          <a:xfrm>
            <a:off x="3846576" y="6356350"/>
            <a:ext cx="449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創作共用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姓名   標示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非商業性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相同方式分享</a:t>
            </a:r>
            <a:endParaRPr kumimoji="1"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kumimoji="1"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CC-BY-NC-SA</a:t>
            </a:r>
            <a:endParaRPr kumimoji="1"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45CEFFD-6636-9246-97DB-652D266A4F1D}"/>
              </a:ext>
            </a:extLst>
          </p:cNvPr>
          <p:cNvSpPr txBox="1"/>
          <p:nvPr userDrawn="1"/>
        </p:nvSpPr>
        <p:spPr>
          <a:xfrm>
            <a:off x="629963" y="6424410"/>
            <a:ext cx="229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中正大學</a:t>
            </a:r>
            <a:r>
              <a:rPr kumimoji="1"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羅習五</a:t>
            </a:r>
            <a:endParaRPr kumimoji="1"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86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cn/linux/kernel/syscall/part1/appendix.html" TargetMode="External"/><Relationship Id="rId2" Type="http://schemas.openxmlformats.org/officeDocument/2006/relationships/hyperlink" Target="http://man7.org/linux/man-pages/dir_section_2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dirty="0"/>
              <a:t>在</a:t>
            </a:r>
            <a:r>
              <a:rPr lang="en-US" altLang="zh-TW" dirty="0"/>
              <a:t>“hello”</a:t>
            </a:r>
            <a:r>
              <a:rPr lang="zh-TW" altLang="en-US" dirty="0"/>
              <a:t>背</a:t>
            </a:r>
            <a:r>
              <a:rPr lang="zh-TW" altLang="zh-TW" dirty="0"/>
              <a:t>後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中正大學，作業系統實驗室</a:t>
            </a:r>
            <a:endParaRPr kumimoji="1" lang="en-US" altLang="zh-TW" dirty="0"/>
          </a:p>
          <a:p>
            <a:r>
              <a:rPr kumimoji="1" lang="zh-TW" altLang="en-US" dirty="0"/>
              <a:t>羅習五</a:t>
            </a:r>
            <a:r>
              <a:rPr kumimoji="1" lang="zh-Hant" altLang="en-US" dirty="0"/>
              <a:t> 陽春副教授</a:t>
            </a:r>
            <a:endParaRPr kumimoji="1" lang="en-US" altLang="zh-Hant" dirty="0"/>
          </a:p>
          <a:p>
            <a:r>
              <a:rPr kumimoji="1" lang="en-US" altLang="zh-TW"/>
              <a:t>shiwulo@gmail.com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483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觀察記憶體分配情況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proc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pid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00400000-004c0000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r-xp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 00000000 08:01 1055790                            /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home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hello</a:t>
            </a:r>
            <a:endParaRPr kumimoji="1" lang="de-DE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006bf000-006c2000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-p 000bf000 08:01 1055790                            /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home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hello</a:t>
            </a:r>
            <a:endParaRPr kumimoji="1" lang="de-DE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006c2000-006c5000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-p 00000000 00:00 0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0078c000-007af000 </a:t>
            </a:r>
            <a:r>
              <a:rPr kumimoji="1" lang="de-DE" altLang="zh-TW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de-DE" altLang="zh-TW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-p 00000000 00:00 0                                  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heap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b="1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7fa7beaba000-7fa7beabc000 </a:t>
            </a:r>
            <a:r>
              <a:rPr kumimoji="1" lang="de-DE" altLang="zh-TW" sz="1800" b="1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de-DE" altLang="zh-TW" sz="1800" b="1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-p 00000000 00:00 0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7ffeff05b000-7ffeff07c000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-p 00000000 00:00 0                          [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stack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7ffeff1a2000-7ffeff1a4000 </a:t>
            </a:r>
            <a:r>
              <a:rPr kumimoji="1" lang="de-DE" altLang="zh-TW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kumimoji="1" lang="de-DE" altLang="zh-TW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--p 00000000 00:00 0                          [</a:t>
            </a:r>
            <a:r>
              <a:rPr kumimoji="1" lang="de-DE" altLang="zh-TW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vvar</a:t>
            </a:r>
            <a:r>
              <a:rPr kumimoji="1" lang="de-DE" altLang="zh-TW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ffffffffff600000-ffffffffff601000 </a:t>
            </a:r>
            <a:r>
              <a:rPr kumimoji="1" lang="de-DE" altLang="zh-TW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r-xp</a:t>
            </a:r>
            <a:r>
              <a:rPr kumimoji="1" lang="de-DE" altLang="zh-TW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00000000 00:00 0                  [</a:t>
            </a:r>
            <a:r>
              <a:rPr kumimoji="1" lang="de-DE" altLang="zh-TW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vsyscall</a:t>
            </a:r>
            <a:r>
              <a:rPr kumimoji="1" lang="de-DE" altLang="zh-TW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</p:txBody>
      </p:sp>
      <p:sp>
        <p:nvSpPr>
          <p:cNvPr id="4" name="直線圖說文字 2 (加上框線和強調線) 3"/>
          <p:cNvSpPr/>
          <p:nvPr/>
        </p:nvSpPr>
        <p:spPr>
          <a:xfrm>
            <a:off x="7708737" y="1223742"/>
            <a:ext cx="2581155" cy="78707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9920"/>
              <a:gd name="adj6" fmla="val -56158"/>
            </a:avLst>
          </a:prstGeom>
          <a:ln w="38100"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brk</a:t>
            </a:r>
            <a:r>
              <a:rPr kumimoji="1" lang="zh-TW" altLang="en-US" dirty="0"/>
              <a:t>增加的</a:t>
            </a:r>
            <a:r>
              <a:rPr kumimoji="1" lang="en-US" altLang="zh-TW" dirty="0"/>
              <a:t>data section</a:t>
            </a:r>
            <a:endParaRPr kumimoji="1" lang="zh-TW" altLang="en-US" dirty="0"/>
          </a:p>
        </p:txBody>
      </p:sp>
      <p:sp>
        <p:nvSpPr>
          <p:cNvPr id="5" name="直線圖說文字 2 (加上框線和強調線) 4"/>
          <p:cNvSpPr/>
          <p:nvPr/>
        </p:nvSpPr>
        <p:spPr>
          <a:xfrm>
            <a:off x="7708737" y="2287343"/>
            <a:ext cx="2645780" cy="78707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7207"/>
              <a:gd name="adj6" fmla="val -40695"/>
            </a:avLst>
          </a:prstGeom>
          <a:ln w="38100"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mmap</a:t>
            </a:r>
            <a:r>
              <a:rPr kumimoji="1" lang="zh-TW" altLang="en-US" dirty="0"/>
              <a:t>增加的</a:t>
            </a:r>
            <a:r>
              <a:rPr kumimoji="1" lang="en-US" altLang="zh-TW" dirty="0"/>
              <a:t>data section </a:t>
            </a:r>
            <a:endParaRPr kumimoji="1" lang="zh-TW" altLang="en-US" dirty="0"/>
          </a:p>
        </p:txBody>
      </p:sp>
      <p:sp>
        <p:nvSpPr>
          <p:cNvPr id="6" name="直線圖說文字 2 (加上框線和強調線) 5"/>
          <p:cNvSpPr/>
          <p:nvPr/>
        </p:nvSpPr>
        <p:spPr>
          <a:xfrm flipH="1">
            <a:off x="6573520" y="5110294"/>
            <a:ext cx="2608417" cy="78707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2581"/>
              <a:gd name="adj6" fmla="val -32003"/>
            </a:avLst>
          </a:prstGeom>
          <a:ln w="38100"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vsyscall</a:t>
            </a:r>
            <a:r>
              <a:rPr kumimoji="1" lang="zh-TW" altLang="en-US" dirty="0"/>
              <a:t>和</a:t>
            </a:r>
            <a:r>
              <a:rPr kumimoji="1" lang="en-US" altLang="zh-TW" dirty="0" err="1"/>
              <a:t>vvar</a:t>
            </a:r>
            <a:r>
              <a:rPr kumimoji="1" lang="zh-TW" altLang="en-US" dirty="0"/>
              <a:t>的用途為何？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0FEF71B-6C0B-AD45-8C75-078A9E5F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7227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關於</a:t>
            </a:r>
            <a:r>
              <a:rPr kumimoji="1" lang="en-US" altLang="zh-TW" dirty="0" err="1"/>
              <a:t>proc</a:t>
            </a:r>
            <a:r>
              <a:rPr kumimoji="1" lang="zh-TW" altLang="en-US" dirty="0"/>
              <a:t>這個目錄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en-US" altLang="zh-TW" dirty="0" err="1"/>
              <a:t>proc</a:t>
            </a:r>
            <a:r>
              <a:rPr kumimoji="1" lang="zh-TW" altLang="en-US" dirty="0"/>
              <a:t>這個目錄是一個虛擬目錄，硬碟上並沒有這個目錄</a:t>
            </a:r>
            <a:endParaRPr kumimoji="1" lang="en-US" altLang="zh-TW" dirty="0"/>
          </a:p>
          <a:p>
            <a:r>
              <a:rPr kumimoji="1" lang="zh-TW" altLang="en-US" dirty="0"/>
              <a:t>裡面的所有資料都是動態產生</a:t>
            </a:r>
            <a:endParaRPr kumimoji="1" lang="en-US" altLang="zh-TW" dirty="0"/>
          </a:p>
          <a:p>
            <a:r>
              <a:rPr kumimoji="1" lang="zh-TW" altLang="en-US" dirty="0"/>
              <a:t>所有的行程在這個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proc</a:t>
            </a:r>
            <a:r>
              <a:rPr kumimoji="1" lang="zh-TW" altLang="en-US" dirty="0"/>
              <a:t>裡面都有相對映的資料夾，該資料夾的名稱是該行程的行程編號（</a:t>
            </a:r>
            <a:r>
              <a:rPr kumimoji="1" lang="en-US" altLang="zh-TW" dirty="0"/>
              <a:t>process id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r>
              <a:rPr kumimoji="1" lang="zh-TW" altLang="en-US" dirty="0"/>
              <a:t>每個行程的資料夾內，有一個</a:t>
            </a:r>
            <a:r>
              <a:rPr kumimoji="1" lang="en-US" altLang="zh-TW" dirty="0"/>
              <a:t>maps</a:t>
            </a:r>
            <a:r>
              <a:rPr kumimoji="1" lang="zh-TW" altLang="en-US" dirty="0"/>
              <a:t>的檔案，打開這個檔案就可以看到這個行程的記憶體使用方式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D42F10-E9B1-6049-95B4-46B6EB40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551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題外話：</a:t>
            </a:r>
            <a:r>
              <a:rPr kumimoji="1" lang="en-US" altLang="zh-TW" dirty="0" err="1"/>
              <a:t>vsyscall</a:t>
            </a:r>
            <a:r>
              <a:rPr kumimoji="1" lang="zh-TW" altLang="en-US" dirty="0"/>
              <a:t>和</a:t>
            </a:r>
            <a:r>
              <a:rPr kumimoji="1" lang="en-US" altLang="zh-TW" dirty="0" err="1"/>
              <a:t>vvar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放置一些常用的核心變數，例如：</a:t>
            </a:r>
            <a:r>
              <a:rPr kumimoji="1" lang="en-US" altLang="zh-TW" dirty="0" err="1"/>
              <a:t>gettimeofday</a:t>
            </a:r>
            <a:r>
              <a:rPr kumimoji="1" lang="zh-TW" altLang="en-US" dirty="0"/>
              <a:t>、</a:t>
            </a:r>
            <a:r>
              <a:rPr kumimoji="1" lang="en-US" altLang="zh-TW" dirty="0"/>
              <a:t> time</a:t>
            </a:r>
            <a:r>
              <a:rPr kumimoji="1" lang="zh-TW" altLang="en-US" dirty="0"/>
              <a:t>、</a:t>
            </a:r>
            <a:r>
              <a:rPr kumimoji="1" lang="en-US" altLang="zh-TW" dirty="0" err="1"/>
              <a:t>getcpu</a:t>
            </a:r>
            <a:r>
              <a:rPr kumimoji="1" lang="zh-TW" altLang="en-US" dirty="0"/>
              <a:t>，這些變數放在</a:t>
            </a:r>
            <a:r>
              <a:rPr kumimoji="1" lang="en-US" altLang="zh-TW" dirty="0" err="1"/>
              <a:t>vsyscall</a:t>
            </a:r>
            <a:r>
              <a:rPr kumimoji="1" lang="zh-TW" altLang="en-US" dirty="0"/>
              <a:t>、</a:t>
            </a:r>
            <a:r>
              <a:rPr kumimoji="1" lang="en-US" altLang="zh-TW" dirty="0" err="1"/>
              <a:t>vvar</a:t>
            </a:r>
            <a:r>
              <a:rPr kumimoji="1" lang="zh-TW" altLang="en-US" dirty="0"/>
              <a:t>，因此程式碼存取這些變數不需要進入系統核心，少了 模式切換（</a:t>
            </a:r>
            <a:r>
              <a:rPr kumimoji="1" lang="en-US" altLang="zh-TW" dirty="0"/>
              <a:t>mode change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r>
              <a:rPr kumimoji="1" lang="en-US" altLang="zh-TW" dirty="0" err="1"/>
              <a:t>vsyscall</a:t>
            </a:r>
            <a:r>
              <a:rPr kumimoji="1" lang="zh-TW" altLang="en-US" dirty="0"/>
              <a:t>有安全上的疑慮，目前改為</a:t>
            </a:r>
            <a:r>
              <a:rPr kumimoji="1" lang="en-US" altLang="zh-TW" dirty="0"/>
              <a:t>DSO</a:t>
            </a:r>
            <a:r>
              <a:rPr kumimoji="1" lang="zh-TW" altLang="en-US" dirty="0"/>
              <a:t>，因為</a:t>
            </a:r>
            <a:r>
              <a:rPr kumimoji="1" lang="en-US" altLang="zh-TW" dirty="0"/>
              <a:t>DSO</a:t>
            </a:r>
            <a:r>
              <a:rPr kumimoji="1" lang="zh-CN" altLang="en-US" dirty="0"/>
              <a:t>支援</a:t>
            </a:r>
            <a:r>
              <a:rPr kumimoji="1" lang="en-US" altLang="zh-CN" dirty="0"/>
              <a:t>ASLR</a:t>
            </a:r>
            <a:r>
              <a:rPr kumimoji="1" lang="zh-CN" altLang="en-US" dirty="0"/>
              <a:t>（</a:t>
            </a:r>
            <a:r>
              <a:rPr lang="en" altLang="zh-TW" dirty="0"/>
              <a:t>Address space layout randomization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TW" dirty="0"/>
              <a:t>ASLR</a:t>
            </a:r>
            <a:r>
              <a:rPr kumimoji="1" lang="zh-TW" altLang="en-US" dirty="0"/>
              <a:t>是一種防範記憶體損壞漏洞被利用的電腦保安技術。</a:t>
            </a:r>
            <a:endParaRPr kumimoji="1" lang="en-US" altLang="zh-TW" dirty="0"/>
          </a:p>
          <a:p>
            <a:r>
              <a:rPr kumimoji="1" lang="en" altLang="zh-TW" dirty="0"/>
              <a:t>Return-to-</a:t>
            </a:r>
            <a:r>
              <a:rPr kumimoji="1" lang="en" altLang="zh-TW" dirty="0" err="1"/>
              <a:t>libc</a:t>
            </a:r>
            <a:r>
              <a:rPr kumimoji="1" lang="en" altLang="zh-TW" dirty="0"/>
              <a:t> attack</a:t>
            </a:r>
            <a:r>
              <a:rPr kumimoji="1" lang="zh-TW" altLang="en-US" dirty="0"/>
              <a:t>是常見的駭客技巧，利用</a:t>
            </a:r>
            <a:r>
              <a:rPr kumimoji="1" lang="en-US" altLang="zh-TW" dirty="0"/>
              <a:t>buffer overflow</a:t>
            </a:r>
            <a:r>
              <a:rPr kumimoji="1" lang="zh-CN" altLang="en-US" dirty="0"/>
              <a:t>將</a:t>
            </a:r>
            <a:r>
              <a:rPr kumimoji="1" lang="en-US" altLang="zh-CN" dirty="0"/>
              <a:t>return address</a:t>
            </a:r>
            <a:r>
              <a:rPr kumimoji="1" lang="zh-CN" altLang="en-US" dirty="0"/>
              <a:t>改為</a:t>
            </a:r>
            <a:r>
              <a:rPr kumimoji="1" lang="en-US" altLang="zh-CN" dirty="0" err="1"/>
              <a:t>libc</a:t>
            </a:r>
            <a:r>
              <a:rPr kumimoji="1" lang="zh-CN" altLang="en-US" dirty="0"/>
              <a:t>的函數位址，例如：</a:t>
            </a:r>
            <a:r>
              <a:rPr kumimoji="1" lang="en-US" altLang="zh-CN" dirty="0"/>
              <a:t>system()</a:t>
            </a:r>
            <a:endParaRPr kumimoji="1" lang="en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046CA3-468D-DF4D-AFFB-E553C77A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12</a:t>
            </a:fld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DB4E2A-8FC9-A946-B6FA-A48570A48A20}"/>
              </a:ext>
            </a:extLst>
          </p:cNvPr>
          <p:cNvSpPr/>
          <p:nvPr/>
        </p:nvSpPr>
        <p:spPr>
          <a:xfrm>
            <a:off x="0" y="5798634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zh-TW" sz="1200" dirty="0"/>
              <a:t>https://</a:t>
            </a:r>
            <a:r>
              <a:rPr lang="en" altLang="zh-TW" sz="1200" dirty="0" err="1"/>
              <a:t>en.wikipedia.org</a:t>
            </a:r>
            <a:r>
              <a:rPr lang="en" altLang="zh-TW" sz="1200" dirty="0"/>
              <a:t>/wiki/</a:t>
            </a:r>
            <a:r>
              <a:rPr lang="en" altLang="zh-TW" sz="1200" dirty="0" err="1"/>
              <a:t>Address_space_layout_randomization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09596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2B2FF-BF5B-8043-934B-ED06073B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VDSO</a:t>
            </a:r>
            <a:r>
              <a:rPr kumimoji="1" lang="zh-CN" altLang="en-US" dirty="0"/>
              <a:t>於</a:t>
            </a:r>
            <a:r>
              <a:rPr kumimoji="1" lang="en-US" altLang="zh-CN" dirty="0"/>
              <a:t>x86</a:t>
            </a:r>
            <a:r>
              <a:rPr kumimoji="1" lang="zh-CN" altLang="en-US" dirty="0"/>
              <a:t>上提供的函數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849109-5553-864D-B321-D8B698F83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/>
              <a:t>__</a:t>
            </a:r>
            <a:r>
              <a:rPr kumimoji="1" lang="en" altLang="zh-TW" dirty="0" err="1"/>
              <a:t>vdso_clock_gettime</a:t>
            </a:r>
            <a:endParaRPr kumimoji="1" lang="en" altLang="zh-TW" dirty="0"/>
          </a:p>
          <a:p>
            <a:r>
              <a:rPr kumimoji="1" lang="en" altLang="zh-TW" dirty="0"/>
              <a:t>__</a:t>
            </a:r>
            <a:r>
              <a:rPr kumimoji="1" lang="en" altLang="zh-TW" dirty="0" err="1"/>
              <a:t>vdso_getcpu</a:t>
            </a:r>
            <a:endParaRPr kumimoji="1" lang="en" altLang="zh-TW" dirty="0"/>
          </a:p>
          <a:p>
            <a:r>
              <a:rPr kumimoji="1" lang="en" altLang="zh-TW" dirty="0"/>
              <a:t>__</a:t>
            </a:r>
            <a:r>
              <a:rPr kumimoji="1" lang="en" altLang="zh-TW" dirty="0" err="1"/>
              <a:t>vdso_gettimeofday</a:t>
            </a:r>
            <a:endParaRPr kumimoji="1" lang="en" altLang="zh-TW" dirty="0"/>
          </a:p>
          <a:p>
            <a:r>
              <a:rPr kumimoji="1" lang="en" altLang="zh-TW" dirty="0"/>
              <a:t>__</a:t>
            </a:r>
            <a:r>
              <a:rPr kumimoji="1" lang="en" altLang="zh-TW" dirty="0" err="1"/>
              <a:t>vdso_time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C16AF3-7ADA-E24E-B01C-28C15857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8728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malloc</a:t>
            </a:r>
            <a:r>
              <a:rPr kumimoji="1" lang="zh-TW" altLang="en-US" dirty="0"/>
              <a:t>是怎樣完成的？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78492A"/>
                </a:solidFill>
                <a:latin typeface="Menlo" charset="0"/>
              </a:rPr>
              <a:t>#</a:t>
            </a:r>
            <a:r>
              <a:rPr lang="mr-IN" altLang="zh-TW" dirty="0" err="1">
                <a:solidFill>
                  <a:srgbClr val="78492A"/>
                </a:solidFill>
                <a:latin typeface="Menlo" charset="0"/>
              </a:rPr>
              <a:t>include</a:t>
            </a:r>
            <a:r>
              <a:rPr lang="mr-IN" altLang="zh-TW" dirty="0">
                <a:solidFill>
                  <a:srgbClr val="78492A"/>
                </a:solidFill>
                <a:latin typeface="Menlo" charset="0"/>
              </a:rPr>
              <a:t> 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stdio.h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&gt;</a:t>
            </a:r>
            <a:endParaRPr lang="mr-IN" altLang="zh-TW" dirty="0">
              <a:solidFill>
                <a:srgbClr val="78492A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78492A"/>
                </a:solidFill>
                <a:latin typeface="Menlo" charset="0"/>
              </a:rPr>
              <a:t>#</a:t>
            </a:r>
            <a:r>
              <a:rPr lang="mr-IN" altLang="zh-TW" dirty="0" err="1">
                <a:solidFill>
                  <a:srgbClr val="78492A"/>
                </a:solidFill>
                <a:latin typeface="Menlo" charset="0"/>
              </a:rPr>
              <a:t>include</a:t>
            </a:r>
            <a:r>
              <a:rPr lang="mr-IN" altLang="zh-TW" dirty="0">
                <a:solidFill>
                  <a:srgbClr val="78492A"/>
                </a:solidFill>
                <a:latin typeface="Menlo" charset="0"/>
              </a:rPr>
              <a:t> 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stdlib.h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78492A"/>
                </a:solidFill>
                <a:latin typeface="Menlo" charset="0"/>
              </a:rPr>
              <a:t>#</a:t>
            </a:r>
            <a:r>
              <a:rPr lang="mr-IN" altLang="zh-TW" dirty="0" err="1">
                <a:solidFill>
                  <a:srgbClr val="78492A"/>
                </a:solidFill>
                <a:latin typeface="Menlo" charset="0"/>
              </a:rPr>
              <a:t>include</a:t>
            </a:r>
            <a:r>
              <a:rPr lang="mr-IN" altLang="zh-TW" dirty="0">
                <a:solidFill>
                  <a:srgbClr val="78492A"/>
                </a:solidFill>
                <a:latin typeface="Menlo" charset="0"/>
              </a:rPr>
              <a:t> 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unistd.h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78492A"/>
                </a:solidFill>
                <a:latin typeface="Menlo" charset="0"/>
              </a:rPr>
              <a:t>#</a:t>
            </a:r>
            <a:r>
              <a:rPr lang="mr-IN" altLang="zh-TW" dirty="0" err="1">
                <a:solidFill>
                  <a:srgbClr val="78492A"/>
                </a:solidFill>
                <a:latin typeface="Menlo" charset="0"/>
              </a:rPr>
              <a:t>include</a:t>
            </a:r>
            <a:r>
              <a:rPr lang="mr-IN" altLang="zh-TW" dirty="0">
                <a:solidFill>
                  <a:srgbClr val="78492A"/>
                </a:solidFill>
                <a:latin typeface="Menlo" charset="0"/>
              </a:rPr>
              <a:t> 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sys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/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types.h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br>
              <a:rPr lang="mr-IN" altLang="zh-TW" dirty="0">
                <a:solidFill>
                  <a:srgbClr val="000000"/>
                </a:solidFill>
                <a:latin typeface="Menlo" charset="0"/>
              </a:rPr>
            </a:br>
            <a:endParaRPr lang="mr-IN" altLang="zh-TW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main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dirty="0" err="1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* p1;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dirty="0" err="1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* p2;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mr-IN" dirty="0">
                <a:solidFill>
                  <a:srgbClr val="008400"/>
                </a:solidFill>
                <a:latin typeface="PingFang TC" charset="-120"/>
              </a:rPr>
              <a:t>印出行程的</a:t>
            </a:r>
            <a:r>
              <a:rPr lang="mr-IN" altLang="zh-TW" dirty="0" err="1">
                <a:solidFill>
                  <a:srgbClr val="008400"/>
                </a:solidFill>
                <a:latin typeface="Menlo" charset="0"/>
              </a:rPr>
              <a:t>pid</a:t>
            </a:r>
            <a:r>
              <a:rPr lang="zh-TW" altLang="mr-IN" dirty="0">
                <a:solidFill>
                  <a:srgbClr val="008400"/>
                </a:solidFill>
                <a:latin typeface="PingFang TC" charset="-120"/>
              </a:rPr>
              <a:t>，方便我們到</a:t>
            </a:r>
            <a:r>
              <a:rPr lang="mr-IN" altLang="zh-TW" dirty="0">
                <a:solidFill>
                  <a:srgbClr val="008400"/>
                </a:solidFill>
                <a:latin typeface="Menlo" charset="0"/>
              </a:rPr>
              <a:t>/</a:t>
            </a:r>
            <a:r>
              <a:rPr lang="mr-IN" altLang="zh-TW" dirty="0" err="1">
                <a:solidFill>
                  <a:srgbClr val="008400"/>
                </a:solidFill>
                <a:latin typeface="Menlo" charset="0"/>
              </a:rPr>
              <a:t>proc</a:t>
            </a:r>
            <a:r>
              <a:rPr lang="zh-TW" altLang="mr-IN" dirty="0">
                <a:solidFill>
                  <a:srgbClr val="008400"/>
                </a:solidFill>
                <a:latin typeface="PingFang TC" charset="-120"/>
              </a:rPr>
              <a:t>目錄裡面找到相對映的檔案</a:t>
            </a:r>
            <a:r>
              <a:rPr lang="mr-IN" altLang="zh-TW" dirty="0">
                <a:solidFill>
                  <a:srgbClr val="008400"/>
                </a:solidFill>
                <a:latin typeface="Menlo" charset="0"/>
              </a:rPr>
              <a:t>*/</a:t>
            </a:r>
            <a:endParaRPr lang="mr-IN" altLang="zh-TW" dirty="0">
              <a:solidFill>
                <a:srgbClr val="008400"/>
              </a:solidFill>
              <a:latin typeface="PingFang TC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pid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 = %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d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\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n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getpid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());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malloc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(64)\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n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);</a:t>
            </a:r>
            <a:endParaRPr lang="mr-IN" altLang="zh-TW" dirty="0">
              <a:solidFill>
                <a:srgbClr val="D12F1B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mr-IN" dirty="0">
                <a:solidFill>
                  <a:srgbClr val="008400"/>
                </a:solidFill>
                <a:latin typeface="PingFang TC" charset="-120"/>
              </a:rPr>
              <a:t>配置</a:t>
            </a:r>
            <a:r>
              <a:rPr lang="mr-IN" altLang="zh-TW" dirty="0">
                <a:solidFill>
                  <a:srgbClr val="008400"/>
                </a:solidFill>
                <a:latin typeface="Menlo" charset="0"/>
              </a:rPr>
              <a:t>64byte</a:t>
            </a:r>
            <a:r>
              <a:rPr lang="zh-TW" altLang="mr-IN" dirty="0">
                <a:solidFill>
                  <a:srgbClr val="008400"/>
                </a:solidFill>
                <a:latin typeface="PingFang TC" charset="-120"/>
              </a:rPr>
              <a:t>記憶體</a:t>
            </a:r>
            <a:r>
              <a:rPr lang="mr-IN" altLang="zh-TW" dirty="0">
                <a:solidFill>
                  <a:srgbClr val="008400"/>
                </a:solidFill>
                <a:latin typeface="Menlo" charset="0"/>
              </a:rPr>
              <a:t>*/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p1 = (</a:t>
            </a:r>
            <a:r>
              <a:rPr lang="mr-IN" altLang="zh-TW" dirty="0" err="1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*)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malloc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dirty="0">
                <a:solidFill>
                  <a:srgbClr val="272AD8"/>
                </a:solidFill>
                <a:latin typeface="Menlo" charset="0"/>
              </a:rPr>
              <a:t>64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"p1=%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p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\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n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, p1);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malloc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 64*4K\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n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);</a:t>
            </a:r>
            <a:endParaRPr lang="mr-IN" altLang="zh-TW" dirty="0">
              <a:solidFill>
                <a:srgbClr val="D12F1B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mr-IN" dirty="0">
                <a:solidFill>
                  <a:srgbClr val="008400"/>
                </a:solidFill>
                <a:latin typeface="PingFang TC" charset="-120"/>
              </a:rPr>
              <a:t>配置</a:t>
            </a:r>
            <a:r>
              <a:rPr lang="mr-IN" altLang="zh-TW" dirty="0">
                <a:solidFill>
                  <a:srgbClr val="008400"/>
                </a:solidFill>
                <a:latin typeface="Menlo" charset="0"/>
              </a:rPr>
              <a:t>256K</a:t>
            </a:r>
            <a:r>
              <a:rPr lang="zh-TW" altLang="mr-IN" dirty="0">
                <a:solidFill>
                  <a:srgbClr val="008400"/>
                </a:solidFill>
                <a:latin typeface="PingFang TC" charset="-120"/>
              </a:rPr>
              <a:t>記憶體</a:t>
            </a:r>
            <a:r>
              <a:rPr lang="mr-IN" altLang="zh-TW" dirty="0">
                <a:solidFill>
                  <a:srgbClr val="008400"/>
                </a:solidFill>
                <a:latin typeface="Menlo" charset="0"/>
              </a:rPr>
              <a:t>*/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p2 = (</a:t>
            </a:r>
            <a:r>
              <a:rPr lang="mr-IN" altLang="zh-TW" dirty="0" err="1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*)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malloc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dirty="0">
                <a:solidFill>
                  <a:srgbClr val="272AD8"/>
                </a:solidFill>
                <a:latin typeface="Menlo" charset="0"/>
              </a:rPr>
              <a:t>64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*</a:t>
            </a:r>
            <a:r>
              <a:rPr lang="mr-IN" altLang="zh-TW" dirty="0">
                <a:solidFill>
                  <a:srgbClr val="272AD8"/>
                </a:solidFill>
                <a:latin typeface="Menlo" charset="0"/>
              </a:rPr>
              <a:t>4096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"p2=%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p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\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n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, p2);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dirty="0" err="1">
                <a:solidFill>
                  <a:srgbClr val="BA2DA2"/>
                </a:solidFill>
                <a:latin typeface="Menlo" charset="0"/>
              </a:rPr>
              <a:t>for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mr-IN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mr-IN" altLang="zh-TW" dirty="0">
                <a:solidFill>
                  <a:srgbClr val="272AD8"/>
                </a:solidFill>
                <a:latin typeface="Menlo" charset="0"/>
              </a:rPr>
              <a:t>64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*</a:t>
            </a:r>
            <a:r>
              <a:rPr lang="mr-IN" altLang="zh-TW" dirty="0">
                <a:solidFill>
                  <a:srgbClr val="272AD8"/>
                </a:solidFill>
                <a:latin typeface="Menlo" charset="0"/>
              </a:rPr>
              <a:t>4096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    p2[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]=</a:t>
            </a:r>
            <a:r>
              <a:rPr lang="mr-IN" altLang="zh-TW" dirty="0">
                <a:solidFill>
                  <a:srgbClr val="272AD8"/>
                </a:solidFill>
                <a:latin typeface="Menlo" charset="0"/>
              </a:rPr>
              <a:t>'0'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mr-IN" dirty="0">
                <a:solidFill>
                  <a:srgbClr val="008400"/>
                </a:solidFill>
                <a:latin typeface="PingFang TC" charset="-120"/>
              </a:rPr>
              <a:t>不要讓程式立即結束，因為我們還要觀察這個程式的記憶體行為</a:t>
            </a:r>
            <a:r>
              <a:rPr lang="mr-IN" altLang="zh-TW" dirty="0">
                <a:solidFill>
                  <a:srgbClr val="008400"/>
                </a:solidFill>
                <a:latin typeface="Menlo" charset="0"/>
              </a:rPr>
              <a:t>*/</a:t>
            </a:r>
            <a:endParaRPr lang="mr-IN" altLang="zh-TW" dirty="0">
              <a:solidFill>
                <a:srgbClr val="008400"/>
              </a:solidFill>
              <a:latin typeface="PingFang TC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dirty="0" err="1">
                <a:solidFill>
                  <a:srgbClr val="BA2DA2"/>
                </a:solidFill>
                <a:latin typeface="Menlo" charset="0"/>
              </a:rPr>
              <a:t>while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}</a:t>
            </a:r>
            <a:endParaRPr lang="mr-IN" altLang="zh-TW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047686-83C6-864C-9869-02C011D4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4987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strace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malloc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execve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("./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", ["./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"], [/* 62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*/]) 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uname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({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sys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="Linux",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ubuntu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", ...}) 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(0)                                  = 0x1eae000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(0x1eaf1c0)                          = 0x1eaf1c0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arch_prctl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(ARCH_SET_FS, 0x1eae880)      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readlink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("/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proc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/exe", "/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home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", 4096) = 22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(0x1ed01c0)                          = 0x1ed01c0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(0x1ed1000)                          = 0x1ed1000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access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("/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ld.so.nohwcap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", F_OK)      = -1 ENOENT (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No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such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or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directory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getpid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()                                = 19029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fstat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(1, {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st_mode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=S_IFCHR|0620,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st_rdev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makedev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(136, 27), ...}) 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(NULL, 4096, PROT_READ|PROT_WRITE, MAP_PRIVATE|MAP_ANONYMOUS, -1, 0) = 0x7fa430af6000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(1, "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pid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= 19029\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", 12pid = </a:t>
            </a:r>
            <a:r>
              <a:rPr kumimoji="1" lang="de-DE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19029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)           = 12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(1, "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(64)\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", 11</a:t>
            </a:r>
            <a:r>
              <a:rPr kumimoji="1" lang="de-DE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malloc(64)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)            = 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(1, "p1=0x1eb0bc0\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", 13</a:t>
            </a:r>
            <a:r>
              <a:rPr kumimoji="1" lang="de-DE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p1=0x1eb0bc0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)          = 13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(1, "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64*4K\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", 13</a:t>
            </a:r>
            <a:r>
              <a:rPr kumimoji="1" lang="de-DE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malloc 64*4K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)          = 13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(NULL, 266240, PROT_READ|PROT_WRITE, MAP_PRIVATE|MAP_ANONYMOUS, -1, 0) = 0x7fa430ab5000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(1, "p2=0x7fa430ab5010\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", 18</a:t>
            </a:r>
            <a:r>
              <a:rPr kumimoji="1" lang="de-DE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p2=0x7fa430ab5010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)     = 18</a:t>
            </a:r>
          </a:p>
        </p:txBody>
      </p:sp>
      <p:sp>
        <p:nvSpPr>
          <p:cNvPr id="4" name="矩形 3"/>
          <p:cNvSpPr/>
          <p:nvPr/>
        </p:nvSpPr>
        <p:spPr>
          <a:xfrm>
            <a:off x="7465671" y="1690688"/>
            <a:ext cx="4039564" cy="104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第一個</a:t>
            </a:r>
            <a:r>
              <a:rPr kumimoji="1" lang="en-US" altLang="zh-TW" dirty="0" err="1"/>
              <a:t>malloc</a:t>
            </a:r>
            <a:r>
              <a:rPr kumimoji="1" lang="zh-TW" altLang="en-US" dirty="0"/>
              <a:t>並未觸發任何</a:t>
            </a:r>
            <a:r>
              <a:rPr kumimoji="1" lang="en-US" altLang="zh-TW" dirty="0"/>
              <a:t>system call</a:t>
            </a:r>
            <a:r>
              <a:rPr kumimoji="1" lang="zh-TW" altLang="en-US" dirty="0"/>
              <a:t>，第二個</a:t>
            </a:r>
            <a:r>
              <a:rPr kumimoji="1" lang="en-US" altLang="zh-TW" dirty="0" err="1"/>
              <a:t>malloc</a:t>
            </a:r>
            <a:r>
              <a:rPr kumimoji="1" lang="zh-TW" altLang="en-US" dirty="0"/>
              <a:t>觸發了</a:t>
            </a:r>
            <a:r>
              <a:rPr kumimoji="1" lang="en-US" altLang="zh-TW" dirty="0" err="1"/>
              <a:t>mmap</a:t>
            </a: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D4C456-9815-9745-870E-EDB214A2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021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觀察記憶體分配情況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proc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pid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00400000-004c0000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r-xp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00000000 08:01 1048654                            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home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endParaRPr kumimoji="1" lang="de-DE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006bf000-006c2000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-p 000bf000 08:01 1048654                            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home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endParaRPr kumimoji="1" lang="de-DE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006c2000-006c5000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-p 00000000 00:00 0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01eae000-01ed1000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-p 00000000 00:00 0                                  [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heap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7fa430ab5000-7fa430af7000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-p 00000000 00:00 0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7fff0cefc000-7fff0cf1d000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-p 00000000 00:00 0                   [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stack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7fff0cf6e000-7fff0cf70000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--p 00000000 00:00 0                   [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vvar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7fff0cf70000-7fff0cf72000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r-xp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00000000 00:00 0                   [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vdso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ffffffffff600000-ffffffffff601000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r-xp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00000000 00:00 0       [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vsyscall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直線圖說文字 2 (加上框線和強調線) 3"/>
          <p:cNvSpPr/>
          <p:nvPr/>
        </p:nvSpPr>
        <p:spPr>
          <a:xfrm>
            <a:off x="7720312" y="1825625"/>
            <a:ext cx="3113592" cy="77867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9403"/>
              <a:gd name="adj6" fmla="val -55458"/>
            </a:avLst>
          </a:prstGeom>
          <a:ln w="38100"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zh-TW" altLang="en-US" dirty="0"/>
              <a:t>第一個</a:t>
            </a:r>
            <a:r>
              <a:rPr kumimoji="1" lang="en-US" altLang="zh-TW" dirty="0" err="1"/>
              <a:t>malloc</a:t>
            </a:r>
            <a:r>
              <a:rPr kumimoji="1" lang="zh-TW" altLang="en-US" dirty="0"/>
              <a:t>分配的記憶體為</a:t>
            </a:r>
            <a:r>
              <a:rPr kumimoji="1" lang="fr-FR" altLang="zh-TW" dirty="0"/>
              <a:t>0x1eb0bc0</a:t>
            </a:r>
            <a:r>
              <a:rPr kumimoji="1" lang="zh-TW" altLang="en-US" dirty="0"/>
              <a:t>，落在此處</a:t>
            </a:r>
            <a:endParaRPr kumimoji="1" lang="fr-FR" altLang="zh-TW" dirty="0"/>
          </a:p>
        </p:txBody>
      </p:sp>
      <p:sp>
        <p:nvSpPr>
          <p:cNvPr id="6" name="直線圖說文字 2 (加上框線和強調線) 5"/>
          <p:cNvSpPr/>
          <p:nvPr/>
        </p:nvSpPr>
        <p:spPr>
          <a:xfrm>
            <a:off x="7720312" y="2869276"/>
            <a:ext cx="3113592" cy="77867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0621"/>
              <a:gd name="adj6" fmla="val -57317"/>
            </a:avLst>
          </a:prstGeom>
          <a:ln w="38100"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第二個</a:t>
            </a:r>
            <a:r>
              <a:rPr kumimoji="1" lang="en-US" altLang="zh-TW" dirty="0" err="1"/>
              <a:t>malloc</a:t>
            </a:r>
            <a:r>
              <a:rPr kumimoji="1" lang="zh-TW" altLang="en-US" dirty="0"/>
              <a:t>分配的記憶體為</a:t>
            </a:r>
            <a:r>
              <a:rPr kumimoji="1" lang="is-IS" altLang="zh-TW" dirty="0"/>
              <a:t>0x7fa430ab5010</a:t>
            </a:r>
            <a:r>
              <a:rPr kumimoji="1" lang="zh-TW" altLang="en-US" dirty="0"/>
              <a:t>，落在此處</a:t>
            </a:r>
            <a:endParaRPr kumimoji="1" lang="fr-FR" altLang="zh-TW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1FA37ED-8BF4-5448-AB73-EC210C5D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7592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malloc</a:t>
            </a:r>
            <a:r>
              <a:rPr kumimoji="1" lang="zh-TW" altLang="en-US" dirty="0"/>
              <a:t>的行為似乎是</a:t>
            </a:r>
            <a:r>
              <a:rPr kumimoji="1" lang="is-IS" altLang="zh-TW" dirty="0"/>
              <a:t>…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看起來是比較小的記憶體分配使用</a:t>
            </a:r>
            <a:r>
              <a:rPr kumimoji="1" lang="en-US" altLang="zh-TW" dirty="0" err="1"/>
              <a:t>brk</a:t>
            </a:r>
            <a:r>
              <a:rPr kumimoji="1" lang="zh-TW" altLang="en-US" dirty="0"/>
              <a:t>增加</a:t>
            </a:r>
            <a:r>
              <a:rPr kumimoji="1" lang="en-US" altLang="zh-TW" dirty="0"/>
              <a:t>heap</a:t>
            </a:r>
          </a:p>
          <a:p>
            <a:r>
              <a:rPr kumimoji="1" lang="zh-TW" altLang="en-US" dirty="0"/>
              <a:t>比較大的分配使用</a:t>
            </a:r>
            <a:r>
              <a:rPr kumimoji="1" lang="en-US" altLang="zh-TW" dirty="0" err="1"/>
              <a:t>mmap</a:t>
            </a:r>
            <a:r>
              <a:rPr kumimoji="1" lang="zh-TW" altLang="en-US" dirty="0"/>
              <a:t>分配記憶體</a:t>
            </a:r>
            <a:endParaRPr kumimoji="1" lang="en-US" altLang="zh-TW" dirty="0"/>
          </a:p>
          <a:p>
            <a:r>
              <a:rPr kumimoji="1" lang="zh-TW" altLang="en-US" dirty="0"/>
              <a:t>使用</a:t>
            </a:r>
            <a:r>
              <a:rPr kumimoji="1" lang="en-US" altLang="zh-TW" dirty="0"/>
              <a:t>malloc2</a:t>
            </a:r>
            <a:r>
              <a:rPr kumimoji="1" lang="zh-TW" altLang="en-US" dirty="0"/>
              <a:t>來看一下這個猜測是否正確</a:t>
            </a:r>
            <a:endParaRPr kumimoji="1"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4FA6C3-BA75-A54B-8CFA-476E1A0F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8639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malloc2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mr-IN" altLang="zh-TW" sz="2000" dirty="0">
                <a:solidFill>
                  <a:srgbClr val="78492A"/>
                </a:solidFill>
                <a:latin typeface="Menlo" charset="0"/>
              </a:rPr>
              <a:t>#</a:t>
            </a:r>
            <a:r>
              <a:rPr lang="mr-IN" altLang="zh-TW" sz="2000" dirty="0" err="1">
                <a:solidFill>
                  <a:srgbClr val="78492A"/>
                </a:solidFill>
                <a:latin typeface="Menlo" charset="0"/>
              </a:rPr>
              <a:t>include</a:t>
            </a:r>
            <a:r>
              <a:rPr lang="mr-IN" altLang="zh-TW" sz="2000" dirty="0">
                <a:solidFill>
                  <a:srgbClr val="78492A"/>
                </a:solidFill>
                <a:latin typeface="Menlo" charset="0"/>
              </a:rPr>
              <a:t> </a:t>
            </a:r>
            <a:r>
              <a:rPr lang="mr-IN" altLang="zh-TW" sz="2000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mr-IN" altLang="zh-TW" sz="2000" dirty="0" err="1">
                <a:solidFill>
                  <a:srgbClr val="D12F1B"/>
                </a:solidFill>
                <a:latin typeface="Menlo" charset="0"/>
              </a:rPr>
              <a:t>stdio.h</a:t>
            </a:r>
            <a:r>
              <a:rPr lang="mr-IN" altLang="zh-TW" sz="2000" dirty="0">
                <a:solidFill>
                  <a:srgbClr val="D12F1B"/>
                </a:solidFill>
                <a:latin typeface="Menlo" charset="0"/>
              </a:rPr>
              <a:t>&gt;</a:t>
            </a:r>
            <a:endParaRPr lang="mr-IN" altLang="zh-TW" sz="2000" dirty="0">
              <a:solidFill>
                <a:srgbClr val="78492A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sz="2000" dirty="0">
                <a:solidFill>
                  <a:srgbClr val="78492A"/>
                </a:solidFill>
                <a:latin typeface="Menlo" charset="0"/>
              </a:rPr>
              <a:t>#</a:t>
            </a:r>
            <a:r>
              <a:rPr lang="mr-IN" altLang="zh-TW" sz="2000" dirty="0" err="1">
                <a:solidFill>
                  <a:srgbClr val="78492A"/>
                </a:solidFill>
                <a:latin typeface="Menlo" charset="0"/>
              </a:rPr>
              <a:t>include</a:t>
            </a:r>
            <a:r>
              <a:rPr lang="mr-IN" altLang="zh-TW" sz="2000" dirty="0">
                <a:solidFill>
                  <a:srgbClr val="78492A"/>
                </a:solidFill>
                <a:latin typeface="Menlo" charset="0"/>
              </a:rPr>
              <a:t> </a:t>
            </a:r>
            <a:r>
              <a:rPr lang="mr-IN" altLang="zh-TW" sz="2000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mr-IN" altLang="zh-TW" sz="2000" dirty="0" err="1">
                <a:solidFill>
                  <a:srgbClr val="D12F1B"/>
                </a:solidFill>
                <a:latin typeface="Menlo" charset="0"/>
              </a:rPr>
              <a:t>stdlib.h</a:t>
            </a:r>
            <a:r>
              <a:rPr lang="mr-IN" altLang="zh-TW" sz="2000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2000" dirty="0">
                <a:solidFill>
                  <a:srgbClr val="78492A"/>
                </a:solidFill>
                <a:latin typeface="Menlo" charset="0"/>
              </a:rPr>
              <a:t>#</a:t>
            </a:r>
            <a:r>
              <a:rPr lang="mr-IN" altLang="zh-TW" sz="2000" dirty="0" err="1">
                <a:solidFill>
                  <a:srgbClr val="78492A"/>
                </a:solidFill>
                <a:latin typeface="Menlo" charset="0"/>
              </a:rPr>
              <a:t>include</a:t>
            </a:r>
            <a:r>
              <a:rPr lang="mr-IN" altLang="zh-TW" sz="2000" dirty="0">
                <a:solidFill>
                  <a:srgbClr val="78492A"/>
                </a:solidFill>
                <a:latin typeface="Menlo" charset="0"/>
              </a:rPr>
              <a:t> </a:t>
            </a:r>
            <a:r>
              <a:rPr lang="mr-IN" altLang="zh-TW" sz="2000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mr-IN" altLang="zh-TW" sz="2000" dirty="0" err="1">
                <a:solidFill>
                  <a:srgbClr val="D12F1B"/>
                </a:solidFill>
                <a:latin typeface="Menlo" charset="0"/>
              </a:rPr>
              <a:t>unistd.h</a:t>
            </a:r>
            <a:r>
              <a:rPr lang="mr-IN" altLang="zh-TW" sz="2000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2000" dirty="0">
                <a:solidFill>
                  <a:srgbClr val="78492A"/>
                </a:solidFill>
                <a:latin typeface="Menlo" charset="0"/>
              </a:rPr>
              <a:t>#</a:t>
            </a:r>
            <a:r>
              <a:rPr lang="mr-IN" altLang="zh-TW" sz="2000" dirty="0" err="1">
                <a:solidFill>
                  <a:srgbClr val="78492A"/>
                </a:solidFill>
                <a:latin typeface="Menlo" charset="0"/>
              </a:rPr>
              <a:t>include</a:t>
            </a:r>
            <a:r>
              <a:rPr lang="mr-IN" altLang="zh-TW" sz="2000" dirty="0">
                <a:solidFill>
                  <a:srgbClr val="78492A"/>
                </a:solidFill>
                <a:latin typeface="Menlo" charset="0"/>
              </a:rPr>
              <a:t> </a:t>
            </a:r>
            <a:r>
              <a:rPr lang="mr-IN" altLang="zh-TW" sz="2000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mr-IN" altLang="zh-TW" sz="2000" dirty="0" err="1">
                <a:solidFill>
                  <a:srgbClr val="D12F1B"/>
                </a:solidFill>
                <a:latin typeface="Menlo" charset="0"/>
              </a:rPr>
              <a:t>sys</a:t>
            </a:r>
            <a:r>
              <a:rPr lang="mr-IN" altLang="zh-TW" sz="2000" dirty="0">
                <a:solidFill>
                  <a:srgbClr val="D12F1B"/>
                </a:solidFill>
                <a:latin typeface="Menlo" charset="0"/>
              </a:rPr>
              <a:t>/</a:t>
            </a:r>
            <a:r>
              <a:rPr lang="mr-IN" altLang="zh-TW" sz="2000" dirty="0" err="1">
                <a:solidFill>
                  <a:srgbClr val="D12F1B"/>
                </a:solidFill>
                <a:latin typeface="Menlo" charset="0"/>
              </a:rPr>
              <a:t>types.h</a:t>
            </a:r>
            <a:r>
              <a:rPr lang="mr-IN" altLang="zh-TW" sz="2000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br>
              <a:rPr lang="mr-IN" altLang="zh-TW" sz="2000" dirty="0">
                <a:solidFill>
                  <a:srgbClr val="000000"/>
                </a:solidFill>
                <a:latin typeface="Menlo" charset="0"/>
              </a:rPr>
            </a:br>
            <a:endParaRPr lang="mr-IN" altLang="zh-TW" sz="2000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sz="20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mr-IN" altLang="zh-TW" sz="2000" dirty="0" err="1">
                <a:solidFill>
                  <a:srgbClr val="000000"/>
                </a:solidFill>
                <a:latin typeface="Menlo" charset="0"/>
              </a:rPr>
              <a:t>main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sz="20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mr-IN" altLang="zh-TW" sz="2000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sz="2000" dirty="0" err="1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* </a:t>
            </a:r>
            <a:r>
              <a:rPr lang="mr-IN" altLang="zh-TW" sz="2000" dirty="0" err="1">
                <a:solidFill>
                  <a:srgbClr val="000000"/>
                </a:solidFill>
                <a:latin typeface="Menlo" charset="0"/>
              </a:rPr>
              <a:t>p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sz="2000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sz="2000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sz="2000" dirty="0" err="1">
                <a:solidFill>
                  <a:srgbClr val="D12F1B"/>
                </a:solidFill>
                <a:latin typeface="Menlo" charset="0"/>
              </a:rPr>
              <a:t>pid</a:t>
            </a:r>
            <a:r>
              <a:rPr lang="mr-IN" altLang="zh-TW" sz="2000" dirty="0">
                <a:solidFill>
                  <a:srgbClr val="D12F1B"/>
                </a:solidFill>
                <a:latin typeface="Menlo" charset="0"/>
              </a:rPr>
              <a:t> = %</a:t>
            </a:r>
            <a:r>
              <a:rPr lang="mr-IN" altLang="zh-TW" sz="2000" dirty="0" err="1">
                <a:solidFill>
                  <a:srgbClr val="D12F1B"/>
                </a:solidFill>
                <a:latin typeface="Menlo" charset="0"/>
              </a:rPr>
              <a:t>d</a:t>
            </a:r>
            <a:r>
              <a:rPr lang="mr-IN" altLang="zh-TW" sz="2000" dirty="0">
                <a:solidFill>
                  <a:srgbClr val="D12F1B"/>
                </a:solidFill>
                <a:latin typeface="Menlo" charset="0"/>
              </a:rPr>
              <a:t>\</a:t>
            </a:r>
            <a:r>
              <a:rPr lang="mr-IN" altLang="zh-TW" sz="2000" dirty="0" err="1">
                <a:solidFill>
                  <a:srgbClr val="D12F1B"/>
                </a:solidFill>
                <a:latin typeface="Menlo" charset="0"/>
              </a:rPr>
              <a:t>n</a:t>
            </a:r>
            <a:r>
              <a:rPr lang="mr-IN" altLang="zh-TW" sz="2000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mr-IN" altLang="zh-TW" sz="2000" dirty="0" err="1">
                <a:solidFill>
                  <a:srgbClr val="000000"/>
                </a:solidFill>
                <a:latin typeface="Menlo" charset="0"/>
              </a:rPr>
              <a:t>getpid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());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sz="2000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sz="2000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sz="2000" dirty="0" err="1">
                <a:solidFill>
                  <a:srgbClr val="D12F1B"/>
                </a:solidFill>
                <a:latin typeface="Menlo" charset="0"/>
              </a:rPr>
              <a:t>malloc</a:t>
            </a:r>
            <a:r>
              <a:rPr lang="mr-IN" altLang="zh-TW" sz="2000" dirty="0">
                <a:solidFill>
                  <a:srgbClr val="D12F1B"/>
                </a:solidFill>
                <a:latin typeface="Menlo" charset="0"/>
              </a:rPr>
              <a:t> 64*4K\</a:t>
            </a:r>
            <a:r>
              <a:rPr lang="mr-IN" altLang="zh-TW" sz="2000" dirty="0" err="1">
                <a:solidFill>
                  <a:srgbClr val="D12F1B"/>
                </a:solidFill>
                <a:latin typeface="Menlo" charset="0"/>
              </a:rPr>
              <a:t>n</a:t>
            </a:r>
            <a:r>
              <a:rPr lang="mr-IN" altLang="zh-TW" sz="2000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);</a:t>
            </a:r>
            <a:endParaRPr lang="mr-IN" altLang="zh-TW" sz="2000" dirty="0">
              <a:solidFill>
                <a:srgbClr val="D12F1B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sz="2000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mr-IN" sz="2000" dirty="0">
                <a:solidFill>
                  <a:srgbClr val="008400"/>
                </a:solidFill>
                <a:latin typeface="PingFang TC" charset="-120"/>
              </a:rPr>
              <a:t>不斷的跟系統要</a:t>
            </a:r>
            <a:r>
              <a:rPr lang="mr-IN" altLang="zh-TW" sz="2000" dirty="0">
                <a:solidFill>
                  <a:srgbClr val="008400"/>
                </a:solidFill>
                <a:latin typeface="Menlo" charset="0"/>
              </a:rPr>
              <a:t>1B</a:t>
            </a:r>
            <a:r>
              <a:rPr lang="zh-TW" altLang="mr-IN" sz="2000" dirty="0">
                <a:solidFill>
                  <a:srgbClr val="008400"/>
                </a:solidFill>
                <a:latin typeface="PingFang TC" charset="-120"/>
              </a:rPr>
              <a:t>記憶體</a:t>
            </a:r>
            <a:r>
              <a:rPr lang="mr-IN" altLang="zh-TW" sz="2000" dirty="0">
                <a:solidFill>
                  <a:srgbClr val="008400"/>
                </a:solidFill>
                <a:latin typeface="Menlo" charset="0"/>
              </a:rPr>
              <a:t>*/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sz="2000" dirty="0" err="1">
                <a:solidFill>
                  <a:srgbClr val="BA2DA2"/>
                </a:solidFill>
                <a:latin typeface="Menlo" charset="0"/>
              </a:rPr>
              <a:t>for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mr-IN" altLang="zh-TW" sz="2000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mr-IN" altLang="zh-TW" sz="200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mr-IN" altLang="zh-TW" sz="2000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mr-IN" altLang="zh-TW" sz="2000" dirty="0">
                <a:solidFill>
                  <a:srgbClr val="272AD8"/>
                </a:solidFill>
                <a:latin typeface="Menlo" charset="0"/>
              </a:rPr>
              <a:t>64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*</a:t>
            </a:r>
            <a:r>
              <a:rPr lang="mr-IN" altLang="zh-TW" sz="2000" dirty="0">
                <a:solidFill>
                  <a:srgbClr val="272AD8"/>
                </a:solidFill>
                <a:latin typeface="Menlo" charset="0"/>
              </a:rPr>
              <a:t>4096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mr-IN" altLang="zh-TW" sz="2000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mr-IN" altLang="zh-TW" sz="2000" dirty="0" err="1">
                <a:solidFill>
                  <a:srgbClr val="000000"/>
                </a:solidFill>
                <a:latin typeface="Menlo" charset="0"/>
              </a:rPr>
              <a:t>p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=(</a:t>
            </a:r>
            <a:r>
              <a:rPr lang="mr-IN" altLang="zh-TW" sz="2000" dirty="0" err="1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*)</a:t>
            </a:r>
            <a:r>
              <a:rPr lang="mr-IN" altLang="zh-TW" sz="2000" dirty="0" err="1">
                <a:solidFill>
                  <a:srgbClr val="000000"/>
                </a:solidFill>
                <a:latin typeface="Menlo" charset="0"/>
              </a:rPr>
              <a:t>malloc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sz="2000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sz="2000" dirty="0" err="1">
                <a:solidFill>
                  <a:srgbClr val="BA2DA2"/>
                </a:solidFill>
                <a:latin typeface="Menlo" charset="0"/>
              </a:rPr>
              <a:t>while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sz="2000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2000" dirty="0">
                <a:solidFill>
                  <a:srgbClr val="000000"/>
                </a:solidFill>
                <a:latin typeface="Menlo" charset="0"/>
              </a:rPr>
              <a:t>}</a:t>
            </a:r>
            <a:endParaRPr lang="mr-IN" altLang="zh-TW" sz="20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AA8E06-34C8-4540-9C7A-95CE922D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952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strace</a:t>
            </a:r>
            <a:r>
              <a:rPr kumimoji="1" lang="en-US" altLang="zh-TW" dirty="0"/>
              <a:t> malloc2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/>
              <a:t>write</a:t>
            </a:r>
            <a:r>
              <a:rPr kumimoji="1" lang="de-DE" altLang="zh-TW" dirty="0"/>
              <a:t>(1, "</a:t>
            </a:r>
            <a:r>
              <a:rPr kumimoji="1" lang="de-DE" altLang="zh-TW" dirty="0" err="1"/>
              <a:t>malloc</a:t>
            </a:r>
            <a:r>
              <a:rPr kumimoji="1" lang="de-DE" altLang="zh-TW" dirty="0"/>
              <a:t> 64*4K\</a:t>
            </a:r>
            <a:r>
              <a:rPr kumimoji="1" lang="de-DE" altLang="zh-TW" dirty="0" err="1"/>
              <a:t>n</a:t>
            </a:r>
            <a:r>
              <a:rPr kumimoji="1" lang="de-DE" altLang="zh-TW" dirty="0"/>
              <a:t>", 13</a:t>
            </a:r>
            <a:r>
              <a:rPr kumimoji="1" lang="de-DE" altLang="zh-TW" dirty="0">
                <a:solidFill>
                  <a:srgbClr val="FFFF00"/>
                </a:solidFill>
              </a:rPr>
              <a:t>malloc 64*4K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/>
              <a:t>)          = 13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/>
              <a:t>brk</a:t>
            </a:r>
            <a:r>
              <a:rPr kumimoji="1" lang="de-DE" altLang="zh-TW" dirty="0"/>
              <a:t>(0x10fd000)                          = 0x10fd000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/>
              <a:t>brk</a:t>
            </a:r>
            <a:r>
              <a:rPr kumimoji="1" lang="de-DE" altLang="zh-TW" dirty="0"/>
              <a:t>(0x111e000)                          = 0x111e000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/>
              <a:t>brk</a:t>
            </a:r>
            <a:r>
              <a:rPr kumimoji="1" lang="de-DE" altLang="zh-TW" dirty="0"/>
              <a:t>(0x113f000)                          = 0x113f000</a:t>
            </a:r>
            <a:r>
              <a:rPr kumimoji="1" lang="en-US" altLang="zh-TW" dirty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/>
              <a:t>brk</a:t>
            </a:r>
            <a:r>
              <a:rPr kumimoji="1" lang="de-DE" altLang="zh-TW" dirty="0"/>
              <a:t>(0x1877000)                          = 0x1877000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/>
              <a:t>brk</a:t>
            </a:r>
            <a:r>
              <a:rPr kumimoji="1" lang="de-DE" altLang="zh-TW" dirty="0"/>
              <a:t>(0x1898000)                          = 0x1898000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/>
              <a:t>brk</a:t>
            </a:r>
            <a:r>
              <a:rPr kumimoji="1" lang="de-DE" altLang="zh-TW" dirty="0"/>
              <a:t>(0x18b9000)                          = 0x18b9000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/>
              <a:t>brk</a:t>
            </a:r>
            <a:r>
              <a:rPr kumimoji="1" lang="de-DE" altLang="zh-TW" dirty="0"/>
              <a:t>(0x18da000)                          = 0x18da000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solidFill>
                  <a:srgbClr val="FFFF00"/>
                </a:solidFill>
              </a:rPr>
              <a:t>/*</a:t>
            </a:r>
            <a:r>
              <a:rPr kumimoji="1" lang="zh-TW" altLang="en-US" dirty="0">
                <a:solidFill>
                  <a:srgbClr val="FFFF00"/>
                </a:solidFill>
              </a:rPr>
              <a:t>看起來我們的猜測是對的</a:t>
            </a:r>
            <a:r>
              <a:rPr kumimoji="1" lang="en-US" altLang="zh-TW" dirty="0">
                <a:solidFill>
                  <a:srgbClr val="FFFF00"/>
                </a:solidFill>
              </a:rPr>
              <a:t>*/</a:t>
            </a:r>
            <a:endParaRPr kumimoji="1" lang="de-DE" altLang="zh-TW" dirty="0">
              <a:solidFill>
                <a:srgbClr val="FFFF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F80774-7A2C-FF41-BEC3-53F4DAF6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496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使用</a:t>
            </a:r>
            <a:r>
              <a:rPr lang="en-US" altLang="zh-TW" dirty="0" err="1"/>
              <a:t>strace</a:t>
            </a:r>
            <a:r>
              <a:rPr lang="zh-TW" altLang="zh-TW" dirty="0"/>
              <a:t>瞭解</a:t>
            </a:r>
            <a:r>
              <a:rPr lang="en-US" altLang="zh-TW" dirty="0"/>
              <a:t>hello</a:t>
            </a:r>
            <a:r>
              <a:rPr lang="zh-TW" altLang="en-US" dirty="0"/>
              <a:t>用到的</a:t>
            </a:r>
            <a:r>
              <a:rPr lang="en-US" altLang="zh-TW" dirty="0"/>
              <a:t>system call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D793B3-5B56-6644-89E3-69E29C8F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9775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觀察記憶體分配情況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proc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pid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00400000-004c0000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r-xp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 00000000 08:01 1048654                            /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home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endParaRPr kumimoji="1" lang="de-DE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006bf000-006c2000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-p 000bf000 08:01 1048654                            /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home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endParaRPr kumimoji="1" lang="de-DE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006c2000-006c5000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-p 00000000 00:00 0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010b9000-018da000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-p 00000000 00:00 0                                  [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heap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7fd1b1d04000-7fd1b1d05000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-p 00000000 00:00 0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7ffe0a0a2000-7ffe0a0c3000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-p 00000000 00:00 0                          [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stack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7ffe0a11a000-7ffe0a11c000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--p 00000000 00:00 0                          [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vvar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7ffe0a11c000-7ffe0a11e000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r-xp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 00000000 00:00 0                          [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vdso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ffffffffff600000-ffffffffff601000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r-xp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 00000000 00:00 0                  [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vsyscall</a:t>
            </a: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]</a:t>
            </a:r>
            <a:endParaRPr kumimoji="1" lang="zh-TW" alt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直線圖說文字 2 (加上框線和強調線) 3"/>
          <p:cNvSpPr/>
          <p:nvPr/>
        </p:nvSpPr>
        <p:spPr>
          <a:xfrm>
            <a:off x="8009679" y="1943301"/>
            <a:ext cx="3113592" cy="120501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7129"/>
              <a:gd name="adj6" fmla="val -70328"/>
            </a:avLst>
          </a:prstGeom>
          <a:ln w="38100"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altLang="zh-TW" dirty="0" err="1"/>
              <a:t>heap</a:t>
            </a:r>
            <a:r>
              <a:rPr kumimoji="1" lang="zh-TW" altLang="en-US" dirty="0"/>
              <a:t>大小為</a:t>
            </a:r>
            <a:r>
              <a:rPr kumimoji="1" lang="en-US" altLang="zh-TW" dirty="0"/>
              <a:t>8324K</a:t>
            </a:r>
            <a:r>
              <a:rPr kumimoji="1" lang="zh-TW" altLang="en-US" dirty="0"/>
              <a:t>，我們跟系統要了</a:t>
            </a:r>
            <a:r>
              <a:rPr kumimoji="1" lang="en-US" altLang="zh-TW" dirty="0"/>
              <a:t>256K</a:t>
            </a:r>
            <a:r>
              <a:rPr kumimoji="1" lang="zh-TW" altLang="en-US" dirty="0"/>
              <a:t>，看起來</a:t>
            </a:r>
            <a:r>
              <a:rPr kumimoji="1" lang="en-US" altLang="zh-TW" dirty="0" err="1"/>
              <a:t>libC</a:t>
            </a:r>
            <a:r>
              <a:rPr kumimoji="1" lang="zh-TW" altLang="en-US" dirty="0"/>
              <a:t>給我們的比我們實際要的還要多</a:t>
            </a:r>
            <a:endParaRPr kumimoji="1" lang="fr-FR" altLang="zh-TW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DC6673-1545-C34B-9315-FA4C57FC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6145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實例二：</a:t>
            </a:r>
            <a:br>
              <a:rPr kumimoji="1" lang="en-US" altLang="zh-TW" dirty="0"/>
            </a:br>
            <a:r>
              <a:rPr kumimoji="1" lang="zh-TW" altLang="en-US" dirty="0"/>
              <a:t>使用</a:t>
            </a:r>
            <a:r>
              <a:rPr kumimoji="1" lang="en-US" altLang="zh-TW" dirty="0" err="1"/>
              <a:t>strace</a:t>
            </a:r>
            <a:r>
              <a:rPr kumimoji="1" lang="zh-TW" altLang="en-US" dirty="0"/>
              <a:t>分析</a:t>
            </a:r>
            <a:r>
              <a:rPr kumimoji="1" lang="en-US" altLang="zh-TW" dirty="0"/>
              <a:t>Dropbox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23BE42-6F32-4A4A-9B76-19449360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0546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介紹</a:t>
            </a:r>
            <a:r>
              <a:rPr kumimoji="1" lang="en-US" altLang="zh-TW" dirty="0"/>
              <a:t>Dropbox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丟到</a:t>
            </a:r>
            <a:r>
              <a:rPr kumimoji="1" lang="en-US" altLang="zh-TW" dirty="0"/>
              <a:t>Dropbox</a:t>
            </a:r>
            <a:r>
              <a:rPr kumimoji="1" lang="zh-TW" altLang="en-US" dirty="0"/>
              <a:t>的所有檔案都會</a:t>
            </a:r>
            <a:r>
              <a:rPr kumimoji="1" lang="en-US" altLang="zh-TW" dirty="0"/>
              <a:t>『</a:t>
            </a:r>
            <a:r>
              <a:rPr kumimoji="1" lang="zh-TW" altLang="en-US" dirty="0"/>
              <a:t>自動</a:t>
            </a:r>
            <a:r>
              <a:rPr kumimoji="1" lang="en-US" altLang="zh-TW" dirty="0"/>
              <a:t>』</a:t>
            </a:r>
            <a:r>
              <a:rPr kumimoji="1" lang="zh-TW" altLang="en-US" dirty="0"/>
              <a:t>上傳到伺服器（</a:t>
            </a:r>
            <a:r>
              <a:rPr kumimoji="1" lang="en-US" altLang="zh-TW" dirty="0"/>
              <a:t>server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r>
              <a:rPr kumimoji="1" lang="zh-TW" altLang="en-US" dirty="0"/>
              <a:t>伺服器如果偵測到新的檔案，會自動下載到所有的客戶端（</a:t>
            </a:r>
            <a:r>
              <a:rPr kumimoji="1" lang="en-US" altLang="zh-TW" dirty="0"/>
              <a:t>clients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r>
              <a:rPr kumimoji="1" lang="zh-TW" altLang="en-US" dirty="0"/>
              <a:t>最簡單的實現方式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寫一個程式，不斷的檢查</a:t>
            </a:r>
            <a:r>
              <a:rPr kumimoji="1" lang="en-US" altLang="zh-TW" dirty="0"/>
              <a:t>Dropbox</a:t>
            </a:r>
            <a:r>
              <a:rPr kumimoji="1" lang="zh-TW" altLang="en-US" dirty="0"/>
              <a:t>相關的目錄是否變動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優點：簡單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缺點：沒辦法「立即」查知沒個檔案丟到</a:t>
            </a:r>
            <a:r>
              <a:rPr kumimoji="1" lang="en-US" altLang="zh-TW" dirty="0"/>
              <a:t>Dropbox</a:t>
            </a:r>
            <a:r>
              <a:rPr kumimoji="1" lang="zh-TW" altLang="en-US" dirty="0"/>
              <a:t>，其次常常檢查會造成</a:t>
            </a:r>
            <a:r>
              <a:rPr kumimoji="1" lang="en-US" altLang="zh-TW" dirty="0"/>
              <a:t>CPU</a:t>
            </a:r>
            <a:r>
              <a:rPr kumimoji="1" lang="zh-TW" altLang="en-US" dirty="0"/>
              <a:t>使用率過高</a:t>
            </a:r>
            <a:endParaRPr kumimoji="1" lang="en-US" altLang="zh-TW" dirty="0"/>
          </a:p>
          <a:p>
            <a:r>
              <a:rPr kumimoji="1" lang="zh-TW" altLang="en-US" dirty="0"/>
              <a:t>使用</a:t>
            </a:r>
            <a:r>
              <a:rPr kumimoji="1" lang="en-US" altLang="zh-TW" dirty="0" err="1"/>
              <a:t>strace</a:t>
            </a:r>
            <a:r>
              <a:rPr kumimoji="1" lang="zh-TW" altLang="en-US" dirty="0"/>
              <a:t>分析</a:t>
            </a:r>
            <a:r>
              <a:rPr kumimoji="1" lang="en-US" altLang="zh-TW" dirty="0"/>
              <a:t>Dropbox</a:t>
            </a:r>
            <a:r>
              <a:rPr kumimoji="1" lang="zh-TW" altLang="en-US" dirty="0"/>
              <a:t>的行為</a:t>
            </a:r>
            <a:endParaRPr kumimoji="1"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C6CCFB-7EA9-D642-A502-42CE34E2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0050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zh-TW" altLang="en-US" dirty="0"/>
              <a:t>看看</a:t>
            </a:r>
            <a:r>
              <a:rPr kumimoji="1" lang="en-US" altLang="zh-TW" dirty="0" err="1"/>
              <a:t>dropbox</a:t>
            </a:r>
            <a:r>
              <a:rPr kumimoji="1" lang="zh-TW" altLang="en-US" dirty="0"/>
              <a:t>的參數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status       get current status of the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dropboxd</a:t>
            </a: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throttle     set bandwidth limits for Dropbox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help         provide help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puburl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      get public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of a file in your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dropbox's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public folder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stop         stop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dropboxd</a:t>
            </a: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running      return whether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is running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start        start </a:t>
            </a:r>
            <a:r>
              <a:rPr kumimoji="1" lang="en-US" altLang="zh-TW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dropboxd</a:t>
            </a:r>
            <a:endParaRPr kumimoji="1" lang="en-US" altLang="zh-TW" dirty="0">
              <a:solidFill>
                <a:srgbClr val="FFFF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filestatus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  get current sync status of one or more files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ls           list directory contents with current sync status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autostart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   automatically start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at login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exclude      ignores/excludes a directory from syncing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lansync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     enables or disables LAN sync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sharelink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   get a shared link for a file in your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dropbox</a:t>
            </a: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proxy        set proxy settings for Dropbox</a:t>
            </a:r>
            <a:endParaRPr kumimoji="1" lang="zh-TW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364ED5-34E2-EA44-A4A3-ADFAE036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3405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strace</a:t>
            </a:r>
            <a:r>
              <a:rPr kumimoji="1" lang="en-US" altLang="zh-TW" dirty="0"/>
              <a:t> -c </a:t>
            </a:r>
            <a:r>
              <a:rPr kumimoji="1" lang="en-US" altLang="zh-TW" dirty="0" err="1"/>
              <a:t>dropbox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因為我們只想看到</a:t>
            </a:r>
            <a:r>
              <a:rPr kumimoji="1" lang="en-US" altLang="zh-TW" dirty="0"/>
              <a:t>Dropbox</a:t>
            </a:r>
            <a:r>
              <a:rPr kumimoji="1" lang="zh-TW" altLang="en-US" dirty="0"/>
              <a:t>使用哪些特別的系統呼叫（</a:t>
            </a:r>
            <a:r>
              <a:rPr kumimoji="1" lang="en-US" altLang="zh-TW" dirty="0"/>
              <a:t>system call</a:t>
            </a:r>
            <a:r>
              <a:rPr kumimoji="1" lang="zh-TW" altLang="en-US" dirty="0"/>
              <a:t>），因此我們在</a:t>
            </a:r>
            <a:r>
              <a:rPr kumimoji="1" lang="en-US" altLang="zh-TW" dirty="0" err="1"/>
              <a:t>strace</a:t>
            </a:r>
            <a:r>
              <a:rPr kumimoji="1" lang="zh-TW" altLang="en-US" dirty="0"/>
              <a:t>後面加上了</a:t>
            </a:r>
            <a:r>
              <a:rPr kumimoji="1" lang="en-US" altLang="zh-TW" dirty="0"/>
              <a:t>-c</a:t>
            </a:r>
            <a:r>
              <a:rPr kumimoji="1" lang="zh-TW" altLang="en-US" dirty="0"/>
              <a:t>這個參數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strace</a:t>
            </a:r>
            <a:r>
              <a:rPr kumimoji="1" lang="en-US" altLang="zh-TW" dirty="0"/>
              <a:t> -c </a:t>
            </a:r>
            <a:r>
              <a:rPr kumimoji="1" lang="en-US" altLang="zh-TW" dirty="0" err="1"/>
              <a:t>dropbox</a:t>
            </a:r>
            <a:r>
              <a:rPr kumimoji="1" lang="en-US" altLang="zh-TW" dirty="0"/>
              <a:t> start</a:t>
            </a:r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8200" y="3067291"/>
            <a:ext cx="10238772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% time    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seconds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usecs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calls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errors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syscall</a:t>
            </a:r>
            <a:endParaRPr kumimoji="1" lang="de-DE" altLang="zh-TW" dirty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------ ----------- ----------- --------- --------- ----------------</a:t>
            </a:r>
          </a:p>
          <a:p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48.91    0.000067           3        23          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mprotect</a:t>
            </a:r>
            <a:endParaRPr kumimoji="1" lang="de-DE" altLang="zh-TW" dirty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27.74    0.000038           0       160          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mmap</a:t>
            </a:r>
            <a:endParaRPr kumimoji="1" lang="de-DE" altLang="zh-TW" dirty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23.36    0.000032           0       826       673 open</a:t>
            </a:r>
          </a:p>
          <a:p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 0.00    0.000000           0       306          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read</a:t>
            </a:r>
            <a:endParaRPr kumimoji="1" lang="de-DE" altLang="zh-TW" dirty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0.00    0.000000           0         2          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write</a:t>
            </a:r>
            <a:endParaRPr kumimoji="1" lang="de-DE" altLang="zh-TW" dirty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...</a:t>
            </a:r>
            <a:endParaRPr kumimoji="1" lang="is-IS" altLang="zh-TW" dirty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0.00    0.000000           0         2          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clone</a:t>
            </a:r>
            <a:endParaRPr kumimoji="1" lang="de-DE" altLang="zh-TW" dirty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execve</a:t>
            </a:r>
            <a:endParaRPr kumimoji="1" lang="de-DE" altLang="zh-TW" dirty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  0.00    0.000000           0         2           wait4</a:t>
            </a:r>
          </a:p>
          <a:p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...</a:t>
            </a:r>
            <a:endParaRPr kumimoji="1" lang="zh-TW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410FB8-43ED-F340-8A91-9B7390D0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2165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strace</a:t>
            </a:r>
            <a:r>
              <a:rPr kumimoji="1" lang="zh-TW" altLang="en-US" dirty="0"/>
              <a:t>似乎沒追蹤到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在</a:t>
            </a:r>
            <a:r>
              <a:rPr kumimoji="1" lang="en-US" altLang="zh-TW" dirty="0"/>
              <a:t>Linux</a:t>
            </a:r>
            <a:r>
              <a:rPr kumimoji="1" lang="zh-TW" altLang="en-US" dirty="0"/>
              <a:t>上使用</a:t>
            </a:r>
            <a:r>
              <a:rPr kumimoji="1" lang="en-US" altLang="zh-TW" dirty="0" err="1"/>
              <a:t>dropboox</a:t>
            </a:r>
            <a:r>
              <a:rPr kumimoji="1" lang="zh-TW" altLang="en-US" dirty="0"/>
              <a:t>程式，執行後立即結束，看來</a:t>
            </a:r>
            <a:r>
              <a:rPr kumimoji="1" lang="en-US" altLang="zh-TW" dirty="0" err="1"/>
              <a:t>dropbox</a:t>
            </a:r>
            <a:r>
              <a:rPr kumimoji="1" lang="zh-TW" altLang="en-US" dirty="0"/>
              <a:t>不是主要的程式碼</a:t>
            </a:r>
            <a:endParaRPr kumimoji="1" lang="en-US" altLang="zh-TW" dirty="0"/>
          </a:p>
          <a:p>
            <a:r>
              <a:rPr kumimoji="1" lang="zh-TW" altLang="en-US" dirty="0"/>
              <a:t>發現</a:t>
            </a:r>
            <a:r>
              <a:rPr kumimoji="1" lang="en-US" altLang="zh-TW" dirty="0" err="1"/>
              <a:t>dropbox</a:t>
            </a:r>
            <a:r>
              <a:rPr kumimoji="1" lang="zh-TW" altLang="en-US" dirty="0"/>
              <a:t>呼叫</a:t>
            </a:r>
            <a:r>
              <a:rPr kumimoji="1" lang="en-US" altLang="zh-TW" dirty="0" err="1"/>
              <a:t>execv</a:t>
            </a:r>
            <a:r>
              <a:rPr kumimoji="1" lang="zh-TW" altLang="en-US" dirty="0"/>
              <a:t>及</a:t>
            </a:r>
            <a:r>
              <a:rPr kumimoji="1" lang="en-US" altLang="zh-TW" dirty="0"/>
              <a:t>clone</a:t>
            </a:r>
            <a:r>
              <a:rPr kumimoji="1" lang="zh-TW" altLang="en-US" dirty="0"/>
              <a:t>，這表示</a:t>
            </a:r>
            <a:r>
              <a:rPr kumimoji="1" lang="en-US" altLang="zh-TW" dirty="0" err="1"/>
              <a:t>dropbox</a:t>
            </a:r>
            <a:r>
              <a:rPr kumimoji="1" lang="zh-TW" altLang="en-US" dirty="0"/>
              <a:t>呼叫外部程式</a:t>
            </a:r>
            <a:endParaRPr kumimoji="1" lang="en-US" altLang="zh-TW" dirty="0"/>
          </a:p>
          <a:p>
            <a:r>
              <a:rPr kumimoji="1" lang="zh-TW" altLang="en-US" dirty="0"/>
              <a:t>使用</a:t>
            </a:r>
            <a:r>
              <a:rPr kumimoji="1" lang="en-US" altLang="zh-TW" dirty="0" err="1"/>
              <a:t>strace</a:t>
            </a:r>
            <a:r>
              <a:rPr kumimoji="1" lang="en-US" altLang="zh-TW" dirty="0"/>
              <a:t> -c -f</a:t>
            </a:r>
            <a:r>
              <a:rPr kumimoji="1" lang="zh-TW" altLang="en-US" dirty="0"/>
              <a:t>，將</a:t>
            </a:r>
            <a:r>
              <a:rPr kumimoji="1" lang="en-US" altLang="zh-TW" dirty="0"/>
              <a:t>parent</a:t>
            </a:r>
            <a:r>
              <a:rPr kumimoji="1" lang="zh-TW" altLang="en-US" dirty="0"/>
              <a:t>和</a:t>
            </a:r>
            <a:r>
              <a:rPr kumimoji="1" lang="en-US" altLang="zh-TW" dirty="0"/>
              <a:t>child</a:t>
            </a:r>
            <a:r>
              <a:rPr kumimoji="1" lang="zh-TW" altLang="en-US" dirty="0"/>
              <a:t>一網打盡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strace</a:t>
            </a:r>
            <a:r>
              <a:rPr kumimoji="1" lang="en-US" altLang="zh-TW" dirty="0"/>
              <a:t> -c -f </a:t>
            </a:r>
            <a:r>
              <a:rPr kumimoji="1" lang="en-US" altLang="zh-TW" dirty="0" err="1"/>
              <a:t>dropbox</a:t>
            </a:r>
            <a:r>
              <a:rPr kumimoji="1" lang="en-US" altLang="zh-TW" dirty="0"/>
              <a:t> start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FBD759-6DD8-6B47-B238-F256769E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0961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9499"/>
            <a:ext cx="10515600" cy="1325563"/>
          </a:xfrm>
        </p:spPr>
        <p:txBody>
          <a:bodyPr/>
          <a:lstStyle/>
          <a:p>
            <a:r>
              <a:rPr kumimoji="1" lang="zh-TW" altLang="en-US" dirty="0"/>
              <a:t>發現</a:t>
            </a:r>
            <a:r>
              <a:rPr kumimoji="1" lang="en-US" altLang="zh-TW" dirty="0" err="1"/>
              <a:t>inotify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 78.28   19.699726         453     43442      9619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futex</a:t>
            </a:r>
            <a:endParaRPr kumimoji="1" lang="de-DE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 13.58    3.417005        4049       844         1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poll</a:t>
            </a:r>
            <a:endParaRPr kumimoji="1" lang="de-DE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  4.64    1.168000        9733       120          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select</a:t>
            </a:r>
            <a:endParaRPr kumimoji="1" lang="de-DE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  2.86    0.720000      720000         1          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epoll_wait</a:t>
            </a:r>
            <a:endParaRPr kumimoji="1" lang="de-DE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  0.00    0.000000           0        11          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epoll_ctl</a:t>
            </a:r>
            <a:endParaRPr kumimoji="1" lang="de-DE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  0.00    0.000000           0         1          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inotify_init</a:t>
            </a:r>
            <a:endParaRPr kumimoji="1" lang="de-DE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  0.00    0.000000           0         5          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inotify_add_watch</a:t>
            </a:r>
            <a:endParaRPr kumimoji="1" lang="de-DE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  0.00    0.000000           0        35         2 </a:t>
            </a:r>
            <a:r>
              <a:rPr kumimoji="1" lang="de-DE" altLang="zh-TW" sz="1800" dirty="0" err="1">
                <a:latin typeface="Consolas" charset="0"/>
                <a:ea typeface="Consolas" charset="0"/>
                <a:cs typeface="Consolas" charset="0"/>
              </a:rPr>
              <a:t>openat</a:t>
            </a:r>
            <a:endParaRPr kumimoji="1" lang="de-DE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kumimoji="1" lang="zh-TW" altLang="en-US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發現一個函數很可疑，</a:t>
            </a:r>
            <a:r>
              <a:rPr kumimoji="1" lang="en-US" altLang="zh-TW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inotify</a:t>
            </a:r>
            <a:r>
              <a:rPr kumimoji="1" lang="zh-TW" altLang="en-US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因為在</a:t>
            </a:r>
            <a:r>
              <a:rPr kumimoji="1" lang="en-US" altLang="zh-TW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unix</a:t>
            </a:r>
            <a:r>
              <a:rPr kumimoji="1" lang="zh-TW" altLang="en-US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中檔案都是用</a:t>
            </a:r>
            <a:r>
              <a:rPr kumimoji="1" lang="en-US" altLang="zh-TW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inode</a:t>
            </a:r>
            <a:r>
              <a:rPr kumimoji="1" lang="zh-TW" altLang="en-US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表示，而</a:t>
            </a:r>
            <a:r>
              <a:rPr kumimoji="1" lang="en-US" altLang="zh-TW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notify</a:t>
            </a:r>
            <a:r>
              <a:rPr kumimoji="1" lang="zh-TW" altLang="en-US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代表「通知」，因此這個函數很可能是</a:t>
            </a:r>
            <a:r>
              <a:rPr kumimoji="1" lang="en-US" altLang="zh-TW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dropbox</a:t>
            </a:r>
            <a:r>
              <a:rPr kumimoji="1" lang="zh-TW" altLang="en-US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用來偵測檔案系統變動的函數</a:t>
            </a:r>
            <a:r>
              <a:rPr kumimoji="1" lang="en-US" altLang="zh-TW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  <a:endParaRPr kumimoji="1" lang="zh-TW" altLang="en-US" sz="1800" dirty="0">
              <a:solidFill>
                <a:srgbClr val="FFFF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91EA21-63AD-E049-B247-786A3134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6103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man </a:t>
            </a:r>
            <a:r>
              <a:rPr kumimoji="1" lang="en-US" altLang="zh-TW" dirty="0" err="1"/>
              <a:t>inotify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NAME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kumimoji="1" lang="en-US" altLang="zh-TW" sz="1800" dirty="0" err="1">
                <a:latin typeface="Consolas" charset="0"/>
                <a:ea typeface="Consolas" charset="0"/>
                <a:cs typeface="Consolas" charset="0"/>
              </a:rPr>
              <a:t>inotify_init</a:t>
            </a: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, inotify_init1 - initialize an </a:t>
            </a:r>
            <a:r>
              <a:rPr kumimoji="1" lang="en-US" altLang="zh-TW" sz="1800" dirty="0" err="1">
                <a:latin typeface="Consolas" charset="0"/>
                <a:ea typeface="Consolas" charset="0"/>
                <a:cs typeface="Consolas" charset="0"/>
              </a:rPr>
              <a:t>inotify</a:t>
            </a: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 instance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SYNOPSIS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       #include &lt;sys/</a:t>
            </a:r>
            <a:r>
              <a:rPr kumimoji="1" lang="en-US" altLang="zh-TW" sz="1800" dirty="0" err="1">
                <a:latin typeface="Consolas" charset="0"/>
                <a:ea typeface="Consolas" charset="0"/>
                <a:cs typeface="Consolas" charset="0"/>
              </a:rPr>
              <a:t>inotify.h</a:t>
            </a: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kumimoji="1" lang="en-US" altLang="zh-TW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1800" dirty="0" err="1">
                <a:latin typeface="Consolas" charset="0"/>
                <a:ea typeface="Consolas" charset="0"/>
                <a:cs typeface="Consolas" charset="0"/>
              </a:rPr>
              <a:t>inotify_init</a:t>
            </a: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(void);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kumimoji="1" lang="en-US" altLang="zh-TW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 inotify_init1(</a:t>
            </a:r>
            <a:r>
              <a:rPr kumimoji="1" lang="en-US" altLang="zh-TW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 flags);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TW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DESCRIPTION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kumimoji="1" lang="en-US" altLang="zh-TW" sz="1800" dirty="0" err="1">
                <a:latin typeface="Consolas" charset="0"/>
                <a:ea typeface="Consolas" charset="0"/>
                <a:cs typeface="Consolas" charset="0"/>
              </a:rPr>
              <a:t>inotify_init</a:t>
            </a: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()  initializes  a  new </a:t>
            </a:r>
            <a:r>
              <a:rPr kumimoji="1" lang="en-US" altLang="zh-TW" sz="1800" dirty="0" err="1">
                <a:latin typeface="Consolas" charset="0"/>
                <a:ea typeface="Consolas" charset="0"/>
                <a:cs typeface="Consolas" charset="0"/>
              </a:rPr>
              <a:t>inotify</a:t>
            </a: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 instance and returns a file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       descriptor associated with a new </a:t>
            </a:r>
            <a:r>
              <a:rPr kumimoji="1" lang="en-US" altLang="zh-TW" sz="1800" dirty="0" err="1">
                <a:latin typeface="Consolas" charset="0"/>
                <a:ea typeface="Consolas" charset="0"/>
                <a:cs typeface="Consolas" charset="0"/>
              </a:rPr>
              <a:t>inotify</a:t>
            </a:r>
            <a:r>
              <a:rPr kumimoji="1" lang="en-US" altLang="zh-TW" sz="1800" dirty="0">
                <a:latin typeface="Consolas" charset="0"/>
                <a:ea typeface="Consolas" charset="0"/>
                <a:cs typeface="Consolas" charset="0"/>
              </a:rPr>
              <a:t> event queue.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kumimoji="1" lang="zh-TW" altLang="en-US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用</a:t>
            </a:r>
            <a:r>
              <a:rPr kumimoji="1" lang="en-US" altLang="zh-TW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man</a:t>
            </a:r>
            <a:r>
              <a:rPr kumimoji="1" lang="zh-TW" altLang="en-US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查一下</a:t>
            </a:r>
            <a:r>
              <a:rPr kumimoji="1" lang="en-US" altLang="zh-TW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inotify_init</a:t>
            </a:r>
            <a:r>
              <a:rPr kumimoji="1" lang="zh-TW" altLang="en-US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，發現</a:t>
            </a:r>
            <a:r>
              <a:rPr kumimoji="1" lang="en-US" altLang="zh-TW" sz="18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inotify</a:t>
            </a:r>
            <a:r>
              <a:rPr kumimoji="1" lang="zh-TW" altLang="en-US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真的是用來偵測檔案系統變動的函數</a:t>
            </a:r>
            <a:r>
              <a:rPr kumimoji="1" lang="en-US" altLang="zh-TW" sz="18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  <a:endParaRPr kumimoji="1" lang="zh-TW" altLang="en-US" sz="1800" dirty="0">
              <a:solidFill>
                <a:srgbClr val="FFFF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CFBF50-F949-B84F-8461-E0B1CAD3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5317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en-US" altLang="zh-TW" dirty="0" err="1"/>
              <a:t>strace</a:t>
            </a:r>
            <a:r>
              <a:rPr kumimoji="1" lang="zh-TW" altLang="en-US" dirty="0"/>
              <a:t>可以用來瞭解自己的程式如何和作業系統核心互動</a:t>
            </a:r>
            <a:endParaRPr kumimoji="1" lang="en-US" altLang="zh-TW" dirty="0"/>
          </a:p>
          <a:p>
            <a:r>
              <a:rPr kumimoji="1" lang="zh-TW" altLang="en-US" dirty="0"/>
              <a:t>藉由</a:t>
            </a:r>
            <a:r>
              <a:rPr kumimoji="1" lang="en-US" altLang="zh-TW" dirty="0" err="1"/>
              <a:t>strace</a:t>
            </a:r>
            <a:r>
              <a:rPr kumimoji="1" lang="zh-TW" altLang="en-US" dirty="0"/>
              <a:t>可以瞭解別人的程式如何達到神奇的功能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8223D1-1C1A-7845-A934-C5EDC7CB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8886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 err="1"/>
              <a:t>ltrace</a:t>
            </a:r>
            <a:r>
              <a:rPr kumimoji="1" lang="zh-TW" altLang="en-US" dirty="0"/>
              <a:t>瞭解程式與函數庫的互動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FE3453-08F9-7845-8AE0-CFACAC30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240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hello.c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78492A"/>
                </a:solidFill>
                <a:latin typeface="Menlo" charset="0"/>
              </a:rPr>
              <a:t>#</a:t>
            </a:r>
            <a:r>
              <a:rPr lang="mr-IN" altLang="zh-TW" dirty="0" err="1">
                <a:solidFill>
                  <a:srgbClr val="78492A"/>
                </a:solidFill>
                <a:latin typeface="Menlo" charset="0"/>
              </a:rPr>
              <a:t>include</a:t>
            </a:r>
            <a:r>
              <a:rPr lang="mr-IN" altLang="zh-TW" dirty="0">
                <a:solidFill>
                  <a:srgbClr val="78492A"/>
                </a:solidFill>
                <a:latin typeface="Menlo" charset="0"/>
              </a:rPr>
              <a:t> 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stdio.h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&gt;</a:t>
            </a:r>
            <a:endParaRPr lang="mr-IN" altLang="zh-TW" dirty="0">
              <a:solidFill>
                <a:srgbClr val="78492A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78492A"/>
                </a:solidFill>
                <a:latin typeface="Menlo" charset="0"/>
              </a:rPr>
              <a:t>#</a:t>
            </a:r>
            <a:r>
              <a:rPr lang="mr-IN" altLang="zh-TW" dirty="0" err="1">
                <a:solidFill>
                  <a:srgbClr val="78492A"/>
                </a:solidFill>
                <a:latin typeface="Menlo" charset="0"/>
              </a:rPr>
              <a:t>include</a:t>
            </a:r>
            <a:r>
              <a:rPr lang="mr-IN" altLang="zh-TW" dirty="0">
                <a:solidFill>
                  <a:srgbClr val="78492A"/>
                </a:solidFill>
                <a:latin typeface="Menlo" charset="0"/>
              </a:rPr>
              <a:t> 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stdlib.h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br>
              <a:rPr lang="mr-IN" altLang="zh-TW" dirty="0">
                <a:solidFill>
                  <a:srgbClr val="000000"/>
                </a:solidFill>
                <a:latin typeface="Menlo" charset="0"/>
              </a:rPr>
            </a:br>
            <a:endParaRPr lang="mr-IN" altLang="zh-TW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main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hello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\</a:t>
            </a:r>
            <a:r>
              <a:rPr lang="mr-IN" altLang="zh-TW" dirty="0" err="1">
                <a:solidFill>
                  <a:srgbClr val="D12F1B"/>
                </a:solidFill>
                <a:latin typeface="Menlo" charset="0"/>
              </a:rPr>
              <a:t>n</a:t>
            </a:r>
            <a:r>
              <a:rPr lang="mr-IN" altLang="zh-TW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dirty="0" err="1">
                <a:solidFill>
                  <a:srgbClr val="000000"/>
                </a:solidFill>
                <a:latin typeface="Menlo" charset="0"/>
              </a:rPr>
              <a:t>exit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dirty="0">
                <a:solidFill>
                  <a:srgbClr val="000000"/>
                </a:solidFill>
                <a:latin typeface="Menlo" charset="0"/>
              </a:rPr>
              <a:t>}</a:t>
            </a:r>
            <a:endParaRPr lang="mr-IN" altLang="zh-TW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57896A-A003-534A-A07C-BF611EBE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7791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malloc3.c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mr-IN" altLang="zh-TW" sz="1800" dirty="0">
                <a:solidFill>
                  <a:srgbClr val="78492A"/>
                </a:solidFill>
                <a:latin typeface="Menlo" charset="0"/>
              </a:rPr>
              <a:t>#</a:t>
            </a:r>
            <a:r>
              <a:rPr lang="mr-IN" altLang="zh-TW" sz="1800" dirty="0" err="1">
                <a:solidFill>
                  <a:srgbClr val="78492A"/>
                </a:solidFill>
                <a:latin typeface="Menlo" charset="0"/>
              </a:rPr>
              <a:t>include</a:t>
            </a:r>
            <a:r>
              <a:rPr lang="mr-IN" altLang="zh-TW" sz="1800" dirty="0">
                <a:solidFill>
                  <a:srgbClr val="78492A"/>
                </a:solidFill>
                <a:latin typeface="Menlo" charset="0"/>
              </a:rPr>
              <a:t> 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mr-IN" altLang="zh-TW" sz="1800" dirty="0" err="1">
                <a:solidFill>
                  <a:srgbClr val="D12F1B"/>
                </a:solidFill>
                <a:latin typeface="Menlo" charset="0"/>
              </a:rPr>
              <a:t>stdio.h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&gt;</a:t>
            </a:r>
            <a:endParaRPr lang="mr-IN" altLang="zh-TW" sz="1800" dirty="0">
              <a:solidFill>
                <a:srgbClr val="78492A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sz="1800" dirty="0">
                <a:solidFill>
                  <a:srgbClr val="78492A"/>
                </a:solidFill>
                <a:latin typeface="Menlo" charset="0"/>
              </a:rPr>
              <a:t>#</a:t>
            </a:r>
            <a:r>
              <a:rPr lang="mr-IN" altLang="zh-TW" sz="1800" dirty="0" err="1">
                <a:solidFill>
                  <a:srgbClr val="78492A"/>
                </a:solidFill>
                <a:latin typeface="Menlo" charset="0"/>
              </a:rPr>
              <a:t>include</a:t>
            </a:r>
            <a:r>
              <a:rPr lang="mr-IN" altLang="zh-TW" sz="1800" dirty="0">
                <a:solidFill>
                  <a:srgbClr val="78492A"/>
                </a:solidFill>
                <a:latin typeface="Menlo" charset="0"/>
              </a:rPr>
              <a:t> 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mr-IN" altLang="zh-TW" sz="1800" dirty="0" err="1">
                <a:solidFill>
                  <a:srgbClr val="D12F1B"/>
                </a:solidFill>
                <a:latin typeface="Menlo" charset="0"/>
              </a:rPr>
              <a:t>stdlib.h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1800" dirty="0">
                <a:solidFill>
                  <a:srgbClr val="78492A"/>
                </a:solidFill>
                <a:latin typeface="Menlo" charset="0"/>
              </a:rPr>
              <a:t>#</a:t>
            </a:r>
            <a:r>
              <a:rPr lang="mr-IN" altLang="zh-TW" sz="1800" dirty="0" err="1">
                <a:solidFill>
                  <a:srgbClr val="78492A"/>
                </a:solidFill>
                <a:latin typeface="Menlo" charset="0"/>
              </a:rPr>
              <a:t>include</a:t>
            </a:r>
            <a:r>
              <a:rPr lang="mr-IN" altLang="zh-TW" sz="1800" dirty="0">
                <a:solidFill>
                  <a:srgbClr val="78492A"/>
                </a:solidFill>
                <a:latin typeface="Menlo" charset="0"/>
              </a:rPr>
              <a:t> 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mr-IN" altLang="zh-TW" sz="1800" dirty="0" err="1">
                <a:solidFill>
                  <a:srgbClr val="D12F1B"/>
                </a:solidFill>
                <a:latin typeface="Menlo" charset="0"/>
              </a:rPr>
              <a:t>unistd.h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1800" dirty="0">
                <a:solidFill>
                  <a:srgbClr val="78492A"/>
                </a:solidFill>
                <a:latin typeface="Menlo" charset="0"/>
              </a:rPr>
              <a:t>#</a:t>
            </a:r>
            <a:r>
              <a:rPr lang="mr-IN" altLang="zh-TW" sz="1800" dirty="0" err="1">
                <a:solidFill>
                  <a:srgbClr val="78492A"/>
                </a:solidFill>
                <a:latin typeface="Menlo" charset="0"/>
              </a:rPr>
              <a:t>include</a:t>
            </a:r>
            <a:r>
              <a:rPr lang="mr-IN" altLang="zh-TW" sz="1800" dirty="0">
                <a:solidFill>
                  <a:srgbClr val="78492A"/>
                </a:solidFill>
                <a:latin typeface="Menlo" charset="0"/>
              </a:rPr>
              <a:t> 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mr-IN" altLang="zh-TW" sz="1800" dirty="0" err="1">
                <a:solidFill>
                  <a:srgbClr val="D12F1B"/>
                </a:solidFill>
                <a:latin typeface="Menlo" charset="0"/>
              </a:rPr>
              <a:t>sys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/</a:t>
            </a:r>
            <a:r>
              <a:rPr lang="mr-IN" altLang="zh-TW" sz="1800" dirty="0" err="1">
                <a:solidFill>
                  <a:srgbClr val="D12F1B"/>
                </a:solidFill>
                <a:latin typeface="Menlo" charset="0"/>
              </a:rPr>
              <a:t>types.h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br>
              <a:rPr lang="mr-IN" altLang="zh-TW" sz="1800" dirty="0">
                <a:solidFill>
                  <a:srgbClr val="000000"/>
                </a:solidFill>
                <a:latin typeface="Menlo" charset="0"/>
              </a:rPr>
            </a:br>
            <a:endParaRPr lang="mr-IN" altLang="zh-TW" sz="1800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sz="18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mr-IN" altLang="zh-TW" sz="1800" dirty="0" err="1">
                <a:solidFill>
                  <a:srgbClr val="000000"/>
                </a:solidFill>
                <a:latin typeface="Menlo" charset="0"/>
              </a:rPr>
              <a:t>main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sz="18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mr-IN" altLang="zh-TW" sz="1800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sz="1800" dirty="0" err="1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* p1;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sz="1800" dirty="0" err="1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* p2;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sz="1800" dirty="0" err="1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* p3;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sz="1800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sz="1800" dirty="0" err="1">
                <a:solidFill>
                  <a:srgbClr val="D12F1B"/>
                </a:solidFill>
                <a:latin typeface="Menlo" charset="0"/>
              </a:rPr>
              <a:t>pid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 = %</a:t>
            </a:r>
            <a:r>
              <a:rPr lang="mr-IN" altLang="zh-TW" sz="1800" dirty="0" err="1">
                <a:solidFill>
                  <a:srgbClr val="D12F1B"/>
                </a:solidFill>
                <a:latin typeface="Menlo" charset="0"/>
              </a:rPr>
              <a:t>d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\</a:t>
            </a:r>
            <a:r>
              <a:rPr lang="mr-IN" altLang="zh-TW" sz="1800" dirty="0" err="1">
                <a:solidFill>
                  <a:srgbClr val="D12F1B"/>
                </a:solidFill>
                <a:latin typeface="Menlo" charset="0"/>
              </a:rPr>
              <a:t>n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mr-IN" altLang="zh-TW" sz="1800" dirty="0" err="1">
                <a:solidFill>
                  <a:srgbClr val="000000"/>
                </a:solidFill>
                <a:latin typeface="Menlo" charset="0"/>
              </a:rPr>
              <a:t>getpid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());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sz="1800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sz="1800" dirty="0" err="1">
                <a:solidFill>
                  <a:srgbClr val="D12F1B"/>
                </a:solidFill>
                <a:latin typeface="Menlo" charset="0"/>
              </a:rPr>
              <a:t>malloc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 256K\</a:t>
            </a:r>
            <a:r>
              <a:rPr lang="mr-IN" altLang="zh-TW" sz="1800" dirty="0" err="1">
                <a:solidFill>
                  <a:srgbClr val="D12F1B"/>
                </a:solidFill>
                <a:latin typeface="Menlo" charset="0"/>
              </a:rPr>
              <a:t>n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);</a:t>
            </a:r>
            <a:endParaRPr lang="mr-IN" altLang="zh-TW" sz="1800" dirty="0">
              <a:solidFill>
                <a:srgbClr val="D12F1B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    p1=(</a:t>
            </a:r>
            <a:r>
              <a:rPr lang="mr-IN" altLang="zh-TW" sz="1800" dirty="0" err="1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*)</a:t>
            </a:r>
            <a:r>
              <a:rPr lang="mr-IN" altLang="zh-TW" sz="1800" dirty="0" err="1">
                <a:solidFill>
                  <a:srgbClr val="000000"/>
                </a:solidFill>
                <a:latin typeface="Menlo" charset="0"/>
              </a:rPr>
              <a:t>malloc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sz="1800" dirty="0">
                <a:solidFill>
                  <a:srgbClr val="272AD8"/>
                </a:solidFill>
                <a:latin typeface="Menlo" charset="0"/>
              </a:rPr>
              <a:t>64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*</a:t>
            </a:r>
            <a:r>
              <a:rPr lang="mr-IN" altLang="zh-TW" sz="1800" dirty="0">
                <a:solidFill>
                  <a:srgbClr val="272AD8"/>
                </a:solidFill>
                <a:latin typeface="Menlo" charset="0"/>
              </a:rPr>
              <a:t>4096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sz="1800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sz="1800" dirty="0" err="1">
                <a:solidFill>
                  <a:srgbClr val="D12F1B"/>
                </a:solidFill>
                <a:latin typeface="Menlo" charset="0"/>
              </a:rPr>
              <a:t>malloc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(1)\</a:t>
            </a:r>
            <a:r>
              <a:rPr lang="mr-IN" altLang="zh-TW" sz="1800" dirty="0" err="1">
                <a:solidFill>
                  <a:srgbClr val="D12F1B"/>
                </a:solidFill>
                <a:latin typeface="Menlo" charset="0"/>
              </a:rPr>
              <a:t>n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    p2=(</a:t>
            </a:r>
            <a:r>
              <a:rPr lang="mr-IN" altLang="zh-TW" sz="1800" dirty="0" err="1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*)</a:t>
            </a:r>
            <a:r>
              <a:rPr lang="mr-IN" altLang="zh-TW" sz="1800" dirty="0" err="1">
                <a:solidFill>
                  <a:srgbClr val="000000"/>
                </a:solidFill>
                <a:latin typeface="Menlo" charset="0"/>
              </a:rPr>
              <a:t>malloc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sz="1800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mr-IN" altLang="zh-TW" sz="1800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sz="1800" dirty="0" err="1">
                <a:solidFill>
                  <a:srgbClr val="D12F1B"/>
                </a:solidFill>
                <a:latin typeface="Menlo" charset="0"/>
              </a:rPr>
              <a:t>malloc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(1)\</a:t>
            </a:r>
            <a:r>
              <a:rPr lang="mr-IN" altLang="zh-TW" sz="1800" dirty="0" err="1">
                <a:solidFill>
                  <a:srgbClr val="D12F1B"/>
                </a:solidFill>
                <a:latin typeface="Menlo" charset="0"/>
              </a:rPr>
              <a:t>n</a:t>
            </a:r>
            <a:r>
              <a:rPr lang="mr-IN" altLang="zh-TW" sz="1800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    p3=(</a:t>
            </a:r>
            <a:r>
              <a:rPr lang="mr-IN" altLang="zh-TW" sz="1800" dirty="0" err="1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*)</a:t>
            </a:r>
            <a:r>
              <a:rPr lang="mr-IN" altLang="zh-TW" sz="1800" dirty="0" err="1">
                <a:solidFill>
                  <a:srgbClr val="000000"/>
                </a:solidFill>
                <a:latin typeface="Menlo" charset="0"/>
              </a:rPr>
              <a:t>malloc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altLang="zh-TW" sz="1800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mr-IN" altLang="zh-TW" sz="18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kumimoji="1" lang="zh-TW" altLang="en-US" sz="18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EB8E3C-A483-7143-B8B5-FFC57F97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6938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先使用</a:t>
            </a:r>
            <a:r>
              <a:rPr kumimoji="1" lang="en-US" altLang="zh-TW" dirty="0" err="1"/>
              <a:t>objdump</a:t>
            </a:r>
            <a:r>
              <a:rPr kumimoji="1" lang="zh-TW" altLang="en-US" dirty="0"/>
              <a:t>觀察連結了哪些函數庫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2000" dirty="0" err="1">
                <a:latin typeface="Consolas" charset="0"/>
                <a:ea typeface="Consolas" charset="0"/>
                <a:cs typeface="Consolas" charset="0"/>
              </a:rPr>
              <a:t>shiwulo@vm</a:t>
            </a:r>
            <a:r>
              <a:rPr kumimoji="1" lang="de-DE" altLang="zh-TW" sz="2000" dirty="0">
                <a:latin typeface="Consolas" charset="0"/>
                <a:ea typeface="Consolas" charset="0"/>
                <a:cs typeface="Consolas" charset="0"/>
              </a:rPr>
              <a:t>:~/</a:t>
            </a:r>
            <a:r>
              <a:rPr kumimoji="1" lang="de-DE" altLang="zh-TW" sz="2000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de-DE" altLang="zh-TW" sz="2000" dirty="0">
                <a:latin typeface="Consolas" charset="0"/>
                <a:ea typeface="Consolas" charset="0"/>
                <a:cs typeface="Consolas" charset="0"/>
              </a:rPr>
              <a:t>/ch03$ </a:t>
            </a:r>
            <a:r>
              <a:rPr kumimoji="1" lang="de-DE" altLang="zh-TW" sz="2000" dirty="0" err="1">
                <a:latin typeface="Consolas" charset="0"/>
                <a:ea typeface="Consolas" charset="0"/>
                <a:cs typeface="Consolas" charset="0"/>
              </a:rPr>
              <a:t>objdump</a:t>
            </a:r>
            <a:r>
              <a:rPr kumimoji="1" lang="de-DE" altLang="zh-TW" sz="2000" dirty="0">
                <a:latin typeface="Consolas" charset="0"/>
                <a:ea typeface="Consolas" charset="0"/>
                <a:cs typeface="Consolas" charset="0"/>
              </a:rPr>
              <a:t> -R </a:t>
            </a:r>
            <a:r>
              <a:rPr kumimoji="1" lang="de-DE" altLang="zh-TW" sz="2000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endParaRPr kumimoji="1" lang="de-DE" altLang="zh-TW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de-DE" altLang="zh-TW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2000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r>
              <a:rPr kumimoji="1" lang="de-DE" altLang="zh-TW" sz="2000" dirty="0">
                <a:latin typeface="Consolas" charset="0"/>
                <a:ea typeface="Consolas" charset="0"/>
                <a:cs typeface="Consolas" charset="0"/>
              </a:rPr>
              <a:t>:     </a:t>
            </a:r>
            <a:r>
              <a:rPr kumimoji="1" lang="de-DE" altLang="zh-TW" sz="2000" dirty="0" err="1"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kumimoji="1" lang="de-DE" altLang="zh-TW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de-DE" altLang="zh-TW" sz="2000" dirty="0" err="1">
                <a:latin typeface="Consolas" charset="0"/>
                <a:ea typeface="Consolas" charset="0"/>
                <a:cs typeface="Consolas" charset="0"/>
              </a:rPr>
              <a:t>format</a:t>
            </a:r>
            <a:r>
              <a:rPr kumimoji="1" lang="de-DE" altLang="zh-TW" sz="2000" dirty="0">
                <a:latin typeface="Consolas" charset="0"/>
                <a:ea typeface="Consolas" charset="0"/>
                <a:cs typeface="Consolas" charset="0"/>
              </a:rPr>
              <a:t> elf64-x86-64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de-DE" altLang="zh-TW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2000" dirty="0">
                <a:latin typeface="Consolas" charset="0"/>
                <a:ea typeface="Consolas" charset="0"/>
                <a:cs typeface="Consolas" charset="0"/>
              </a:rPr>
              <a:t>DYNAMIC RELOCATION RECORDS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2000" dirty="0">
                <a:latin typeface="Consolas" charset="0"/>
                <a:ea typeface="Consolas" charset="0"/>
                <a:cs typeface="Consolas" charset="0"/>
              </a:rPr>
              <a:t>OFFSET           TYPE              VALUE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2000" dirty="0">
                <a:latin typeface="Consolas" charset="0"/>
                <a:ea typeface="Consolas" charset="0"/>
                <a:cs typeface="Consolas" charset="0"/>
              </a:rPr>
              <a:t>0000000000600ff8 R_X86_64_GLOB_DAT  __</a:t>
            </a:r>
            <a:r>
              <a:rPr kumimoji="1" lang="de-DE" altLang="zh-TW" sz="2000" dirty="0" err="1">
                <a:latin typeface="Consolas" charset="0"/>
                <a:ea typeface="Consolas" charset="0"/>
                <a:cs typeface="Consolas" charset="0"/>
              </a:rPr>
              <a:t>gmon_start</a:t>
            </a:r>
            <a:r>
              <a:rPr kumimoji="1" lang="de-DE" altLang="zh-TW" sz="2000" dirty="0">
                <a:latin typeface="Consolas" charset="0"/>
                <a:ea typeface="Consolas" charset="0"/>
                <a:cs typeface="Consolas" charset="0"/>
              </a:rPr>
              <a:t>__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2000" dirty="0">
                <a:latin typeface="Consolas" charset="0"/>
                <a:ea typeface="Consolas" charset="0"/>
                <a:cs typeface="Consolas" charset="0"/>
              </a:rPr>
              <a:t>0000000000601018 R_X86_64_JUMP_SLOT  puts@GLIBC_2.2.5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2000" dirty="0">
                <a:latin typeface="Consolas" charset="0"/>
                <a:ea typeface="Consolas" charset="0"/>
                <a:cs typeface="Consolas" charset="0"/>
              </a:rPr>
              <a:t>0000000000601020 R_X86_64_JUMP_SLOT  getpid@GLIBC_2.2.5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2000" dirty="0">
                <a:latin typeface="Consolas" charset="0"/>
                <a:ea typeface="Consolas" charset="0"/>
                <a:cs typeface="Consolas" charset="0"/>
              </a:rPr>
              <a:t>0000000000601028 R_X86_64_JUMP_SLOT  printf@GLIBC_2.2.5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2000" dirty="0">
                <a:latin typeface="Consolas" charset="0"/>
                <a:ea typeface="Consolas" charset="0"/>
                <a:cs typeface="Consolas" charset="0"/>
              </a:rPr>
              <a:t>0000000000601030 R_X86_64_JUMP_SLOT  __libc_start_main@GLIBC_2.2.5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2000" dirty="0">
                <a:latin typeface="Consolas" charset="0"/>
                <a:ea typeface="Consolas" charset="0"/>
                <a:cs typeface="Consolas" charset="0"/>
              </a:rPr>
              <a:t>0000000000601038 R_X86_64_JUMP_SLOT  malloc@GLIBC_2.2.5</a:t>
            </a:r>
            <a:endParaRPr kumimoji="1" lang="zh-TW" alt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FCDBD5-C3CB-D04D-879B-C4BB9574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3836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用</a:t>
            </a:r>
            <a:r>
              <a:rPr kumimoji="1" lang="en-US" altLang="zh-TW" dirty="0" err="1"/>
              <a:t>ltrace</a:t>
            </a:r>
            <a:r>
              <a:rPr kumimoji="1" lang="zh-TW" altLang="en-US" dirty="0"/>
              <a:t>分析</a:t>
            </a:r>
            <a:r>
              <a:rPr kumimoji="1" lang="en-US" altLang="zh-TW" dirty="0"/>
              <a:t>malloc3</a:t>
            </a:r>
            <a:r>
              <a:rPr kumimoji="1" lang="zh-TW" altLang="en-US" dirty="0"/>
              <a:t>與函數庫的動態行為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libc_start_main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(0x40060d, 1, 0x7ffd1b4f6098, 0x400680 &lt;</a:t>
            </a: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unfinished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 ...&gt;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getpid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()                                                                     = 20431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pid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 = %d\</a:t>
            </a: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", 20431pid = 20431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)                                                  = 12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puts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 256K"malloc 256K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)                                                          = 12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(262144)                                                               = 0x7fa224d6a010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puts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(1)"</a:t>
            </a: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(1)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)                                                            = 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(1)                                                                    = 0x1957010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puts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(1)"</a:t>
            </a: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(1)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)                                                            = 10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sz="160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kumimoji="1" lang="de-DE" altLang="zh-TW" sz="1600" dirty="0">
                <a:latin typeface="Consolas" charset="0"/>
                <a:ea typeface="Consolas" charset="0"/>
                <a:cs typeface="Consolas" charset="0"/>
              </a:rPr>
              <a:t>(1)                                                                    = 0x1957030</a:t>
            </a:r>
            <a:endParaRPr kumimoji="1" lang="zh-TW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7EDC97-5991-D843-BD81-6EE3855A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32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7408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+mj-ea"/>
                <a:cs typeface="Consolas" charset="0"/>
              </a:rPr>
              <a:t>第一個執行的不是</a:t>
            </a:r>
            <a:r>
              <a:rPr kumimoji="1" lang="en-US" altLang="zh-TW" dirty="0">
                <a:latin typeface="+mj-ea"/>
                <a:cs typeface="Consolas" charset="0"/>
              </a:rPr>
              <a:t>main()!!!</a:t>
            </a:r>
            <a:br>
              <a:rPr kumimoji="1" lang="en-US" altLang="zh-TW" dirty="0">
                <a:latin typeface="+mj-ea"/>
                <a:cs typeface="Consolas" charset="0"/>
              </a:rPr>
            </a:br>
            <a:r>
              <a:rPr kumimoji="1" lang="zh-TW" altLang="en-US" dirty="0">
                <a:latin typeface="+mj-ea"/>
                <a:cs typeface="Consolas" charset="0"/>
              </a:rPr>
              <a:t>好像是</a:t>
            </a:r>
            <a:r>
              <a:rPr kumimoji="1" lang="de-DE" altLang="zh-TW" dirty="0">
                <a:latin typeface="+mj-ea"/>
                <a:cs typeface="Consolas" charset="0"/>
              </a:rPr>
              <a:t>__</a:t>
            </a:r>
            <a:r>
              <a:rPr kumimoji="1" lang="de-DE" altLang="zh-TW" dirty="0" err="1">
                <a:latin typeface="+mj-ea"/>
                <a:cs typeface="Consolas" charset="0"/>
              </a:rPr>
              <a:t>libc_start_main</a:t>
            </a:r>
            <a:r>
              <a:rPr kumimoji="1" lang="zh-TW" altLang="en-US" dirty="0">
                <a:latin typeface="+mj-ea"/>
                <a:cs typeface="Consolas" charset="0"/>
              </a:rPr>
              <a:t>？</a:t>
            </a:r>
            <a:endParaRPr kumimoji="1"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會做初始化所有用以呼叫</a:t>
            </a:r>
            <a:r>
              <a:rPr kumimoji="1" lang="en-US" altLang="zh-TW" dirty="0"/>
              <a:t>main</a:t>
            </a:r>
            <a:r>
              <a:rPr kumimoji="1" lang="zh-TW" altLang="en-US" dirty="0"/>
              <a:t>函數的動作</a:t>
            </a:r>
            <a:endParaRPr kumimoji="1" lang="en-US" altLang="zh-TW" dirty="0"/>
          </a:p>
          <a:p>
            <a:r>
              <a:rPr kumimoji="1" lang="zh-TW" altLang="en-US" dirty="0"/>
              <a:t>呼叫</a:t>
            </a:r>
            <a:r>
              <a:rPr kumimoji="1" lang="en-US" altLang="zh-TW" dirty="0"/>
              <a:t>main</a:t>
            </a:r>
            <a:r>
              <a:rPr kumimoji="1" lang="zh-TW" altLang="en-US" dirty="0"/>
              <a:t>函數</a:t>
            </a:r>
            <a:endParaRPr kumimoji="1" lang="en-US" altLang="zh-TW" dirty="0"/>
          </a:p>
          <a:p>
            <a:r>
              <a:rPr kumimoji="1" lang="zh-TW" altLang="en-US" dirty="0"/>
              <a:t>如果</a:t>
            </a:r>
            <a:r>
              <a:rPr kumimoji="1" lang="en-US" altLang="zh-TW" dirty="0"/>
              <a:t>main</a:t>
            </a:r>
            <a:r>
              <a:rPr kumimoji="1" lang="zh-TW" altLang="en-US" dirty="0"/>
              <a:t>函數回傳（</a:t>
            </a:r>
            <a:r>
              <a:rPr kumimoji="1" lang="en-US" altLang="zh-TW" dirty="0"/>
              <a:t>return</a:t>
            </a:r>
            <a:r>
              <a:rPr kumimoji="1" lang="zh-TW" altLang="en-US" dirty="0"/>
              <a:t>），控制權會再回到</a:t>
            </a:r>
            <a:r>
              <a:rPr kumimoji="1" lang="de-DE" altLang="zh-TW" dirty="0"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kumimoji="1" lang="de-DE" altLang="zh-TW" dirty="0" err="1">
                <a:latin typeface="Consolas" charset="0"/>
                <a:ea typeface="Consolas" charset="0"/>
                <a:cs typeface="Consolas" charset="0"/>
              </a:rPr>
              <a:t>libc_start_main</a:t>
            </a:r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，而這個函數會緊接著呼叫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exit()</a:t>
            </a:r>
          </a:p>
          <a:p>
            <a:pPr lvl="1"/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因此在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中直接回傳（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）會間接的執行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exit()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6947D6-34BF-8A42-98E0-BBAF02E9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2397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000" dirty="0"/>
              <a:t>使用</a:t>
            </a:r>
            <a:r>
              <a:rPr kumimoji="1" lang="en-US" altLang="zh-TW" sz="4000" dirty="0" err="1"/>
              <a:t>gdb</a:t>
            </a:r>
            <a:r>
              <a:rPr kumimoji="1" lang="zh-TW" altLang="en-US" sz="4000" dirty="0"/>
              <a:t>設定中斷點在</a:t>
            </a:r>
            <a:r>
              <a:rPr kumimoji="1" lang="en-US" altLang="zh-TW" sz="4000" dirty="0"/>
              <a:t> </a:t>
            </a:r>
            <a:r>
              <a:rPr kumimoji="1" lang="en-US" altLang="zh-TW" sz="4000" dirty="0">
                <a:latin typeface="Consolas" charset="0"/>
                <a:ea typeface="Consolas" charset="0"/>
                <a:cs typeface="Consolas" charset="0"/>
              </a:rPr>
              <a:t>“__</a:t>
            </a:r>
            <a:r>
              <a:rPr kumimoji="1" lang="en-US" altLang="zh-TW" sz="4000" dirty="0" err="1">
                <a:latin typeface="Consolas" charset="0"/>
                <a:ea typeface="Consolas" charset="0"/>
                <a:cs typeface="Consolas" charset="0"/>
              </a:rPr>
              <a:t>libc_start_main</a:t>
            </a:r>
            <a:r>
              <a:rPr kumimoji="1" lang="en-US" altLang="zh-TW" sz="4000" dirty="0">
                <a:latin typeface="Consolas" charset="0"/>
                <a:ea typeface="Consolas" charset="0"/>
                <a:cs typeface="Consolas" charset="0"/>
              </a:rPr>
              <a:t>”</a:t>
            </a:r>
            <a:endParaRPr kumimoji="1" lang="zh-TW" altLang="en-US" sz="4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TW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sz="2000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sz="2000" dirty="0">
                <a:latin typeface="Consolas" charset="0"/>
                <a:ea typeface="Consolas" charset="0"/>
                <a:cs typeface="Consolas" charset="0"/>
              </a:rPr>
              <a:t>) b __</a:t>
            </a:r>
            <a:r>
              <a:rPr kumimoji="1" lang="en-US" altLang="zh-TW" sz="2000" dirty="0" err="1">
                <a:latin typeface="Consolas" charset="0"/>
                <a:ea typeface="Consolas" charset="0"/>
                <a:cs typeface="Consolas" charset="0"/>
              </a:rPr>
              <a:t>libc_start_main</a:t>
            </a:r>
            <a:endParaRPr kumimoji="1" lang="en-US" altLang="zh-TW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…</a:t>
            </a:r>
            <a:endParaRPr kumimoji="1" lang="en-US" altLang="zh-TW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bt</a:t>
            </a:r>
            <a:endParaRPr kumimoji="1" lang="mr-IN" altLang="zh-TW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#0  __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libc_start_main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=0x4005f6 &lt;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&gt;, 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=1, 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=0x7fffffffddf8, </a:t>
            </a:r>
          </a:p>
          <a:p>
            <a:pPr marL="0" indent="0">
              <a:buNone/>
            </a:pP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=0x400670 &lt;__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libc_csu_init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&gt;, 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fini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=0x4006e0 &lt;__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libc_csu_fini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&gt;, </a:t>
            </a:r>
          </a:p>
          <a:p>
            <a:pPr marL="0" indent="0">
              <a:buNone/>
            </a:pP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rtld_fini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=0x7ffff7de78e0 &lt;_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dl_fini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&gt;, 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stack_end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=0x7fffffffdde8)</a:t>
            </a:r>
          </a:p>
          <a:p>
            <a:pPr marL="0" indent="0">
              <a:buNone/>
            </a:pP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at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 ../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csu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/libc-start.c:134</a:t>
            </a:r>
          </a:p>
          <a:p>
            <a:pPr marL="0" indent="0">
              <a:buNone/>
            </a:pP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#1  0x0000000000400529 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 _</a:t>
            </a:r>
            <a:r>
              <a:rPr kumimoji="1" lang="mr-IN" altLang="zh-TW" sz="2000" dirty="0" err="1">
                <a:latin typeface="Consolas" charset="0"/>
                <a:ea typeface="Consolas" charset="0"/>
                <a:cs typeface="Consolas" charset="0"/>
              </a:rPr>
              <a:t>start</a:t>
            </a:r>
            <a:r>
              <a:rPr kumimoji="1" lang="mr-IN" altLang="zh-TW" sz="2000" dirty="0">
                <a:latin typeface="Consolas" charset="0"/>
                <a:ea typeface="Consolas" charset="0"/>
                <a:cs typeface="Consolas" charset="0"/>
              </a:rPr>
              <a:t> ()</a:t>
            </a:r>
            <a:endParaRPr kumimoji="1" lang="en-US" altLang="zh-TW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TW" sz="20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kumimoji="1" lang="zh-TW" altLang="en-US" sz="20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表示作業系統先呼叫</a:t>
            </a:r>
            <a:r>
              <a:rPr kumimoji="1" lang="en-US" altLang="zh-TW" sz="20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_start*/</a:t>
            </a:r>
          </a:p>
          <a:p>
            <a:pPr marL="0" indent="0">
              <a:buNone/>
            </a:pPr>
            <a:endParaRPr kumimoji="1" lang="zh-TW" alt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F57BD0-1A59-6A4D-B2EE-5DF447BD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8618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在</a:t>
            </a:r>
            <a:r>
              <a:rPr kumimoji="1" lang="en-US" altLang="zh-TW" dirty="0"/>
              <a:t>main</a:t>
            </a:r>
            <a:r>
              <a:rPr kumimoji="1" lang="zh-TW" altLang="en-US" dirty="0"/>
              <a:t>之前</a:t>
            </a:r>
          </a:p>
        </p:txBody>
      </p:sp>
      <p:sp>
        <p:nvSpPr>
          <p:cNvPr id="4" name="矩形 3"/>
          <p:cNvSpPr/>
          <p:nvPr/>
        </p:nvSpPr>
        <p:spPr>
          <a:xfrm>
            <a:off x="1860467" y="6311900"/>
            <a:ext cx="8471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http://dbp-consulting.com/tutorials/debugging/linuxProgramStartup.html</a:t>
            </a:r>
          </a:p>
        </p:txBody>
      </p:sp>
      <p:pic>
        <p:nvPicPr>
          <p:cNvPr id="1026" name="Picture 2" descr="mage of the callgraph for all the routines involved in program startup on linu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148" y="1825625"/>
            <a:ext cx="50777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D56DD3-36D2-F645-9CC1-6094F3CC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3601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呼叫的函數可能和原始的不同</a:t>
            </a:r>
            <a:r>
              <a:rPr kumimoji="1" lang="en-US" altLang="zh-TW" dirty="0"/>
              <a:t>	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可以發現，如果是簡單的</a:t>
            </a:r>
            <a:r>
              <a:rPr kumimoji="1" lang="en-US" altLang="zh-TW" dirty="0" err="1"/>
              <a:t>printf</a:t>
            </a:r>
            <a:r>
              <a:rPr kumimoji="1" lang="zh-TW" altLang="en-US" dirty="0"/>
              <a:t>動作，編譯器會使用</a:t>
            </a:r>
            <a:r>
              <a:rPr kumimoji="1" lang="en-US" altLang="zh-TW" dirty="0"/>
              <a:t>puts</a:t>
            </a:r>
            <a:r>
              <a:rPr kumimoji="1" lang="zh-TW" altLang="en-US" dirty="0"/>
              <a:t>來實現</a:t>
            </a:r>
            <a:endParaRPr kumimoji="1" lang="en-US" altLang="zh-TW" dirty="0"/>
          </a:p>
          <a:p>
            <a:r>
              <a:rPr kumimoji="1" lang="zh-TW" altLang="en-US" dirty="0"/>
              <a:t>跟系統要一個</a:t>
            </a:r>
            <a:r>
              <a:rPr kumimoji="1" lang="en-US" altLang="zh-TW" dirty="0"/>
              <a:t>byte</a:t>
            </a:r>
            <a:r>
              <a:rPr kumimoji="1" lang="zh-TW" altLang="en-US" dirty="0"/>
              <a:t>，但實際上系統給了</a:t>
            </a:r>
            <a:r>
              <a:rPr kumimoji="1" lang="en-US" altLang="zh-TW" dirty="0"/>
              <a:t>32byte</a:t>
            </a:r>
            <a:r>
              <a:rPr kumimoji="1" lang="zh-TW" altLang="en-US" dirty="0"/>
              <a:t>，這應該是編譯器的最佳化動作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32A95F-AF59-4C4F-B9AF-E1D45220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210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測試 </a:t>
            </a:r>
            <a:r>
              <a:rPr kumimoji="1" lang="en-US" altLang="zh-TW" dirty="0" err="1"/>
              <a:t>gcc</a:t>
            </a:r>
            <a:r>
              <a:rPr kumimoji="1" lang="en-US" altLang="zh-TW" dirty="0"/>
              <a:t> –static malloc3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$ </a:t>
            </a:r>
            <a:r>
              <a:rPr kumimoji="1" lang="en-US" altLang="zh-TW" dirty="0" err="1"/>
              <a:t>gcc</a:t>
            </a:r>
            <a:r>
              <a:rPr kumimoji="1" lang="en-US" altLang="zh-TW" dirty="0"/>
              <a:t> -g --static malloc3.c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$ </a:t>
            </a:r>
            <a:r>
              <a:rPr kumimoji="1" lang="en-US" altLang="zh-TW" dirty="0" err="1"/>
              <a:t>ls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a.out</a:t>
            </a:r>
            <a:r>
              <a:rPr kumimoji="1" lang="en-US" altLang="zh-TW" dirty="0"/>
              <a:t> -</a:t>
            </a:r>
            <a:r>
              <a:rPr kumimoji="1" lang="en-US" altLang="zh-TW" dirty="0" err="1"/>
              <a:t>lh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-</a:t>
            </a:r>
            <a:r>
              <a:rPr kumimoji="1" lang="en-US" altLang="zh-TW" dirty="0" err="1"/>
              <a:t>rwxrwxr</a:t>
            </a:r>
            <a:r>
              <a:rPr kumimoji="1" lang="en-US" altLang="zh-TW" dirty="0"/>
              <a:t>-x 1 </a:t>
            </a:r>
            <a:r>
              <a:rPr kumimoji="1" lang="en-US" altLang="zh-TW" dirty="0" err="1"/>
              <a:t>shiwulo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shiwulo</a:t>
            </a:r>
            <a:r>
              <a:rPr kumimoji="1" lang="en-US" altLang="zh-TW" dirty="0"/>
              <a:t> 857K Jan 11 11:50 </a:t>
            </a:r>
            <a:r>
              <a:rPr kumimoji="1" lang="en-US" altLang="zh-TW" dirty="0" err="1"/>
              <a:t>a.out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$ </a:t>
            </a:r>
            <a:r>
              <a:rPr kumimoji="1" lang="en-US" altLang="zh-TW" dirty="0" err="1"/>
              <a:t>ltrace</a:t>
            </a:r>
            <a:r>
              <a:rPr kumimoji="1" lang="en-US" altLang="zh-TW" dirty="0"/>
              <a:t> ./</a:t>
            </a:r>
            <a:r>
              <a:rPr kumimoji="1" lang="en-US" altLang="zh-TW" dirty="0" err="1"/>
              <a:t>a.out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Couldn't find .</a:t>
            </a:r>
            <a:r>
              <a:rPr kumimoji="1" lang="en-US" altLang="zh-TW" dirty="0" err="1"/>
              <a:t>dynsym</a:t>
            </a:r>
            <a:r>
              <a:rPr kumimoji="1" lang="en-US" altLang="zh-TW" dirty="0"/>
              <a:t> or .</a:t>
            </a:r>
            <a:r>
              <a:rPr kumimoji="1" lang="en-US" altLang="zh-TW" dirty="0" err="1"/>
              <a:t>dynstr</a:t>
            </a:r>
            <a:r>
              <a:rPr kumimoji="1" lang="en-US" altLang="zh-TW" dirty="0"/>
              <a:t> in "/</a:t>
            </a:r>
            <a:r>
              <a:rPr kumimoji="1" lang="en-US" altLang="zh-TW" dirty="0" err="1"/>
              <a:t>proc</a:t>
            </a:r>
            <a:r>
              <a:rPr kumimoji="1" lang="en-US" altLang="zh-TW" dirty="0"/>
              <a:t>/3596/exe"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pid</a:t>
            </a:r>
            <a:r>
              <a:rPr kumimoji="1" lang="en-US" altLang="zh-TW" dirty="0"/>
              <a:t> = 3596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malloc</a:t>
            </a:r>
            <a:r>
              <a:rPr kumimoji="1" lang="en-US" altLang="zh-TW" dirty="0"/>
              <a:t> 256K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malloc</a:t>
            </a:r>
            <a:r>
              <a:rPr kumimoji="1" lang="en-US" altLang="zh-TW" dirty="0"/>
              <a:t>(1)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/>
              <a:t>malloc</a:t>
            </a:r>
            <a:r>
              <a:rPr kumimoji="1" lang="en-US" altLang="zh-TW" dirty="0"/>
              <a:t>(1)</a:t>
            </a:r>
          </a:p>
        </p:txBody>
      </p:sp>
      <p:sp>
        <p:nvSpPr>
          <p:cNvPr id="4" name="直線圖說文字 2 (加上框線和強調線) 3"/>
          <p:cNvSpPr/>
          <p:nvPr/>
        </p:nvSpPr>
        <p:spPr>
          <a:xfrm>
            <a:off x="8681010" y="1155651"/>
            <a:ext cx="3113592" cy="120501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1537"/>
              <a:gd name="adj6" fmla="val -94863"/>
            </a:avLst>
          </a:prstGeom>
          <a:ln w="38100"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/>
              <a:t>檔案變得蠻大的</a:t>
            </a:r>
            <a:endParaRPr kumimoji="1" lang="fr-FR" altLang="zh-TW" dirty="0"/>
          </a:p>
        </p:txBody>
      </p:sp>
      <p:sp>
        <p:nvSpPr>
          <p:cNvPr id="5" name="直線圖說文字 2 (加上框線和強調線) 4"/>
          <p:cNvSpPr/>
          <p:nvPr/>
        </p:nvSpPr>
        <p:spPr>
          <a:xfrm>
            <a:off x="8681010" y="3151189"/>
            <a:ext cx="3113592" cy="120501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1537"/>
              <a:gd name="adj6" fmla="val -94863"/>
            </a:avLst>
          </a:prstGeom>
          <a:ln w="38100"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除了</a:t>
            </a:r>
            <a:r>
              <a:rPr kumimoji="1" lang="en-US" altLang="zh-TW" dirty="0" err="1"/>
              <a:t>a.out</a:t>
            </a:r>
            <a:r>
              <a:rPr kumimoji="1" lang="zh-TW" altLang="en-US" dirty="0"/>
              <a:t>以外，</a:t>
            </a:r>
            <a:r>
              <a:rPr kumimoji="1" lang="en-US" altLang="zh-TW" dirty="0" err="1"/>
              <a:t>ltrace</a:t>
            </a:r>
            <a:r>
              <a:rPr kumimoji="1" lang="zh-TW" altLang="en-US" dirty="0"/>
              <a:t>並沒有印出任何東西，因為</a:t>
            </a:r>
            <a:r>
              <a:rPr kumimoji="1" lang="en-US" altLang="zh-TW" dirty="0"/>
              <a:t>—static</a:t>
            </a:r>
            <a:r>
              <a:rPr kumimoji="1" lang="zh-TW" altLang="en-US" dirty="0"/>
              <a:t>告訴</a:t>
            </a:r>
            <a:r>
              <a:rPr kumimoji="1" lang="en-US" altLang="zh-TW" dirty="0" err="1"/>
              <a:t>gcc</a:t>
            </a:r>
            <a:r>
              <a:rPr kumimoji="1" lang="zh-TW" altLang="en-US" dirty="0"/>
              <a:t>將所有的函數庫複製到</a:t>
            </a:r>
            <a:r>
              <a:rPr kumimoji="1" lang="en-US" altLang="zh-TW" dirty="0" err="1"/>
              <a:t>a.out</a:t>
            </a:r>
            <a:r>
              <a:rPr kumimoji="1" lang="zh-TW" altLang="en-US" dirty="0"/>
              <a:t>中</a:t>
            </a:r>
            <a:endParaRPr kumimoji="1" lang="fr-FR" altLang="zh-TW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96E92313-6BC9-5A49-93DF-43D9BCFA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739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strip</a:t>
            </a:r>
            <a:br>
              <a:rPr kumimoji="1" lang="en-US" altLang="zh-TW" dirty="0"/>
            </a:br>
            <a:r>
              <a:rPr kumimoji="1" lang="zh-TW" altLang="en-US" dirty="0"/>
              <a:t>（捨棄掉所有的</a:t>
            </a:r>
            <a:r>
              <a:rPr kumimoji="1" lang="en-US" altLang="zh-TW" dirty="0"/>
              <a:t>symbol</a:t>
            </a:r>
            <a:r>
              <a:rPr kumimoji="1" lang="zh-TW" altLang="en-US" dirty="0"/>
              <a:t>，在嵌入式系統常用）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shiwulo@vm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:~/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/ch03$ ls -al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rwxrwxr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-x 1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9904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二  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17 09:39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shiwulo@vm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:~/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/ch03$ strip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shiwulo@vm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:~/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/ch03$ ls -al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rwxrwxr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-x 1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6336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二  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17 10:31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a.out</a:t>
            </a:r>
            <a:endParaRPr kumimoji="1" lang="zh-TW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A5D8CB-F695-9842-898D-C38C41CE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38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546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小節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介紹了各式各樣的工具分析執行檔案</a:t>
            </a:r>
            <a:endParaRPr kumimoji="1" lang="en-US" altLang="zh-TW" dirty="0"/>
          </a:p>
          <a:p>
            <a:r>
              <a:rPr kumimoji="1" lang="zh-TW" altLang="en-US" dirty="0"/>
              <a:t>了解執行檔如何與函數庫進行溝通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92766C-8519-4242-9197-CD0CD312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39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39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新的編譯指令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編譯指令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$</a:t>
            </a:r>
            <a:r>
              <a:rPr kumimoji="1" lang="en-US" altLang="zh-TW" dirty="0" err="1"/>
              <a:t>gcc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hello.c</a:t>
            </a:r>
            <a:r>
              <a:rPr kumimoji="1" lang="en-US" altLang="zh-TW" dirty="0"/>
              <a:t> -o hello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$ </a:t>
            </a:r>
            <a:r>
              <a:rPr kumimoji="1" lang="en-US" altLang="zh-TW" dirty="0" err="1"/>
              <a:t>ls</a:t>
            </a:r>
            <a:r>
              <a:rPr kumimoji="1" lang="en-US" altLang="zh-TW" dirty="0"/>
              <a:t> -</a:t>
            </a:r>
            <a:r>
              <a:rPr kumimoji="1" lang="en-US" altLang="zh-TW" dirty="0" err="1"/>
              <a:t>alh</a:t>
            </a:r>
            <a:r>
              <a:rPr kumimoji="1" lang="en-US" altLang="zh-TW" dirty="0"/>
              <a:t> hello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is-IS" altLang="zh-TW" dirty="0">
                <a:solidFill>
                  <a:srgbClr val="FF0000"/>
                </a:solidFill>
              </a:rPr>
              <a:t>…</a:t>
            </a:r>
            <a:r>
              <a:rPr kumimoji="1" lang="is-IS" altLang="zh-TW" dirty="0"/>
              <a:t> </a:t>
            </a:r>
            <a:r>
              <a:rPr kumimoji="1" lang="en-US" altLang="zh-TW" dirty="0"/>
              <a:t>8.4K Jan  6 10:09 hello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$</a:t>
            </a:r>
            <a:r>
              <a:rPr kumimoji="1" lang="en-US" altLang="zh-TW" dirty="0" err="1"/>
              <a:t>gcc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hello.c</a:t>
            </a:r>
            <a:r>
              <a:rPr kumimoji="1" lang="en-US" altLang="zh-TW" dirty="0"/>
              <a:t> </a:t>
            </a:r>
            <a:r>
              <a:rPr kumimoji="1" lang="uk-UA" altLang="zh-TW" dirty="0"/>
              <a:t>--</a:t>
            </a:r>
            <a:r>
              <a:rPr kumimoji="1" lang="en-US" altLang="zh-TW" dirty="0"/>
              <a:t>static -o hello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$</a:t>
            </a:r>
            <a:r>
              <a:rPr kumimoji="1" lang="en-US" altLang="zh-TW" dirty="0" err="1"/>
              <a:t>ls</a:t>
            </a:r>
            <a:r>
              <a:rPr kumimoji="1" lang="en-US" altLang="zh-TW" dirty="0"/>
              <a:t> -</a:t>
            </a:r>
            <a:r>
              <a:rPr kumimoji="1" lang="en-US" altLang="zh-TW" dirty="0" err="1"/>
              <a:t>alh</a:t>
            </a:r>
            <a:r>
              <a:rPr kumimoji="1" lang="en-US" altLang="zh-TW" dirty="0"/>
              <a:t> hello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is-IS" altLang="zh-TW" dirty="0">
                <a:solidFill>
                  <a:srgbClr val="FF0000"/>
                </a:solidFill>
              </a:rPr>
              <a:t>…</a:t>
            </a:r>
            <a:r>
              <a:rPr kumimoji="1" lang="is-IS" altLang="zh-TW" dirty="0"/>
              <a:t> </a:t>
            </a:r>
            <a:r>
              <a:rPr kumimoji="1" lang="en-US" altLang="zh-TW" dirty="0"/>
              <a:t>857K Jan  6 10:04 hello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TW" dirty="0"/>
              <a:t>--static</a:t>
            </a:r>
            <a:r>
              <a:rPr kumimoji="1" lang="zh-TW" altLang="en-US" dirty="0"/>
              <a:t>的含義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zh-TW" altLang="en-US" dirty="0"/>
              <a:t>我們編譯的程式碼一般而言都會「動態連結」到函數庫（如：</a:t>
            </a:r>
            <a:r>
              <a:rPr kumimoji="1" lang="en-US" altLang="zh-TW" dirty="0" err="1"/>
              <a:t>libC</a:t>
            </a:r>
            <a:r>
              <a:rPr kumimoji="1" lang="zh-TW" altLang="en-US" dirty="0"/>
              <a:t>），</a:t>
            </a:r>
            <a:r>
              <a:rPr kumimoji="1" lang="en-US" altLang="zh-TW" dirty="0"/>
              <a:t>--static</a:t>
            </a:r>
            <a:r>
              <a:rPr kumimoji="1" lang="zh-TW" altLang="en-US" dirty="0"/>
              <a:t>代表不要連結到函數庫</a:t>
            </a:r>
            <a:endParaRPr kumimoji="1" lang="en-US" altLang="zh-TW" dirty="0"/>
          </a:p>
          <a:p>
            <a:r>
              <a:rPr kumimoji="1" lang="en-US" altLang="zh-TW" dirty="0"/>
              <a:t>--static</a:t>
            </a:r>
            <a:r>
              <a:rPr kumimoji="1" lang="zh-TW" altLang="en-US" dirty="0"/>
              <a:t>會將該程式（</a:t>
            </a:r>
            <a:r>
              <a:rPr kumimoji="1" lang="en-US" altLang="zh-TW" dirty="0"/>
              <a:t>hello</a:t>
            </a:r>
            <a:r>
              <a:rPr kumimoji="1" lang="zh-TW" altLang="en-US" dirty="0"/>
              <a:t>）所要用到的程式碼（如：</a:t>
            </a:r>
            <a:r>
              <a:rPr kumimoji="1" lang="en-US" altLang="zh-TW" dirty="0" err="1"/>
              <a:t>printf</a:t>
            </a:r>
            <a:r>
              <a:rPr kumimoji="1" lang="zh-TW" altLang="en-US" dirty="0"/>
              <a:t>），使用</a:t>
            </a:r>
            <a:r>
              <a:rPr kumimoji="1" lang="en-US" altLang="zh-TW" dirty="0"/>
              <a:t>copy &amp; paste</a:t>
            </a:r>
            <a:r>
              <a:rPr kumimoji="1" lang="zh-TW" altLang="en-US" dirty="0"/>
              <a:t>的方式，將這些程式碼置入</a:t>
            </a:r>
            <a:r>
              <a:rPr kumimoji="1" lang="en-US" altLang="zh-TW" dirty="0"/>
              <a:t>hello</a:t>
            </a:r>
            <a:r>
              <a:rPr kumimoji="1" lang="zh-TW" altLang="en-US" dirty="0"/>
              <a:t>，因此執行檔案比較大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D15D8C8-FE58-724F-B51B-80AEF5BC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5409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統計</a:t>
            </a:r>
            <a:r>
              <a:rPr kumimoji="1" lang="en-US" altLang="zh-TW" dirty="0"/>
              <a:t>ls</a:t>
            </a:r>
            <a:r>
              <a:rPr kumimoji="1" lang="zh-TW" altLang="en-US" dirty="0"/>
              <a:t>究竟呼叫了哪些</a:t>
            </a:r>
            <a:r>
              <a:rPr kumimoji="1" lang="en-US" altLang="zh-TW" dirty="0"/>
              <a:t>system call</a:t>
            </a:r>
          </a:p>
          <a:p>
            <a:r>
              <a:rPr kumimoji="1" lang="zh-TW" altLang="en-US" dirty="0"/>
              <a:t>拿掉系統中</a:t>
            </a:r>
            <a:r>
              <a:rPr kumimoji="1" lang="en-US" altLang="zh-TW" dirty="0"/>
              <a:t>ls</a:t>
            </a:r>
            <a:r>
              <a:rPr kumimoji="1" lang="zh-TW" altLang="en-US" dirty="0"/>
              <a:t>的</a:t>
            </a:r>
            <a:r>
              <a:rPr kumimoji="1" lang="en-US" altLang="zh-TW" dirty="0"/>
              <a:t>symbol table</a:t>
            </a:r>
            <a:r>
              <a:rPr kumimoji="1" lang="zh-TW" altLang="en-US" dirty="0"/>
              <a:t>，觀察檔案大小的變化</a:t>
            </a:r>
            <a:endParaRPr kumimoji="1" lang="en-US" altLang="zh-TW" dirty="0"/>
          </a:p>
          <a:p>
            <a:r>
              <a:rPr kumimoji="1" lang="zh-TW" altLang="en-US" dirty="0"/>
              <a:t>試試看</a:t>
            </a:r>
            <a:r>
              <a:rPr kumimoji="1" lang="en-US" altLang="zh-TW" dirty="0"/>
              <a:t>ls</a:t>
            </a:r>
            <a:r>
              <a:rPr kumimoji="1" lang="zh-TW" altLang="en-US" dirty="0"/>
              <a:t>是否還可以用</a:t>
            </a:r>
            <a:endParaRPr kumimoji="1" lang="en-US" altLang="zh-TW" dirty="0"/>
          </a:p>
          <a:p>
            <a:r>
              <a:rPr kumimoji="1" lang="zh-TW" altLang="en-US" dirty="0"/>
              <a:t>現在還可以使用</a:t>
            </a:r>
            <a:r>
              <a:rPr kumimoji="1" lang="en-US" altLang="zh-TW" dirty="0" err="1"/>
              <a:t>objdump</a:t>
            </a:r>
            <a:r>
              <a:rPr kumimoji="1" lang="en-US" altLang="zh-TW" dirty="0"/>
              <a:t> -R</a:t>
            </a:r>
            <a:r>
              <a:rPr kumimoji="1" lang="zh-TW" altLang="en-US" dirty="0"/>
              <a:t>觀察</a:t>
            </a:r>
            <a:r>
              <a:rPr kumimoji="1" lang="en-US" altLang="zh-TW" dirty="0"/>
              <a:t>ls</a:t>
            </a:r>
            <a:r>
              <a:rPr kumimoji="1" lang="zh-TW" altLang="en-US" dirty="0"/>
              <a:t>連結哪些函數庫嗎</a:t>
            </a:r>
            <a:endParaRPr kumimoji="1"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17AD48-0CAB-A748-9519-D625E774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40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038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strace</a:t>
            </a:r>
            <a:endParaRPr kumimoji="1"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TW" dirty="0" err="1"/>
              <a:t>strace</a:t>
            </a:r>
            <a:r>
              <a:rPr kumimoji="1" lang="zh-TW" altLang="en-US" dirty="0"/>
              <a:t>後面接上執行檔案的名稱，</a:t>
            </a:r>
            <a:r>
              <a:rPr kumimoji="1" lang="en-US" altLang="zh-TW" dirty="0" err="1"/>
              <a:t>strace</a:t>
            </a:r>
            <a:r>
              <a:rPr kumimoji="1" lang="zh-TW" altLang="en-US" dirty="0"/>
              <a:t>會執行該執行檔案</a:t>
            </a:r>
            <a:endParaRPr kumimoji="1"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TW" dirty="0" err="1"/>
              <a:t>strace</a:t>
            </a:r>
            <a:r>
              <a:rPr kumimoji="1" lang="zh-TW" altLang="en-US" dirty="0"/>
              <a:t>會攔截該執行擋所發出的所有</a:t>
            </a:r>
            <a:r>
              <a:rPr kumimoji="1" lang="en-US" altLang="zh-TW" dirty="0"/>
              <a:t>system call</a:t>
            </a:r>
            <a:r>
              <a:rPr kumimoji="1" lang="zh-TW" altLang="en-US" dirty="0"/>
              <a:t>和</a:t>
            </a:r>
            <a:r>
              <a:rPr kumimoji="1" lang="en-US" altLang="zh-TW" dirty="0"/>
              <a:t>signal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TW" altLang="en-US" dirty="0"/>
              <a:t>對於</a:t>
            </a:r>
            <a:r>
              <a:rPr kumimoji="1" lang="en-US" altLang="zh-TW" dirty="0"/>
              <a:t>system call</a:t>
            </a:r>
            <a:r>
              <a:rPr kumimoji="1" lang="zh-TW" altLang="en-US" dirty="0"/>
              <a:t>而言，</a:t>
            </a:r>
            <a:r>
              <a:rPr kumimoji="1" lang="en-US" altLang="zh-TW" dirty="0" err="1"/>
              <a:t>strace</a:t>
            </a:r>
            <a:r>
              <a:rPr kumimoji="1" lang="zh-TW" altLang="en-US" dirty="0"/>
              <a:t>會列出該</a:t>
            </a:r>
            <a:r>
              <a:rPr kumimoji="1" lang="en-US" altLang="zh-TW" dirty="0"/>
              <a:t>system call</a:t>
            </a:r>
            <a:r>
              <a:rPr kumimoji="1" lang="zh-TW" altLang="en-US" dirty="0"/>
              <a:t>的名稱，及參數和回傳值</a:t>
            </a:r>
            <a:endParaRPr kumimoji="1"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TW" altLang="en-US" dirty="0"/>
              <a:t>為了確保</a:t>
            </a:r>
            <a:r>
              <a:rPr kumimoji="1" lang="en-US" altLang="zh-TW" dirty="0" err="1"/>
              <a:t>strace</a:t>
            </a:r>
            <a:r>
              <a:rPr kumimoji="1" lang="zh-TW" altLang="en-US" dirty="0"/>
              <a:t>可以「立即」印出這些訊息，</a:t>
            </a:r>
            <a:r>
              <a:rPr kumimoji="1" lang="en-US" altLang="zh-TW" dirty="0" err="1"/>
              <a:t>strace</a:t>
            </a:r>
            <a:r>
              <a:rPr kumimoji="1" lang="zh-TW" altLang="en-US" dirty="0"/>
              <a:t>使用</a:t>
            </a:r>
            <a:r>
              <a:rPr kumimoji="1" lang="en-US" altLang="zh-TW" dirty="0" err="1"/>
              <a:t>stderr</a:t>
            </a:r>
            <a:r>
              <a:rPr kumimoji="1" lang="zh-TW" altLang="en-US" dirty="0"/>
              <a:t>印出訊息</a:t>
            </a:r>
            <a:endParaRPr kumimoji="1"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TW" altLang="en-US" dirty="0"/>
              <a:t>特別注意，以</a:t>
            </a:r>
            <a:r>
              <a:rPr kumimoji="1" lang="en-US" altLang="zh-TW" dirty="0"/>
              <a:t>hello</a:t>
            </a:r>
            <a:r>
              <a:rPr kumimoji="1" lang="zh-TW" altLang="en-US" dirty="0"/>
              <a:t>為例，</a:t>
            </a:r>
            <a:r>
              <a:rPr kumimoji="1" lang="en-US" altLang="zh-TW" dirty="0" err="1"/>
              <a:t>strace</a:t>
            </a:r>
            <a:r>
              <a:rPr kumimoji="1" lang="zh-TW" altLang="en-US" dirty="0"/>
              <a:t>和</a:t>
            </a:r>
            <a:r>
              <a:rPr kumimoji="1" lang="en-US" altLang="zh-TW" dirty="0"/>
              <a:t>hello</a:t>
            </a:r>
            <a:r>
              <a:rPr kumimoji="1" lang="zh-TW" altLang="en-US" dirty="0"/>
              <a:t>會將訊息印到同一個</a:t>
            </a:r>
            <a:r>
              <a:rPr kumimoji="1" lang="en-US" altLang="zh-TW" dirty="0"/>
              <a:t>console</a:t>
            </a:r>
            <a:r>
              <a:rPr kumimoji="1" lang="zh-TW" altLang="en-US" dirty="0"/>
              <a:t>上，不要混淆了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38155B-E244-164D-9D09-8744C0BC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200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strace</a:t>
            </a:r>
            <a:r>
              <a:rPr kumimoji="1" lang="en-US" altLang="zh-TW" dirty="0"/>
              <a:t> hello</a:t>
            </a:r>
            <a:endParaRPr kumimoji="1"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kumimoji="1" lang="de-DE" altLang="zh-TW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strace</a:t>
            </a:r>
            <a:r>
              <a:rPr kumimoji="1" lang="de-DE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./</a:t>
            </a:r>
            <a:r>
              <a:rPr kumimoji="1" lang="de-DE" altLang="zh-TW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hello</a:t>
            </a:r>
            <a:endParaRPr kumimoji="1" lang="de-DE" altLang="zh-TW" dirty="0">
              <a:solidFill>
                <a:srgbClr val="FFFF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execve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("./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["./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"], [/* 62 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*/]) 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uname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({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="Linux", 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ubuntu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...}) 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(0)                                  = 0x78c000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(0x78d1c0)                           = 0x78d1c0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arch_prctl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(ARCH_SET_FS, 0x78c880)       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readlink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proc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/exe", "/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home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4096) = 22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(0x7ae1c0)                           = 0x7ae1c0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(0x7af000)                           = 0x7af000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access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ld.so.nohwcap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F_OK)      = -1 ENOENT (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No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such 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or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directory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getpid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                                = 1689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fstat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(1, {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st_mode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=S_IFCHR|0620, 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st_rdev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makedev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(136, 4), ...}) 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(NULL, 4096, PROT_READ|PROT_WRITE, MAP_PRIVATE|MAP_ANONYMOUS, -1, 0) = 0x7fa7beabb000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(1, "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pid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1689\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11pid = 1689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           = 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(1, "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\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6</a:t>
            </a:r>
            <a:r>
              <a:rPr kumimoji="1" lang="de-DE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hello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                 = 6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fstat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(0, {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st_mode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=S_IFCHR|0620, 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st_rdev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makedev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(136, 4), ...}) 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(NULL, 4096, PROT_READ|PROT_WRITE, MAP_PRIVATE|MAP_ANONYMOUS, -1, 0) = 0x7fa7beaba000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read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(0,</a:t>
            </a:r>
            <a:endParaRPr kumimoji="1" lang="zh-TW" alt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07666" y="4317357"/>
            <a:ext cx="2951544" cy="59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黃色字的</a:t>
            </a:r>
            <a:r>
              <a:rPr kumimoji="1" lang="en-US" altLang="zh-TW" dirty="0"/>
              <a:t>hello</a:t>
            </a:r>
            <a:r>
              <a:rPr kumimoji="1" lang="zh-TW" altLang="en-US" dirty="0"/>
              <a:t>，是執行檔</a:t>
            </a:r>
            <a:r>
              <a:rPr kumimoji="1" lang="en-US" altLang="zh-TW" dirty="0"/>
              <a:t>hello</a:t>
            </a:r>
            <a:r>
              <a:rPr kumimoji="1" lang="zh-TW" altLang="en-US" dirty="0"/>
              <a:t>印出的</a:t>
            </a:r>
          </a:p>
        </p:txBody>
      </p:sp>
      <p:sp>
        <p:nvSpPr>
          <p:cNvPr id="10" name="矩形 9"/>
          <p:cNvSpPr/>
          <p:nvPr/>
        </p:nvSpPr>
        <p:spPr>
          <a:xfrm>
            <a:off x="7455060" y="1227670"/>
            <a:ext cx="3794568" cy="715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這一頁所有的色彩都是，「事後用</a:t>
            </a:r>
            <a:r>
              <a:rPr kumimoji="1" lang="en-US" altLang="zh-TW" dirty="0" err="1"/>
              <a:t>powerpoint</a:t>
            </a:r>
            <a:r>
              <a:rPr kumimoji="1" lang="zh-TW" altLang="en-US" dirty="0"/>
              <a:t>加上顏色」</a:t>
            </a:r>
          </a:p>
        </p:txBody>
      </p:sp>
      <p:sp>
        <p:nvSpPr>
          <p:cNvPr id="11" name="矩形 10"/>
          <p:cNvSpPr/>
          <p:nvPr/>
        </p:nvSpPr>
        <p:spPr>
          <a:xfrm>
            <a:off x="7455060" y="2090215"/>
            <a:ext cx="3794568" cy="715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執行</a:t>
            </a:r>
            <a:r>
              <a:rPr kumimoji="1" lang="en-US" altLang="zh-TW" dirty="0" err="1"/>
              <a:t>strace</a:t>
            </a:r>
            <a:r>
              <a:rPr kumimoji="1" lang="zh-TW" altLang="en-US" dirty="0"/>
              <a:t>後面加上執行擋名稱，不要忘了，執行檔前要加上「</a:t>
            </a:r>
            <a:r>
              <a:rPr kumimoji="1" lang="en-US" altLang="zh-TW" dirty="0"/>
              <a:t>./</a:t>
            </a:r>
            <a:r>
              <a:rPr kumimoji="1" lang="zh-TW" altLang="en-US" dirty="0"/>
              <a:t>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2C30D6-486B-4940-BF61-DEC1025C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95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那些奇怪的函數在哪裡？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所有</a:t>
            </a:r>
            <a:r>
              <a:rPr kumimoji="1" lang="en-US" altLang="zh-TW" dirty="0"/>
              <a:t>Linux</a:t>
            </a:r>
            <a:r>
              <a:rPr kumimoji="1" lang="zh-TW" altLang="en-US" dirty="0"/>
              <a:t>的</a:t>
            </a:r>
            <a:r>
              <a:rPr kumimoji="1" lang="en-US" altLang="zh-TW" dirty="0"/>
              <a:t>system call</a:t>
            </a:r>
            <a:r>
              <a:rPr kumimoji="1" lang="zh-TW" altLang="en-US" dirty="0"/>
              <a:t>可以在底下網址取得名稱及說明</a:t>
            </a:r>
            <a:endParaRPr kumimoji="1" lang="en-US" altLang="zh-TW" dirty="0"/>
          </a:p>
          <a:p>
            <a:pPr lvl="1"/>
            <a:r>
              <a:rPr kumimoji="1" lang="en-US" altLang="zh-TW" dirty="0">
                <a:hlinkClick r:id="rId2"/>
              </a:rPr>
              <a:t>http://man7.org/linux/man-pages/dir_section_2.html</a:t>
            </a:r>
            <a:endParaRPr kumimoji="1" lang="en-US" altLang="zh-TW" dirty="0"/>
          </a:p>
          <a:p>
            <a:r>
              <a:rPr kumimoji="1" lang="zh-TW" altLang="en-US" dirty="0"/>
              <a:t>對</a:t>
            </a:r>
            <a:r>
              <a:rPr kumimoji="1" lang="en-US" altLang="zh-TW" dirty="0"/>
              <a:t>Linux system calls</a:t>
            </a:r>
            <a:r>
              <a:rPr kumimoji="1" lang="zh-TW" altLang="en-US" dirty="0"/>
              <a:t>進行分類</a:t>
            </a:r>
            <a:endParaRPr kumimoji="1" lang="en-US" altLang="zh-TW" dirty="0"/>
          </a:p>
          <a:p>
            <a:pPr lvl="1"/>
            <a:r>
              <a:rPr kumimoji="1" lang="en-US" altLang="zh-TW" dirty="0">
                <a:hlinkClick r:id="rId3"/>
              </a:rPr>
              <a:t>http://www.ibm.com/developerworks/cn/linux/kernel/syscall/part1/appendix.html</a:t>
            </a:r>
            <a:endParaRPr kumimoji="1" lang="en-US" altLang="zh-TW" dirty="0"/>
          </a:p>
          <a:p>
            <a:r>
              <a:rPr kumimoji="1" lang="zh-TW" altLang="en-US" dirty="0"/>
              <a:t>或者直接</a:t>
            </a:r>
            <a:r>
              <a:rPr kumimoji="1" lang="en-US" altLang="zh-TW" dirty="0"/>
              <a:t>man</a:t>
            </a:r>
            <a:r>
              <a:rPr kumimoji="1" lang="zh-TW" altLang="en-US" dirty="0"/>
              <a:t>該函數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例如：</a:t>
            </a:r>
            <a:r>
              <a:rPr kumimoji="1" lang="en-US" altLang="zh-TW" dirty="0"/>
              <a:t>man 2 </a:t>
            </a:r>
            <a:r>
              <a:rPr kumimoji="1" lang="en-US" altLang="zh-TW" dirty="0" err="1"/>
              <a:t>brk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「</a:t>
            </a:r>
            <a:r>
              <a:rPr kumimoji="1" lang="en-US" altLang="zh-TW" dirty="0"/>
              <a:t>2</a:t>
            </a:r>
            <a:r>
              <a:rPr kumimoji="1" lang="zh-TW" altLang="en-US" dirty="0"/>
              <a:t>」指定</a:t>
            </a:r>
            <a:r>
              <a:rPr kumimoji="1" lang="en-US" altLang="zh-TW" dirty="0"/>
              <a:t>Linux</a:t>
            </a:r>
            <a:r>
              <a:rPr kumimoji="1" lang="zh-TW" altLang="en-US" dirty="0"/>
              <a:t>內建的「第二本說明書」，第二本說明書詳列所有的</a:t>
            </a:r>
            <a:r>
              <a:rPr kumimoji="1" lang="en-US" altLang="zh-TW" dirty="0"/>
              <a:t>system call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4CA77E-AF1A-7548-BF05-A34AF8D2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454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實例一：</a:t>
            </a:r>
            <a:br>
              <a:rPr kumimoji="1" lang="en-US" altLang="zh-TW" dirty="0"/>
            </a:br>
            <a:r>
              <a:rPr kumimoji="1" lang="zh-TW" altLang="en-US" dirty="0"/>
              <a:t>藉由</a:t>
            </a:r>
            <a:r>
              <a:rPr kumimoji="1" lang="en-US" altLang="zh-TW" dirty="0" err="1"/>
              <a:t>strace</a:t>
            </a:r>
            <a:r>
              <a:rPr kumimoji="1" lang="zh-TW" altLang="en-US" dirty="0"/>
              <a:t>分析</a:t>
            </a:r>
            <a:r>
              <a:rPr kumimoji="1" lang="en-US" altLang="zh-TW" dirty="0" err="1"/>
              <a:t>malloc</a:t>
            </a:r>
            <a:r>
              <a:rPr kumimoji="1" lang="zh-TW" altLang="en-US" dirty="0"/>
              <a:t>的動作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2F38F9-9F12-0A46-A8CC-AE26FE15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237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重看</a:t>
            </a:r>
            <a:r>
              <a:rPr kumimoji="1" lang="en-US" altLang="zh-TW" dirty="0"/>
              <a:t>hello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kumimoji="1" lang="de-DE" altLang="zh-TW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strace</a:t>
            </a:r>
            <a:r>
              <a:rPr kumimoji="1" lang="de-DE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./</a:t>
            </a:r>
            <a:r>
              <a:rPr kumimoji="1" lang="de-DE" altLang="zh-TW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hello</a:t>
            </a:r>
            <a:endParaRPr kumimoji="1" lang="de-DE" altLang="zh-TW" dirty="0">
              <a:solidFill>
                <a:srgbClr val="FFFF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execve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("./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["./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"], [/* 62 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*/]) 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uname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({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="Linux", 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ubuntu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...}) 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(0)                                  = 0x78c000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(0x78d1c0)                           = 0x78d1c0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arch_prctl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(ARCH_SET_FS, 0x78c880)       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readlink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proc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/exe", "/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home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sp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4096) = 22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(0x7ae1c0)                           = 0x7ae1c0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brk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(0x7af000)                           = 0x7af000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access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ld.so.nohwcap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F_OK)      = -1 ENOENT (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No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such 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or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directory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getpid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()                                = 1689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fstat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(1, {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st_mode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=S_IFCHR|0620, 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st_rdev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makedev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(136, 4), ...}) 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(NULL, 4096, PROT_READ|PROT_WRITE, MAP_PRIVATE|MAP_ANONYMOUS, -1, 0) = 0x7fa7beabb000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(1, "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pid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1689\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11pid = 1689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           = 11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(1, "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\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", 6</a:t>
            </a:r>
            <a:r>
              <a:rPr kumimoji="1" lang="de-DE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hello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                 = 6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fstat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(0, {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st_mode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=S_IFCHR|0620, 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st_rdev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makedev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(136, 4), ...}) =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(NULL, 4096, PROT_READ|PROT_WRITE, MAP_PRIVATE|MAP_ANONYMOUS, -1, 0) = 0x7fa7beaba000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de-DE" altLang="zh-TW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read</a:t>
            </a:r>
            <a:r>
              <a:rPr kumimoji="1" lang="de-DE" altLang="zh-TW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(0,</a:t>
            </a:r>
            <a:endParaRPr kumimoji="1" lang="zh-TW" alt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直線圖說文字 2 (加上框線和強調線) 3"/>
          <p:cNvSpPr/>
          <p:nvPr/>
        </p:nvSpPr>
        <p:spPr>
          <a:xfrm>
            <a:off x="7500392" y="365125"/>
            <a:ext cx="2581155" cy="78707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8089"/>
              <a:gd name="adj6" fmla="val -46667"/>
            </a:avLst>
          </a:prstGeom>
          <a:ln w="38100"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這一行表示</a:t>
            </a:r>
            <a:r>
              <a:rPr kumimoji="1" lang="en-US" altLang="zh-TW" dirty="0" err="1"/>
              <a:t>strace</a:t>
            </a:r>
            <a:r>
              <a:rPr kumimoji="1" lang="zh-TW" altLang="en-US" dirty="0"/>
              <a:t>執行了</a:t>
            </a:r>
            <a:r>
              <a:rPr kumimoji="1" lang="en-US" altLang="zh-TW" dirty="0"/>
              <a:t>hello</a:t>
            </a:r>
            <a:endParaRPr kumimoji="1" lang="zh-TW" altLang="en-US" dirty="0"/>
          </a:p>
        </p:txBody>
      </p:sp>
      <p:sp>
        <p:nvSpPr>
          <p:cNvPr id="5" name="直線圖說文字 2 (加上框線和強調線) 4"/>
          <p:cNvSpPr/>
          <p:nvPr/>
        </p:nvSpPr>
        <p:spPr>
          <a:xfrm>
            <a:off x="7500392" y="1432086"/>
            <a:ext cx="2581155" cy="78707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9266"/>
              <a:gd name="adj6" fmla="val -50254"/>
            </a:avLst>
          </a:prstGeom>
          <a:ln w="38100"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這幾行的</a:t>
            </a:r>
            <a:r>
              <a:rPr kumimoji="1" lang="en-US" altLang="zh-TW" dirty="0" err="1"/>
              <a:t>brk</a:t>
            </a:r>
            <a:r>
              <a:rPr kumimoji="1" lang="zh-TW" altLang="en-US" dirty="0"/>
              <a:t>擴增了這個程式的</a:t>
            </a:r>
            <a:r>
              <a:rPr kumimoji="1" lang="en-US" altLang="zh-TW" dirty="0"/>
              <a:t>data section</a:t>
            </a:r>
            <a:endParaRPr kumimoji="1" lang="zh-TW" altLang="en-US" dirty="0"/>
          </a:p>
        </p:txBody>
      </p:sp>
      <p:sp>
        <p:nvSpPr>
          <p:cNvPr id="6" name="直線圖說文字 2 (加上框線和強調線) 5"/>
          <p:cNvSpPr/>
          <p:nvPr/>
        </p:nvSpPr>
        <p:spPr>
          <a:xfrm>
            <a:off x="7500392" y="2499047"/>
            <a:ext cx="2645780" cy="78707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0736"/>
              <a:gd name="adj6" fmla="val -42007"/>
            </a:avLst>
          </a:prstGeom>
          <a:ln w="38100"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這裡使用</a:t>
            </a:r>
            <a:r>
              <a:rPr kumimoji="1" lang="en-US" altLang="zh-TW" dirty="0" err="1"/>
              <a:t>mmap</a:t>
            </a:r>
            <a:r>
              <a:rPr kumimoji="1" lang="zh-TW" altLang="en-US" dirty="0"/>
              <a:t>擴充了這個程式的</a:t>
            </a:r>
            <a:r>
              <a:rPr kumimoji="1" lang="en-US" altLang="zh-TW" dirty="0"/>
              <a:t>data section</a:t>
            </a:r>
            <a:endParaRPr kumimoji="1" lang="zh-TW" alt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FC52262-5515-124A-B01F-5B23205A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E30B-C5CA-1547-9AD5-4F87656A334D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054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3182</TotalTime>
  <Words>3362</Words>
  <Application>Microsoft Macintosh PowerPoint</Application>
  <PresentationFormat>寬螢幕</PresentationFormat>
  <Paragraphs>426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50" baseType="lpstr">
      <vt:lpstr>微軟正黑體</vt:lpstr>
      <vt:lpstr>新細明體</vt:lpstr>
      <vt:lpstr>PingFang TC</vt:lpstr>
      <vt:lpstr>黑体</vt:lpstr>
      <vt:lpstr>Arial</vt:lpstr>
      <vt:lpstr>Calibri</vt:lpstr>
      <vt:lpstr>Consolas</vt:lpstr>
      <vt:lpstr>Mangal</vt:lpstr>
      <vt:lpstr>Menlo</vt:lpstr>
      <vt:lpstr>Office 佈景主題</vt:lpstr>
      <vt:lpstr>在“hello”背後</vt:lpstr>
      <vt:lpstr>使用strace瞭解hello用到的system call</vt:lpstr>
      <vt:lpstr>hello.c</vt:lpstr>
      <vt:lpstr>新的編譯指令</vt:lpstr>
      <vt:lpstr>strace</vt:lpstr>
      <vt:lpstr>strace hello</vt:lpstr>
      <vt:lpstr>那些奇怪的函數在哪裡？</vt:lpstr>
      <vt:lpstr>實例一： 藉由strace分析malloc的動作</vt:lpstr>
      <vt:lpstr>重看hello</vt:lpstr>
      <vt:lpstr>觀察記憶體分配情況/proc/pid</vt:lpstr>
      <vt:lpstr>關於proc這個目錄</vt:lpstr>
      <vt:lpstr>題外話：vsyscall和vvar</vt:lpstr>
      <vt:lpstr>VDSO於x86上提供的函數</vt:lpstr>
      <vt:lpstr>malloc是怎樣完成的？</vt:lpstr>
      <vt:lpstr>strace malloc</vt:lpstr>
      <vt:lpstr>觀察記憶體分配情況/proc/pid</vt:lpstr>
      <vt:lpstr>malloc的行為似乎是…</vt:lpstr>
      <vt:lpstr>malloc2</vt:lpstr>
      <vt:lpstr>strace malloc2</vt:lpstr>
      <vt:lpstr>觀察記憶體分配情況/proc/pid</vt:lpstr>
      <vt:lpstr>實例二： 使用strace分析Dropbox</vt:lpstr>
      <vt:lpstr>介紹Dropbox</vt:lpstr>
      <vt:lpstr>看看dropbox的參數</vt:lpstr>
      <vt:lpstr>strace -c dropbox</vt:lpstr>
      <vt:lpstr>strace似乎沒追蹤到</vt:lpstr>
      <vt:lpstr>發現inotify</vt:lpstr>
      <vt:lpstr>man inotify</vt:lpstr>
      <vt:lpstr>小結</vt:lpstr>
      <vt:lpstr>使用ltrace瞭解程式與函數庫的互動</vt:lpstr>
      <vt:lpstr>malloc3.c</vt:lpstr>
      <vt:lpstr>先使用objdump觀察連結了哪些函數庫</vt:lpstr>
      <vt:lpstr>用ltrace分析malloc3與函數庫的動態行為</vt:lpstr>
      <vt:lpstr>第一個執行的不是main()!!! 好像是__libc_start_main？</vt:lpstr>
      <vt:lpstr>使用gdb設定中斷點在 “__libc_start_main”</vt:lpstr>
      <vt:lpstr>在main之前</vt:lpstr>
      <vt:lpstr>呼叫的函數可能和原始的不同 </vt:lpstr>
      <vt:lpstr>測試 gcc –static malloc3</vt:lpstr>
      <vt:lpstr>strip （捨棄掉所有的symbol，在嵌入式系統常用）</vt:lpstr>
      <vt:lpstr>小節</vt:lpstr>
      <vt:lpstr>作業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在printf之後</dc:title>
  <dc:creator>shiwu Lo</dc:creator>
  <cp:lastModifiedBy>習五 羅</cp:lastModifiedBy>
  <cp:revision>47</cp:revision>
  <dcterms:created xsi:type="dcterms:W3CDTF">2016-01-06T01:59:37Z</dcterms:created>
  <dcterms:modified xsi:type="dcterms:W3CDTF">2018-06-19T04:26:52Z</dcterms:modified>
</cp:coreProperties>
</file>