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8"/>
  </p:notesMasterIdLst>
  <p:sldIdLst>
    <p:sldId id="256" r:id="rId2"/>
    <p:sldId id="264" r:id="rId3"/>
    <p:sldId id="265" r:id="rId4"/>
    <p:sldId id="266" r:id="rId5"/>
    <p:sldId id="267" r:id="rId6"/>
    <p:sldId id="268" r:id="rId7"/>
    <p:sldId id="257" r:id="rId8"/>
    <p:sldId id="275" r:id="rId9"/>
    <p:sldId id="259" r:id="rId10"/>
    <p:sldId id="276" r:id="rId11"/>
    <p:sldId id="261" r:id="rId12"/>
    <p:sldId id="305" r:id="rId13"/>
    <p:sldId id="260" r:id="rId14"/>
    <p:sldId id="310" r:id="rId15"/>
    <p:sldId id="311" r:id="rId16"/>
    <p:sldId id="313" r:id="rId17"/>
    <p:sldId id="277" r:id="rId18"/>
    <p:sldId id="262" r:id="rId19"/>
    <p:sldId id="263" r:id="rId20"/>
    <p:sldId id="278" r:id="rId21"/>
    <p:sldId id="269" r:id="rId22"/>
    <p:sldId id="270" r:id="rId23"/>
    <p:sldId id="279" r:id="rId24"/>
    <p:sldId id="271" r:id="rId25"/>
    <p:sldId id="309" r:id="rId26"/>
    <p:sldId id="312" r:id="rId27"/>
    <p:sldId id="304" r:id="rId28"/>
    <p:sldId id="272" r:id="rId29"/>
    <p:sldId id="280" r:id="rId30"/>
    <p:sldId id="281" r:id="rId31"/>
    <p:sldId id="282" r:id="rId32"/>
    <p:sldId id="283" r:id="rId33"/>
    <p:sldId id="285" r:id="rId34"/>
    <p:sldId id="284" r:id="rId35"/>
    <p:sldId id="286" r:id="rId36"/>
    <p:sldId id="288" r:id="rId37"/>
    <p:sldId id="287" r:id="rId38"/>
    <p:sldId id="315" r:id="rId39"/>
    <p:sldId id="289" r:id="rId40"/>
    <p:sldId id="307" r:id="rId41"/>
    <p:sldId id="273" r:id="rId42"/>
    <p:sldId id="290" r:id="rId43"/>
    <p:sldId id="291" r:id="rId44"/>
    <p:sldId id="292" r:id="rId45"/>
    <p:sldId id="293" r:id="rId46"/>
    <p:sldId id="294" r:id="rId47"/>
    <p:sldId id="274" r:id="rId48"/>
    <p:sldId id="296" r:id="rId49"/>
    <p:sldId id="316" r:id="rId50"/>
    <p:sldId id="299" r:id="rId51"/>
    <p:sldId id="300" r:id="rId52"/>
    <p:sldId id="301" r:id="rId53"/>
    <p:sldId id="302" r:id="rId54"/>
    <p:sldId id="298" r:id="rId55"/>
    <p:sldId id="308" r:id="rId56"/>
    <p:sldId id="314" r:id="rId5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5"/>
    <p:restoredTop sz="92929"/>
  </p:normalViewPr>
  <p:slideViewPr>
    <p:cSldViewPr snapToGrid="0" snapToObjects="1">
      <p:cViewPr varScale="1">
        <p:scale>
          <a:sx n="107" d="100"/>
          <a:sy n="107" d="100"/>
        </p:scale>
        <p:origin x="192" y="2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0C556-76C2-5542-930C-6DD90468066C}" type="datetimeFigureOut">
              <a:rPr kumimoji="1" lang="zh-TW" altLang="en-US" smtClean="0"/>
              <a:t>2018/6/19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FA375-3376-B049-AC1B-0570BE2487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2824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創作共用</a:t>
            </a:r>
            <a:r>
              <a:rPr lang="en-US" altLang="zh-TW" dirty="0"/>
              <a:t>-</a:t>
            </a:r>
            <a:r>
              <a:rPr lang="zh-TW" altLang="en-US" dirty="0"/>
              <a:t>姓名標示</a:t>
            </a:r>
            <a:r>
              <a:rPr lang="en-US" altLang="zh-TW" dirty="0"/>
              <a:t>-</a:t>
            </a:r>
            <a:r>
              <a:rPr lang="zh-TW" altLang="en-US" dirty="0"/>
              <a:t>非商業性</a:t>
            </a:r>
            <a:r>
              <a:rPr lang="en-US" altLang="zh-TW" dirty="0"/>
              <a:t>-</a:t>
            </a:r>
            <a:r>
              <a:rPr lang="zh-TW" altLang="en-US" dirty="0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12" name="Picture 2" descr="https://mirrors.creativecommons.org/presskit/buttons/88x31/png/by-nc-sa.png">
            <a:extLst>
              <a:ext uri="{FF2B5EF4-FFF2-40B4-BE49-F238E27FC236}">
                <a16:creationId xmlns:a16="http://schemas.microsoft.com/office/drawing/2014/main" id="{AC146314-0514-8D4F-BC87-FF93D08877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941" y="5743181"/>
            <a:ext cx="2796117" cy="97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18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174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054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100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487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608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234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31529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156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592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167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75BFF-C01A-DD44-8B31-FB408118A8DC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33E5C14-BD38-2A49-8D87-78AB0F462581}"/>
              </a:ext>
            </a:extLst>
          </p:cNvPr>
          <p:cNvSpPr txBox="1"/>
          <p:nvPr userDrawn="1"/>
        </p:nvSpPr>
        <p:spPr>
          <a:xfrm>
            <a:off x="3846576" y="6356350"/>
            <a:ext cx="4498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創作共用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姓名   標示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非商業性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相同方式分享</a:t>
            </a:r>
            <a:endParaRPr kumimoji="1" lang="zh-TW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kumimoji="1"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CC-BY-NC-SA</a:t>
            </a:r>
            <a:endParaRPr kumimoji="1" lang="zh-TW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39E58D7-690A-E74D-8956-CB2662D1609D}"/>
              </a:ext>
            </a:extLst>
          </p:cNvPr>
          <p:cNvSpPr txBox="1"/>
          <p:nvPr userDrawn="1"/>
        </p:nvSpPr>
        <p:spPr>
          <a:xfrm>
            <a:off x="629963" y="6424410"/>
            <a:ext cx="2292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中正大學</a:t>
            </a:r>
            <a:r>
              <a:rPr kumimoji="1"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羅習五</a:t>
            </a:r>
            <a:endParaRPr kumimoji="1" lang="zh-TW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53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zh-TW" dirty="0"/>
              <a:t>檔案輸入與輸出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中正大學，作業系統實驗室</a:t>
            </a:r>
            <a:endParaRPr kumimoji="1" lang="en-US" altLang="zh-TW" dirty="0"/>
          </a:p>
          <a:p>
            <a:r>
              <a:rPr kumimoji="1" lang="zh-TW" altLang="en-US" dirty="0"/>
              <a:t>羅習五</a:t>
            </a:r>
            <a:r>
              <a:rPr kumimoji="1" lang="zh-Hant" altLang="en-US" dirty="0"/>
              <a:t> 陽春副教授</a:t>
            </a:r>
            <a:endParaRPr kumimoji="1" lang="en-US" altLang="zh-Hant" dirty="0"/>
          </a:p>
          <a:p>
            <a:r>
              <a:rPr kumimoji="1" lang="en-US" altLang="zh-TW"/>
              <a:t>shiwulo@gmail.com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0347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mycp.c</a:t>
            </a:r>
            <a:endParaRPr kumimoji="1"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9673" y="1825625"/>
            <a:ext cx="4952653" cy="435133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877518" y="3946967"/>
            <a:ext cx="2731625" cy="1504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877518" y="4490977"/>
            <a:ext cx="4548852" cy="1967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51C79B-4C96-6C4F-9708-0D2AF6B19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6311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open</a:t>
            </a:r>
            <a:endParaRPr kumimoji="1"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3600" dirty="0" err="1">
                <a:solidFill>
                  <a:srgbClr val="BA2DA2"/>
                </a:solidFill>
                <a:latin typeface="+mj-lt"/>
              </a:rPr>
              <a:t>int</a:t>
            </a:r>
            <a:r>
              <a:rPr lang="en-US" altLang="zh-TW" sz="3600" dirty="0">
                <a:solidFill>
                  <a:srgbClr val="000000"/>
                </a:solidFill>
                <a:latin typeface="+mj-lt"/>
              </a:rPr>
              <a:t> open(</a:t>
            </a:r>
            <a:r>
              <a:rPr lang="en-US" altLang="zh-TW" sz="3600" dirty="0" err="1">
                <a:solidFill>
                  <a:srgbClr val="BA2DA2"/>
                </a:solidFill>
                <a:latin typeface="+mj-lt"/>
              </a:rPr>
              <a:t>const</a:t>
            </a:r>
            <a:r>
              <a:rPr lang="en-US" altLang="zh-TW" sz="3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zh-TW" sz="3600" dirty="0">
                <a:solidFill>
                  <a:srgbClr val="BA2DA2"/>
                </a:solidFill>
                <a:latin typeface="+mj-lt"/>
              </a:rPr>
              <a:t>char</a:t>
            </a:r>
            <a:r>
              <a:rPr lang="en-US" altLang="zh-TW" sz="3600" dirty="0">
                <a:solidFill>
                  <a:srgbClr val="000000"/>
                </a:solidFill>
                <a:latin typeface="+mj-lt"/>
              </a:rPr>
              <a:t> *pathname, </a:t>
            </a:r>
            <a:r>
              <a:rPr lang="en-US" altLang="zh-TW" sz="3600" dirty="0" err="1">
                <a:solidFill>
                  <a:srgbClr val="BA2DA2"/>
                </a:solidFill>
                <a:latin typeface="+mj-lt"/>
              </a:rPr>
              <a:t>int</a:t>
            </a:r>
            <a:r>
              <a:rPr lang="en-US" altLang="zh-TW" sz="3600" dirty="0">
                <a:solidFill>
                  <a:srgbClr val="000000"/>
                </a:solidFill>
                <a:latin typeface="+mj-lt"/>
              </a:rPr>
              <a:t> flags);</a:t>
            </a:r>
          </a:p>
          <a:p>
            <a:pPr marL="0" indent="0">
              <a:buNone/>
            </a:pPr>
            <a:endParaRPr kumimoji="1" lang="en-US" altLang="zh-TW" sz="3600" dirty="0"/>
          </a:p>
          <a:p>
            <a:r>
              <a:rPr kumimoji="1" lang="en-US" altLang="zh-TW" dirty="0">
                <a:latin typeface="+mn-ea"/>
              </a:rPr>
              <a:t>open</a:t>
            </a:r>
            <a:r>
              <a:rPr kumimoji="1" lang="zh-TW" altLang="en-US" dirty="0">
                <a:latin typeface="+mn-ea"/>
              </a:rPr>
              <a:t>的傳回值是</a:t>
            </a:r>
            <a:r>
              <a:rPr kumimoji="1" lang="en-US" altLang="zh-TW" dirty="0">
                <a:latin typeface="+mn-ea"/>
              </a:rPr>
              <a:t>file descriptor</a:t>
            </a:r>
            <a:r>
              <a:rPr kumimoji="1" lang="zh-TW" altLang="en-US" dirty="0">
                <a:latin typeface="+mn-ea"/>
              </a:rPr>
              <a:t>（檔案描述子），在系統中從</a:t>
            </a:r>
            <a:r>
              <a:rPr kumimoji="1" lang="en-US" altLang="zh-TW" dirty="0">
                <a:latin typeface="+mn-ea"/>
              </a:rPr>
              <a:t>0</a:t>
            </a:r>
            <a:r>
              <a:rPr kumimoji="1" lang="zh-TW" altLang="en-US" dirty="0">
                <a:latin typeface="+mn-ea"/>
              </a:rPr>
              <a:t>開始編號</a:t>
            </a:r>
            <a:endParaRPr kumimoji="1" lang="en-US" altLang="zh-TW" dirty="0">
              <a:latin typeface="+mn-ea"/>
            </a:endParaRPr>
          </a:p>
          <a:p>
            <a:r>
              <a:rPr kumimoji="1" lang="zh-TW" altLang="en-US" dirty="0">
                <a:latin typeface="+mn-ea"/>
              </a:rPr>
              <a:t>如果前面的號碼有缺號，</a:t>
            </a:r>
            <a:r>
              <a:rPr kumimoji="1" lang="en-US" altLang="zh-TW" dirty="0">
                <a:latin typeface="+mn-ea"/>
              </a:rPr>
              <a:t>open</a:t>
            </a:r>
            <a:r>
              <a:rPr kumimoji="1" lang="zh-TW" altLang="en-US" dirty="0">
                <a:latin typeface="+mn-ea"/>
              </a:rPr>
              <a:t>會優先使用最小的號碼當</a:t>
            </a:r>
            <a:r>
              <a:rPr kumimoji="1" lang="en-US" altLang="zh-TW" dirty="0">
                <a:latin typeface="+mn-ea"/>
              </a:rPr>
              <a:t>file descriptor</a:t>
            </a:r>
          </a:p>
          <a:p>
            <a:pPr lvl="1"/>
            <a:r>
              <a:rPr kumimoji="1" lang="zh-TW" altLang="en-US" dirty="0">
                <a:latin typeface="+mn-ea"/>
              </a:rPr>
              <a:t>如：系統已經使用了</a:t>
            </a:r>
            <a:r>
              <a:rPr kumimoji="1" lang="en-US" altLang="zh-TW" dirty="0">
                <a:latin typeface="+mn-ea"/>
              </a:rPr>
              <a:t>0, 2, 3, 4</a:t>
            </a:r>
            <a:r>
              <a:rPr kumimoji="1" lang="zh-TW" altLang="en-US" dirty="0">
                <a:latin typeface="+mn-ea"/>
              </a:rPr>
              <a:t>，當使用</a:t>
            </a:r>
            <a:r>
              <a:rPr kumimoji="1" lang="en-US" altLang="zh-TW" dirty="0">
                <a:latin typeface="+mn-ea"/>
              </a:rPr>
              <a:t>open</a:t>
            </a:r>
            <a:r>
              <a:rPr kumimoji="1" lang="zh-TW" altLang="en-US" dirty="0">
                <a:latin typeface="+mn-ea"/>
              </a:rPr>
              <a:t>再開啟一個檔案時，</a:t>
            </a:r>
            <a:r>
              <a:rPr kumimoji="1" lang="en-US" altLang="zh-TW" dirty="0">
                <a:latin typeface="+mn-ea"/>
              </a:rPr>
              <a:t>file descriptor</a:t>
            </a:r>
            <a:r>
              <a:rPr kumimoji="1" lang="zh-TW" altLang="en-US" dirty="0">
                <a:latin typeface="+mn-ea"/>
              </a:rPr>
              <a:t>會是「</a:t>
            </a:r>
            <a:r>
              <a:rPr kumimoji="1" lang="en-US" altLang="zh-TW" dirty="0">
                <a:latin typeface="+mn-ea"/>
              </a:rPr>
              <a:t>1</a:t>
            </a:r>
            <a:r>
              <a:rPr kumimoji="1" lang="zh-TW" altLang="en-US" dirty="0">
                <a:latin typeface="+mn-ea"/>
              </a:rPr>
              <a:t>」</a:t>
            </a:r>
            <a:endParaRPr kumimoji="1" lang="en-US" altLang="zh-TW" dirty="0">
              <a:latin typeface="+mn-ea"/>
            </a:endParaRPr>
          </a:p>
          <a:p>
            <a:r>
              <a:rPr kumimoji="1" lang="zh-Hant" altLang="en-US" dirty="0">
                <a:solidFill>
                  <a:srgbClr val="FF0000"/>
                </a:solidFill>
                <a:latin typeface="+mn-ea"/>
              </a:rPr>
              <a:t>通常</a:t>
            </a:r>
            <a:r>
              <a:rPr kumimoji="1" lang="en-US" altLang="zh-Hant" dirty="0">
                <a:solidFill>
                  <a:srgbClr val="FF0000"/>
                </a:solidFill>
                <a:latin typeface="+mn-ea"/>
              </a:rPr>
              <a:t>0</a:t>
            </a:r>
            <a:r>
              <a:rPr kumimoji="1" lang="zh-Hant" altLang="en-US" dirty="0">
                <a:solidFill>
                  <a:srgbClr val="FF0000"/>
                </a:solidFill>
                <a:latin typeface="+mn-ea"/>
              </a:rPr>
              <a:t>是</a:t>
            </a:r>
            <a:r>
              <a:rPr kumimoji="1" lang="en-US" altLang="zh-Hant" dirty="0" err="1">
                <a:solidFill>
                  <a:srgbClr val="FF0000"/>
                </a:solidFill>
                <a:latin typeface="+mn-ea"/>
              </a:rPr>
              <a:t>stdin</a:t>
            </a:r>
            <a:r>
              <a:rPr kumimoji="1" lang="zh-Hant" altLang="en-US" dirty="0">
                <a:solidFill>
                  <a:srgbClr val="FF0000"/>
                </a:solidFill>
                <a:latin typeface="+mn-ea"/>
              </a:rPr>
              <a:t>，</a:t>
            </a:r>
            <a:r>
              <a:rPr kumimoji="1" lang="en-US" altLang="zh-Hant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Hant" altLang="en-US" dirty="0">
                <a:solidFill>
                  <a:srgbClr val="FF0000"/>
                </a:solidFill>
                <a:latin typeface="+mn-ea"/>
              </a:rPr>
              <a:t>是</a:t>
            </a:r>
            <a:r>
              <a:rPr kumimoji="1" lang="en-US" altLang="zh-Hant" dirty="0" err="1">
                <a:solidFill>
                  <a:srgbClr val="FF0000"/>
                </a:solidFill>
                <a:latin typeface="+mn-ea"/>
              </a:rPr>
              <a:t>stdout</a:t>
            </a:r>
            <a:r>
              <a:rPr kumimoji="1" lang="zh-Hant" altLang="en-US" dirty="0">
                <a:solidFill>
                  <a:srgbClr val="FF0000"/>
                </a:solidFill>
                <a:latin typeface="+mn-ea"/>
              </a:rPr>
              <a:t>，</a:t>
            </a:r>
            <a:r>
              <a:rPr kumimoji="1" lang="en-US" altLang="zh-Hant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Hant" altLang="en-US" dirty="0">
                <a:solidFill>
                  <a:srgbClr val="FF0000"/>
                </a:solidFill>
                <a:latin typeface="+mn-ea"/>
              </a:rPr>
              <a:t>是</a:t>
            </a:r>
            <a:r>
              <a:rPr kumimoji="1" lang="en-US" altLang="zh-Hant" dirty="0" err="1">
                <a:solidFill>
                  <a:srgbClr val="FF0000"/>
                </a:solidFill>
                <a:latin typeface="+mn-ea"/>
              </a:rPr>
              <a:t>stderr</a:t>
            </a:r>
            <a:endParaRPr kumimoji="1" lang="en-US" altLang="zh-TW" dirty="0">
              <a:solidFill>
                <a:srgbClr val="FF0000"/>
              </a:solidFill>
              <a:latin typeface="+mn-ea"/>
            </a:endParaRPr>
          </a:p>
          <a:p>
            <a:r>
              <a:rPr kumimoji="1" lang="zh-TW" altLang="en-US" dirty="0">
                <a:latin typeface="+mn-ea"/>
              </a:rPr>
              <a:t>一個行程能夠開啟的檔案是有限的</a:t>
            </a:r>
            <a:endParaRPr kumimoji="1" lang="en-US" altLang="zh-TW" dirty="0">
              <a:latin typeface="+mn-ea"/>
            </a:endParaRPr>
          </a:p>
          <a:p>
            <a:pPr lvl="1"/>
            <a:r>
              <a:rPr kumimoji="1" lang="zh-TW" altLang="en-US" dirty="0">
                <a:latin typeface="+mn-ea"/>
              </a:rPr>
              <a:t>可以使用</a:t>
            </a:r>
            <a:r>
              <a:rPr kumimoji="1" lang="en-US" altLang="zh-TW" dirty="0" err="1">
                <a:latin typeface="+mn-ea"/>
              </a:rPr>
              <a:t>getrlimit</a:t>
            </a:r>
            <a:r>
              <a:rPr kumimoji="1" lang="en-US" altLang="zh-TW" dirty="0">
                <a:latin typeface="+mn-ea"/>
              </a:rPr>
              <a:t>()</a:t>
            </a:r>
            <a:r>
              <a:rPr kumimoji="1" lang="zh-TW" altLang="en-US" dirty="0">
                <a:latin typeface="+mn-ea"/>
              </a:rPr>
              <a:t>的</a:t>
            </a:r>
            <a:r>
              <a:rPr kumimoji="1" lang="en-US" altLang="zh-TW" dirty="0">
                <a:latin typeface="+mn-ea"/>
              </a:rPr>
              <a:t>RLIMIT_FSIZE</a:t>
            </a:r>
            <a:r>
              <a:rPr kumimoji="1" lang="zh-TW" altLang="en-US" dirty="0">
                <a:latin typeface="+mn-ea"/>
              </a:rPr>
              <a:t>查看</a:t>
            </a:r>
            <a:endParaRPr kumimoji="1" lang="en-US" altLang="zh-TW" dirty="0">
              <a:latin typeface="+mn-ea"/>
            </a:endParaRPr>
          </a:p>
          <a:p>
            <a:r>
              <a:rPr kumimoji="1" lang="zh-TW" altLang="en-US" dirty="0">
                <a:latin typeface="+mn-ea"/>
              </a:rPr>
              <a:t>當回傳值為</a:t>
            </a:r>
            <a:r>
              <a:rPr kumimoji="1" lang="en-US" altLang="zh-TW" dirty="0">
                <a:latin typeface="+mn-ea"/>
              </a:rPr>
              <a:t>-1</a:t>
            </a:r>
            <a:r>
              <a:rPr kumimoji="1" lang="zh-TW" altLang="en-US" dirty="0">
                <a:latin typeface="+mn-ea"/>
              </a:rPr>
              <a:t>代表發生了錯誤，例如：超出</a:t>
            </a:r>
            <a:r>
              <a:rPr kumimoji="1" lang="en-US" altLang="zh-TW" dirty="0">
                <a:latin typeface="+mn-ea"/>
              </a:rPr>
              <a:t>RLIMIT_FSIZE</a:t>
            </a:r>
            <a:endParaRPr kumimoji="1" lang="zh-TW" altLang="en-US" dirty="0">
              <a:latin typeface="+mn-ea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143CCF6-AC6A-624E-ACB7-52984C56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5120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open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open(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*pathname, 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flags,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mode_t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mode)</a:t>
            </a: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  <a:latin typeface="Menlo" charset="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Menlo" charset="0"/>
              </a:rPr>
              <a:t>當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flags</a:t>
            </a:r>
            <a:r>
              <a:rPr lang="zh-TW" altLang="en-US" dirty="0">
                <a:solidFill>
                  <a:srgbClr val="000000"/>
                </a:solidFill>
                <a:latin typeface="Menlo" charset="0"/>
              </a:rPr>
              <a:t>設定為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O_CREAT</a:t>
            </a:r>
            <a:r>
              <a:rPr lang="zh-TW" altLang="en-US" dirty="0">
                <a:solidFill>
                  <a:srgbClr val="000000"/>
                </a:solidFill>
                <a:latin typeface="Menlo" charset="0"/>
              </a:rPr>
              <a:t>時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mode</a:t>
            </a:r>
            <a:r>
              <a:rPr lang="zh-TW" altLang="en-US" dirty="0">
                <a:solidFill>
                  <a:srgbClr val="000000"/>
                </a:solidFill>
                <a:latin typeface="Menlo" charset="0"/>
              </a:rPr>
              <a:t>的意義如下</a:t>
            </a:r>
            <a:endParaRPr lang="en-US" altLang="zh-TW" dirty="0">
              <a:solidFill>
                <a:srgbClr val="000000"/>
              </a:solidFill>
              <a:latin typeface="Menlo" charset="0"/>
            </a:endParaRP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owner, group, others</a:t>
            </a:r>
            <a:r>
              <a:rPr lang="zh-TW" altLang="en-US" dirty="0">
                <a:solidFill>
                  <a:srgbClr val="000000"/>
                </a:solidFill>
                <a:latin typeface="Menlo" charset="0"/>
              </a:rPr>
              <a:t>的權限</a:t>
            </a:r>
            <a:endParaRPr lang="en-US" altLang="zh-TW" dirty="0">
              <a:solidFill>
                <a:srgbClr val="000000"/>
              </a:solidFill>
              <a:latin typeface="Menlo" charset="0"/>
            </a:endParaRP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set-user-ID</a:t>
            </a:r>
            <a:r>
              <a:rPr lang="zh-TW" altLang="en-US" dirty="0">
                <a:solidFill>
                  <a:srgbClr val="000000"/>
                </a:solidFill>
                <a:latin typeface="Menlo" charset="0"/>
              </a:rPr>
              <a:t>、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set-group-ID</a:t>
            </a:r>
            <a:r>
              <a:rPr lang="zh-TW" altLang="en-US" dirty="0">
                <a:solidFill>
                  <a:srgbClr val="000000"/>
                </a:solidFill>
                <a:latin typeface="Menlo" charset="0"/>
              </a:rPr>
              <a:t>及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sticky bit</a:t>
            </a:r>
          </a:p>
          <a:p>
            <a:pPr lvl="1"/>
            <a:r>
              <a:rPr lang="zh-TW" altLang="en-US" dirty="0">
                <a:solidFill>
                  <a:srgbClr val="000000"/>
                </a:solidFill>
                <a:latin typeface="Menlo" charset="0"/>
              </a:rPr>
              <a:t>介紹檔案系統會再介紹權限的相關意義</a:t>
            </a:r>
            <a:endParaRPr lang="en-US" altLang="zh-TW" dirty="0">
              <a:solidFill>
                <a:srgbClr val="000000"/>
              </a:solidFill>
              <a:latin typeface="Menlo" charset="0"/>
            </a:endParaRPr>
          </a:p>
          <a:p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DBFA03-6270-444B-A252-42A6E4AA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7246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open()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為了讀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open (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[</a:t>
            </a:r>
            <a:r>
              <a:rPr lang="en-US" altLang="zh-TW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], O_RDONLY);</a:t>
            </a:r>
          </a:p>
          <a:p>
            <a:r>
              <a:rPr kumimoji="1" lang="zh-TW" altLang="en-US" dirty="0"/>
              <a:t>第一個參數是“路徑名”</a:t>
            </a:r>
            <a:endParaRPr kumimoji="1" lang="en-US" altLang="zh-TW" dirty="0"/>
          </a:p>
          <a:p>
            <a:r>
              <a:rPr kumimoji="1" lang="zh-TW" altLang="en-US" dirty="0"/>
              <a:t>第二個參數告訴</a:t>
            </a:r>
            <a:r>
              <a:rPr kumimoji="1" lang="en-US" altLang="zh-TW" dirty="0"/>
              <a:t>OS</a:t>
            </a:r>
            <a:r>
              <a:rPr kumimoji="1" lang="zh-TW" altLang="en-US" dirty="0"/>
              <a:t>開啟這個檔案的目的是「只讀取」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zh-TW" altLang="en-US" dirty="0"/>
              <a:t>為了寫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open(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[</a:t>
            </a:r>
            <a:r>
              <a:rPr lang="en-US" altLang="zh-TW" dirty="0">
                <a:solidFill>
                  <a:srgbClr val="272AD8"/>
                </a:solidFill>
                <a:latin typeface="Menlo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], O_WRONLY | O_CREAT, S_IRUSR| S_IWUSR);</a:t>
            </a:r>
          </a:p>
          <a:p>
            <a:r>
              <a:rPr kumimoji="1" lang="zh-TW" altLang="en-US" dirty="0"/>
              <a:t>第一個參數是“路徑名”</a:t>
            </a:r>
            <a:endParaRPr kumimoji="1" lang="en-US" altLang="zh-TW" dirty="0"/>
          </a:p>
          <a:p>
            <a:r>
              <a:rPr kumimoji="1" lang="zh-TW" altLang="en-US" dirty="0"/>
              <a:t>第二個參數告訴</a:t>
            </a:r>
            <a:r>
              <a:rPr kumimoji="1" lang="en-US" altLang="zh-TW" dirty="0"/>
              <a:t>OS</a:t>
            </a:r>
            <a:r>
              <a:rPr kumimoji="1" lang="zh-TW" altLang="en-US" dirty="0"/>
              <a:t>這個檔案只用來寫入（</a:t>
            </a:r>
            <a:r>
              <a:rPr kumimoji="1" lang="en-US" altLang="zh-TW" dirty="0"/>
              <a:t>O_WRONLY</a:t>
            </a:r>
            <a:r>
              <a:rPr kumimoji="1" lang="zh-TW" altLang="en-US" dirty="0"/>
              <a:t>），如果檔案不存在，就建立檔案（</a:t>
            </a:r>
            <a:r>
              <a:rPr kumimoji="1" lang="en-US" altLang="zh-TW" dirty="0"/>
              <a:t>O_CREAT</a:t>
            </a:r>
            <a:r>
              <a:rPr kumimoji="1" lang="zh-TW" altLang="en-US" dirty="0"/>
              <a:t>）</a:t>
            </a:r>
            <a:endParaRPr kumimoji="1" lang="en-US" altLang="zh-TW" dirty="0"/>
          </a:p>
          <a:p>
            <a:r>
              <a:rPr kumimoji="1" lang="zh-TW" altLang="en-US" dirty="0"/>
              <a:t>第三個參數代表新建立的檔案的讀寫屬性（</a:t>
            </a:r>
            <a:r>
              <a:rPr kumimoji="1" lang="en-US" altLang="zh-TW" dirty="0"/>
              <a:t>owner</a:t>
            </a:r>
            <a:r>
              <a:rPr kumimoji="1" lang="zh-TW" altLang="en-US" dirty="0"/>
              <a:t>可讀寫）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E708A57-5CB1-B849-8B6C-C16EFABC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5461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6" name="內容版面配置區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7" r="2" b="2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kumimoji="1" lang="zh-TW" altLang="en-US" sz="3600">
                <a:solidFill>
                  <a:schemeClr val="bg1"/>
                </a:solidFill>
              </a:rPr>
              <a:t>自學</a:t>
            </a:r>
            <a:r>
              <a:rPr kumimoji="1" lang="en-US" altLang="zh-TW" sz="3600">
                <a:solidFill>
                  <a:schemeClr val="bg1"/>
                </a:solidFill>
              </a:rPr>
              <a:t>open</a:t>
            </a:r>
            <a:endParaRPr kumimoji="1" lang="zh-TW" altLang="en-US" sz="360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kumimoji="1" lang="en-US" altLang="zh-TW" sz="1800">
                <a:solidFill>
                  <a:schemeClr val="bg1"/>
                </a:solidFill>
              </a:rPr>
              <a:t>man 2 open</a:t>
            </a:r>
          </a:p>
          <a:p>
            <a:r>
              <a:rPr kumimoji="1" lang="en-US" altLang="zh-TW" sz="1800">
                <a:solidFill>
                  <a:schemeClr val="bg1"/>
                </a:solidFill>
              </a:rPr>
              <a:t>2</a:t>
            </a:r>
            <a:r>
              <a:rPr kumimoji="1" lang="zh-TW" altLang="en-US" sz="1800">
                <a:solidFill>
                  <a:schemeClr val="bg1"/>
                </a:solidFill>
              </a:rPr>
              <a:t>代表系統裡面的第二本書，</a:t>
            </a:r>
            <a:r>
              <a:rPr kumimoji="1" lang="en-US" altLang="zh-TW" sz="1800">
                <a:solidFill>
                  <a:schemeClr val="bg1"/>
                </a:solidFill>
              </a:rPr>
              <a:t>system call</a:t>
            </a:r>
          </a:p>
          <a:p>
            <a:endParaRPr kumimoji="1" lang="en-US" altLang="zh-TW" sz="1800">
              <a:solidFill>
                <a:schemeClr val="bg1"/>
              </a:solidFill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AF4A0A-135D-984A-A1A1-0D0D693D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8757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open</a:t>
            </a:r>
            <a:r>
              <a:rPr kumimoji="1" lang="zh-TW" altLang="en-US" dirty="0"/>
              <a:t>重要參數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>
                <a:solidFill>
                  <a:srgbClr val="BA2DA2"/>
                </a:solidFill>
              </a:rPr>
              <a:t>int</a:t>
            </a:r>
            <a:r>
              <a:rPr lang="en-US" altLang="zh-TW" dirty="0">
                <a:solidFill>
                  <a:srgbClr val="000000"/>
                </a:solidFill>
              </a:rPr>
              <a:t> open(</a:t>
            </a:r>
            <a:r>
              <a:rPr lang="en-US" altLang="zh-TW" dirty="0" err="1">
                <a:solidFill>
                  <a:srgbClr val="BA2DA2"/>
                </a:solidFill>
              </a:rPr>
              <a:t>const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BA2DA2"/>
                </a:solidFill>
              </a:rPr>
              <a:t>char</a:t>
            </a:r>
            <a:r>
              <a:rPr lang="en-US" altLang="zh-TW" dirty="0">
                <a:solidFill>
                  <a:srgbClr val="000000"/>
                </a:solidFill>
              </a:rPr>
              <a:t> *pathname, </a:t>
            </a:r>
            <a:r>
              <a:rPr lang="en-US" altLang="zh-TW" dirty="0" err="1">
                <a:solidFill>
                  <a:srgbClr val="BA2DA2"/>
                </a:solidFill>
              </a:rPr>
              <a:t>int</a:t>
            </a:r>
            <a:r>
              <a:rPr lang="en-US" altLang="zh-TW" dirty="0">
                <a:solidFill>
                  <a:srgbClr val="000000"/>
                </a:solidFill>
              </a:rPr>
              <a:t> flags);</a:t>
            </a:r>
          </a:p>
          <a:p>
            <a:r>
              <a:rPr kumimoji="1" lang="en-US" altLang="zh-TW" dirty="0"/>
              <a:t>O_APPEND</a:t>
            </a:r>
          </a:p>
          <a:p>
            <a:pPr lvl="1"/>
            <a:r>
              <a:rPr kumimoji="1" lang="zh-TW" altLang="en-US" dirty="0"/>
              <a:t>每次都會將資料加到檔案的最尾巴，就算是多個行程同時寫入，也能保證原子性（完整性）的加到最尾巴</a:t>
            </a:r>
            <a:endParaRPr kumimoji="1" lang="en-US" altLang="zh-TW" dirty="0"/>
          </a:p>
          <a:p>
            <a:r>
              <a:rPr kumimoji="1" lang="en-US" altLang="zh-TW" dirty="0"/>
              <a:t>O_TRUNC</a:t>
            </a:r>
          </a:p>
          <a:p>
            <a:pPr lvl="1"/>
            <a:r>
              <a:rPr kumimoji="1" lang="zh-TW" altLang="en-US" dirty="0"/>
              <a:t>將檔案大小歸為零，我們在設計存檔功能時，通常需要加上這個參數才可以保證不會有舊資料</a:t>
            </a:r>
            <a:endParaRPr kumimoji="1" lang="en-US" altLang="zh-TW" dirty="0"/>
          </a:p>
          <a:p>
            <a:r>
              <a:rPr kumimoji="1" lang="en-US" altLang="zh-TW" dirty="0"/>
              <a:t>O_CLOEXEC</a:t>
            </a:r>
          </a:p>
          <a:p>
            <a:pPr lvl="1"/>
            <a:r>
              <a:rPr kumimoji="1" lang="zh-TW" altLang="en-US" dirty="0"/>
              <a:t>使用</a:t>
            </a:r>
            <a:r>
              <a:rPr kumimoji="1" lang="en-US" altLang="zh-TW" dirty="0" err="1"/>
              <a:t>execve</a:t>
            </a:r>
            <a:r>
              <a:rPr kumimoji="1" lang="zh-TW" altLang="en-US" dirty="0"/>
              <a:t>時自動關閉檔案（</a:t>
            </a:r>
            <a:r>
              <a:rPr kumimoji="1" lang="en-US" altLang="zh-TW" dirty="0" err="1"/>
              <a:t>execve</a:t>
            </a:r>
            <a:r>
              <a:rPr kumimoji="1" lang="zh-TW" altLang="en-US" dirty="0"/>
              <a:t>後面會介紹）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避免另外一個程序存取原程序所開啟的檔案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9A3893-126A-5E49-9DDB-A9860ED0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4444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自我學習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先打開檔案，讀取後再儲存</a:t>
            </a:r>
            <a:endParaRPr kumimoji="1" lang="en-US" altLang="zh-TW" dirty="0"/>
          </a:p>
          <a:p>
            <a:pPr lvl="1"/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truncate(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*path,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off_t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length);</a:t>
            </a:r>
          </a:p>
          <a:p>
            <a:pPr lvl="1"/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ftruncate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fd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off_t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length);</a:t>
            </a:r>
            <a:br>
              <a:rPr lang="en-US" altLang="zh-TW" dirty="0">
                <a:solidFill>
                  <a:srgbClr val="000000"/>
                </a:solidFill>
                <a:latin typeface="Menlo" charset="0"/>
              </a:rPr>
            </a:br>
            <a:endParaRPr lang="en-US" altLang="zh-TW" dirty="0">
              <a:solidFill>
                <a:srgbClr val="000000"/>
              </a:solidFill>
              <a:latin typeface="Menlo" charset="0"/>
            </a:endParaRPr>
          </a:p>
          <a:p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F2ED11-29A8-A249-A06C-4AE7F2BF6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5033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mycp.c</a:t>
            </a:r>
            <a:endParaRPr kumimoji="1"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9673" y="1825625"/>
            <a:ext cx="4952653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821573" y="5081286"/>
            <a:ext cx="4548852" cy="31251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1B3F9E-5B9E-124A-8501-FE68E6B7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0869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read()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200" dirty="0" err="1">
                <a:solidFill>
                  <a:srgbClr val="000000"/>
                </a:solidFill>
                <a:latin typeface="Menlo" charset="0"/>
              </a:rPr>
              <a:t>ssize_t</a:t>
            </a:r>
            <a:r>
              <a:rPr lang="en-US" altLang="zh-TW" sz="3200" dirty="0">
                <a:solidFill>
                  <a:srgbClr val="000000"/>
                </a:solidFill>
                <a:latin typeface="Menlo" charset="0"/>
              </a:rPr>
              <a:t> read(</a:t>
            </a:r>
            <a:r>
              <a:rPr lang="en-US" altLang="zh-TW" sz="3200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sz="32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sz="3200" dirty="0" err="1">
                <a:solidFill>
                  <a:srgbClr val="000000"/>
                </a:solidFill>
                <a:latin typeface="Menlo" charset="0"/>
              </a:rPr>
              <a:t>fd</a:t>
            </a:r>
            <a:r>
              <a:rPr lang="en-US" altLang="zh-TW" sz="32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sz="3200" dirty="0">
                <a:solidFill>
                  <a:srgbClr val="BA2DA2"/>
                </a:solidFill>
                <a:latin typeface="Menlo" charset="0"/>
              </a:rPr>
              <a:t>void</a:t>
            </a:r>
            <a:r>
              <a:rPr lang="en-US" altLang="zh-TW" sz="3200" dirty="0">
                <a:solidFill>
                  <a:srgbClr val="000000"/>
                </a:solidFill>
                <a:latin typeface="Menlo" charset="0"/>
              </a:rPr>
              <a:t> *</a:t>
            </a:r>
            <a:r>
              <a:rPr lang="en-US" altLang="zh-TW" sz="3200" dirty="0" err="1">
                <a:solidFill>
                  <a:srgbClr val="000000"/>
                </a:solidFill>
                <a:latin typeface="Menlo" charset="0"/>
              </a:rPr>
              <a:t>buf</a:t>
            </a:r>
            <a:r>
              <a:rPr lang="en-US" altLang="zh-TW" sz="32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sz="3200" dirty="0" err="1">
                <a:solidFill>
                  <a:srgbClr val="000000"/>
                </a:solidFill>
                <a:latin typeface="Menlo" charset="0"/>
              </a:rPr>
              <a:t>size_t</a:t>
            </a:r>
            <a:r>
              <a:rPr lang="en-US" altLang="zh-TW" sz="3200" dirty="0">
                <a:solidFill>
                  <a:srgbClr val="000000"/>
                </a:solidFill>
                <a:latin typeface="Menlo" charset="0"/>
              </a:rPr>
              <a:t> count);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TW" sz="3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TW" altLang="en-US" dirty="0"/>
              <a:t>會從</a:t>
            </a:r>
            <a:r>
              <a:rPr kumimoji="1" lang="en-US" altLang="zh-TW" dirty="0" err="1"/>
              <a:t>fd</a:t>
            </a:r>
            <a:r>
              <a:rPr kumimoji="1" lang="zh-TW" altLang="en-US" dirty="0"/>
              <a:t>所代表的檔案讀取「最多」</a:t>
            </a:r>
            <a:r>
              <a:rPr kumimoji="1" lang="en-US" altLang="zh-TW" dirty="0"/>
              <a:t>count</a:t>
            </a:r>
            <a:r>
              <a:rPr kumimoji="1" lang="zh-TW" altLang="en-US" dirty="0"/>
              <a:t>個</a:t>
            </a:r>
            <a:r>
              <a:rPr kumimoji="1" lang="en-US" altLang="zh-TW" dirty="0"/>
              <a:t>byte</a:t>
            </a:r>
            <a:r>
              <a:rPr kumimoji="1" lang="zh-TW" altLang="en-US" dirty="0"/>
              <a:t>到指標</a:t>
            </a:r>
            <a:r>
              <a:rPr kumimoji="1" lang="en-US" altLang="zh-TW" dirty="0" err="1"/>
              <a:t>buf</a:t>
            </a:r>
            <a:r>
              <a:rPr kumimoji="1" lang="zh-TW" altLang="en-US" dirty="0"/>
              <a:t>所指向的記憶體</a:t>
            </a:r>
            <a:endParaRPr kumimoji="1"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TW" altLang="en-US" dirty="0"/>
              <a:t>當回傳值大於</a:t>
            </a:r>
            <a:r>
              <a:rPr kumimoji="1" lang="en-US" altLang="zh-TW" dirty="0"/>
              <a:t>1</a:t>
            </a:r>
            <a:r>
              <a:rPr kumimoji="1" lang="zh-TW" altLang="en-US" dirty="0"/>
              <a:t>，代表讀取了多少個</a:t>
            </a:r>
            <a:r>
              <a:rPr kumimoji="1" lang="en-US" altLang="zh-TW" dirty="0"/>
              <a:t>byte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TW" altLang="en-US" dirty="0"/>
              <a:t>回傳值等於</a:t>
            </a:r>
            <a:r>
              <a:rPr kumimoji="1" lang="en-US" altLang="zh-TW" dirty="0"/>
              <a:t>0</a:t>
            </a:r>
            <a:r>
              <a:rPr kumimoji="1" lang="zh-TW" altLang="en-US" dirty="0"/>
              <a:t>代表讀到了</a:t>
            </a:r>
            <a:r>
              <a:rPr kumimoji="1" lang="en-US" altLang="zh-TW" dirty="0"/>
              <a:t>EOF</a:t>
            </a:r>
            <a:r>
              <a:rPr kumimoji="1" lang="zh-TW" altLang="en-US" dirty="0"/>
              <a:t>（檔案結尾）</a:t>
            </a:r>
            <a:endParaRPr kumimoji="1"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TW" altLang="en-US" dirty="0"/>
              <a:t>回傳值</a:t>
            </a:r>
            <a:r>
              <a:rPr kumimoji="1" lang="en-US" altLang="zh-TW" dirty="0"/>
              <a:t>-1</a:t>
            </a:r>
            <a:r>
              <a:rPr kumimoji="1" lang="zh-TW" altLang="en-US" dirty="0"/>
              <a:t>，代表讀取發生了錯誤</a:t>
            </a:r>
            <a:endParaRPr kumimoji="1" lang="en-US" alt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9DB27A-4798-284D-B5C5-4AFD73A2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8071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write()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200" dirty="0" err="1">
                <a:solidFill>
                  <a:srgbClr val="000000"/>
                </a:solidFill>
                <a:latin typeface="Menlo" charset="0"/>
              </a:rPr>
              <a:t>ssize_t</a:t>
            </a:r>
            <a:r>
              <a:rPr lang="en-US" altLang="zh-TW" sz="3200" dirty="0">
                <a:solidFill>
                  <a:srgbClr val="000000"/>
                </a:solidFill>
                <a:latin typeface="Menlo" charset="0"/>
              </a:rPr>
              <a:t> write(</a:t>
            </a:r>
            <a:r>
              <a:rPr lang="en-US" altLang="zh-TW" sz="3200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sz="32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sz="3200" dirty="0" err="1">
                <a:solidFill>
                  <a:srgbClr val="000000"/>
                </a:solidFill>
                <a:latin typeface="Menlo" charset="0"/>
              </a:rPr>
              <a:t>fd</a:t>
            </a:r>
            <a:r>
              <a:rPr lang="en-US" altLang="zh-TW" sz="32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sz="3200" dirty="0" err="1">
                <a:solidFill>
                  <a:srgbClr val="BA2DA2"/>
                </a:solidFill>
                <a:latin typeface="Menlo" charset="0"/>
              </a:rPr>
              <a:t>const</a:t>
            </a:r>
            <a:r>
              <a:rPr lang="en-US" altLang="zh-TW" sz="32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sz="3200" dirty="0">
                <a:solidFill>
                  <a:srgbClr val="BA2DA2"/>
                </a:solidFill>
                <a:latin typeface="Menlo" charset="0"/>
              </a:rPr>
              <a:t>void</a:t>
            </a:r>
            <a:r>
              <a:rPr lang="en-US" altLang="zh-TW" sz="3200" dirty="0">
                <a:solidFill>
                  <a:srgbClr val="000000"/>
                </a:solidFill>
                <a:latin typeface="Menlo" charset="0"/>
              </a:rPr>
              <a:t> *</a:t>
            </a:r>
            <a:r>
              <a:rPr lang="en-US" altLang="zh-TW" sz="3200" dirty="0" err="1">
                <a:solidFill>
                  <a:srgbClr val="000000"/>
                </a:solidFill>
                <a:latin typeface="Menlo" charset="0"/>
              </a:rPr>
              <a:t>buf</a:t>
            </a:r>
            <a:r>
              <a:rPr lang="en-US" altLang="zh-TW" sz="32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sz="3200" dirty="0" err="1">
                <a:solidFill>
                  <a:srgbClr val="000000"/>
                </a:solidFill>
                <a:latin typeface="Menlo" charset="0"/>
              </a:rPr>
              <a:t>size_t</a:t>
            </a:r>
            <a:r>
              <a:rPr lang="en-US" altLang="zh-TW" sz="3200" dirty="0">
                <a:solidFill>
                  <a:srgbClr val="000000"/>
                </a:solidFill>
                <a:latin typeface="Menlo" charset="0"/>
              </a:rPr>
              <a:t> count);</a:t>
            </a:r>
          </a:p>
          <a:p>
            <a:pPr marL="0" indent="0">
              <a:buNone/>
            </a:pPr>
            <a:endParaRPr kumimoji="1" lang="en-US" altLang="zh-TW" sz="3600" dirty="0"/>
          </a:p>
          <a:p>
            <a:r>
              <a:rPr kumimoji="1" lang="zh-TW" altLang="en-US" dirty="0"/>
              <a:t>將</a:t>
            </a:r>
            <a:r>
              <a:rPr kumimoji="1" lang="en-US" altLang="zh-TW" dirty="0" err="1"/>
              <a:t>buf</a:t>
            </a:r>
            <a:r>
              <a:rPr kumimoji="1" lang="zh-TW" altLang="en-US" dirty="0"/>
              <a:t>指向的資料共</a:t>
            </a:r>
            <a:r>
              <a:rPr kumimoji="1" lang="en-US" altLang="zh-TW" dirty="0"/>
              <a:t>count</a:t>
            </a:r>
            <a:r>
              <a:rPr kumimoji="1" lang="zh-TW" altLang="en-US" dirty="0"/>
              <a:t>個</a:t>
            </a:r>
            <a:r>
              <a:rPr kumimoji="1" lang="en-US" altLang="zh-TW" dirty="0"/>
              <a:t>byte</a:t>
            </a:r>
            <a:r>
              <a:rPr kumimoji="1" lang="zh-TW" altLang="en-US" dirty="0"/>
              <a:t>，寫入</a:t>
            </a:r>
            <a:r>
              <a:rPr kumimoji="1" lang="en-US" altLang="zh-TW" dirty="0" err="1"/>
              <a:t>fd</a:t>
            </a:r>
            <a:r>
              <a:rPr kumimoji="1" lang="zh-TW" altLang="en-US" dirty="0"/>
              <a:t>所代表的檔案</a:t>
            </a:r>
            <a:endParaRPr kumimoji="1" lang="en-US" altLang="zh-TW" dirty="0"/>
          </a:p>
          <a:p>
            <a:r>
              <a:rPr kumimoji="1" lang="zh-TW" altLang="en-US" dirty="0"/>
              <a:t>傳回值代表總共寫入了多少個</a:t>
            </a:r>
            <a:r>
              <a:rPr kumimoji="1" lang="en-US" altLang="zh-TW" dirty="0"/>
              <a:t>byte</a:t>
            </a:r>
          </a:p>
          <a:p>
            <a:r>
              <a:rPr kumimoji="1" lang="zh-TW" altLang="en-US" dirty="0"/>
              <a:t>當傳回值為</a:t>
            </a:r>
            <a:r>
              <a:rPr kumimoji="1" lang="en-US" altLang="zh-TW" dirty="0"/>
              <a:t>-1</a:t>
            </a:r>
            <a:r>
              <a:rPr kumimoji="1" lang="zh-TW" altLang="en-US" dirty="0"/>
              <a:t>，代表發生了錯誤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631D6D-1F43-C741-A490-214E7FD7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354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檔案在</a:t>
            </a:r>
            <a:r>
              <a:rPr kumimoji="1" lang="en-US" altLang="zh-TW" dirty="0"/>
              <a:t>Linux</a:t>
            </a:r>
            <a:r>
              <a:rPr kumimoji="1" lang="zh-TW" altLang="en-US" dirty="0"/>
              <a:t>內是什麼樣子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CA49F0-E437-4D44-A63C-89A01562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2054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mycp.c</a:t>
            </a:r>
            <a:endParaRPr kumimoji="1"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9673" y="1825625"/>
            <a:ext cx="4952653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821573" y="4085863"/>
            <a:ext cx="4548852" cy="31251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51B12E-02A7-1342-A5EB-1AC13774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9848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perror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>
                <a:solidFill>
                  <a:srgbClr val="BA2DA2"/>
                </a:solidFill>
                <a:latin typeface="Menlo" charset="0"/>
              </a:rPr>
              <a:t>void</a:t>
            </a:r>
            <a:r>
              <a:rPr lang="en-US" altLang="zh-TW" sz="36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sz="3600" dirty="0" err="1">
                <a:solidFill>
                  <a:srgbClr val="000000"/>
                </a:solidFill>
                <a:latin typeface="Menlo" charset="0"/>
              </a:rPr>
              <a:t>perror</a:t>
            </a:r>
            <a:r>
              <a:rPr lang="en-US" altLang="zh-TW" sz="36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TW" sz="3600" dirty="0" err="1">
                <a:solidFill>
                  <a:srgbClr val="BA2DA2"/>
                </a:solidFill>
                <a:latin typeface="Menlo" charset="0"/>
              </a:rPr>
              <a:t>const</a:t>
            </a:r>
            <a:r>
              <a:rPr lang="en-US" altLang="zh-TW" sz="36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sz="3600" dirty="0">
                <a:solidFill>
                  <a:srgbClr val="BA2DA2"/>
                </a:solidFill>
                <a:latin typeface="Menlo" charset="0"/>
              </a:rPr>
              <a:t>char</a:t>
            </a:r>
            <a:r>
              <a:rPr lang="en-US" altLang="zh-TW" sz="3600" dirty="0">
                <a:solidFill>
                  <a:srgbClr val="000000"/>
                </a:solidFill>
                <a:latin typeface="Menlo" charset="0"/>
              </a:rPr>
              <a:t> *s);</a:t>
            </a:r>
          </a:p>
          <a:p>
            <a:pPr marL="0" indent="0">
              <a:buNone/>
            </a:pPr>
            <a:endParaRPr kumimoji="1" lang="en-US" altLang="zh-TW" sz="3200" dirty="0"/>
          </a:p>
          <a:p>
            <a:r>
              <a:rPr kumimoji="1" lang="zh-TW" altLang="en-US" sz="3200" dirty="0"/>
              <a:t>依照</a:t>
            </a:r>
            <a:r>
              <a:rPr kumimoji="1" lang="en-US" altLang="zh-TW" sz="3200" dirty="0"/>
              <a:t>1. </a:t>
            </a:r>
            <a:r>
              <a:rPr kumimoji="1" lang="zh-TW" altLang="en-US" sz="3200" dirty="0"/>
              <a:t>依照</a:t>
            </a:r>
            <a:r>
              <a:rPr kumimoji="1" lang="en-US" altLang="zh-TW" sz="3200" dirty="0" err="1"/>
              <a:t>errno</a:t>
            </a:r>
            <a:r>
              <a:rPr kumimoji="1" lang="zh-TW" altLang="en-US" sz="3200" dirty="0"/>
              <a:t>印出訊息</a:t>
            </a:r>
            <a:r>
              <a:rPr kumimoji="1" lang="en-US" altLang="zh-TW" sz="3200" dirty="0"/>
              <a:t> 2. </a:t>
            </a:r>
            <a:r>
              <a:rPr kumimoji="1" lang="zh-TW" altLang="en-US" sz="3200" dirty="0"/>
              <a:t>字串</a:t>
            </a:r>
            <a:r>
              <a:rPr kumimoji="1" lang="en-US" altLang="zh-TW" sz="3200" dirty="0"/>
              <a:t>S</a:t>
            </a:r>
          </a:p>
          <a:p>
            <a:r>
              <a:rPr kumimoji="1" lang="zh-TW" altLang="en-US" sz="3200" dirty="0"/>
              <a:t>假設</a:t>
            </a:r>
            <a:r>
              <a:rPr kumimoji="1" lang="en-US" altLang="zh-TW" sz="3200" dirty="0" err="1"/>
              <a:t>errno</a:t>
            </a:r>
            <a:r>
              <a:rPr kumimoji="1" lang="zh-TW" altLang="en-US" sz="3200" dirty="0"/>
              <a:t>是</a:t>
            </a:r>
            <a:r>
              <a:rPr kumimoji="1" lang="en-US" altLang="zh-TW" sz="3200" dirty="0"/>
              <a:t>1</a:t>
            </a:r>
            <a:r>
              <a:rPr kumimoji="1" lang="zh-TW" altLang="en-US" sz="3200" dirty="0"/>
              <a:t>，</a:t>
            </a:r>
            <a:r>
              <a:rPr kumimoji="1" lang="en-US" altLang="zh-TW" sz="3200" dirty="0" err="1"/>
              <a:t>perror</a:t>
            </a:r>
            <a:r>
              <a:rPr kumimoji="1" lang="en-US" altLang="zh-TW" sz="3200" dirty="0"/>
              <a:t>(“the error is”)</a:t>
            </a:r>
            <a:r>
              <a:rPr kumimoji="1" lang="zh-TW" altLang="en-US" sz="3200" dirty="0"/>
              <a:t>會印出「</a:t>
            </a:r>
            <a:r>
              <a:rPr kumimoji="1" lang="en-US" altLang="zh-TW" sz="3200" dirty="0"/>
              <a:t>the error is: Operation not permitted</a:t>
            </a:r>
            <a:r>
              <a:rPr kumimoji="1" lang="zh-TW" altLang="en-US" sz="3200" dirty="0"/>
              <a:t>」</a:t>
            </a:r>
            <a:endParaRPr kumimoji="1" lang="en-US" altLang="zh-TW" sz="32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F2B596-0F4F-394E-B9E8-F7C230FB2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6227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什麼是</a:t>
            </a:r>
            <a:r>
              <a:rPr kumimoji="1" lang="en-US" altLang="zh-TW" dirty="0" err="1"/>
              <a:t>errno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en-US" altLang="zh-TW" dirty="0" err="1"/>
              <a:t>errno</a:t>
            </a:r>
            <a:r>
              <a:rPr kumimoji="1" lang="zh-TW" altLang="en-US" dirty="0"/>
              <a:t>是系統內的錯誤訊息代碼</a:t>
            </a:r>
            <a:endParaRPr kumimoji="1" lang="en-US" altLang="zh-TW" dirty="0"/>
          </a:p>
          <a:p>
            <a:r>
              <a:rPr kumimoji="1" lang="zh-TW" altLang="en-US" dirty="0"/>
              <a:t>如果呼叫一個</a:t>
            </a:r>
            <a:r>
              <a:rPr kumimoji="1" lang="en-US" altLang="zh-TW" dirty="0"/>
              <a:t>C</a:t>
            </a:r>
            <a:r>
              <a:rPr kumimoji="1" lang="zh-TW" altLang="en-US" dirty="0"/>
              <a:t>函數時發生了錯誤，則</a:t>
            </a:r>
            <a:r>
              <a:rPr kumimoji="1" lang="en-US" altLang="zh-TW" dirty="0" err="1"/>
              <a:t>errno</a:t>
            </a:r>
            <a:r>
              <a:rPr kumimoji="1" lang="zh-TW" altLang="en-US" dirty="0"/>
              <a:t>會被設定為該錯誤所代表的號碼</a:t>
            </a:r>
            <a:endParaRPr kumimoji="1" lang="en-US" altLang="zh-TW" dirty="0"/>
          </a:p>
          <a:p>
            <a:r>
              <a:rPr kumimoji="1" lang="zh-TW" altLang="en-US" dirty="0"/>
              <a:t>如果呼叫一個</a:t>
            </a:r>
            <a:r>
              <a:rPr kumimoji="1" lang="en-US" altLang="zh-TW" dirty="0"/>
              <a:t>C</a:t>
            </a:r>
            <a:r>
              <a:rPr kumimoji="1" lang="zh-TW" altLang="en-US" dirty="0"/>
              <a:t>函數並且未發生任何錯誤，</a:t>
            </a:r>
            <a:r>
              <a:rPr kumimoji="1" lang="en-US" altLang="zh-TW" dirty="0" err="1"/>
              <a:t>errno</a:t>
            </a:r>
            <a:r>
              <a:rPr kumimoji="1" lang="zh-TW" altLang="en-US" dirty="0"/>
              <a:t>無意義</a:t>
            </a:r>
            <a:endParaRPr kumimoji="1" lang="en-US" altLang="zh-TW" dirty="0"/>
          </a:p>
          <a:p>
            <a:r>
              <a:rPr kumimoji="1" lang="zh-TW" altLang="en-US" dirty="0"/>
              <a:t>所有</a:t>
            </a:r>
            <a:r>
              <a:rPr kumimoji="1" lang="en-US" altLang="zh-TW" dirty="0" err="1"/>
              <a:t>errno</a:t>
            </a:r>
            <a:r>
              <a:rPr kumimoji="1" lang="zh-TW" altLang="en-US" dirty="0"/>
              <a:t>對應的錯誤訊息在</a:t>
            </a:r>
            <a:r>
              <a:rPr kumimoji="1" lang="en-US" altLang="zh-TW" dirty="0" err="1"/>
              <a:t>sys_errlist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2A7F7D-C214-F346-BF9F-8073B36E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9462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mycp.c</a:t>
            </a:r>
            <a:endParaRPr kumimoji="1"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9673" y="1825625"/>
            <a:ext cx="4952653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821573" y="5648446"/>
            <a:ext cx="4548852" cy="19677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6294AA-1E62-4E4E-895F-CE15AFC6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0209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close()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600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sz="3600" dirty="0">
                <a:solidFill>
                  <a:srgbClr val="000000"/>
                </a:solidFill>
                <a:latin typeface="Menlo" charset="0"/>
              </a:rPr>
              <a:t> close(</a:t>
            </a:r>
            <a:r>
              <a:rPr lang="en-US" altLang="zh-TW" sz="3600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sz="36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sz="3600" dirty="0" err="1">
                <a:solidFill>
                  <a:srgbClr val="000000"/>
                </a:solidFill>
                <a:latin typeface="Menlo" charset="0"/>
              </a:rPr>
              <a:t>fd</a:t>
            </a:r>
            <a:r>
              <a:rPr lang="en-US" altLang="zh-TW" sz="36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endParaRPr kumimoji="1" lang="en-US" altLang="zh-TW" dirty="0"/>
          </a:p>
          <a:p>
            <a:r>
              <a:rPr kumimoji="1" lang="zh-TW" altLang="en-US" dirty="0"/>
              <a:t>使用完一個檔案，使用</a:t>
            </a:r>
            <a:r>
              <a:rPr kumimoji="1" lang="en-US" altLang="zh-TW" dirty="0"/>
              <a:t>close</a:t>
            </a:r>
            <a:r>
              <a:rPr kumimoji="1" lang="zh-TW" altLang="en-US" dirty="0"/>
              <a:t>告訴作業系統使用完畢</a:t>
            </a:r>
            <a:endParaRPr kumimoji="1" lang="en-US" altLang="zh-TW" dirty="0"/>
          </a:p>
          <a:p>
            <a:r>
              <a:rPr kumimoji="1" lang="zh-TW" altLang="en-US" dirty="0"/>
              <a:t>作業系統會依照當時的狀況（最後一個存取該檔案的行程），決定是否釋放相關資源</a:t>
            </a:r>
            <a:endParaRPr kumimoji="1" lang="en-US" altLang="zh-TW" dirty="0"/>
          </a:p>
          <a:p>
            <a:r>
              <a:rPr kumimoji="1" lang="zh-TW" altLang="en-US" dirty="0"/>
              <a:t>成功回傳</a:t>
            </a:r>
            <a:r>
              <a:rPr kumimoji="1" lang="en-US" altLang="zh-TW" dirty="0"/>
              <a:t>0</a:t>
            </a:r>
            <a:r>
              <a:rPr kumimoji="1" lang="zh-TW" altLang="en-US" dirty="0"/>
              <a:t>，失敗回傳</a:t>
            </a:r>
            <a:r>
              <a:rPr kumimoji="1" lang="en-US" altLang="zh-TW" dirty="0"/>
              <a:t>-1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8FF8C0-5EA2-4F4E-8306-BB7EDF70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24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6322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7" r="2" b="2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kumimoji="1" lang="zh-TW" altLang="en-US" sz="3600">
                <a:solidFill>
                  <a:schemeClr val="bg1"/>
                </a:solidFill>
              </a:rPr>
              <a:t>如果忘記</a:t>
            </a:r>
            <a:r>
              <a:rPr kumimoji="1" lang="en-US" altLang="zh-TW" sz="3600">
                <a:solidFill>
                  <a:schemeClr val="bg1"/>
                </a:solidFill>
              </a:rPr>
              <a:t>close()</a:t>
            </a:r>
            <a:endParaRPr kumimoji="1" lang="zh-TW" altLang="en-US" sz="360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kumimoji="1" lang="zh-TW" altLang="en-US" sz="1800" dirty="0">
                <a:solidFill>
                  <a:schemeClr val="bg1"/>
                </a:solidFill>
              </a:rPr>
              <a:t>程式執行結束時，作業系統會自動幫忙關閉檔案</a:t>
            </a:r>
            <a:endParaRPr kumimoji="1" lang="en-US" altLang="zh-TW" sz="1800" dirty="0">
              <a:solidFill>
                <a:schemeClr val="bg1"/>
              </a:solidFill>
            </a:endParaRPr>
          </a:p>
          <a:p>
            <a:r>
              <a:rPr kumimoji="1" lang="zh-TW" altLang="en-US" sz="1800" dirty="0">
                <a:solidFill>
                  <a:schemeClr val="bg1"/>
                </a:solidFill>
              </a:rPr>
              <a:t>但如果程式會執行很久呢？</a:t>
            </a:r>
            <a:r>
              <a:rPr kumimoji="1" lang="en-US" altLang="zh-TW" sz="1800" dirty="0">
                <a:solidFill>
                  <a:schemeClr val="bg1"/>
                </a:solidFill>
              </a:rPr>
              <a:t>daemon?</a:t>
            </a:r>
          </a:p>
          <a:p>
            <a:r>
              <a:rPr kumimoji="1" lang="zh-TW" altLang="en-US" sz="1800" dirty="0">
                <a:solidFill>
                  <a:schemeClr val="bg1"/>
                </a:solidFill>
              </a:rPr>
              <a:t>使用</a:t>
            </a:r>
            <a:r>
              <a:rPr kumimoji="1" lang="en-US" altLang="zh-TW" sz="1800" dirty="0" err="1">
                <a:solidFill>
                  <a:schemeClr val="bg1"/>
                </a:solidFill>
              </a:rPr>
              <a:t>lsof</a:t>
            </a:r>
            <a:r>
              <a:rPr kumimoji="1" lang="zh-TW" altLang="en-US" sz="1800" dirty="0">
                <a:solidFill>
                  <a:schemeClr val="bg1"/>
                </a:solidFill>
              </a:rPr>
              <a:t>查看到底哪些檔案還沒關閉</a:t>
            </a:r>
            <a:endParaRPr kumimoji="1" lang="en-US" altLang="zh-TW" sz="1800" dirty="0">
              <a:solidFill>
                <a:schemeClr val="bg1"/>
              </a:solidFill>
            </a:endParaRPr>
          </a:p>
          <a:p>
            <a:pPr lvl="1"/>
            <a:r>
              <a:rPr kumimoji="1" lang="zh-TW" altLang="en-US" sz="1400" dirty="0">
                <a:solidFill>
                  <a:schemeClr val="bg1"/>
                </a:solidFill>
              </a:rPr>
              <a:t>重要參數</a:t>
            </a:r>
            <a:r>
              <a:rPr kumimoji="1" lang="en-US" altLang="zh-TW" sz="1400" dirty="0">
                <a:solidFill>
                  <a:schemeClr val="bg1"/>
                </a:solidFill>
              </a:rPr>
              <a:t>-p PROCESS_ID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EFC5D0-51B9-1040-AC52-D863BEA3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25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6213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自我學習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原子性的讀取和寫入</a:t>
            </a:r>
            <a:endParaRPr kumimoji="1" lang="en-US" altLang="zh-TW" dirty="0"/>
          </a:p>
          <a:p>
            <a:pPr lvl="1"/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ssize_t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pread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fd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buf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count,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off_t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offset);</a:t>
            </a:r>
          </a:p>
          <a:p>
            <a:pPr lvl="1"/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ssize_t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pwrite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fd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buf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count,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off_t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offset);</a:t>
            </a:r>
          </a:p>
          <a:p>
            <a:endParaRPr lang="en-US" altLang="zh-TW" dirty="0">
              <a:solidFill>
                <a:srgbClr val="000000"/>
              </a:solidFill>
              <a:latin typeface="Menlo" charset="0"/>
            </a:endParaRPr>
          </a:p>
          <a:p>
            <a:pPr lvl="1"/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D7D980-049E-6040-870D-BF06BE6CB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26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4454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小節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初步了解</a:t>
            </a:r>
            <a:r>
              <a:rPr kumimoji="1" lang="en-US" altLang="zh-TW" dirty="0"/>
              <a:t>open</a:t>
            </a:r>
            <a:r>
              <a:rPr kumimoji="1" lang="zh-TW" altLang="en-US" dirty="0"/>
              <a:t>、</a:t>
            </a:r>
            <a:r>
              <a:rPr kumimoji="1" lang="en-US" altLang="zh-TW" dirty="0"/>
              <a:t>read</a:t>
            </a:r>
            <a:r>
              <a:rPr kumimoji="1" lang="zh-TW" altLang="en-US" dirty="0"/>
              <a:t>、</a:t>
            </a:r>
            <a:r>
              <a:rPr kumimoji="1" lang="en-US" altLang="zh-TW" dirty="0"/>
              <a:t>write</a:t>
            </a:r>
            <a:r>
              <a:rPr kumimoji="1" lang="zh-TW" altLang="en-US" dirty="0"/>
              <a:t>，並用這幾個函數設計了簡單的</a:t>
            </a:r>
            <a:r>
              <a:rPr kumimoji="1" lang="en-US" altLang="zh-TW" dirty="0" err="1"/>
              <a:t>cp</a:t>
            </a:r>
            <a:endParaRPr kumimoji="1" lang="en-US" altLang="zh-TW" dirty="0"/>
          </a:p>
          <a:p>
            <a:r>
              <a:rPr kumimoji="1" lang="en-US" altLang="zh-TW" dirty="0"/>
              <a:t>open</a:t>
            </a:r>
            <a:r>
              <a:rPr kumimoji="1" lang="zh-TW" altLang="en-US" dirty="0"/>
              <a:t>可以接很多參數，同學們應該主動學習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84AE11-EBF9-5340-AE1A-3BA4A9C8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27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9835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lseek</a:t>
            </a:r>
            <a:r>
              <a:rPr kumimoji="1" lang="en-US" altLang="zh-TW" dirty="0"/>
              <a:t> &amp; file holes</a:t>
            </a:r>
            <a:endParaRPr kumimoji="1"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BEE62E-460E-0147-89B6-D7E70EFD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28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4956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hole.c</a:t>
            </a:r>
            <a:endParaRPr kumimoji="1" lang="zh-TW" altLang="en-US" dirty="0"/>
          </a:p>
        </p:txBody>
      </p:sp>
      <p:pic>
        <p:nvPicPr>
          <p:cNvPr id="13" name="內容版面配置區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9800" y="2280444"/>
            <a:ext cx="5232400" cy="34417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728976" y="4305782"/>
            <a:ext cx="2590801" cy="84495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4FD95F-4AB9-1B45-B579-F0C06B980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29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8613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檔案（</a:t>
            </a:r>
            <a:r>
              <a:rPr kumimoji="1" lang="en-US" altLang="zh-TW" dirty="0"/>
              <a:t>file</a:t>
            </a:r>
            <a:r>
              <a:rPr kumimoji="1" lang="zh-TW" altLang="en-US" dirty="0"/>
              <a:t>）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檔案是一堆數據的有序集合</a:t>
            </a:r>
            <a:endParaRPr kumimoji="1" lang="en-US" altLang="zh-TW" dirty="0"/>
          </a:p>
          <a:p>
            <a:r>
              <a:rPr kumimoji="1" lang="zh-TW" altLang="en-US" dirty="0"/>
              <a:t>對作業系統而言，可以由「目錄系統」找到一個檔案在硬碟上的位置</a:t>
            </a:r>
            <a:endParaRPr kumimoji="1" lang="en-US" altLang="zh-TW" dirty="0"/>
          </a:p>
          <a:p>
            <a:r>
              <a:rPr kumimoji="1" lang="zh-TW" altLang="en-US" dirty="0"/>
              <a:t>對程式而言，必須先告訴作業系統，準備「使用」哪些檔案，作業系統會「開啟」該檔案，並給該檔案一個代碼（</a:t>
            </a:r>
            <a:r>
              <a:rPr kumimoji="1" lang="en-US" altLang="zh-TW" dirty="0"/>
              <a:t>file descriptor</a:t>
            </a:r>
            <a:r>
              <a:rPr kumimoji="1" lang="zh-TW" altLang="en-US" dirty="0"/>
              <a:t>），隨後該程式使用該「代碼」操作該檔案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C9F8C8-6D8E-2647-A66E-1073E5E3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5711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lseek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off_t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lseek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fd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off_t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offset, 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whence);</a:t>
            </a:r>
          </a:p>
          <a:p>
            <a:endParaRPr kumimoji="1" lang="en-US" altLang="zh-TW" dirty="0"/>
          </a:p>
          <a:p>
            <a:r>
              <a:rPr kumimoji="1" lang="zh-TW" altLang="en-US" dirty="0"/>
              <a:t>將檔案</a:t>
            </a:r>
            <a:r>
              <a:rPr kumimoji="1" lang="en-US" altLang="zh-TW" dirty="0" err="1"/>
              <a:t>fd</a:t>
            </a:r>
            <a:r>
              <a:rPr kumimoji="1" lang="zh-TW" altLang="en-US" dirty="0"/>
              <a:t>的檔案指標移動到從</a:t>
            </a:r>
            <a:r>
              <a:rPr kumimoji="1" lang="en-US" altLang="zh-TW" dirty="0"/>
              <a:t>whence</a:t>
            </a:r>
            <a:r>
              <a:rPr kumimoji="1" lang="zh-TW" altLang="en-US" dirty="0"/>
              <a:t>起算，偏移</a:t>
            </a:r>
            <a:r>
              <a:rPr kumimoji="1" lang="en-US" altLang="zh-TW" dirty="0"/>
              <a:t>offset</a:t>
            </a:r>
            <a:r>
              <a:rPr kumimoji="1" lang="zh-TW" altLang="en-US" dirty="0"/>
              <a:t>的位置</a:t>
            </a:r>
            <a:endParaRPr kumimoji="1" lang="en-US" altLang="zh-TW" dirty="0"/>
          </a:p>
          <a:p>
            <a:r>
              <a:rPr kumimoji="1" lang="zh-TW" altLang="en-US" dirty="0"/>
              <a:t>傳統上</a:t>
            </a:r>
            <a:r>
              <a:rPr kumimoji="1" lang="en-US" altLang="zh-TW" dirty="0"/>
              <a:t>UNIX</a:t>
            </a:r>
            <a:r>
              <a:rPr kumimoji="1" lang="zh-TW" altLang="en-US" dirty="0"/>
              <a:t>支援的</a:t>
            </a:r>
            <a:r>
              <a:rPr kumimoji="1" lang="en-US" altLang="zh-TW" dirty="0"/>
              <a:t>whence</a:t>
            </a:r>
            <a:r>
              <a:rPr kumimoji="1" lang="zh-TW" altLang="en-US" dirty="0"/>
              <a:t>有三種選擇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SEEK_SET</a:t>
            </a:r>
            <a:r>
              <a:rPr kumimoji="1" lang="zh-TW" altLang="en-US" dirty="0"/>
              <a:t>：絕對位置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SEEK_CUR</a:t>
            </a:r>
            <a:r>
              <a:rPr kumimoji="1" lang="zh-TW" altLang="en-US" dirty="0"/>
              <a:t>：從現在位置起算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SEEK_END</a:t>
            </a:r>
            <a:r>
              <a:rPr kumimoji="1" lang="zh-TW" altLang="en-US" dirty="0"/>
              <a:t>：從結束位置起算</a:t>
            </a:r>
          </a:p>
          <a:p>
            <a:r>
              <a:rPr kumimoji="1" lang="zh-TW" altLang="en-US" dirty="0"/>
              <a:t>傳回值為從檔案開始的偏移值</a:t>
            </a:r>
            <a:endParaRPr kumimoji="1" lang="en-US" altLang="zh-TW" dirty="0"/>
          </a:p>
          <a:p>
            <a:r>
              <a:rPr kumimoji="1" lang="zh-TW" altLang="en-US" dirty="0"/>
              <a:t>錯誤時：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在執行</a:t>
            </a:r>
            <a:r>
              <a:rPr kumimoji="1" lang="en-US" altLang="zh-TW" dirty="0" err="1"/>
              <a:t>lseek</a:t>
            </a:r>
            <a:r>
              <a:rPr kumimoji="1" lang="zh-TW" altLang="en-US" dirty="0"/>
              <a:t>前先將</a:t>
            </a:r>
            <a:r>
              <a:rPr kumimoji="1" lang="en-US" altLang="zh-TW" dirty="0" err="1"/>
              <a:t>errno</a:t>
            </a:r>
            <a:r>
              <a:rPr kumimoji="1" lang="zh-TW" altLang="en-US" dirty="0"/>
              <a:t>設定為</a:t>
            </a:r>
            <a:r>
              <a:rPr kumimoji="1" lang="en-US" altLang="zh-TW" dirty="0"/>
              <a:t>0</a:t>
            </a:r>
          </a:p>
          <a:p>
            <a:pPr lvl="1"/>
            <a:r>
              <a:rPr kumimoji="1" lang="zh-TW" altLang="en-US" dirty="0"/>
              <a:t>檢查傳回值是否等於</a:t>
            </a:r>
            <a:r>
              <a:rPr kumimoji="1" lang="en-US" altLang="zh-TW" dirty="0"/>
              <a:t>-1</a:t>
            </a:r>
            <a:r>
              <a:rPr kumimoji="1" lang="zh-TW" altLang="en-US" dirty="0"/>
              <a:t>「並且」</a:t>
            </a:r>
            <a:r>
              <a:rPr kumimoji="1" lang="en-US" altLang="zh-TW" dirty="0" err="1"/>
              <a:t>errno</a:t>
            </a:r>
            <a:r>
              <a:rPr kumimoji="1" lang="zh-TW" altLang="en-US" dirty="0"/>
              <a:t>不為</a:t>
            </a:r>
            <a:r>
              <a:rPr kumimoji="1" lang="en-US" altLang="zh-TW" dirty="0"/>
              <a:t>0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F8BC1F-842F-1E45-832D-86DC7B6C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30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9643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hole.c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zh-TW" altLang="en-US" dirty="0"/>
              <a:t>因此</a:t>
            </a:r>
            <a:r>
              <a:rPr kumimoji="1" lang="en-US" altLang="zh-TW" dirty="0" err="1"/>
              <a:t>hole.c</a:t>
            </a:r>
            <a:r>
              <a:rPr kumimoji="1" lang="zh-TW" altLang="en-US" dirty="0"/>
              <a:t>會產生一個名為</a:t>
            </a:r>
            <a:r>
              <a:rPr kumimoji="1" lang="en-US" altLang="zh-TW" dirty="0" err="1"/>
              <a:t>myHole</a:t>
            </a:r>
            <a:r>
              <a:rPr kumimoji="1" lang="zh-TW" altLang="en-US" dirty="0"/>
              <a:t>的檔案，在開始位置寫入</a:t>
            </a:r>
            <a:r>
              <a:rPr kumimoji="1" lang="en-US" altLang="zh-TW" dirty="0"/>
              <a:t>1</a:t>
            </a:r>
            <a:r>
              <a:rPr kumimoji="1" lang="zh-TW" altLang="en-US" dirty="0"/>
              <a:t>，往後移動</a:t>
            </a:r>
            <a:r>
              <a:rPr kumimoji="1" lang="en-US" altLang="zh-TW" dirty="0"/>
              <a:t>10000 byte</a:t>
            </a:r>
            <a:r>
              <a:rPr kumimoji="1" lang="zh-TW" altLang="en-US" dirty="0"/>
              <a:t>在寫入</a:t>
            </a:r>
            <a:r>
              <a:rPr kumimoji="1" lang="en-US" altLang="zh-TW" dirty="0"/>
              <a:t>2</a:t>
            </a:r>
            <a:r>
              <a:rPr kumimoji="1" lang="zh-TW" altLang="en-US" dirty="0"/>
              <a:t>，往後移動</a:t>
            </a:r>
            <a:r>
              <a:rPr kumimoji="1" lang="en-US" altLang="zh-TW" dirty="0"/>
              <a:t>10000 byte</a:t>
            </a:r>
            <a:r>
              <a:rPr kumimoji="1" lang="zh-TW" altLang="en-US" dirty="0"/>
              <a:t>在寫入</a:t>
            </a:r>
            <a:r>
              <a:rPr kumimoji="1" lang="en-US" altLang="zh-TW" dirty="0"/>
              <a:t>3</a:t>
            </a:r>
            <a:endParaRPr kumimoji="1"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$</a:t>
            </a:r>
            <a:r>
              <a:rPr kumimoji="1" lang="en-US" altLang="zh-TW" dirty="0" err="1"/>
              <a:t>ls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myHole</a:t>
            </a:r>
            <a:r>
              <a:rPr kumimoji="1" lang="en-US" altLang="zh-TW" dirty="0"/>
              <a:t> -lhs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12K -</a:t>
            </a:r>
            <a:r>
              <a:rPr kumimoji="1" lang="en-US" altLang="zh-TW" dirty="0" err="1"/>
              <a:t>rw</a:t>
            </a:r>
            <a:r>
              <a:rPr kumimoji="1" lang="en-US" altLang="zh-TW" dirty="0"/>
              <a:t>------- 1 </a:t>
            </a:r>
            <a:r>
              <a:rPr kumimoji="1" lang="en-US" altLang="zh-TW" dirty="0" err="1"/>
              <a:t>shiwulo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shiwulo</a:t>
            </a:r>
            <a:r>
              <a:rPr kumimoji="1" lang="en-US" altLang="zh-TW" dirty="0"/>
              <a:t> 196K Jan 13 04:24 </a:t>
            </a:r>
            <a:r>
              <a:rPr kumimoji="1" lang="en-US" altLang="zh-TW" dirty="0" err="1"/>
              <a:t>myHole</a:t>
            </a:r>
            <a:endParaRPr kumimoji="1" lang="en-US" altLang="zh-TW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rgbClr val="FFFF00"/>
                </a:solidFill>
              </a:rPr>
              <a:t>/*</a:t>
            </a:r>
            <a:r>
              <a:rPr kumimoji="1" lang="zh-TW" altLang="en-US" dirty="0">
                <a:solidFill>
                  <a:srgbClr val="FFFF00"/>
                </a:solidFill>
              </a:rPr>
              <a:t>檔案大小為</a:t>
            </a:r>
            <a:r>
              <a:rPr kumimoji="1" lang="en-US" altLang="zh-TW" dirty="0">
                <a:solidFill>
                  <a:srgbClr val="FFFF00"/>
                </a:solidFill>
              </a:rPr>
              <a:t>196K</a:t>
            </a:r>
            <a:r>
              <a:rPr kumimoji="1" lang="zh-TW" altLang="en-US" dirty="0">
                <a:solidFill>
                  <a:srgbClr val="FFFF00"/>
                </a:solidFill>
              </a:rPr>
              <a:t>，佔據磁碟空間</a:t>
            </a:r>
            <a:r>
              <a:rPr kumimoji="1" lang="en-US" altLang="zh-TW" dirty="0">
                <a:solidFill>
                  <a:srgbClr val="FFFF00"/>
                </a:solidFill>
              </a:rPr>
              <a:t>12K*/</a:t>
            </a:r>
            <a:endParaRPr kumimoji="1" lang="zh-TW" altLang="en-US" dirty="0">
              <a:solidFill>
                <a:srgbClr val="FFFF00"/>
              </a:solidFill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F02336-B9F0-CE48-87D1-AF7C4E9A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31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045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 err="1"/>
              <a:t>mycp</a:t>
            </a:r>
            <a:r>
              <a:rPr kumimoji="1" lang="zh-TW" altLang="en-US" dirty="0"/>
              <a:t>複製</a:t>
            </a:r>
            <a:r>
              <a:rPr kumimoji="1" lang="en-US" altLang="zh-TW" dirty="0" err="1"/>
              <a:t>myhole</a:t>
            </a: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$ ./</a:t>
            </a:r>
            <a:r>
              <a:rPr kumimoji="1" lang="en-US" altLang="zh-TW" sz="2400" dirty="0" err="1">
                <a:latin typeface="Consolas" charset="0"/>
                <a:ea typeface="Consolas" charset="0"/>
                <a:cs typeface="Consolas" charset="0"/>
              </a:rPr>
              <a:t>mycp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400" dirty="0" err="1">
                <a:latin typeface="Consolas" charset="0"/>
                <a:ea typeface="Consolas" charset="0"/>
                <a:cs typeface="Consolas" charset="0"/>
              </a:rPr>
              <a:t>myHole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 myHole2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kumimoji="1" lang="en-US" altLang="zh-TW" sz="2400" dirty="0" err="1">
                <a:latin typeface="Consolas" charset="0"/>
                <a:ea typeface="Consolas" charset="0"/>
                <a:cs typeface="Consolas" charset="0"/>
              </a:rPr>
              <a:t>ls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400" dirty="0" err="1">
                <a:latin typeface="Consolas" charset="0"/>
                <a:ea typeface="Consolas" charset="0"/>
                <a:cs typeface="Consolas" charset="0"/>
              </a:rPr>
              <a:t>myH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* -lhs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 12K -</a:t>
            </a:r>
            <a:r>
              <a:rPr kumimoji="1" lang="en-US" altLang="zh-TW" sz="2400" dirty="0" err="1">
                <a:latin typeface="Consolas" charset="0"/>
                <a:ea typeface="Consolas" charset="0"/>
                <a:cs typeface="Consolas" charset="0"/>
              </a:rPr>
              <a:t>rw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------- 1 </a:t>
            </a:r>
            <a:r>
              <a:rPr kumimoji="1" lang="en-US" altLang="zh-TW" sz="24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4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 196K Jan 13 04:24 </a:t>
            </a:r>
            <a:r>
              <a:rPr kumimoji="1" lang="en-US" altLang="zh-TW" sz="2400" dirty="0" err="1">
                <a:latin typeface="Consolas" charset="0"/>
                <a:ea typeface="Consolas" charset="0"/>
                <a:cs typeface="Consolas" charset="0"/>
              </a:rPr>
              <a:t>myHole</a:t>
            </a:r>
            <a:endParaRPr kumimoji="1" lang="en-US" altLang="zh-TW" sz="24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196K -</a:t>
            </a:r>
            <a:r>
              <a:rPr kumimoji="1" lang="en-US" altLang="zh-TW" sz="2400" dirty="0" err="1">
                <a:latin typeface="Consolas" charset="0"/>
                <a:ea typeface="Consolas" charset="0"/>
                <a:cs typeface="Consolas" charset="0"/>
              </a:rPr>
              <a:t>rw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------- 1 </a:t>
            </a:r>
            <a:r>
              <a:rPr kumimoji="1" lang="en-US" altLang="zh-TW" sz="24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4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 196K Jan 13 04:31 myHole2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/*</a:t>
            </a:r>
            <a:r>
              <a:rPr kumimoji="1" lang="zh-TW" altLang="en-US" sz="2400" dirty="0">
                <a:latin typeface="Consolas" charset="0"/>
                <a:ea typeface="Consolas" charset="0"/>
                <a:cs typeface="Consolas" charset="0"/>
              </a:rPr>
              <a:t>檔案大小都是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196K</a:t>
            </a:r>
            <a:r>
              <a:rPr kumimoji="1" lang="zh-TW" altLang="en-US" sz="2400" dirty="0">
                <a:latin typeface="Consolas" charset="0"/>
                <a:ea typeface="Consolas" charset="0"/>
                <a:cs typeface="Consolas" charset="0"/>
              </a:rPr>
              <a:t>，但是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myHole2</a:t>
            </a:r>
            <a:r>
              <a:rPr kumimoji="1" lang="zh-TW" altLang="en-US" sz="2400" dirty="0">
                <a:latin typeface="Consolas" charset="0"/>
                <a:ea typeface="Consolas" charset="0"/>
                <a:cs typeface="Consolas" charset="0"/>
              </a:rPr>
              <a:t>佔據磁碟空間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196K</a:t>
            </a:r>
            <a:r>
              <a:rPr kumimoji="1" lang="zh-TW" altLang="en-US" sz="2400" dirty="0">
                <a:latin typeface="Consolas" charset="0"/>
                <a:ea typeface="Consolas" charset="0"/>
                <a:cs typeface="Consolas" charset="0"/>
              </a:rPr>
              <a:t>而非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12K*/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$</a:t>
            </a:r>
            <a:r>
              <a:rPr kumimoji="1" lang="en-US" altLang="zh-TW" sz="2400" dirty="0" err="1">
                <a:latin typeface="Consolas" charset="0"/>
                <a:ea typeface="Consolas" charset="0"/>
                <a:cs typeface="Consolas" charset="0"/>
              </a:rPr>
              <a:t>cmp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400" dirty="0" err="1">
                <a:latin typeface="Consolas" charset="0"/>
                <a:ea typeface="Consolas" charset="0"/>
                <a:cs typeface="Consolas" charset="0"/>
              </a:rPr>
              <a:t>myHole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 myHole2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/*</a:t>
            </a:r>
            <a:r>
              <a:rPr kumimoji="1" lang="zh-TW" altLang="en-US" sz="2400" dirty="0">
                <a:latin typeface="Consolas" charset="0"/>
                <a:ea typeface="Consolas" charset="0"/>
                <a:cs typeface="Consolas" charset="0"/>
              </a:rPr>
              <a:t>使用</a:t>
            </a:r>
            <a:r>
              <a:rPr kumimoji="1" lang="en-US" altLang="zh-TW" sz="2400" dirty="0" err="1">
                <a:latin typeface="Consolas" charset="0"/>
                <a:ea typeface="Consolas" charset="0"/>
                <a:cs typeface="Consolas" charset="0"/>
              </a:rPr>
              <a:t>cmp</a:t>
            </a:r>
            <a:r>
              <a:rPr kumimoji="1" lang="zh-TW" altLang="en-US" sz="2400" dirty="0">
                <a:latin typeface="Consolas" charset="0"/>
                <a:ea typeface="Consolas" charset="0"/>
                <a:cs typeface="Consolas" charset="0"/>
              </a:rPr>
              <a:t>比較二者無差異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*/</a:t>
            </a:r>
            <a:endParaRPr kumimoji="1" lang="zh-TW" alt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03E8BF-AAFA-7C4D-AB92-14F81AC6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32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844514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myHole</a:t>
            </a:r>
            <a:r>
              <a:rPr kumimoji="1" lang="zh-TW" altLang="en-US" dirty="0"/>
              <a:t>內部構造</a:t>
            </a:r>
          </a:p>
        </p:txBody>
      </p:sp>
      <p:grpSp>
        <p:nvGrpSpPr>
          <p:cNvPr id="10" name="群組 9"/>
          <p:cNvGrpSpPr/>
          <p:nvPr/>
        </p:nvGrpSpPr>
        <p:grpSpPr>
          <a:xfrm>
            <a:off x="2103862" y="3897422"/>
            <a:ext cx="7984275" cy="691376"/>
            <a:chOff x="1673975" y="4985442"/>
            <a:chExt cx="7984275" cy="691376"/>
          </a:xfrm>
        </p:grpSpPr>
        <p:sp>
          <p:nvSpPr>
            <p:cNvPr id="4" name="矩形 3"/>
            <p:cNvSpPr/>
            <p:nvPr/>
          </p:nvSpPr>
          <p:spPr>
            <a:xfrm>
              <a:off x="1673975" y="4985442"/>
              <a:ext cx="728547" cy="691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/>
                <a:t>1</a:t>
              </a:r>
              <a:endParaRPr kumimoji="1" lang="zh-TW" altLang="en-US" sz="24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2402522" y="4985442"/>
              <a:ext cx="2899317" cy="6913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/>
                <a:t>0000</a:t>
              </a:r>
              <a:r>
                <a:rPr kumimoji="1" lang="is-IS" altLang="zh-TW" sz="2400" dirty="0"/>
                <a:t>…0000</a:t>
              </a:r>
              <a:endParaRPr kumimoji="1" lang="zh-TW" altLang="en-US" sz="2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301839" y="4985442"/>
              <a:ext cx="728547" cy="691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/>
                <a:t>2</a:t>
              </a:r>
              <a:endParaRPr kumimoji="1" lang="zh-TW" altLang="en-US" sz="24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6030386" y="4985442"/>
              <a:ext cx="2899317" cy="6913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/>
                <a:t>0000</a:t>
              </a:r>
              <a:r>
                <a:rPr kumimoji="1" lang="is-IS" altLang="zh-TW" sz="2400" dirty="0"/>
                <a:t>…0000</a:t>
              </a:r>
              <a:endParaRPr kumimoji="1" lang="zh-TW" altLang="en-US" sz="24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8929703" y="4985442"/>
              <a:ext cx="728547" cy="691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/>
                <a:t>3</a:t>
              </a:r>
              <a:endParaRPr kumimoji="1" lang="zh-TW" altLang="en-US" sz="2400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832408" y="2883420"/>
            <a:ext cx="2899317" cy="889928"/>
            <a:chOff x="2832408" y="2883420"/>
            <a:chExt cx="2899317" cy="889928"/>
          </a:xfrm>
        </p:grpSpPr>
        <p:sp>
          <p:nvSpPr>
            <p:cNvPr id="11" name="左中括弧 10"/>
            <p:cNvSpPr/>
            <p:nvPr/>
          </p:nvSpPr>
          <p:spPr>
            <a:xfrm rot="5400000">
              <a:off x="4067935" y="2109558"/>
              <a:ext cx="428263" cy="2899317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3569371" y="2883420"/>
              <a:ext cx="14253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400" dirty="0"/>
                <a:t>10000</a:t>
              </a:r>
              <a:r>
                <a:rPr kumimoji="1" lang="zh-TW" altLang="en-US" sz="2400" dirty="0"/>
                <a:t>個</a:t>
              </a:r>
              <a:r>
                <a:rPr kumimoji="1" lang="en-US" altLang="zh-TW" sz="2400" dirty="0"/>
                <a:t>0</a:t>
              </a:r>
              <a:endParaRPr kumimoji="1" lang="zh-TW" altLang="en-US" sz="2400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6460272" y="2883420"/>
            <a:ext cx="2899317" cy="889928"/>
            <a:chOff x="2832408" y="2883420"/>
            <a:chExt cx="2899317" cy="889928"/>
          </a:xfrm>
        </p:grpSpPr>
        <p:sp>
          <p:nvSpPr>
            <p:cNvPr id="15" name="左中括弧 14"/>
            <p:cNvSpPr/>
            <p:nvPr/>
          </p:nvSpPr>
          <p:spPr>
            <a:xfrm rot="5400000">
              <a:off x="4067935" y="2109558"/>
              <a:ext cx="428263" cy="2899317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3569371" y="2883420"/>
              <a:ext cx="14253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400" dirty="0"/>
                <a:t>10000</a:t>
              </a:r>
              <a:r>
                <a:rPr kumimoji="1" lang="zh-TW" altLang="en-US" sz="2400" dirty="0"/>
                <a:t>個</a:t>
              </a:r>
              <a:r>
                <a:rPr kumimoji="1" lang="en-US" altLang="zh-TW" sz="2400" dirty="0"/>
                <a:t>0</a:t>
              </a:r>
              <a:endParaRPr kumimoji="1" lang="zh-TW" altLang="en-US" sz="2400" dirty="0"/>
            </a:p>
          </p:txBody>
        </p:sp>
      </p:grpSp>
      <p:sp>
        <p:nvSpPr>
          <p:cNvPr id="17" name="投影片編號版面配置區 16">
            <a:extLst>
              <a:ext uri="{FF2B5EF4-FFF2-40B4-BE49-F238E27FC236}">
                <a16:creationId xmlns:a16="http://schemas.microsoft.com/office/drawing/2014/main" id="{BBC00AD7-81A3-A045-9CFD-E6151DEB8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33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1294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進階版的</a:t>
            </a:r>
            <a:r>
              <a:rPr kumimoji="1" lang="en-US" altLang="zh-TW" dirty="0" err="1"/>
              <a:t>mycp.c</a:t>
            </a:r>
            <a:r>
              <a:rPr kumimoji="1" lang="zh-TW" altLang="en-US" dirty="0"/>
              <a:t>，</a:t>
            </a:r>
            <a:r>
              <a:rPr kumimoji="1" lang="en-US" altLang="zh-TW" dirty="0"/>
              <a:t>mycp2.c</a:t>
            </a:r>
            <a:r>
              <a:rPr kumimoji="1" lang="zh-TW" altLang="en-US" dirty="0"/>
              <a:t>（第一部分）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5123" y="1825625"/>
            <a:ext cx="5701753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45123" y="1825625"/>
            <a:ext cx="2590801" cy="3156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直線圖說文字 2 5"/>
          <p:cNvSpPr/>
          <p:nvPr/>
        </p:nvSpPr>
        <p:spPr>
          <a:xfrm>
            <a:off x="6588278" y="2407534"/>
            <a:ext cx="3134455" cy="84495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7774"/>
              <a:gd name="adj6" fmla="val -42974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一開始要宣告</a:t>
            </a:r>
            <a:r>
              <a:rPr kumimoji="1" lang="en-US" altLang="zh-TW" dirty="0"/>
              <a:t>_GNU_SOURCE</a:t>
            </a:r>
            <a:r>
              <a:rPr kumimoji="1" lang="zh-TW" altLang="en-US" dirty="0"/>
              <a:t>才可以使用進階版的</a:t>
            </a:r>
            <a:r>
              <a:rPr kumimoji="1" lang="en-US" altLang="zh-TW" dirty="0" err="1"/>
              <a:t>lseek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DA4B685F-1DDE-BC43-BDE5-FE79FD07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34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8582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man </a:t>
            </a:r>
            <a:r>
              <a:rPr kumimoji="1" lang="en-US" altLang="zh-TW" dirty="0" err="1"/>
              <a:t>lseek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5003" y="1825625"/>
            <a:ext cx="6981994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30323" y="5810491"/>
            <a:ext cx="935621" cy="19677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639727" y="2536784"/>
            <a:ext cx="935621" cy="19677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639727" y="1825625"/>
            <a:ext cx="935621" cy="19677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CCB43AD-A10B-0344-98DF-5BD7C1E9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35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93082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SEEK_HOLE &amp; SEEK_DATA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在新版的</a:t>
            </a:r>
            <a:r>
              <a:rPr kumimoji="1" lang="en-US" altLang="zh-TW" dirty="0"/>
              <a:t>UNIX</a:t>
            </a:r>
            <a:r>
              <a:rPr kumimoji="1" lang="zh-TW" altLang="en-US" dirty="0"/>
              <a:t>提供這二個新的選項，但必須手動打開，即</a:t>
            </a:r>
            <a:r>
              <a:rPr kumimoji="1" lang="en-US" altLang="zh-TW" dirty="0"/>
              <a:t>#define _GNU_SOURCE</a:t>
            </a:r>
          </a:p>
          <a:p>
            <a:r>
              <a:rPr kumimoji="1" lang="en-US" altLang="zh-TW" dirty="0"/>
              <a:t>SEEK_HOLE</a:t>
            </a:r>
            <a:r>
              <a:rPr kumimoji="1" lang="zh-TW" altLang="en-US" dirty="0"/>
              <a:t>移動到一個洞的最前面</a:t>
            </a:r>
            <a:endParaRPr kumimoji="1" lang="en-US" altLang="zh-TW" dirty="0"/>
          </a:p>
          <a:p>
            <a:r>
              <a:rPr kumimoji="1" lang="en-US" altLang="zh-TW" dirty="0"/>
              <a:t>SEEK_DATA</a:t>
            </a:r>
            <a:r>
              <a:rPr kumimoji="1" lang="zh-TW" altLang="en-US" dirty="0"/>
              <a:t>移動到一個資料的最前面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2103862" y="5205361"/>
            <a:ext cx="7984275" cy="691376"/>
            <a:chOff x="1673975" y="4985442"/>
            <a:chExt cx="7984275" cy="691376"/>
          </a:xfrm>
        </p:grpSpPr>
        <p:sp>
          <p:nvSpPr>
            <p:cNvPr id="5" name="矩形 4"/>
            <p:cNvSpPr/>
            <p:nvPr/>
          </p:nvSpPr>
          <p:spPr>
            <a:xfrm>
              <a:off x="1673975" y="4985442"/>
              <a:ext cx="728547" cy="691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/>
                <a:t>1</a:t>
              </a:r>
              <a:endParaRPr kumimoji="1" lang="zh-TW" altLang="en-US" sz="2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402522" y="4985442"/>
              <a:ext cx="2899317" cy="6913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/>
                <a:t>0000</a:t>
              </a:r>
              <a:r>
                <a:rPr kumimoji="1" lang="is-IS" altLang="zh-TW" sz="2400" dirty="0"/>
                <a:t>…0000</a:t>
              </a:r>
              <a:endParaRPr kumimoji="1" lang="zh-TW" altLang="en-US" sz="24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5301839" y="4985442"/>
              <a:ext cx="728547" cy="691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/>
                <a:t>2</a:t>
              </a:r>
              <a:endParaRPr kumimoji="1" lang="zh-TW" altLang="en-US" sz="24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6030386" y="4985442"/>
              <a:ext cx="2899317" cy="6913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/>
                <a:t>0000</a:t>
              </a:r>
              <a:r>
                <a:rPr kumimoji="1" lang="is-IS" altLang="zh-TW" sz="2400" dirty="0"/>
                <a:t>…0000</a:t>
              </a:r>
              <a:endParaRPr kumimoji="1" lang="zh-TW" altLang="en-US" sz="24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8929703" y="4985442"/>
              <a:ext cx="728547" cy="691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/>
                <a:t>3</a:t>
              </a:r>
              <a:endParaRPr kumimoji="1" lang="zh-TW" altLang="en-US" sz="2400" dirty="0"/>
            </a:p>
          </p:txBody>
        </p:sp>
      </p:grpSp>
      <p:sp>
        <p:nvSpPr>
          <p:cNvPr id="10" name="直線圖說文字 2 9"/>
          <p:cNvSpPr/>
          <p:nvPr/>
        </p:nvSpPr>
        <p:spPr>
          <a:xfrm>
            <a:off x="687449" y="4198063"/>
            <a:ext cx="898283" cy="844952"/>
          </a:xfrm>
          <a:prstGeom prst="borderCallout2">
            <a:avLst>
              <a:gd name="adj1" fmla="val 26969"/>
              <a:gd name="adj2" fmla="val 105058"/>
              <a:gd name="adj3" fmla="val 26969"/>
              <a:gd name="adj4" fmla="val 130226"/>
              <a:gd name="adj5" fmla="val 116610"/>
              <a:gd name="adj6" fmla="val 154573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/>
              <a:t>資料的最前面</a:t>
            </a:r>
            <a:endParaRPr kumimoji="1" lang="zh-TW" altLang="en-US" dirty="0"/>
          </a:p>
        </p:txBody>
      </p:sp>
      <p:sp>
        <p:nvSpPr>
          <p:cNvPr id="11" name="直線圖說文字 2 10"/>
          <p:cNvSpPr/>
          <p:nvPr/>
        </p:nvSpPr>
        <p:spPr>
          <a:xfrm>
            <a:off x="3108486" y="4096278"/>
            <a:ext cx="898283" cy="844952"/>
          </a:xfrm>
          <a:prstGeom prst="borderCallout2">
            <a:avLst>
              <a:gd name="adj1" fmla="val 35188"/>
              <a:gd name="adj2" fmla="val -5756"/>
              <a:gd name="adj3" fmla="val 37928"/>
              <a:gd name="adj4" fmla="val -17955"/>
              <a:gd name="adj5" fmla="val 123459"/>
              <a:gd name="adj6" fmla="val -32264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/>
              <a:t>洞的</a:t>
            </a:r>
            <a:r>
              <a:rPr kumimoji="1" lang="zh-TW" altLang="en-US" dirty="0"/>
              <a:t>最前面</a:t>
            </a: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C704C9E3-1850-A144-B140-CC36FFF7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36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28554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進階版的</a:t>
            </a:r>
            <a:r>
              <a:rPr kumimoji="1" lang="en-US" altLang="zh-TW" dirty="0" err="1"/>
              <a:t>mycp.c</a:t>
            </a:r>
            <a:r>
              <a:rPr kumimoji="1" lang="zh-TW" altLang="en-US" dirty="0"/>
              <a:t>，</a:t>
            </a:r>
            <a:r>
              <a:rPr kumimoji="1" lang="en-US" altLang="zh-TW" dirty="0"/>
              <a:t>mycp2.c</a:t>
            </a:r>
            <a:r>
              <a:rPr kumimoji="1" lang="zh-TW" altLang="en-US" dirty="0"/>
              <a:t>（第二部分）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8200" y="2204244"/>
            <a:ext cx="5435600" cy="35941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20627" y="2462233"/>
            <a:ext cx="3190401" cy="84812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直線圖說文字 2 5"/>
          <p:cNvSpPr/>
          <p:nvPr/>
        </p:nvSpPr>
        <p:spPr>
          <a:xfrm>
            <a:off x="8047959" y="2204244"/>
            <a:ext cx="3134455" cy="84495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3596"/>
              <a:gd name="adj6" fmla="val -32265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/>
              <a:t>取得每個資料區段的位置及大小</a:t>
            </a: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020627" y="3657599"/>
            <a:ext cx="4706684" cy="96800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直線圖說文字 2 7"/>
          <p:cNvSpPr/>
          <p:nvPr/>
        </p:nvSpPr>
        <p:spPr>
          <a:xfrm>
            <a:off x="9242080" y="3780650"/>
            <a:ext cx="2459925" cy="84495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3596"/>
              <a:gd name="adj6" fmla="val -32265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進行該區段的複製</a:t>
            </a:r>
          </a:p>
        </p:txBody>
      </p:sp>
      <p:sp>
        <p:nvSpPr>
          <p:cNvPr id="9" name="矩形 8"/>
          <p:cNvSpPr/>
          <p:nvPr/>
        </p:nvSpPr>
        <p:spPr>
          <a:xfrm>
            <a:off x="4020627" y="3326204"/>
            <a:ext cx="2820011" cy="3313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直線圖說文字 2 9"/>
          <p:cNvSpPr/>
          <p:nvPr/>
        </p:nvSpPr>
        <p:spPr>
          <a:xfrm>
            <a:off x="1187892" y="3049196"/>
            <a:ext cx="2459925" cy="844952"/>
          </a:xfrm>
          <a:prstGeom prst="borderCallout2">
            <a:avLst>
              <a:gd name="adj1" fmla="val 18751"/>
              <a:gd name="adj2" fmla="val 103653"/>
              <a:gd name="adj3" fmla="val 31079"/>
              <a:gd name="adj4" fmla="val 109435"/>
              <a:gd name="adj5" fmla="val 61815"/>
              <a:gd name="adj6" fmla="val 117363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移動到該區段的開頭位置</a:t>
            </a:r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BAA3DAA6-C347-2C4D-8F3E-5959088B5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37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29787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上述程式如果「洞」出現在一開始的位置會發生什麼樣的情況？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9271D2-5D79-3F4E-8375-EA23D4DF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38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860433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$./</a:t>
            </a:r>
            <a:r>
              <a:rPr kumimoji="1" lang="en-US" altLang="zh-TW" sz="2400" dirty="0" err="1">
                <a:latin typeface="Consolas" charset="0"/>
                <a:ea typeface="Consolas" charset="0"/>
                <a:cs typeface="Consolas" charset="0"/>
              </a:rPr>
              <a:t>mycp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400" dirty="0" err="1">
                <a:latin typeface="Consolas" charset="0"/>
                <a:ea typeface="Consolas" charset="0"/>
                <a:cs typeface="Consolas" charset="0"/>
              </a:rPr>
              <a:t>myHole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 myHole2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$ ./mycp2 </a:t>
            </a:r>
            <a:r>
              <a:rPr kumimoji="1" lang="en-US" altLang="zh-TW" sz="2400" dirty="0" err="1">
                <a:latin typeface="Consolas" charset="0"/>
                <a:ea typeface="Consolas" charset="0"/>
                <a:cs typeface="Consolas" charset="0"/>
              </a:rPr>
              <a:t>myHole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 myHole3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kumimoji="1" lang="en-US" altLang="zh-TW" sz="2400" dirty="0" err="1">
                <a:latin typeface="Consolas" charset="0"/>
                <a:ea typeface="Consolas" charset="0"/>
                <a:cs typeface="Consolas" charset="0"/>
              </a:rPr>
              <a:t>ls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400" dirty="0" err="1">
                <a:latin typeface="Consolas" charset="0"/>
                <a:ea typeface="Consolas" charset="0"/>
                <a:cs typeface="Consolas" charset="0"/>
              </a:rPr>
              <a:t>myH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* -lhs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 12K -</a:t>
            </a:r>
            <a:r>
              <a:rPr kumimoji="1" lang="en-US" altLang="zh-TW" sz="2400" dirty="0" err="1">
                <a:latin typeface="Consolas" charset="0"/>
                <a:ea typeface="Consolas" charset="0"/>
                <a:cs typeface="Consolas" charset="0"/>
              </a:rPr>
              <a:t>rw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------- 1 </a:t>
            </a:r>
            <a:r>
              <a:rPr kumimoji="1" lang="en-US" altLang="zh-TW" sz="24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4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 196K Jan 13 04:24 </a:t>
            </a:r>
            <a:r>
              <a:rPr kumimoji="1" lang="en-US" altLang="zh-TW" sz="2400" dirty="0" err="1">
                <a:latin typeface="Consolas" charset="0"/>
                <a:ea typeface="Consolas" charset="0"/>
                <a:cs typeface="Consolas" charset="0"/>
              </a:rPr>
              <a:t>myHole</a:t>
            </a:r>
            <a:endParaRPr kumimoji="1" lang="en-US" altLang="zh-TW" sz="24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196K -</a:t>
            </a:r>
            <a:r>
              <a:rPr kumimoji="1" lang="en-US" altLang="zh-TW" sz="2400" dirty="0" err="1">
                <a:latin typeface="Consolas" charset="0"/>
                <a:ea typeface="Consolas" charset="0"/>
                <a:cs typeface="Consolas" charset="0"/>
              </a:rPr>
              <a:t>rw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------- 1 </a:t>
            </a:r>
            <a:r>
              <a:rPr kumimoji="1" lang="en-US" altLang="zh-TW" sz="24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4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 196K Jan 13 05:08 myHole2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 12K -</a:t>
            </a:r>
            <a:r>
              <a:rPr kumimoji="1" lang="en-US" altLang="zh-TW" sz="2400" dirty="0" err="1">
                <a:latin typeface="Consolas" charset="0"/>
                <a:ea typeface="Consolas" charset="0"/>
                <a:cs typeface="Consolas" charset="0"/>
              </a:rPr>
              <a:t>rw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------- 1 </a:t>
            </a:r>
            <a:r>
              <a:rPr kumimoji="1" lang="en-US" altLang="zh-TW" sz="24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4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en-US" altLang="zh-TW" sz="2400" dirty="0">
                <a:latin typeface="Consolas" charset="0"/>
                <a:ea typeface="Consolas" charset="0"/>
                <a:cs typeface="Consolas" charset="0"/>
              </a:rPr>
              <a:t> 196K Jan 13 05:09 myHole3</a:t>
            </a:r>
            <a:endParaRPr kumimoji="1" lang="zh-TW" alt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4400" y="2999771"/>
            <a:ext cx="752354" cy="105136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611073" y="2999771"/>
            <a:ext cx="752354" cy="105136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93AB80C1-65BA-8E40-A701-33E9F098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39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3173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檔案（</a:t>
            </a:r>
            <a:r>
              <a:rPr kumimoji="1" lang="en-US" altLang="zh-TW" dirty="0"/>
              <a:t>file</a:t>
            </a:r>
            <a:r>
              <a:rPr kumimoji="1" lang="zh-TW" altLang="en-US" dirty="0"/>
              <a:t>）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對每一個行程，每一個開啟的檔案都會有一個檔案指標</a:t>
            </a:r>
            <a:endParaRPr kumimoji="1" lang="en-US" altLang="zh-TW" dirty="0"/>
          </a:p>
          <a:p>
            <a:r>
              <a:rPr kumimoji="1" lang="zh-TW" altLang="en-US" dirty="0"/>
              <a:t>檔案指標代表目前正在對「該位置」做操作</a:t>
            </a:r>
            <a:endParaRPr kumimoji="1" lang="en-US" altLang="zh-TW" dirty="0"/>
          </a:p>
          <a:p>
            <a:r>
              <a:rPr kumimoji="1" lang="en-US" altLang="zh-TW" dirty="0"/>
              <a:t>read</a:t>
            </a:r>
            <a:r>
              <a:rPr kumimoji="1" lang="zh-TW" altLang="en-US" dirty="0"/>
              <a:t>、</a:t>
            </a:r>
            <a:r>
              <a:rPr kumimoji="1" lang="en-US" altLang="zh-TW" dirty="0"/>
              <a:t>write</a:t>
            </a:r>
            <a:r>
              <a:rPr kumimoji="1" lang="zh-TW" altLang="en-US" dirty="0"/>
              <a:t>、</a:t>
            </a:r>
            <a:r>
              <a:rPr kumimoji="1" lang="en-US" altLang="zh-TW" dirty="0" err="1"/>
              <a:t>lseek</a:t>
            </a:r>
            <a:r>
              <a:rPr kumimoji="1" lang="zh-TW" altLang="en-US" dirty="0"/>
              <a:t>會改變檔案指標的位置</a:t>
            </a:r>
          </a:p>
        </p:txBody>
      </p:sp>
      <p:sp>
        <p:nvSpPr>
          <p:cNvPr id="4" name="矩形 3"/>
          <p:cNvSpPr/>
          <p:nvPr/>
        </p:nvSpPr>
        <p:spPr>
          <a:xfrm>
            <a:off x="386575" y="5542156"/>
            <a:ext cx="11418849" cy="69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/>
              <a:t>檔案</a:t>
            </a:r>
          </a:p>
        </p:txBody>
      </p:sp>
      <p:sp>
        <p:nvSpPr>
          <p:cNvPr id="5" name="向右箭號 4"/>
          <p:cNvSpPr/>
          <p:nvPr/>
        </p:nvSpPr>
        <p:spPr>
          <a:xfrm rot="5400000">
            <a:off x="8816899" y="3668752"/>
            <a:ext cx="2141034" cy="1248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/>
              <a:t>檔案指標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A97B3185-3261-824E-89F9-27D711E81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2676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小節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對於</a:t>
            </a:r>
            <a:r>
              <a:rPr kumimoji="1" lang="en-US" altLang="zh-TW" dirty="0"/>
              <a:t>Linux</a:t>
            </a:r>
            <a:r>
              <a:rPr kumimoji="1" lang="zh-TW" altLang="en-US" dirty="0"/>
              <a:t>及大多數的</a:t>
            </a:r>
            <a:r>
              <a:rPr kumimoji="1" lang="en-US" altLang="zh-TW" dirty="0"/>
              <a:t>UNIX</a:t>
            </a:r>
            <a:r>
              <a:rPr kumimoji="1" lang="zh-TW" altLang="en-US" dirty="0"/>
              <a:t>而言，「洞」並不會佔據空間</a:t>
            </a:r>
            <a:endParaRPr kumimoji="1" lang="en-US" altLang="zh-TW" dirty="0"/>
          </a:p>
          <a:p>
            <a:r>
              <a:rPr kumimoji="1" lang="zh-TW" altLang="en-US" dirty="0"/>
              <a:t>讀取「洞」，裡面的值都是</a:t>
            </a:r>
            <a:r>
              <a:rPr kumimoji="1" lang="en-US" altLang="zh-TW" dirty="0"/>
              <a:t>0</a:t>
            </a:r>
            <a:r>
              <a:rPr kumimoji="1" lang="zh-TW" altLang="en-US" dirty="0"/>
              <a:t>，因此第一個版本的</a:t>
            </a:r>
            <a:r>
              <a:rPr kumimoji="1" lang="en-US" altLang="zh-TW" dirty="0" err="1"/>
              <a:t>cp</a:t>
            </a:r>
            <a:r>
              <a:rPr kumimoji="1" lang="zh-TW" altLang="en-US" dirty="0"/>
              <a:t>會讓「洞」佔據空間</a:t>
            </a:r>
            <a:endParaRPr kumimoji="1" lang="en-US" altLang="zh-TW" dirty="0"/>
          </a:p>
          <a:p>
            <a:r>
              <a:rPr kumimoji="1" lang="zh-TW" altLang="en-US" dirty="0"/>
              <a:t>使用</a:t>
            </a:r>
            <a:r>
              <a:rPr kumimoji="1" lang="en-US" altLang="zh-TW" dirty="0"/>
              <a:t>Linux</a:t>
            </a:r>
            <a:r>
              <a:rPr kumimoji="1" lang="zh-TW" altLang="en-US" dirty="0"/>
              <a:t>的系統擴充，</a:t>
            </a:r>
            <a:r>
              <a:rPr kumimoji="1" lang="en-US" altLang="zh-TW" dirty="0"/>
              <a:t>SEEK_DATA</a:t>
            </a:r>
            <a:r>
              <a:rPr kumimoji="1" lang="zh-TW" altLang="en-US" dirty="0"/>
              <a:t>及</a:t>
            </a:r>
            <a:r>
              <a:rPr kumimoji="1" lang="en-US" altLang="zh-TW" dirty="0"/>
              <a:t>SEEK_DATA</a:t>
            </a:r>
            <a:r>
              <a:rPr kumimoji="1" lang="zh-TW" altLang="en-US" dirty="0"/>
              <a:t>可以找出洞，複製時可以跳過這些洞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6468D3-D89E-D24C-B851-BC769FC2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40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32669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協調式鎖定檔案</a:t>
            </a:r>
            <a:r>
              <a:rPr kumimoji="1" lang="en-US" altLang="zh-TW" dirty="0"/>
              <a:t>flock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E7DBD6-9725-124E-B9A3-6EB6A602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41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900298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67597" cy="1325563"/>
          </a:xfrm>
        </p:spPr>
        <p:txBody>
          <a:bodyPr/>
          <a:lstStyle/>
          <a:p>
            <a:r>
              <a:rPr kumimoji="1" lang="en-US" altLang="zh-TW" dirty="0" err="1"/>
              <a:t>lock.c</a:t>
            </a:r>
            <a:endParaRPr kumimoji="1"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8640" y="365125"/>
            <a:ext cx="4223532" cy="6343091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70C72F3-4E35-9047-B1FE-242B20DC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42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96544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先執行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$ ./lock </a:t>
            </a:r>
            <a:r>
              <a:rPr kumimoji="1" lang="en-US" altLang="zh-TW" dirty="0" err="1"/>
              <a:t>myHole</a:t>
            </a:r>
            <a:r>
              <a:rPr kumimoji="1" lang="en-US" altLang="zh-TW" dirty="0"/>
              <a:t> 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/>
              <a:t>fd</a:t>
            </a:r>
            <a:r>
              <a:rPr kumimoji="1" lang="en-US" altLang="zh-TW" dirty="0"/>
              <a:t> = 3 is opened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end</a:t>
            </a:r>
            <a:endParaRPr kumimoji="1"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zh-TW" altLang="en-US" dirty="0"/>
              <a:t>後執行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4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$ ./lock </a:t>
            </a:r>
            <a:r>
              <a:rPr kumimoji="1" lang="en-US" altLang="zh-TW" dirty="0" err="1"/>
              <a:t>myHole</a:t>
            </a:r>
            <a:r>
              <a:rPr kumimoji="1" lang="en-US" altLang="zh-TW" dirty="0"/>
              <a:t> 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/>
              <a:t>fd</a:t>
            </a:r>
            <a:r>
              <a:rPr kumimoji="1" lang="en-US" altLang="zh-TW" dirty="0"/>
              <a:t> = 3 is opened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rgbClr val="FFFF00"/>
                </a:solidFill>
              </a:rPr>
              <a:t>/*</a:t>
            </a:r>
            <a:r>
              <a:rPr kumimoji="1" lang="zh-TW" altLang="en-US" dirty="0">
                <a:solidFill>
                  <a:srgbClr val="FFFF00"/>
                </a:solidFill>
              </a:rPr>
              <a:t>被鎖住了，除非另外一個行程</a:t>
            </a:r>
            <a:r>
              <a:rPr kumimoji="1" lang="en-US" altLang="zh-TW" dirty="0">
                <a:solidFill>
                  <a:srgbClr val="FFFF00"/>
                </a:solidFill>
              </a:rPr>
              <a:t>unlock</a:t>
            </a:r>
            <a:r>
              <a:rPr kumimoji="1" lang="zh-TW" altLang="en-US" dirty="0">
                <a:solidFill>
                  <a:srgbClr val="FFFF00"/>
                </a:solidFill>
              </a:rPr>
              <a:t>或者結束</a:t>
            </a:r>
            <a:r>
              <a:rPr kumimoji="1" lang="en-US" altLang="zh-TW" dirty="0">
                <a:solidFill>
                  <a:srgbClr val="FFFF00"/>
                </a:solidFill>
              </a:rPr>
              <a:t>*/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8389D8E-3AA0-8F42-AC74-52146613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43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30761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flock()</a:t>
            </a:r>
            <a:endParaRPr kumimoji="1"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600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sz="3600" dirty="0">
                <a:solidFill>
                  <a:srgbClr val="000000"/>
                </a:solidFill>
                <a:latin typeface="Menlo" charset="0"/>
              </a:rPr>
              <a:t> flock(</a:t>
            </a:r>
            <a:r>
              <a:rPr lang="en-US" altLang="zh-TW" sz="3600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sz="36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sz="3600" dirty="0" err="1">
                <a:solidFill>
                  <a:srgbClr val="000000"/>
                </a:solidFill>
                <a:latin typeface="Menlo" charset="0"/>
              </a:rPr>
              <a:t>fd</a:t>
            </a:r>
            <a:r>
              <a:rPr lang="en-US" altLang="zh-TW" sz="36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sz="3600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sz="3600" dirty="0">
                <a:solidFill>
                  <a:srgbClr val="000000"/>
                </a:solidFill>
                <a:latin typeface="Menlo" charset="0"/>
              </a:rPr>
              <a:t> operation);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TW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TW" altLang="en-US" dirty="0"/>
              <a:t>第一個三數是檔案描述子，</a:t>
            </a:r>
            <a:r>
              <a:rPr kumimoji="1" lang="en-US" altLang="zh-TW" dirty="0"/>
              <a:t>operation</a:t>
            </a:r>
            <a:r>
              <a:rPr kumimoji="1" lang="zh-TW" altLang="en-US" dirty="0"/>
              <a:t>可以接三個選項，分別是</a:t>
            </a:r>
            <a:endParaRPr kumimoji="1"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TW" dirty="0"/>
              <a:t>LOCK_SH</a:t>
            </a:r>
            <a:r>
              <a:rPr kumimoji="1" lang="zh-TW" altLang="en-US" dirty="0"/>
              <a:t>：分享鎖，除了互斥鎖，可以多個人同時編譯</a:t>
            </a:r>
            <a:endParaRPr kumimoji="1"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TW" dirty="0"/>
              <a:t>LOCK_EX</a:t>
            </a:r>
            <a:r>
              <a:rPr kumimoji="1" lang="zh-TW" altLang="en-US" dirty="0"/>
              <a:t>：互斥鎖，只可以這個行程進行編譯</a:t>
            </a:r>
            <a:endParaRPr kumimoji="1"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TW" dirty="0"/>
              <a:t>LOCK_UN</a:t>
            </a:r>
            <a:r>
              <a:rPr kumimoji="1" lang="zh-TW" altLang="en-US" dirty="0"/>
              <a:t>：解開這個鎖</a:t>
            </a:r>
            <a:endParaRPr kumimoji="1"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kumimoji="1"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TW" altLang="en-US" dirty="0"/>
              <a:t>請注意，如果另外一個行程並未使用</a:t>
            </a:r>
            <a:r>
              <a:rPr kumimoji="1" lang="en-US" altLang="zh-TW" dirty="0"/>
              <a:t>flock</a:t>
            </a:r>
            <a:r>
              <a:rPr kumimoji="1" lang="zh-TW" altLang="en-US" dirty="0"/>
              <a:t>，那麼另一個行程就不需要遵照這些「鎖」</a:t>
            </a:r>
            <a:endParaRPr kumimoji="1"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7D3474-F62D-1843-AD82-AB83D28CA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44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20818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強制鎖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4D4B9D-4C33-674F-9DFA-1158B91E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45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58031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強制鎖（不建議使用）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在</a:t>
            </a:r>
            <a:r>
              <a:rPr lang="en-US" altLang="zh-TW" dirty="0"/>
              <a:t>Solaris, HP-UX, and Linux</a:t>
            </a:r>
            <a:r>
              <a:rPr lang="zh-TW" altLang="en-US" dirty="0"/>
              <a:t>上可以使用</a:t>
            </a:r>
            <a:r>
              <a:rPr lang="en-US" altLang="zh-TW" dirty="0"/>
              <a:t>set-</a:t>
            </a:r>
            <a:r>
              <a:rPr lang="en-US" altLang="zh-TW" dirty="0" err="1"/>
              <a:t>grup</a:t>
            </a:r>
            <a:r>
              <a:rPr lang="en-US" altLang="zh-TW" dirty="0"/>
              <a:t>-id</a:t>
            </a:r>
            <a:r>
              <a:rPr lang="zh-TW" altLang="en-US" dirty="0"/>
              <a:t>，讓一個檔案只可以由一個行程開啟</a:t>
            </a:r>
            <a:endParaRPr lang="en-US" altLang="zh-TW" dirty="0"/>
          </a:p>
          <a:p>
            <a:r>
              <a:rPr kumimoji="1" lang="zh-TW" altLang="en-US" dirty="0"/>
              <a:t>具體的做法是在</a:t>
            </a:r>
            <a:r>
              <a:rPr kumimoji="1" lang="en-US" altLang="zh-TW" dirty="0" err="1"/>
              <a:t>chmod</a:t>
            </a:r>
            <a:r>
              <a:rPr kumimoji="1" lang="zh-TW" altLang="en-US" dirty="0"/>
              <a:t>前加上</a:t>
            </a:r>
            <a:r>
              <a:rPr kumimoji="1" lang="en-US" altLang="zh-TW" dirty="0"/>
              <a:t>2</a:t>
            </a:r>
            <a:r>
              <a:rPr kumimoji="1" lang="zh-TW" altLang="en-US" dirty="0"/>
              <a:t>，例如：</a:t>
            </a:r>
            <a:endParaRPr kumimoji="1" lang="en-US" altLang="zh-TW" dirty="0"/>
          </a:p>
          <a:p>
            <a:pPr marL="457200" lvl="1" indent="0">
              <a:buNone/>
            </a:pPr>
            <a:r>
              <a:rPr kumimoji="1" lang="en-US" altLang="zh-TW" sz="2800" dirty="0" err="1"/>
              <a:t>chmod</a:t>
            </a:r>
            <a:r>
              <a:rPr kumimoji="1" lang="en-US" altLang="zh-TW" sz="2800" dirty="0"/>
              <a:t> </a:t>
            </a:r>
            <a:r>
              <a:rPr kumimoji="1" lang="en-US" altLang="zh-TW" sz="2800" dirty="0">
                <a:solidFill>
                  <a:srgbClr val="FF0000"/>
                </a:solidFill>
              </a:rPr>
              <a:t>2</a:t>
            </a:r>
            <a:r>
              <a:rPr kumimoji="1" lang="en-US" altLang="zh-TW" sz="2800" dirty="0"/>
              <a:t>644 test</a:t>
            </a:r>
          </a:p>
          <a:p>
            <a:endParaRPr kumimoji="1" lang="en-US" alt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BEA66A-B9E4-3844-95D4-67CD3C34F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46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966422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確保寫入</a:t>
            </a:r>
            <a:br>
              <a:rPr kumimoji="1" lang="en-US" altLang="zh-TW" dirty="0"/>
            </a:br>
            <a:r>
              <a:rPr kumimoji="1" lang="en-US" altLang="zh-TW" dirty="0"/>
              <a:t>sync &amp; </a:t>
            </a:r>
            <a:r>
              <a:rPr kumimoji="1" lang="en-US" altLang="zh-TW" dirty="0" err="1"/>
              <a:t>fsync</a:t>
            </a:r>
            <a:r>
              <a:rPr kumimoji="1" lang="en-US" altLang="zh-TW" dirty="0"/>
              <a:t> &amp; </a:t>
            </a:r>
            <a:r>
              <a:rPr kumimoji="1" lang="en-US" altLang="zh-TW" dirty="0" err="1"/>
              <a:t>fdatasync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C514B3-CC78-7A4D-8BC8-96EA4195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47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93256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三個類似的函數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3200" dirty="0"/>
              <a:t>void sync(void);</a:t>
            </a:r>
          </a:p>
          <a:p>
            <a:pPr lvl="1"/>
            <a:r>
              <a:rPr kumimoji="1" lang="zh-TW" altLang="en-US" sz="2800" dirty="0"/>
              <a:t>將所有的資料（包含</a:t>
            </a:r>
            <a:r>
              <a:rPr kumimoji="1" lang="en-US" altLang="zh-TW" sz="2800" dirty="0"/>
              <a:t>meta-data</a:t>
            </a:r>
            <a:r>
              <a:rPr kumimoji="1" lang="zh-TW" altLang="en-US" sz="2800" dirty="0"/>
              <a:t>）寫回磁碟</a:t>
            </a:r>
            <a:endParaRPr kumimoji="1" lang="en-US" altLang="zh-TW" sz="2800" dirty="0"/>
          </a:p>
          <a:p>
            <a:r>
              <a:rPr kumimoji="1" lang="en-US" altLang="zh-TW" sz="3200" dirty="0" err="1"/>
              <a:t>int</a:t>
            </a:r>
            <a:r>
              <a:rPr kumimoji="1" lang="en-US" altLang="zh-TW" sz="3200" dirty="0"/>
              <a:t> </a:t>
            </a:r>
            <a:r>
              <a:rPr kumimoji="1" lang="en-US" altLang="zh-TW" sz="3200" dirty="0" err="1"/>
              <a:t>fsync</a:t>
            </a:r>
            <a:r>
              <a:rPr kumimoji="1" lang="en-US" altLang="zh-TW" sz="3200" dirty="0"/>
              <a:t>(</a:t>
            </a:r>
            <a:r>
              <a:rPr kumimoji="1" lang="en-US" altLang="zh-TW" sz="3200" dirty="0" err="1"/>
              <a:t>int</a:t>
            </a:r>
            <a:r>
              <a:rPr kumimoji="1" lang="en-US" altLang="zh-TW" sz="3200" dirty="0"/>
              <a:t> </a:t>
            </a:r>
            <a:r>
              <a:rPr kumimoji="1" lang="en-US" altLang="zh-TW" sz="3200" dirty="0" err="1"/>
              <a:t>fd</a:t>
            </a:r>
            <a:r>
              <a:rPr kumimoji="1" lang="en-US" altLang="zh-TW" sz="3200" dirty="0"/>
              <a:t>);</a:t>
            </a:r>
          </a:p>
          <a:p>
            <a:pPr lvl="1"/>
            <a:r>
              <a:rPr kumimoji="1" lang="zh-TW" altLang="en-US" sz="2800" dirty="0"/>
              <a:t>將</a:t>
            </a:r>
            <a:r>
              <a:rPr kumimoji="1" lang="en-US" altLang="zh-TW" sz="2800" dirty="0" err="1"/>
              <a:t>fd</a:t>
            </a:r>
            <a:r>
              <a:rPr kumimoji="1" lang="zh-TW" altLang="en-US" sz="2800" dirty="0"/>
              <a:t>代表的檔案的所有的資料（包含</a:t>
            </a:r>
            <a:r>
              <a:rPr kumimoji="1" lang="en-US" altLang="zh-TW" sz="2800" dirty="0"/>
              <a:t>meta-data</a:t>
            </a:r>
            <a:r>
              <a:rPr kumimoji="1" lang="zh-TW" altLang="en-US" sz="2800" dirty="0"/>
              <a:t>）寫回磁碟</a:t>
            </a:r>
            <a:endParaRPr kumimoji="1" lang="en-US" altLang="zh-TW" sz="2800" dirty="0"/>
          </a:p>
          <a:p>
            <a:r>
              <a:rPr kumimoji="1" lang="en-US" altLang="zh-TW" sz="3200" dirty="0" err="1"/>
              <a:t>int</a:t>
            </a:r>
            <a:r>
              <a:rPr kumimoji="1" lang="en-US" altLang="zh-TW" sz="3200" dirty="0"/>
              <a:t> </a:t>
            </a:r>
            <a:r>
              <a:rPr kumimoji="1" lang="en-US" altLang="zh-TW" sz="3200" dirty="0" err="1"/>
              <a:t>fdatasync</a:t>
            </a:r>
            <a:r>
              <a:rPr kumimoji="1" lang="en-US" altLang="zh-TW" sz="3200" dirty="0"/>
              <a:t>(</a:t>
            </a:r>
            <a:r>
              <a:rPr kumimoji="1" lang="en-US" altLang="zh-TW" sz="3200" dirty="0" err="1"/>
              <a:t>int</a:t>
            </a:r>
            <a:r>
              <a:rPr kumimoji="1" lang="en-US" altLang="zh-TW" sz="3200" dirty="0"/>
              <a:t> </a:t>
            </a:r>
            <a:r>
              <a:rPr kumimoji="1" lang="en-US" altLang="zh-TW" sz="3200" dirty="0" err="1"/>
              <a:t>fd</a:t>
            </a:r>
            <a:r>
              <a:rPr kumimoji="1" lang="en-US" altLang="zh-TW" sz="3200" dirty="0"/>
              <a:t>);</a:t>
            </a:r>
          </a:p>
          <a:p>
            <a:pPr lvl="1"/>
            <a:r>
              <a:rPr kumimoji="1" lang="zh-TW" altLang="en-US" sz="2800" dirty="0"/>
              <a:t>將</a:t>
            </a:r>
            <a:r>
              <a:rPr kumimoji="1" lang="en-US" altLang="zh-TW" sz="2800" dirty="0" err="1"/>
              <a:t>fd</a:t>
            </a:r>
            <a:r>
              <a:rPr kumimoji="1" lang="zh-TW" altLang="en-US" sz="2800" dirty="0"/>
              <a:t>代表的檔案的所有的資料（「不」包含</a:t>
            </a:r>
            <a:r>
              <a:rPr kumimoji="1" lang="en-US" altLang="zh-TW" sz="2800" dirty="0"/>
              <a:t>meta-data</a:t>
            </a:r>
            <a:r>
              <a:rPr kumimoji="1" lang="zh-TW" altLang="en-US" sz="2800" dirty="0"/>
              <a:t>）寫回磁碟</a:t>
            </a:r>
            <a:endParaRPr kumimoji="1" lang="en-US" altLang="zh-TW" sz="28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5ECAD5-0EEF-3A4E-8643-F8CE8A47C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48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65527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什麼是</a:t>
            </a:r>
            <a:r>
              <a:rPr kumimoji="1" lang="en-US" altLang="zh-TW" dirty="0"/>
              <a:t>meta-data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例如：檔案的修改日期、檔案的大小、檔案的瀏覽日期等等，這些外加的資料都「附屬」於該檔案，因此稱之為</a:t>
            </a:r>
            <a:r>
              <a:rPr kumimoji="1" lang="en-US" altLang="zh-TW" dirty="0"/>
              <a:t>meta-data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3E1941-7B26-6845-BA11-7CBFBF40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49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0883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檔案（</a:t>
            </a:r>
            <a:r>
              <a:rPr kumimoji="1" lang="en-US" altLang="zh-TW" dirty="0"/>
              <a:t>file</a:t>
            </a:r>
            <a:r>
              <a:rPr kumimoji="1" lang="zh-TW" altLang="en-US" dirty="0"/>
              <a:t>）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對每一個行程，每一個開啟的檔案都會有一個檔案指標</a:t>
            </a:r>
            <a:endParaRPr kumimoji="1" lang="en-US" altLang="zh-TW" dirty="0"/>
          </a:p>
          <a:p>
            <a:r>
              <a:rPr kumimoji="1" lang="zh-TW" altLang="en-US" dirty="0"/>
              <a:t>檔案指標代表目前正在對「該位置」做操作</a:t>
            </a:r>
            <a:endParaRPr kumimoji="1" lang="en-US" altLang="zh-TW" dirty="0"/>
          </a:p>
          <a:p>
            <a:r>
              <a:rPr kumimoji="1" lang="en-US" altLang="zh-TW" dirty="0"/>
              <a:t>read</a:t>
            </a:r>
            <a:r>
              <a:rPr kumimoji="1" lang="zh-TW" altLang="en-US" dirty="0"/>
              <a:t>、</a:t>
            </a:r>
            <a:r>
              <a:rPr kumimoji="1" lang="en-US" altLang="zh-TW" dirty="0"/>
              <a:t>write</a:t>
            </a:r>
            <a:r>
              <a:rPr kumimoji="1" lang="zh-TW" altLang="en-US" dirty="0"/>
              <a:t>、</a:t>
            </a:r>
            <a:r>
              <a:rPr kumimoji="1" lang="en-US" altLang="zh-TW" dirty="0" err="1"/>
              <a:t>lseek</a:t>
            </a:r>
            <a:r>
              <a:rPr kumimoji="1" lang="zh-TW" altLang="en-US" dirty="0"/>
              <a:t>會改變檔案指標的位置</a:t>
            </a:r>
            <a:endParaRPr kumimoji="1" lang="en-US" altLang="zh-TW" dirty="0"/>
          </a:p>
          <a:p>
            <a:r>
              <a:rPr kumimoji="1" lang="zh-TW" altLang="en-US" dirty="0"/>
              <a:t>檔案內部可能有空洞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這些空洞在邏輯意義上都是</a:t>
            </a:r>
            <a:r>
              <a:rPr kumimoji="1" lang="en-US" altLang="zh-TW" dirty="0"/>
              <a:t>0</a:t>
            </a:r>
          </a:p>
          <a:p>
            <a:pPr lvl="1"/>
            <a:r>
              <a:rPr kumimoji="1" lang="zh-TW" altLang="en-US" dirty="0"/>
              <a:t>某些檔案系統不支援有空洞的檔案</a:t>
            </a:r>
          </a:p>
        </p:txBody>
      </p:sp>
      <p:sp>
        <p:nvSpPr>
          <p:cNvPr id="4" name="矩形 3"/>
          <p:cNvSpPr/>
          <p:nvPr/>
        </p:nvSpPr>
        <p:spPr>
          <a:xfrm>
            <a:off x="386575" y="5542156"/>
            <a:ext cx="11418849" cy="69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/>
              <a:t>檔案</a:t>
            </a:r>
          </a:p>
        </p:txBody>
      </p:sp>
      <p:sp>
        <p:nvSpPr>
          <p:cNvPr id="5" name="向右箭號 4"/>
          <p:cNvSpPr/>
          <p:nvPr/>
        </p:nvSpPr>
        <p:spPr>
          <a:xfrm rot="5400000">
            <a:off x="8816899" y="3668752"/>
            <a:ext cx="2141034" cy="1248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/>
              <a:t>檔案指標</a:t>
            </a:r>
          </a:p>
        </p:txBody>
      </p:sp>
      <p:sp>
        <p:nvSpPr>
          <p:cNvPr id="7" name="矩形 6"/>
          <p:cNvSpPr/>
          <p:nvPr/>
        </p:nvSpPr>
        <p:spPr>
          <a:xfrm>
            <a:off x="838200" y="5646640"/>
            <a:ext cx="2025805" cy="4824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sz="2400"/>
              <a:t>空洞</a:t>
            </a:r>
            <a:endParaRPr kumimoji="1"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7480610" y="5646640"/>
            <a:ext cx="3648307" cy="4824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sz="2400"/>
              <a:t>空洞</a:t>
            </a:r>
            <a:endParaRPr kumimoji="1" lang="zh-TW" altLang="en-US" sz="2400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23FF590E-A98A-E74B-B049-8E5387EF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40927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sync.c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main()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fd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num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hr-HR" altLang="zh-TW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hr-HR" altLang="zh-TW" dirty="0" err="1">
                <a:solidFill>
                  <a:srgbClr val="000000"/>
                </a:solidFill>
                <a:latin typeface="Menlo-Regular" charset="0"/>
              </a:rPr>
              <a:t>fd</a:t>
            </a:r>
            <a:r>
              <a:rPr lang="hr-HR" altLang="zh-TW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hr-HR" altLang="zh-TW" dirty="0" err="1">
                <a:solidFill>
                  <a:srgbClr val="000000"/>
                </a:solidFill>
                <a:latin typeface="Menlo-Regular" charset="0"/>
              </a:rPr>
              <a:t>open</a:t>
            </a:r>
            <a:r>
              <a:rPr lang="hr-HR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hr-HR" altLang="zh-TW" dirty="0">
                <a:solidFill>
                  <a:srgbClr val="C41A16"/>
                </a:solidFill>
                <a:latin typeface="Menlo-Regular" charset="0"/>
              </a:rPr>
              <a:t>"./hello1"</a:t>
            </a:r>
            <a:r>
              <a:rPr lang="hr-HR" altLang="zh-TW" dirty="0">
                <a:solidFill>
                  <a:srgbClr val="000000"/>
                </a:solidFill>
                <a:latin typeface="Menlo-Regular" charset="0"/>
              </a:rPr>
              <a:t>,O_WRONLY | O_CREAT, </a:t>
            </a:r>
            <a:r>
              <a:rPr lang="hr-HR" altLang="zh-TW" dirty="0">
                <a:solidFill>
                  <a:srgbClr val="1C00CF"/>
                </a:solidFill>
                <a:latin typeface="Menlo-Regular" charset="0"/>
              </a:rPr>
              <a:t>0644</a:t>
            </a:r>
            <a:r>
              <a:rPr lang="hr-HR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pt-BR" altLang="zh-TW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pt-BR" altLang="zh-TW" dirty="0">
                <a:solidFill>
                  <a:srgbClr val="AA0D91"/>
                </a:solidFill>
                <a:latin typeface="Menlo-Regular" charset="0"/>
              </a:rPr>
              <a:t>for</a:t>
            </a:r>
            <a:r>
              <a:rPr lang="pt-BR" altLang="zh-TW" dirty="0">
                <a:solidFill>
                  <a:srgbClr val="000000"/>
                </a:solidFill>
                <a:latin typeface="Menlo-Regular" charset="0"/>
              </a:rPr>
              <a:t>(num=</a:t>
            </a:r>
            <a:r>
              <a:rPr lang="pt-BR" altLang="zh-TW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pt-BR" altLang="zh-TW" dirty="0">
                <a:solidFill>
                  <a:srgbClr val="000000"/>
                </a:solidFill>
                <a:latin typeface="Menlo-Regular" charset="0"/>
              </a:rPr>
              <a:t>; num &lt;=</a:t>
            </a:r>
            <a:r>
              <a:rPr lang="pt-BR" altLang="zh-TW" dirty="0">
                <a:solidFill>
                  <a:srgbClr val="1C00CF"/>
                </a:solidFill>
                <a:latin typeface="Menlo-Regular" charset="0"/>
              </a:rPr>
              <a:t>100000</a:t>
            </a:r>
            <a:r>
              <a:rPr lang="pt-BR" altLang="zh-TW" dirty="0">
                <a:solidFill>
                  <a:srgbClr val="000000"/>
                </a:solidFill>
                <a:latin typeface="Menlo-Regular" charset="0"/>
              </a:rPr>
              <a:t>; num++)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	write(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fd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"1234"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"1234"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	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fsync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fd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		</a:t>
            </a:r>
            <a:r>
              <a:rPr lang="is-IS" altLang="zh-TW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 (num%</a:t>
            </a:r>
            <a:r>
              <a:rPr lang="is-IS" altLang="zh-TW" dirty="0">
                <a:solidFill>
                  <a:srgbClr val="1C00CF"/>
                </a:solidFill>
                <a:latin typeface="Menlo-Regular" charset="0"/>
              </a:rPr>
              <a:t>10000</a:t>
            </a:r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==</a:t>
            </a:r>
            <a:r>
              <a:rPr lang="is-IS" altLang="zh-TW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		write(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"*"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"*"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));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			fsync(</a:t>
            </a:r>
            <a:r>
              <a:rPr lang="is-IS" altLang="zh-TW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		}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	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}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A28AA6-14EA-904A-9DDF-5BF3CD46C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50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49620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datasync.c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main()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fd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num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hr-HR" altLang="zh-TW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hr-HR" altLang="zh-TW" dirty="0" err="1">
                <a:solidFill>
                  <a:srgbClr val="000000"/>
                </a:solidFill>
                <a:latin typeface="Menlo-Regular" charset="0"/>
              </a:rPr>
              <a:t>fd</a:t>
            </a:r>
            <a:r>
              <a:rPr lang="hr-HR" altLang="zh-TW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hr-HR" altLang="zh-TW" dirty="0" err="1">
                <a:solidFill>
                  <a:srgbClr val="000000"/>
                </a:solidFill>
                <a:latin typeface="Menlo-Regular" charset="0"/>
              </a:rPr>
              <a:t>open</a:t>
            </a:r>
            <a:r>
              <a:rPr lang="hr-HR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hr-HR" altLang="zh-TW" dirty="0">
                <a:solidFill>
                  <a:srgbClr val="C41A16"/>
                </a:solidFill>
                <a:latin typeface="Menlo-Regular" charset="0"/>
              </a:rPr>
              <a:t>"./hello3"</a:t>
            </a:r>
            <a:r>
              <a:rPr lang="hr-HR" altLang="zh-TW" dirty="0">
                <a:solidFill>
                  <a:srgbClr val="000000"/>
                </a:solidFill>
                <a:latin typeface="Menlo-Regular" charset="0"/>
              </a:rPr>
              <a:t>,O_WRONLY | O_CREAT, </a:t>
            </a:r>
            <a:r>
              <a:rPr lang="hr-HR" altLang="zh-TW" dirty="0">
                <a:solidFill>
                  <a:srgbClr val="1C00CF"/>
                </a:solidFill>
                <a:latin typeface="Menlo-Regular" charset="0"/>
              </a:rPr>
              <a:t>0644</a:t>
            </a:r>
            <a:r>
              <a:rPr lang="hr-HR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pt-BR" altLang="zh-TW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pt-BR" altLang="zh-TW" dirty="0">
                <a:solidFill>
                  <a:srgbClr val="AA0D91"/>
                </a:solidFill>
                <a:latin typeface="Menlo-Regular" charset="0"/>
              </a:rPr>
              <a:t>for</a:t>
            </a:r>
            <a:r>
              <a:rPr lang="pt-BR" altLang="zh-TW" dirty="0">
                <a:solidFill>
                  <a:srgbClr val="000000"/>
                </a:solidFill>
                <a:latin typeface="Menlo-Regular" charset="0"/>
              </a:rPr>
              <a:t>(num=</a:t>
            </a:r>
            <a:r>
              <a:rPr lang="pt-BR" altLang="zh-TW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pt-BR" altLang="zh-TW" dirty="0">
                <a:solidFill>
                  <a:srgbClr val="000000"/>
                </a:solidFill>
                <a:latin typeface="Menlo-Regular" charset="0"/>
              </a:rPr>
              <a:t>; num &lt;=</a:t>
            </a:r>
            <a:r>
              <a:rPr lang="pt-BR" altLang="zh-TW" dirty="0">
                <a:solidFill>
                  <a:srgbClr val="1C00CF"/>
                </a:solidFill>
                <a:latin typeface="Menlo-Regular" charset="0"/>
              </a:rPr>
              <a:t>100000</a:t>
            </a:r>
            <a:r>
              <a:rPr lang="pt-BR" altLang="zh-TW" dirty="0">
                <a:solidFill>
                  <a:srgbClr val="000000"/>
                </a:solidFill>
                <a:latin typeface="Menlo-Regular" charset="0"/>
              </a:rPr>
              <a:t>; num++)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	write(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fd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"1234"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"1234"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	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fdatasync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fd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		</a:t>
            </a:r>
            <a:r>
              <a:rPr lang="is-IS" altLang="zh-TW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 (num%</a:t>
            </a:r>
            <a:r>
              <a:rPr lang="is-IS" altLang="zh-TW" dirty="0">
                <a:solidFill>
                  <a:srgbClr val="1C00CF"/>
                </a:solidFill>
                <a:latin typeface="Menlo-Regular" charset="0"/>
              </a:rPr>
              <a:t>10000</a:t>
            </a:r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==</a:t>
            </a:r>
            <a:r>
              <a:rPr lang="is-IS" altLang="zh-TW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		write(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"*"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"*"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));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			fsync(</a:t>
            </a:r>
            <a:r>
              <a:rPr lang="is-IS" altLang="zh-TW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		}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	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}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FF863B-7B72-6342-A3CA-31E73354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51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34465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nsync.c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main()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fd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num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hr-HR" altLang="zh-TW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hr-HR" altLang="zh-TW" dirty="0" err="1">
                <a:solidFill>
                  <a:srgbClr val="000000"/>
                </a:solidFill>
                <a:latin typeface="Menlo-Regular" charset="0"/>
              </a:rPr>
              <a:t>fd</a:t>
            </a:r>
            <a:r>
              <a:rPr lang="hr-HR" altLang="zh-TW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hr-HR" altLang="zh-TW" dirty="0" err="1">
                <a:solidFill>
                  <a:srgbClr val="000000"/>
                </a:solidFill>
                <a:latin typeface="Menlo-Regular" charset="0"/>
              </a:rPr>
              <a:t>open</a:t>
            </a:r>
            <a:r>
              <a:rPr lang="hr-HR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hr-HR" altLang="zh-TW" dirty="0">
                <a:solidFill>
                  <a:srgbClr val="C41A16"/>
                </a:solidFill>
                <a:latin typeface="Menlo-Regular" charset="0"/>
              </a:rPr>
              <a:t>"./hello2"</a:t>
            </a:r>
            <a:r>
              <a:rPr lang="hr-HR" altLang="zh-TW" dirty="0">
                <a:solidFill>
                  <a:srgbClr val="000000"/>
                </a:solidFill>
                <a:latin typeface="Menlo-Regular" charset="0"/>
              </a:rPr>
              <a:t>,O_WRONLY | O_CREAT, </a:t>
            </a:r>
            <a:r>
              <a:rPr lang="hr-HR" altLang="zh-TW" dirty="0">
                <a:solidFill>
                  <a:srgbClr val="1C00CF"/>
                </a:solidFill>
                <a:latin typeface="Menlo-Regular" charset="0"/>
              </a:rPr>
              <a:t>0644</a:t>
            </a:r>
            <a:r>
              <a:rPr lang="hr-HR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pt-BR" altLang="zh-TW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pt-BR" altLang="zh-TW" dirty="0">
                <a:solidFill>
                  <a:srgbClr val="AA0D91"/>
                </a:solidFill>
                <a:latin typeface="Menlo-Regular" charset="0"/>
              </a:rPr>
              <a:t>for</a:t>
            </a:r>
            <a:r>
              <a:rPr lang="pt-BR" altLang="zh-TW" dirty="0">
                <a:solidFill>
                  <a:srgbClr val="000000"/>
                </a:solidFill>
                <a:latin typeface="Menlo-Regular" charset="0"/>
              </a:rPr>
              <a:t>(num=</a:t>
            </a:r>
            <a:r>
              <a:rPr lang="pt-BR" altLang="zh-TW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pt-BR" altLang="zh-TW" dirty="0">
                <a:solidFill>
                  <a:srgbClr val="000000"/>
                </a:solidFill>
                <a:latin typeface="Menlo-Regular" charset="0"/>
              </a:rPr>
              <a:t>; num &lt;=</a:t>
            </a:r>
            <a:r>
              <a:rPr lang="pt-BR" altLang="zh-TW" dirty="0">
                <a:solidFill>
                  <a:srgbClr val="1C00CF"/>
                </a:solidFill>
                <a:latin typeface="Menlo-Regular" charset="0"/>
              </a:rPr>
              <a:t>100000</a:t>
            </a:r>
            <a:r>
              <a:rPr lang="pt-BR" altLang="zh-TW" dirty="0">
                <a:solidFill>
                  <a:srgbClr val="000000"/>
                </a:solidFill>
                <a:latin typeface="Menlo-Regular" charset="0"/>
              </a:rPr>
              <a:t>; num++)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	write(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fd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"1234"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"1234"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));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		</a:t>
            </a:r>
            <a:r>
              <a:rPr lang="is-IS" altLang="zh-TW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 (num%</a:t>
            </a:r>
            <a:r>
              <a:rPr lang="is-IS" altLang="zh-TW" dirty="0">
                <a:solidFill>
                  <a:srgbClr val="1C00CF"/>
                </a:solidFill>
                <a:latin typeface="Menlo-Regular" charset="0"/>
              </a:rPr>
              <a:t>10000</a:t>
            </a:r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==</a:t>
            </a:r>
            <a:r>
              <a:rPr lang="is-IS" altLang="zh-TW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		write(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"*"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"*"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));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			fsync(</a:t>
            </a:r>
            <a:r>
              <a:rPr lang="is-IS" altLang="zh-TW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		}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	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}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DC6327-3510-364C-B00D-F008126C7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52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83688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sync.c</a:t>
            </a:r>
            <a:r>
              <a:rPr kumimoji="1" lang="zh-TW" altLang="en-US" dirty="0"/>
              <a:t>的執行結果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$ time ./sync</a:t>
            </a:r>
          </a:p>
          <a:p>
            <a:pPr marL="0" indent="0">
              <a:buNone/>
            </a:pPr>
            <a:r>
              <a:rPr kumimoji="1" lang="en-US" altLang="zh-TW" dirty="0"/>
              <a:t>**********</a:t>
            </a:r>
          </a:p>
          <a:p>
            <a:pPr marL="0" indent="0">
              <a:buNone/>
            </a:pPr>
            <a:r>
              <a:rPr kumimoji="1" lang="en-US" altLang="zh-TW" dirty="0"/>
              <a:t>real	0m21.215s</a:t>
            </a:r>
          </a:p>
          <a:p>
            <a:pPr marL="0" indent="0">
              <a:buNone/>
            </a:pPr>
            <a:r>
              <a:rPr kumimoji="1" lang="en-US" altLang="zh-TW" dirty="0"/>
              <a:t>user	0m0.136s</a:t>
            </a:r>
          </a:p>
          <a:p>
            <a:pPr marL="0" indent="0">
              <a:buNone/>
            </a:pPr>
            <a:r>
              <a:rPr kumimoji="1" lang="en-US" altLang="zh-TW" dirty="0"/>
              <a:t>sys	0m5.272s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0B1250-9D28-204C-94F5-1A90BD6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53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63799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比較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298443"/>
              </p:ext>
            </p:extLst>
          </p:nvPr>
        </p:nvGraphicFramePr>
        <p:xfrm>
          <a:off x="838200" y="2896142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/>
                        <a:t>sync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 err="1"/>
                        <a:t>fdatasync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/>
                        <a:t>no sync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/>
                        <a:t>real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zh-TW" sz="3200" dirty="0"/>
                        <a:t>0m21.215s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altLang="zh-TW" sz="3200" dirty="0"/>
                        <a:t>0m17.545s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altLang="zh-TW" sz="3200" dirty="0"/>
                        <a:t>0m0.076s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/>
                        <a:t>user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TW" sz="3200" dirty="0"/>
                        <a:t>0m0.136s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altLang="zh-TW" sz="3200" dirty="0"/>
                        <a:t>0m0.048s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altLang="zh-TW" sz="3200" dirty="0"/>
                        <a:t>0m0.004s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/>
                        <a:t>sys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zh-TW" sz="3200" dirty="0"/>
                        <a:t>0m5.272s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altLang="zh-TW" sz="3200" dirty="0"/>
                        <a:t>0m3.980s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altLang="zh-TW" sz="3200" dirty="0"/>
                        <a:t>0m0.068s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F18407-E828-BE4C-93F0-AE20AA546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54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141062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小結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當多個程式讀取檔案時，可以用</a:t>
            </a:r>
            <a:r>
              <a:rPr kumimoji="1" lang="en-US" altLang="zh-TW" dirty="0"/>
              <a:t>flock</a:t>
            </a:r>
            <a:r>
              <a:rPr kumimoji="1" lang="zh-TW" altLang="en-US" dirty="0"/>
              <a:t>上鎖，但先決條件是所有的程式在讀取之前都先使用</a:t>
            </a:r>
            <a:r>
              <a:rPr kumimoji="1" lang="en-US" altLang="zh-TW" dirty="0"/>
              <a:t>flock</a:t>
            </a:r>
          </a:p>
          <a:p>
            <a:r>
              <a:rPr kumimoji="1" lang="zh-TW" altLang="en-US" dirty="0"/>
              <a:t>檔案的寫入會變更檔案的屬性，此外檔案內容的變化是否先暫存在記憶體（</a:t>
            </a:r>
            <a:r>
              <a:rPr kumimoji="1" lang="en-US" altLang="zh-TW" dirty="0"/>
              <a:t>buffer</a:t>
            </a:r>
            <a:r>
              <a:rPr kumimoji="1" lang="zh-TW" altLang="en-US" dirty="0"/>
              <a:t>）呢。「同步更新」的東西越多，速度越慢，但也越安全（例如系統突然斷電）</a:t>
            </a:r>
            <a:endParaRPr kumimoji="1" lang="en-US" alt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77A265-070C-0E4A-AC74-B8EA850F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55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57304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設計一個程式，允許多名助教同時輸入成績</a:t>
            </a:r>
            <a:endParaRPr kumimoji="1" lang="en-US" altLang="zh-TW" dirty="0"/>
          </a:p>
          <a:p>
            <a:r>
              <a:rPr kumimoji="1" lang="zh-TW" altLang="en-US" dirty="0"/>
              <a:t>執行檔名稱</a:t>
            </a:r>
            <a:r>
              <a:rPr kumimoji="1" lang="en-US" altLang="zh-TW" dirty="0" err="1"/>
              <a:t>addGrade</a:t>
            </a:r>
            <a:r>
              <a:rPr kumimoji="1" lang="en-US" altLang="zh-TW" dirty="0"/>
              <a:t> </a:t>
            </a:r>
            <a:r>
              <a:rPr kumimoji="1" lang="zh-TW" altLang="en-US" dirty="0"/>
              <a:t>學號 成績，所有的成績都刊登在</a:t>
            </a:r>
            <a:r>
              <a:rPr kumimoji="1" lang="en-US" altLang="zh-TW" dirty="0"/>
              <a:t>grade</a:t>
            </a:r>
            <a:r>
              <a:rPr kumimoji="1" lang="zh-TW" altLang="en-US" dirty="0"/>
              <a:t>檔案內</a:t>
            </a:r>
            <a:endParaRPr kumimoji="1" lang="en-US" alt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BE57A0-C66A-A647-8E05-4921118C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56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96246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為什麼檔案系統需要支援「空洞」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例如一間公司，員工編號共五碼，第</a:t>
            </a:r>
            <a:r>
              <a:rPr kumimoji="1" lang="en-US" altLang="zh-TW" dirty="0"/>
              <a:t>1XXXX</a:t>
            </a:r>
            <a:r>
              <a:rPr kumimoji="1" lang="zh-TW" altLang="en-US" dirty="0"/>
              <a:t>代表製造部、</a:t>
            </a:r>
            <a:r>
              <a:rPr kumimoji="1" lang="en-US" altLang="zh-TW" dirty="0"/>
              <a:t>2XXXX</a:t>
            </a:r>
            <a:r>
              <a:rPr kumimoji="1" lang="zh-TW" altLang="en-US" dirty="0"/>
              <a:t>代表研發部、</a:t>
            </a:r>
            <a:r>
              <a:rPr kumimoji="1" lang="en-US" altLang="zh-TW" dirty="0"/>
              <a:t>3XXXX</a:t>
            </a:r>
            <a:r>
              <a:rPr kumimoji="1" lang="zh-TW" altLang="en-US" dirty="0"/>
              <a:t>代表行銷部</a:t>
            </a:r>
            <a:endParaRPr kumimoji="1" lang="en-US" altLang="zh-TW" dirty="0"/>
          </a:p>
          <a:p>
            <a:r>
              <a:rPr kumimoji="1" lang="zh-TW" altLang="en-US" dirty="0"/>
              <a:t>如果檔案系統支援「洞」，那麼可以直接使用員工編號當</a:t>
            </a:r>
            <a:r>
              <a:rPr kumimoji="1" lang="en-US" altLang="zh-TW" dirty="0"/>
              <a:t>index</a:t>
            </a:r>
            <a:r>
              <a:rPr kumimoji="1" lang="zh-TW" altLang="en-US" dirty="0"/>
              <a:t>，而不需要擔心浪費磁碟空間的問題，如：</a:t>
            </a:r>
          </a:p>
        </p:txBody>
      </p:sp>
      <p:sp>
        <p:nvSpPr>
          <p:cNvPr id="4" name="矩形 3"/>
          <p:cNvSpPr/>
          <p:nvPr/>
        </p:nvSpPr>
        <p:spPr>
          <a:xfrm>
            <a:off x="470208" y="4962292"/>
            <a:ext cx="728547" cy="69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/>
              <a:t>資料</a:t>
            </a:r>
          </a:p>
        </p:txBody>
      </p:sp>
      <p:sp>
        <p:nvSpPr>
          <p:cNvPr id="5" name="矩形 4"/>
          <p:cNvSpPr/>
          <p:nvPr/>
        </p:nvSpPr>
        <p:spPr>
          <a:xfrm>
            <a:off x="1198755" y="4962292"/>
            <a:ext cx="2899317" cy="691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/>
              <a:t>洞</a:t>
            </a:r>
          </a:p>
        </p:txBody>
      </p:sp>
      <p:sp>
        <p:nvSpPr>
          <p:cNvPr id="6" name="矩形 5"/>
          <p:cNvSpPr/>
          <p:nvPr/>
        </p:nvSpPr>
        <p:spPr>
          <a:xfrm>
            <a:off x="4098072" y="4962292"/>
            <a:ext cx="728547" cy="69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/>
              <a:t>資料</a:t>
            </a:r>
          </a:p>
        </p:txBody>
      </p:sp>
      <p:sp>
        <p:nvSpPr>
          <p:cNvPr id="7" name="矩形 6"/>
          <p:cNvSpPr/>
          <p:nvPr/>
        </p:nvSpPr>
        <p:spPr>
          <a:xfrm>
            <a:off x="4826619" y="4962292"/>
            <a:ext cx="2899317" cy="691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/>
              <a:t>洞</a:t>
            </a:r>
          </a:p>
        </p:txBody>
      </p:sp>
      <p:sp>
        <p:nvSpPr>
          <p:cNvPr id="8" name="矩形 7"/>
          <p:cNvSpPr/>
          <p:nvPr/>
        </p:nvSpPr>
        <p:spPr>
          <a:xfrm>
            <a:off x="7725936" y="4962292"/>
            <a:ext cx="728547" cy="69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/>
              <a:t>資料</a:t>
            </a:r>
          </a:p>
        </p:txBody>
      </p:sp>
      <p:sp>
        <p:nvSpPr>
          <p:cNvPr id="9" name="矩形 8"/>
          <p:cNvSpPr/>
          <p:nvPr/>
        </p:nvSpPr>
        <p:spPr>
          <a:xfrm>
            <a:off x="8454483" y="4962292"/>
            <a:ext cx="2899317" cy="691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/>
              <a:t>洞</a:t>
            </a:r>
          </a:p>
        </p:txBody>
      </p:sp>
      <p:sp>
        <p:nvSpPr>
          <p:cNvPr id="10" name="左大括弧 9"/>
          <p:cNvSpPr/>
          <p:nvPr/>
        </p:nvSpPr>
        <p:spPr>
          <a:xfrm rot="16200000">
            <a:off x="1978414" y="4222708"/>
            <a:ext cx="446047" cy="34624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左大括弧 10"/>
          <p:cNvSpPr/>
          <p:nvPr/>
        </p:nvSpPr>
        <p:spPr>
          <a:xfrm rot="16200000">
            <a:off x="5606278" y="4222709"/>
            <a:ext cx="446047" cy="34624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左大括弧 11"/>
          <p:cNvSpPr/>
          <p:nvPr/>
        </p:nvSpPr>
        <p:spPr>
          <a:xfrm rot="16200000">
            <a:off x="9316846" y="4140007"/>
            <a:ext cx="446048" cy="36278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724383" y="63119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/>
              <a:t>製造部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275303" y="625420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/>
              <a:t>研發部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8985872" y="625420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/>
              <a:t>行銷部</a:t>
            </a:r>
          </a:p>
        </p:txBody>
      </p:sp>
      <p:sp>
        <p:nvSpPr>
          <p:cNvPr id="18" name="投影片編號版面配置區 17">
            <a:extLst>
              <a:ext uri="{FF2B5EF4-FFF2-40B4-BE49-F238E27FC236}">
                <a16:creationId xmlns:a16="http://schemas.microsoft.com/office/drawing/2014/main" id="{D7F90E9E-5CFE-EB49-9D70-53ABB7AD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625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用一個例子開始：</a:t>
            </a:r>
            <a:r>
              <a:rPr kumimoji="1" lang="en-US" altLang="zh-TW" dirty="0" err="1"/>
              <a:t>mycp</a:t>
            </a:r>
            <a:endParaRPr kumimoji="1"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58ED1B-094D-8D45-9971-D0A094AF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8188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mycp.c</a:t>
            </a:r>
            <a:endParaRPr kumimoji="1"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9673" y="1825625"/>
            <a:ext cx="4952653" cy="435133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518704" y="1690688"/>
            <a:ext cx="1759352" cy="10988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68AA399-137E-6D42-BEAF-03CDE778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079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一堆的</a:t>
            </a:r>
            <a:r>
              <a:rPr kumimoji="1" lang="en-US" altLang="zh-TW" dirty="0"/>
              <a:t>#include &lt;</a:t>
            </a:r>
            <a:r>
              <a:rPr kumimoji="1" lang="en-US" altLang="zh-TW" dirty="0" err="1"/>
              <a:t>xxx.h</a:t>
            </a:r>
            <a:r>
              <a:rPr kumimoji="1" lang="en-US" altLang="zh-TW" dirty="0"/>
              <a:t>&gt;</a:t>
            </a:r>
            <a:endParaRPr kumimoji="1"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TW" altLang="en-US" dirty="0"/>
              <a:t>記得函數的名稱就好</a:t>
            </a:r>
            <a:endParaRPr kumimoji="1" lang="en-US" altLang="zh-TW" dirty="0"/>
          </a:p>
          <a:p>
            <a:r>
              <a:rPr kumimoji="1" lang="zh-TW" altLang="en-US" dirty="0"/>
              <a:t> 如果忘記或者不知道</a:t>
            </a:r>
            <a:r>
              <a:rPr kumimoji="1" lang="en-US" altLang="zh-TW" dirty="0"/>
              <a:t>include</a:t>
            </a:r>
            <a:r>
              <a:rPr kumimoji="1" lang="zh-TW" altLang="en-US" dirty="0"/>
              <a:t>某個</a:t>
            </a:r>
            <a:r>
              <a:rPr kumimoji="1" lang="en-US" altLang="zh-TW" dirty="0"/>
              <a:t>.h</a:t>
            </a:r>
            <a:r>
              <a:rPr kumimoji="1" lang="zh-TW" altLang="en-US" dirty="0"/>
              <a:t>檔案，編譯器會告訴你某函數未定義</a:t>
            </a:r>
            <a:endParaRPr kumimoji="1" lang="en-US" altLang="zh-TW" dirty="0"/>
          </a:p>
          <a:p>
            <a:r>
              <a:rPr kumimoji="1" lang="zh-TW" altLang="en-US" dirty="0"/>
              <a:t>針對該函數使用</a:t>
            </a:r>
            <a:r>
              <a:rPr kumimoji="1" lang="en-US" altLang="zh-TW" dirty="0"/>
              <a:t>man</a:t>
            </a:r>
            <a:r>
              <a:rPr kumimoji="1" lang="zh-TW" altLang="en-US" dirty="0"/>
              <a:t>查詢他需要</a:t>
            </a:r>
            <a:r>
              <a:rPr kumimoji="1" lang="en-US" altLang="zh-TW" dirty="0"/>
              <a:t>include</a:t>
            </a:r>
            <a:r>
              <a:rPr kumimoji="1" lang="zh-TW" altLang="en-US" dirty="0"/>
              <a:t>哪些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zh-TW" altLang="en-US" dirty="0"/>
              <a:t>舉例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4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/>
              <a:t>$man </a:t>
            </a:r>
            <a:r>
              <a:rPr kumimoji="1" lang="en-US" altLang="zh-TW" dirty="0" err="1"/>
              <a:t>perror</a:t>
            </a:r>
            <a:endParaRPr kumimoji="1" lang="en-US" altLang="zh-TW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NAME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       </a:t>
            </a:r>
            <a:r>
              <a:rPr kumimoji="1" lang="en-US" altLang="zh-TW" dirty="0" err="1"/>
              <a:t>perror</a:t>
            </a:r>
            <a:r>
              <a:rPr kumimoji="1" lang="en-US" altLang="zh-TW" dirty="0"/>
              <a:t> - print a system error message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TW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SYNOPSIS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rgbClr val="FFFF00"/>
                </a:solidFill>
              </a:rPr>
              <a:t>       #include &lt;</a:t>
            </a:r>
            <a:r>
              <a:rPr kumimoji="1" lang="en-US" altLang="zh-TW" dirty="0" err="1">
                <a:solidFill>
                  <a:srgbClr val="FFFF00"/>
                </a:solidFill>
              </a:rPr>
              <a:t>stdio.h</a:t>
            </a:r>
            <a:r>
              <a:rPr kumimoji="1" lang="en-US" altLang="zh-TW" dirty="0">
                <a:solidFill>
                  <a:srgbClr val="FFFF00"/>
                </a:solidFill>
              </a:rPr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TW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       void </a:t>
            </a:r>
            <a:r>
              <a:rPr kumimoji="1" lang="en-US" altLang="zh-TW" dirty="0" err="1"/>
              <a:t>perror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const</a:t>
            </a:r>
            <a:r>
              <a:rPr kumimoji="1" lang="en-US" altLang="zh-TW" dirty="0"/>
              <a:t> char *s);</a:t>
            </a:r>
            <a:endParaRPr kumimoji="1" lang="zh-TW" altLang="en-US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C81CB2F-E848-2148-A3FC-2384310D1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5BFF-C01A-DD44-8B31-FB408118A8DC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9100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2301</Words>
  <Application>Microsoft Macintosh PowerPoint</Application>
  <PresentationFormat>寬螢幕</PresentationFormat>
  <Paragraphs>371</Paragraphs>
  <Slides>56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56</vt:i4>
      </vt:variant>
    </vt:vector>
  </HeadingPairs>
  <TitlesOfParts>
    <vt:vector size="65" baseType="lpstr">
      <vt:lpstr>微軟正黑體</vt:lpstr>
      <vt:lpstr>新細明體</vt:lpstr>
      <vt:lpstr>黑体</vt:lpstr>
      <vt:lpstr>Arial</vt:lpstr>
      <vt:lpstr>Calibri</vt:lpstr>
      <vt:lpstr>Consolas</vt:lpstr>
      <vt:lpstr>Menlo</vt:lpstr>
      <vt:lpstr>Menlo-Regular</vt:lpstr>
      <vt:lpstr>Office 佈景主題</vt:lpstr>
      <vt:lpstr>檔案輸入與輸出</vt:lpstr>
      <vt:lpstr>檔案在Linux內是什麼樣子</vt:lpstr>
      <vt:lpstr>檔案（file）</vt:lpstr>
      <vt:lpstr>檔案（file）</vt:lpstr>
      <vt:lpstr>檔案（file）</vt:lpstr>
      <vt:lpstr>為什麼檔案系統需要支援「空洞」</vt:lpstr>
      <vt:lpstr>用一個例子開始：mycp</vt:lpstr>
      <vt:lpstr>mycp.c</vt:lpstr>
      <vt:lpstr>一堆的#include &lt;xxx.h&gt;</vt:lpstr>
      <vt:lpstr>mycp.c</vt:lpstr>
      <vt:lpstr>open</vt:lpstr>
      <vt:lpstr>open</vt:lpstr>
      <vt:lpstr>open()</vt:lpstr>
      <vt:lpstr>自學open</vt:lpstr>
      <vt:lpstr>open重要參數</vt:lpstr>
      <vt:lpstr>自我學習</vt:lpstr>
      <vt:lpstr>mycp.c</vt:lpstr>
      <vt:lpstr>read()</vt:lpstr>
      <vt:lpstr>write()</vt:lpstr>
      <vt:lpstr>mycp.c</vt:lpstr>
      <vt:lpstr>perror</vt:lpstr>
      <vt:lpstr>什麼是errno</vt:lpstr>
      <vt:lpstr>mycp.c</vt:lpstr>
      <vt:lpstr>close()</vt:lpstr>
      <vt:lpstr>如果忘記close()</vt:lpstr>
      <vt:lpstr>自我學習</vt:lpstr>
      <vt:lpstr>小節</vt:lpstr>
      <vt:lpstr>lseek &amp; file holes</vt:lpstr>
      <vt:lpstr>hole.c</vt:lpstr>
      <vt:lpstr>lseek()</vt:lpstr>
      <vt:lpstr>hole.c</vt:lpstr>
      <vt:lpstr>使用mycp複製myhole</vt:lpstr>
      <vt:lpstr>myHole內部構造</vt:lpstr>
      <vt:lpstr>進階版的mycp.c，mycp2.c（第一部分）</vt:lpstr>
      <vt:lpstr>man lseek</vt:lpstr>
      <vt:lpstr>SEEK_HOLE &amp; SEEK_DATA</vt:lpstr>
      <vt:lpstr>進階版的mycp.c，mycp2.c（第二部分）</vt:lpstr>
      <vt:lpstr>問題</vt:lpstr>
      <vt:lpstr>結果</vt:lpstr>
      <vt:lpstr>小節</vt:lpstr>
      <vt:lpstr>協調式鎖定檔案flock</vt:lpstr>
      <vt:lpstr>lock.c</vt:lpstr>
      <vt:lpstr>執行結果</vt:lpstr>
      <vt:lpstr>flock()</vt:lpstr>
      <vt:lpstr>強制鎖</vt:lpstr>
      <vt:lpstr>強制鎖（不建議使用）</vt:lpstr>
      <vt:lpstr>確保寫入 sync &amp; fsync &amp; fdatasync</vt:lpstr>
      <vt:lpstr>三個類似的函數</vt:lpstr>
      <vt:lpstr>什麼是meta-data</vt:lpstr>
      <vt:lpstr>sync.c</vt:lpstr>
      <vt:lpstr>datasync.c</vt:lpstr>
      <vt:lpstr>nsync.c</vt:lpstr>
      <vt:lpstr>sync.c的執行結果</vt:lpstr>
      <vt:lpstr>比較</vt:lpstr>
      <vt:lpstr>小結</vt:lpstr>
      <vt:lpstr>作業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檔案輸入與輸出</dc:title>
  <dc:creator>shiwu Lo</dc:creator>
  <cp:lastModifiedBy>習五 羅</cp:lastModifiedBy>
  <cp:revision>55</cp:revision>
  <dcterms:created xsi:type="dcterms:W3CDTF">2016-01-11T05:46:13Z</dcterms:created>
  <dcterms:modified xsi:type="dcterms:W3CDTF">2018-06-19T04:27:57Z</dcterms:modified>
</cp:coreProperties>
</file>