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0" r:id="rId3"/>
    <p:sldId id="266" r:id="rId4"/>
    <p:sldId id="267" r:id="rId5"/>
    <p:sldId id="277" r:id="rId6"/>
    <p:sldId id="294" r:id="rId7"/>
    <p:sldId id="260" r:id="rId8"/>
    <p:sldId id="295" r:id="rId9"/>
    <p:sldId id="278" r:id="rId10"/>
    <p:sldId id="268" r:id="rId11"/>
    <p:sldId id="269" r:id="rId12"/>
    <p:sldId id="280" r:id="rId13"/>
    <p:sldId id="284" r:id="rId14"/>
    <p:sldId id="285" r:id="rId15"/>
    <p:sldId id="281" r:id="rId16"/>
    <p:sldId id="289" r:id="rId17"/>
    <p:sldId id="290" r:id="rId18"/>
    <p:sldId id="291" r:id="rId19"/>
    <p:sldId id="301" r:id="rId20"/>
    <p:sldId id="292" r:id="rId21"/>
    <p:sldId id="282" r:id="rId22"/>
    <p:sldId id="283" r:id="rId23"/>
    <p:sldId id="286" r:id="rId24"/>
    <p:sldId id="299" r:id="rId25"/>
    <p:sldId id="271" r:id="rId26"/>
    <p:sldId id="272" r:id="rId27"/>
    <p:sldId id="273" r:id="rId28"/>
    <p:sldId id="274" r:id="rId29"/>
    <p:sldId id="275" r:id="rId30"/>
    <p:sldId id="276" r:id="rId31"/>
    <p:sldId id="279" r:id="rId32"/>
    <p:sldId id="302" r:id="rId33"/>
    <p:sldId id="293" r:id="rId34"/>
    <p:sldId id="287" r:id="rId35"/>
    <p:sldId id="288" r:id="rId36"/>
    <p:sldId id="296" r:id="rId37"/>
    <p:sldId id="297" r:id="rId38"/>
    <p:sldId id="300" r:id="rId39"/>
    <p:sldId id="298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929"/>
  </p:normalViewPr>
  <p:slideViewPr>
    <p:cSldViewPr snapToGrid="0" snapToObjects="1">
      <p:cViewPr varScale="1">
        <p:scale>
          <a:sx n="107" d="100"/>
          <a:sy n="107" d="100"/>
        </p:scale>
        <p:origin x="200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380B1-2548-8240-BA2D-1D312A1158DE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D63-AE5E-4844-BBC3-80B2CA474E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81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創作共用</a:t>
            </a:r>
            <a:r>
              <a:rPr lang="en-US" altLang="zh-TW" dirty="0"/>
              <a:t>-</a:t>
            </a:r>
            <a:r>
              <a:rPr lang="zh-TW" altLang="en-US" dirty="0"/>
              <a:t>姓名標示</a:t>
            </a:r>
            <a:r>
              <a:rPr lang="en-US" altLang="zh-TW" dirty="0"/>
              <a:t>-</a:t>
            </a:r>
            <a:r>
              <a:rPr lang="zh-TW" altLang="en-US" dirty="0"/>
              <a:t>非商業性</a:t>
            </a:r>
            <a:r>
              <a:rPr lang="en-US" altLang="zh-TW" dirty="0"/>
              <a:t>-</a:t>
            </a:r>
            <a:r>
              <a:rPr lang="zh-TW" altLang="en-US" dirty="0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2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CFE5251F-E303-C649-8DFD-09349E0F7E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3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308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934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104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0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107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61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8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23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89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377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BE55-8337-0E47-B428-090C5D76430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38D570-9667-234F-9EC5-0732DB06D1F3}"/>
              </a:ext>
            </a:extLst>
          </p:cNvPr>
          <p:cNvSpPr txBox="1"/>
          <p:nvPr userDrawn="1"/>
        </p:nvSpPr>
        <p:spPr>
          <a:xfrm>
            <a:off x="3846576" y="6356350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創作共用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姓名   標示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非商業性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相同方式分享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CC-BY-NC-SA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9E92C6-4868-7F4A-B44D-DAB48B866BB8}"/>
              </a:ext>
            </a:extLst>
          </p:cNvPr>
          <p:cNvSpPr txBox="1"/>
          <p:nvPr userDrawn="1"/>
        </p:nvSpPr>
        <p:spPr>
          <a:xfrm>
            <a:off x="629963" y="6424410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中正大學</a:t>
            </a:r>
            <a:r>
              <a:rPr kumimoji="1"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羅習五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4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Ｃ標準輸出入函數庫</a:t>
            </a:r>
            <a:br>
              <a:rPr kumimoji="1" lang="en-US" altLang="zh-TW" dirty="0"/>
            </a:br>
            <a:r>
              <a:rPr kumimoji="1" lang="zh-TW" altLang="en-US" dirty="0"/>
              <a:t>與</a:t>
            </a:r>
            <a:br>
              <a:rPr kumimoji="1" lang="en-US" altLang="zh-TW" dirty="0"/>
            </a:br>
            <a:r>
              <a:rPr kumimoji="1" lang="zh-TW" altLang="en-US" dirty="0"/>
              <a:t>作業系統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8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Example: </a:t>
            </a:r>
            <a:r>
              <a:rPr kumimoji="1" lang="en-US" altLang="zh-TW" dirty="0" err="1"/>
              <a:t>fprintf</a:t>
            </a:r>
            <a:r>
              <a:rPr kumimoji="1" lang="en-US" altLang="zh-TW" dirty="0"/>
              <a:t> &amp; mode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FILE* file;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file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fprintf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this_is_a_tmp_file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\n"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fclose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3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$./write+read2 a+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$./write+read2 a+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$./write+read2 a+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$less ./</a:t>
            </a:r>
            <a:r>
              <a:rPr kumimoji="1" lang="en-US" altLang="zh-TW" dirty="0" err="1"/>
              <a:t>tmp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(END)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a+</a:t>
            </a:r>
            <a:r>
              <a:rPr kumimoji="1" lang="zh-TW" altLang="en-US" dirty="0"/>
              <a:t>打開檔案，讓寫入的資料都附加在檔案之後</a:t>
            </a:r>
            <a:endParaRPr kumimoji="1" lang="en-US" altLang="zh-TW" dirty="0"/>
          </a:p>
          <a:p>
            <a:r>
              <a:rPr kumimoji="1" lang="zh-TW" altLang="en-US" dirty="0"/>
              <a:t>使用完檔案後，用</a:t>
            </a:r>
            <a:r>
              <a:rPr kumimoji="1" lang="en-US" altLang="zh-TW" dirty="0" err="1"/>
              <a:t>fclose</a:t>
            </a:r>
            <a:r>
              <a:rPr kumimoji="1" lang="zh-TW" altLang="en-US" dirty="0"/>
              <a:t>關閉檔案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21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檔案位置（</a:t>
            </a:r>
            <a:r>
              <a:rPr kumimoji="1" lang="en-US" altLang="zh-TW" dirty="0"/>
              <a:t>position</a:t>
            </a:r>
            <a:r>
              <a:rPr kumimoji="1" lang="zh-TW" altLang="en-US" dirty="0"/>
              <a:t>）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-Regular" charset="0"/>
              </a:rPr>
              <a:t>fseek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(FILE *stream, </a:t>
            </a:r>
            <a:r>
              <a:rPr lang="en-US" altLang="zh-TW" sz="2400" dirty="0">
                <a:solidFill>
                  <a:srgbClr val="AA0D91"/>
                </a:solidFill>
                <a:latin typeface="Menlo-Regular" charset="0"/>
              </a:rPr>
              <a:t>long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 offset, </a:t>
            </a:r>
            <a:r>
              <a:rPr lang="en-US" altLang="zh-TW" sz="24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 whence);</a:t>
            </a:r>
          </a:p>
          <a:p>
            <a:r>
              <a:rPr lang="en-US" altLang="zh-TW" sz="2400" dirty="0">
                <a:solidFill>
                  <a:srgbClr val="AA0D91"/>
                </a:solidFill>
                <a:latin typeface="Menlo-Regular" charset="0"/>
              </a:rPr>
              <a:t>long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Menlo-Regular" charset="0"/>
              </a:rPr>
              <a:t>ftell</a:t>
            </a:r>
            <a:r>
              <a:rPr lang="en-US" altLang="zh-TW" sz="2400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endParaRPr lang="en-US" altLang="zh-TW" sz="2400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這二個函數分別會設定（</a:t>
            </a:r>
            <a:r>
              <a:rPr kumimoji="1" lang="en-US" altLang="zh-TW" sz="2400" dirty="0" err="1">
                <a:solidFill>
                  <a:srgbClr val="000000"/>
                </a:solidFill>
                <a:latin typeface="Menlo-Regular" charset="0"/>
              </a:rPr>
              <a:t>fseek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）和回傳檔案位置（</a:t>
            </a:r>
            <a:r>
              <a:rPr kumimoji="1" lang="en-US" altLang="zh-TW" sz="2400" dirty="0">
                <a:solidFill>
                  <a:srgbClr val="000000"/>
                </a:solidFill>
                <a:latin typeface="Menlo-Regular" charset="0"/>
              </a:rPr>
              <a:t>position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），特別要注意的是</a:t>
            </a:r>
            <a:r>
              <a:rPr kumimoji="1" lang="en-US" altLang="zh-TW" sz="2400" dirty="0" err="1">
                <a:solidFill>
                  <a:srgbClr val="000000"/>
                </a:solidFill>
                <a:latin typeface="Menlo-Regular" charset="0"/>
              </a:rPr>
              <a:t>fseek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並不會回傳目前的檔案位置，因此要得到檔案位置必須使用</a:t>
            </a:r>
            <a:r>
              <a:rPr kumimoji="1" lang="en-US" altLang="zh-TW" sz="2400" dirty="0" err="1">
                <a:solidFill>
                  <a:srgbClr val="000000"/>
                </a:solidFill>
                <a:latin typeface="Menlo-Regular" charset="0"/>
              </a:rPr>
              <a:t>ftell</a:t>
            </a:r>
            <a:endParaRPr kumimoji="1" lang="en-US" altLang="zh-TW" sz="2400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和</a:t>
            </a:r>
            <a:r>
              <a:rPr kumimoji="1" lang="en-US" altLang="zh-TW" sz="2400" dirty="0" err="1">
                <a:solidFill>
                  <a:srgbClr val="000000"/>
                </a:solidFill>
                <a:latin typeface="Menlo-Regular" charset="0"/>
              </a:rPr>
              <a:t>lseek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很像，</a:t>
            </a:r>
            <a:r>
              <a:rPr kumimoji="1" lang="en-US" altLang="zh-TW" sz="2400" dirty="0" err="1">
                <a:solidFill>
                  <a:srgbClr val="000000"/>
                </a:solidFill>
                <a:latin typeface="Menlo-Regular" charset="0"/>
              </a:rPr>
              <a:t>fseek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提供三個選項，分別是</a:t>
            </a:r>
            <a:r>
              <a:rPr kumimoji="1" lang="en-US" altLang="zh-TW" sz="2400" dirty="0">
                <a:solidFill>
                  <a:srgbClr val="000000"/>
                </a:solidFill>
                <a:latin typeface="Menlo-Regular" charset="0"/>
              </a:rPr>
              <a:t>SEEK_SET, SEEK_CUR,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kumimoji="1" lang="en-US" altLang="zh-TW" sz="2400" dirty="0">
                <a:solidFill>
                  <a:srgbClr val="000000"/>
                </a:solidFill>
                <a:latin typeface="Menlo-Regular" charset="0"/>
              </a:rPr>
              <a:t>SEEK_END</a:t>
            </a:r>
          </a:p>
          <a:p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成功回傳</a:t>
            </a:r>
            <a:r>
              <a:rPr kumimoji="1" lang="en-US" altLang="zh-TW" sz="2400" dirty="0">
                <a:solidFill>
                  <a:srgbClr val="000000"/>
                </a:solidFill>
                <a:latin typeface="Menlo-Regular" charset="0"/>
              </a:rPr>
              <a:t>0</a:t>
            </a:r>
            <a:r>
              <a:rPr kumimoji="1" lang="zh-TW" altLang="en-US" sz="2400" dirty="0">
                <a:solidFill>
                  <a:srgbClr val="000000"/>
                </a:solidFill>
                <a:latin typeface="Menlo-Regular" charset="0"/>
              </a:rPr>
              <a:t>，失敗回傳</a:t>
            </a:r>
            <a:r>
              <a:rPr kumimoji="1" lang="en-US" altLang="zh-TW" sz="2400" dirty="0">
                <a:solidFill>
                  <a:srgbClr val="000000"/>
                </a:solidFill>
                <a:latin typeface="Menlo-Regular" charset="0"/>
              </a:rPr>
              <a:t>-1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45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append + </a:t>
            </a:r>
            <a:r>
              <a:rPr kumimoji="1" lang="en-US" altLang="zh-TW" dirty="0" err="1"/>
              <a:t>fseek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FILE *stream;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pt-BR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pt-BR" altLang="zh-TW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pt-BR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pt-BR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stream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"a+"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	ret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fseek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(stream, 2, SEEK_SET);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fread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"\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nreturn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value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= %d\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append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?"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position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= %d\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ftell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de-DE" altLang="zh-TW" dirty="0" err="1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952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$./</a:t>
            </a:r>
            <a:r>
              <a:rPr kumimoji="1" lang="en-US" altLang="zh-TW" dirty="0" err="1"/>
              <a:t>append+fseek</a:t>
            </a:r>
            <a:r>
              <a:rPr kumimoji="1" lang="en-US" altLang="zh-TW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append?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return value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position = 85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$less ./</a:t>
            </a:r>
            <a:r>
              <a:rPr kumimoji="1" lang="en-US" altLang="zh-TW" dirty="0" err="1"/>
              <a:t>tmp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this_is_a_tmp_file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append?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a, a+</a:t>
            </a:r>
            <a:r>
              <a:rPr kumimoji="1" lang="zh-TW" altLang="en-US" dirty="0"/>
              <a:t>打開的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也可以使用</a:t>
            </a:r>
            <a:r>
              <a:rPr kumimoji="1" lang="en-US" altLang="zh-TW" dirty="0" err="1"/>
              <a:t>fseek</a:t>
            </a:r>
            <a:r>
              <a:rPr kumimoji="1" lang="zh-TW" altLang="en-US" dirty="0"/>
              <a:t>，回傳值為</a:t>
            </a:r>
            <a:r>
              <a:rPr kumimoji="1" lang="en-US" altLang="zh-TW" dirty="0"/>
              <a:t>0</a:t>
            </a:r>
          </a:p>
          <a:p>
            <a:r>
              <a:rPr kumimoji="1" lang="en-US" altLang="zh-TW" dirty="0" err="1"/>
              <a:t>fseek</a:t>
            </a:r>
            <a:r>
              <a:rPr kumimoji="1" lang="zh-TW" altLang="en-US" dirty="0"/>
              <a:t>可以改變「讀取位置」，</a:t>
            </a:r>
            <a:r>
              <a:rPr kumimoji="1" lang="en-US" altLang="zh-TW" dirty="0" err="1"/>
              <a:t>fseek</a:t>
            </a:r>
            <a:r>
              <a:rPr kumimoji="1" lang="zh-TW" altLang="en-US" dirty="0"/>
              <a:t>會改變讀取的資料的位置</a:t>
            </a:r>
            <a:endParaRPr kumimoji="1" lang="en-US" altLang="zh-TW" dirty="0"/>
          </a:p>
          <a:p>
            <a:r>
              <a:rPr kumimoji="1" lang="zh-TW" altLang="en-US" dirty="0"/>
              <a:t>但實際上「寫入的資料會放在檔案的最後面」</a:t>
            </a:r>
          </a:p>
        </p:txBody>
      </p:sp>
    </p:spTree>
    <p:extLst>
      <p:ext uri="{BB962C8B-B14F-4D97-AF65-F5344CB8AC3E}">
        <p14:creationId xmlns:p14="http://schemas.microsoft.com/office/powerpoint/2010/main" val="118623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zh-TW" altLang="en-US" dirty="0"/>
              <a:t>函數庫的</a:t>
            </a:r>
            <a:r>
              <a:rPr kumimoji="1" lang="en-US" altLang="zh-TW" dirty="0"/>
              <a:t>buffer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fflush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系統內部有二個重要的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buffer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，分別位於Ｃ函數庫（如果我們使用的是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stdio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相關的函數），另一個位於核心（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Linux kernel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），當執行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fflush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時會將Ｃ函數庫內所有被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buffer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的資料寫到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OS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。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如果想要確保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OS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的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buffer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資料也寫入到硬碟則需要使用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fsync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，但我們只有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物件沒有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descriptor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。此時可以使用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fileno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 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。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060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設定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的大小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setbuf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setbuffer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size);</a:t>
            </a:r>
          </a:p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setlinebuf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setvbuf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mode,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size);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36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以</a:t>
            </a:r>
            <a:r>
              <a:rPr kumimoji="1" lang="en-US" altLang="zh-TW" dirty="0" err="1"/>
              <a:t>setvbuf</a:t>
            </a:r>
            <a:r>
              <a:rPr kumimoji="1" lang="zh-TW" altLang="en-US" dirty="0"/>
              <a:t>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2311" cy="4351338"/>
          </a:xfrm>
        </p:spPr>
        <p:txBody>
          <a:bodyPr/>
          <a:lstStyle/>
          <a:p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setvbuf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mode,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size);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依照</a:t>
            </a:r>
            <a:r>
              <a:rPr kumimoji="1" lang="en-US" altLang="zh-TW" dirty="0"/>
              <a:t>mode</a:t>
            </a:r>
            <a:r>
              <a:rPr kumimoji="1" lang="zh-TW" altLang="en-US" dirty="0"/>
              <a:t>的指示設定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，並且以</a:t>
            </a:r>
            <a:r>
              <a:rPr kumimoji="1" lang="en-US" altLang="zh-TW" dirty="0" err="1"/>
              <a:t>buf</a:t>
            </a:r>
            <a:r>
              <a:rPr kumimoji="1" lang="zh-TW" altLang="en-US" dirty="0"/>
              <a:t>為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，該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的大小為</a:t>
            </a:r>
            <a:r>
              <a:rPr kumimoji="1" lang="en-US" altLang="zh-TW" dirty="0"/>
              <a:t>size</a:t>
            </a:r>
          </a:p>
          <a:p>
            <a:pPr lvl="1"/>
            <a:r>
              <a:rPr kumimoji="1" lang="en-US" altLang="zh-TW" dirty="0" err="1"/>
              <a:t>setvbuf</a:t>
            </a:r>
            <a:r>
              <a:rPr kumimoji="1" lang="zh-TW" altLang="en-US" dirty="0"/>
              <a:t>必須在「真正使用」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前使用才會有效果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請記得，使用</a:t>
            </a:r>
            <a:r>
              <a:rPr kumimoji="1" lang="en-US" altLang="zh-TW" dirty="0" err="1"/>
              <a:t>setvbuf</a:t>
            </a:r>
            <a:r>
              <a:rPr kumimoji="1" lang="zh-TW" altLang="en-US" dirty="0"/>
              <a:t>前應該要有這樣的動作：</a:t>
            </a:r>
            <a:r>
              <a:rPr kumimoji="1" lang="en-US" altLang="zh-TW" dirty="0" err="1"/>
              <a:t>buf</a:t>
            </a:r>
            <a:r>
              <a:rPr kumimoji="1" lang="en-US" altLang="zh-TW" dirty="0"/>
              <a:t>=</a:t>
            </a:r>
            <a:r>
              <a:rPr kumimoji="1" lang="en-US" altLang="zh-TW" dirty="0" err="1"/>
              <a:t>malloc</a:t>
            </a:r>
            <a:r>
              <a:rPr kumimoji="1" lang="en-US" altLang="zh-TW" dirty="0"/>
              <a:t>(size);</a:t>
            </a:r>
          </a:p>
          <a:p>
            <a:r>
              <a:rPr kumimoji="1" lang="en-US" altLang="zh-TW" dirty="0"/>
              <a:t>mode</a:t>
            </a:r>
            <a:r>
              <a:rPr kumimoji="1" lang="zh-TW" altLang="en-US" dirty="0"/>
              <a:t>有三種選項</a:t>
            </a:r>
            <a:r>
              <a:rPr kumimoji="1" lang="en-US" altLang="zh-TW" dirty="0"/>
              <a:t>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_IONBF </a:t>
            </a:r>
            <a:r>
              <a:rPr kumimoji="1" lang="en-US" altLang="zh-TW" dirty="0" err="1"/>
              <a:t>unbuffered</a:t>
            </a:r>
            <a:r>
              <a:rPr kumimoji="1" lang="zh-TW" altLang="en-US" dirty="0"/>
              <a:t>，所有寫入到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的物件立即寫入到</a:t>
            </a:r>
            <a:r>
              <a:rPr kumimoji="1" lang="en-US" altLang="zh-TW" dirty="0"/>
              <a:t>stream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_IOLBF </a:t>
            </a:r>
            <a:r>
              <a:rPr kumimoji="1" lang="en-US" altLang="zh-TW" dirty="0"/>
              <a:t>line buffered</a:t>
            </a:r>
            <a:r>
              <a:rPr kumimoji="1" lang="zh-TW" altLang="en-US" dirty="0"/>
              <a:t>，當遇到換行符號（</a:t>
            </a:r>
            <a:r>
              <a:rPr kumimoji="1" lang="en-US" altLang="zh-TW" dirty="0"/>
              <a:t>\n</a:t>
            </a:r>
            <a:r>
              <a:rPr kumimoji="1" lang="zh-TW" altLang="en-US" dirty="0"/>
              <a:t>）才將該「字串」寫到</a:t>
            </a:r>
            <a:r>
              <a:rPr kumimoji="1" lang="en-US" altLang="zh-TW" dirty="0"/>
              <a:t>stream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_IOFBF </a:t>
            </a:r>
            <a:r>
              <a:rPr kumimoji="1" lang="en-US" altLang="zh-TW" dirty="0"/>
              <a:t>fully buffered</a:t>
            </a:r>
            <a:r>
              <a:rPr kumimoji="1" lang="zh-TW" altLang="en-US" dirty="0"/>
              <a:t>，當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滿了，才將這些物件寫入</a:t>
            </a:r>
            <a:r>
              <a:rPr kumimoji="1" lang="en-US" altLang="zh-TW" dirty="0"/>
              <a:t>stream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46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setvbuf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stdlib.h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FILE* stream;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bufSize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dataSize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10000000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*buf;</a:t>
            </a:r>
          </a:p>
          <a:p>
            <a:pPr marL="514350" indent="-514350">
              <a:buFont typeface="+mj-lt"/>
              <a:buAutoNum type="arabicPeriod"/>
            </a:pPr>
            <a:r>
              <a:rPr lang="hu-HU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hu-HU" altLang="zh-TW" dirty="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hu-HU" altLang="zh-TW" dirty="0">
                <a:solidFill>
                  <a:srgbClr val="000000"/>
                </a:solidFill>
                <a:latin typeface="Menlo-Regular" charset="0"/>
              </a:rPr>
              <a:t> i;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stream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"w+"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sscanf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"%d"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&amp;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bufSize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= (</a:t>
            </a:r>
            <a:r>
              <a:rPr lang="de-DE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*)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malloc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bufSize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setvbuf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_IOFBF,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bufSize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dataSize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fwrite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"d"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stream);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89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099396-150A-FF4A-99E3-F71FE011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4BFF5-37A8-4549-BCAB-01A355DC88C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 err="1"/>
              <a:t>shiwulo@Lonux</a:t>
            </a:r>
            <a:r>
              <a:rPr lang="en-US" altLang="zh-TW" dirty="0"/>
              <a:t>:</a:t>
            </a:r>
            <a:r>
              <a:rPr lang="en-US" altLang="zh-TW" b="1" dirty="0"/>
              <a:t>~/</a:t>
            </a:r>
            <a:r>
              <a:rPr lang="en-US" altLang="zh-TW" b="1" dirty="0" err="1"/>
              <a:t>sp</a:t>
            </a:r>
            <a:r>
              <a:rPr lang="en-US" altLang="zh-TW" b="1" dirty="0"/>
              <a:t>/ch05</a:t>
            </a:r>
            <a:r>
              <a:rPr lang="en-US" altLang="zh-TW" dirty="0"/>
              <a:t>$ time ./</a:t>
            </a:r>
            <a:r>
              <a:rPr lang="en-US" altLang="zh-TW" dirty="0" err="1"/>
              <a:t>setvbuf</a:t>
            </a:r>
            <a:r>
              <a:rPr lang="en-US" altLang="zh-TW" dirty="0"/>
              <a:t> 100</a:t>
            </a:r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real 0m0.449s</a:t>
            </a:r>
          </a:p>
          <a:p>
            <a:pPr marL="0" indent="0">
              <a:buNone/>
            </a:pPr>
            <a:r>
              <a:rPr lang="en-US" altLang="zh-TW" dirty="0"/>
              <a:t>user 0m0.164s</a:t>
            </a:r>
          </a:p>
          <a:p>
            <a:pPr marL="0" indent="0">
              <a:buNone/>
            </a:pPr>
            <a:r>
              <a:rPr lang="en-US" altLang="zh-TW" dirty="0"/>
              <a:t>sys 0m0.284s</a:t>
            </a:r>
          </a:p>
          <a:p>
            <a:pPr marL="0" indent="0">
              <a:buNone/>
            </a:pPr>
            <a:r>
              <a:rPr lang="en-US" altLang="zh-TW" b="1" dirty="0" err="1"/>
              <a:t>shiwulo@Lonux</a:t>
            </a:r>
            <a:r>
              <a:rPr lang="en-US" altLang="zh-TW" dirty="0"/>
              <a:t>:</a:t>
            </a:r>
            <a:r>
              <a:rPr lang="en-US" altLang="zh-TW" b="1" dirty="0"/>
              <a:t>~/</a:t>
            </a:r>
            <a:r>
              <a:rPr lang="en-US" altLang="zh-TW" b="1" dirty="0" err="1"/>
              <a:t>sp</a:t>
            </a:r>
            <a:r>
              <a:rPr lang="en-US" altLang="zh-TW" b="1" dirty="0"/>
              <a:t>/ch05</a:t>
            </a:r>
            <a:r>
              <a:rPr lang="en-US" altLang="zh-TW" dirty="0"/>
              <a:t>$ time ./</a:t>
            </a:r>
            <a:r>
              <a:rPr lang="en-US" altLang="zh-TW" dirty="0" err="1"/>
              <a:t>setvbuf</a:t>
            </a:r>
            <a:r>
              <a:rPr lang="en-US" altLang="zh-TW" dirty="0"/>
              <a:t> 1000</a:t>
            </a:r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real 0m0.178s</a:t>
            </a:r>
          </a:p>
          <a:p>
            <a:pPr marL="0" indent="0">
              <a:buNone/>
            </a:pPr>
            <a:r>
              <a:rPr lang="en-US" altLang="zh-TW" dirty="0"/>
              <a:t>user 0m0.149s</a:t>
            </a:r>
          </a:p>
          <a:p>
            <a:pPr marL="0" indent="0">
              <a:buNone/>
            </a:pPr>
            <a:r>
              <a:rPr lang="en-US" altLang="zh-TW" dirty="0"/>
              <a:t>sys 0m0.027s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91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開啟檔案、讀寫檔案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0226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481240"/>
              </p:ext>
            </p:extLst>
          </p:nvPr>
        </p:nvGraphicFramePr>
        <p:xfrm>
          <a:off x="838200" y="2601128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err="1"/>
                        <a:t>bufsize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real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user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sys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100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TW" sz="3600" dirty="0"/>
                        <a:t>10.666s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TW" sz="3600" dirty="0"/>
                        <a:t>0.104s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TW" sz="3600" dirty="0"/>
                        <a:t>6.248s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1000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TW" sz="3600" dirty="0"/>
                        <a:t>0.725s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TW" sz="3600" dirty="0"/>
                        <a:t>0.308s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TW" sz="3600" dirty="0"/>
                        <a:t>0.168s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/>
                        <a:t>10000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TW" sz="3600" dirty="0"/>
                        <a:t>0.239s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TW" sz="3600" dirty="0"/>
                        <a:t>0.168s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TW" sz="3600" dirty="0"/>
                        <a:t>0.016s</a:t>
                      </a:r>
                      <a:endParaRPr lang="zh-TW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7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讀寫檔案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sz="20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sz="2000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sz="2000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sz="2000" dirty="0">
              <a:solidFill>
                <a:srgbClr val="64382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fread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sz="20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ptr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size,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nmemb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, FILE *stream);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fwrite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sz="2000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0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ptr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size,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size_t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-Regular" charset="0"/>
              </a:rPr>
              <a:t>nmemb</a:t>
            </a:r>
            <a:r>
              <a:rPr lang="en-US" altLang="zh-TW" sz="2000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pPr marL="0" indent="0">
              <a:buNone/>
            </a:pPr>
            <a:r>
              <a:rPr lang="de-DE" altLang="zh-TW" sz="2000" dirty="0">
                <a:solidFill>
                  <a:srgbClr val="000000"/>
                </a:solidFill>
                <a:latin typeface="Menlo-Regular" charset="0"/>
              </a:rPr>
              <a:t>              FILE *</a:t>
            </a:r>
            <a:r>
              <a:rPr lang="de-DE" altLang="zh-TW" sz="2000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sz="2000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endParaRPr kumimoji="1" lang="de-DE" altLang="zh-TW" sz="2000" dirty="0">
              <a:solidFill>
                <a:srgbClr val="000000"/>
              </a:solidFill>
              <a:latin typeface="Menlo-Regular" charset="0"/>
            </a:endParaRPr>
          </a:p>
          <a:p>
            <a:r>
              <a:rPr kumimoji="1" lang="zh-TW" altLang="en-US" sz="2400" dirty="0"/>
              <a:t>以</a:t>
            </a:r>
            <a:r>
              <a:rPr kumimoji="1" lang="en-US" altLang="zh-TW" sz="2400" dirty="0" err="1"/>
              <a:t>fread</a:t>
            </a:r>
            <a:r>
              <a:rPr kumimoji="1" lang="zh-TW" altLang="en-US" sz="2400" dirty="0"/>
              <a:t>為例，從</a:t>
            </a:r>
            <a:r>
              <a:rPr kumimoji="1" lang="en-US" altLang="zh-TW" sz="2400" dirty="0"/>
              <a:t>stream</a:t>
            </a:r>
            <a:r>
              <a:rPr kumimoji="1" lang="zh-TW" altLang="en-US" sz="2400" dirty="0"/>
              <a:t>讀取</a:t>
            </a:r>
            <a:r>
              <a:rPr kumimoji="1" lang="en-US" altLang="zh-TW" sz="2400" dirty="0" err="1"/>
              <a:t>nmemb</a:t>
            </a:r>
            <a:r>
              <a:rPr kumimoji="1" lang="zh-TW" altLang="en-US" sz="2400" dirty="0"/>
              <a:t>筆資料，每筆資料的大小為</a:t>
            </a:r>
            <a:r>
              <a:rPr kumimoji="1" lang="en-US" altLang="zh-TW" sz="2400" dirty="0"/>
              <a:t>size</a:t>
            </a:r>
            <a:r>
              <a:rPr kumimoji="1" lang="zh-TW" altLang="en-US" sz="2400" dirty="0"/>
              <a:t>這麼大，到</a:t>
            </a:r>
            <a:r>
              <a:rPr kumimoji="1" lang="en-US" altLang="zh-TW" sz="2400" dirty="0" err="1"/>
              <a:t>ptr</a:t>
            </a:r>
            <a:r>
              <a:rPr kumimoji="1" lang="zh-TW" altLang="en-US" sz="2400" dirty="0"/>
              <a:t>所指向的</a:t>
            </a:r>
            <a:r>
              <a:rPr kumimoji="1" lang="en-US" altLang="zh-TW" sz="2400" dirty="0"/>
              <a:t>buffer</a:t>
            </a:r>
          </a:p>
          <a:p>
            <a:r>
              <a:rPr kumimoji="1" lang="zh-TW" altLang="en-US" sz="2400" dirty="0"/>
              <a:t>以</a:t>
            </a:r>
            <a:r>
              <a:rPr kumimoji="1" lang="en-US" altLang="zh-TW" sz="2400" dirty="0" err="1"/>
              <a:t>fwrite</a:t>
            </a:r>
            <a:r>
              <a:rPr kumimoji="1" lang="zh-TW" altLang="en-US" sz="2400" dirty="0"/>
              <a:t>為例，</a:t>
            </a:r>
            <a:r>
              <a:rPr kumimoji="1" lang="en-US" altLang="zh-TW" sz="2400" dirty="0"/>
              <a:t> </a:t>
            </a:r>
            <a:r>
              <a:rPr kumimoji="1" lang="zh-TW" altLang="en-US" sz="2400" dirty="0"/>
              <a:t>從</a:t>
            </a:r>
            <a:r>
              <a:rPr kumimoji="1" lang="en-US" altLang="zh-TW" sz="2400" dirty="0" err="1"/>
              <a:t>ptr</a:t>
            </a:r>
            <a:r>
              <a:rPr kumimoji="1" lang="zh-TW" altLang="en-US" sz="2400" dirty="0"/>
              <a:t>所指向的</a:t>
            </a:r>
            <a:r>
              <a:rPr kumimoji="1" lang="en-US" altLang="zh-TW" sz="2400" dirty="0"/>
              <a:t>buffer</a:t>
            </a:r>
            <a:r>
              <a:rPr kumimoji="1" lang="zh-TW" altLang="en-US" sz="2400" dirty="0"/>
              <a:t>的資料，寫出到</a:t>
            </a:r>
            <a:r>
              <a:rPr kumimoji="1" lang="en-US" altLang="zh-TW" sz="2400" dirty="0"/>
              <a:t>stream</a:t>
            </a:r>
            <a:r>
              <a:rPr kumimoji="1" lang="zh-TW" altLang="en-US" sz="2400" dirty="0"/>
              <a:t>。共寫出</a:t>
            </a:r>
            <a:r>
              <a:rPr kumimoji="1" lang="en-US" altLang="zh-TW" sz="2400" dirty="0" err="1"/>
              <a:t>nmemb</a:t>
            </a:r>
            <a:r>
              <a:rPr kumimoji="1" lang="zh-TW" altLang="en-US" sz="2400" dirty="0"/>
              <a:t>筆資料，每筆資料的大小為</a:t>
            </a:r>
            <a:r>
              <a:rPr kumimoji="1" lang="en-US" altLang="zh-TW" sz="2400" dirty="0"/>
              <a:t>size</a:t>
            </a:r>
            <a:r>
              <a:rPr kumimoji="1" lang="zh-TW" altLang="en-US" sz="2400" dirty="0"/>
              <a:t>這麼大</a:t>
            </a:r>
            <a:endParaRPr kumimoji="1" lang="en-US" altLang="zh-TW" sz="2400" dirty="0"/>
          </a:p>
          <a:p>
            <a:r>
              <a:rPr kumimoji="1" lang="en-US" altLang="zh-TW" sz="2400" dirty="0" err="1"/>
              <a:t>fread</a:t>
            </a:r>
            <a:r>
              <a:rPr kumimoji="1" lang="zh-TW" altLang="en-US" sz="2400" dirty="0"/>
              <a:t>及</a:t>
            </a:r>
            <a:r>
              <a:rPr kumimoji="1" lang="en-US" altLang="zh-TW" sz="2400" dirty="0" err="1"/>
              <a:t>fwrite</a:t>
            </a:r>
            <a:r>
              <a:rPr kumimoji="1" lang="zh-TW" altLang="en-US" sz="2400" dirty="0"/>
              <a:t>的回傳值都是「讀取幾筆資料」，不是讀取多少個字元</a:t>
            </a:r>
          </a:p>
        </p:txBody>
      </p:sp>
    </p:spTree>
    <p:extLst>
      <p:ext uri="{BB962C8B-B14F-4D97-AF65-F5344CB8AC3E}">
        <p14:creationId xmlns:p14="http://schemas.microsoft.com/office/powerpoint/2010/main" val="57261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Errors </a:t>
            </a:r>
            <a:r>
              <a:rPr kumimoji="1" lang="zh-TW" altLang="en-US" dirty="0"/>
              <a:t>及</a:t>
            </a:r>
            <a:r>
              <a:rPr kumimoji="1" lang="en-US" altLang="zh-TW" dirty="0"/>
              <a:t> EOF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ferror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clearerr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 *stream);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以</a:t>
            </a:r>
            <a:r>
              <a:rPr kumimoji="1" lang="en-US" altLang="zh-TW" dirty="0" err="1"/>
              <a:t>fread</a:t>
            </a:r>
            <a:r>
              <a:rPr kumimoji="1" lang="zh-TW" altLang="en-US" dirty="0"/>
              <a:t>為例，不管是發生錯誤或者讀到檔案結尾，回傳值都小於預期（例如小於要寫出的資料量）。那我們要怎樣區分</a:t>
            </a:r>
            <a:r>
              <a:rPr kumimoji="1" lang="en-US" altLang="zh-TW" dirty="0"/>
              <a:t>EOF</a:t>
            </a:r>
            <a:r>
              <a:rPr kumimoji="1" lang="zh-TW" altLang="en-US" dirty="0"/>
              <a:t>和</a:t>
            </a:r>
            <a:r>
              <a:rPr kumimoji="1" lang="en-US" altLang="zh-TW" dirty="0"/>
              <a:t>Error?</a:t>
            </a:r>
          </a:p>
          <a:p>
            <a:r>
              <a:rPr kumimoji="1" lang="en-US" altLang="zh-TW" dirty="0" err="1"/>
              <a:t>feof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ferror</a:t>
            </a:r>
            <a:r>
              <a:rPr kumimoji="1" lang="zh-TW" altLang="en-US" dirty="0"/>
              <a:t>可以分別測出到底是檔案結尾或者是錯誤</a:t>
            </a:r>
            <a:endParaRPr kumimoji="1" lang="en-US" altLang="zh-TW" dirty="0"/>
          </a:p>
          <a:p>
            <a:r>
              <a:rPr kumimoji="1" lang="zh-TW" altLang="en-US" dirty="0"/>
              <a:t>測試完畢以後呼叫</a:t>
            </a:r>
            <a:r>
              <a:rPr kumimoji="1" lang="en-US" altLang="zh-TW" dirty="0" err="1"/>
              <a:t>clearerr</a:t>
            </a:r>
            <a:r>
              <a:rPr kumimoji="1" lang="zh-TW" altLang="en-US" dirty="0"/>
              <a:t>清除該「錯誤標示」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633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feof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FILE *stream;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buf[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5000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ret;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ro-RO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"a+"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fread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10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500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"ret = %d\n"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ret);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ret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fread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buf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10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500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"ret = %d\n"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ret);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is-I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(ret!=</a:t>
            </a:r>
            <a:r>
              <a:rPr lang="is-I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ferror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(stream))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ro-RO" altLang="zh-TW" dirty="0" err="1">
                <a:solidFill>
                  <a:srgbClr val="C41A16"/>
                </a:solidFill>
                <a:latin typeface="Menlo-Regular" charset="0"/>
              </a:rPr>
              <a:t>error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feof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(stream))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"EOF\n"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231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雖然比較方便，速度也往往比較快，但是要注意</a:t>
            </a:r>
            <a:r>
              <a:rPr kumimoji="1" lang="en-US" altLang="zh-TW" dirty="0" err="1"/>
              <a:t>glibc</a:t>
            </a:r>
            <a:r>
              <a:rPr kumimoji="1" lang="zh-TW" altLang="en-US" dirty="0"/>
              <a:t>如何管理</a:t>
            </a:r>
            <a:r>
              <a:rPr kumimoji="1" lang="en-US" altLang="zh-TW" dirty="0"/>
              <a:t>buffer</a:t>
            </a:r>
          </a:p>
          <a:p>
            <a:r>
              <a:rPr kumimoji="1" lang="zh-TW" altLang="en-US" dirty="0"/>
              <a:t>較大的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速度比較快，但萬一系統斷電或當機，也要冒比較大的風險</a:t>
            </a:r>
          </a:p>
        </p:txBody>
      </p:sp>
    </p:spTree>
    <p:extLst>
      <p:ext uri="{BB962C8B-B14F-4D97-AF65-F5344CB8AC3E}">
        <p14:creationId xmlns:p14="http://schemas.microsoft.com/office/powerpoint/2010/main" val="44937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寬字串（</a:t>
            </a:r>
            <a:r>
              <a:rPr kumimoji="1" lang="en-US" altLang="zh-TW" dirty="0"/>
              <a:t>wide string, i18n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803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strlen.c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wchar.h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string.h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pl-PL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zh-TW" altLang="pl-PL" dirty="0">
                <a:solidFill>
                  <a:srgbClr val="C41A16"/>
                </a:solidFill>
                <a:latin typeface="PingFangTC-Regular" charset="-120"/>
                <a:ea typeface="PingFangTC-Regular" charset="-120"/>
              </a:rPr>
              <a:t>中文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  <a:ea typeface="PingFangTC-Regular" charset="-120"/>
              </a:rPr>
              <a:t>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   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printf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(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  <a:ea typeface="PingFangTC-Regular" charset="-120"/>
              </a:rPr>
              <a:t>"%d\n"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, (</a:t>
            </a:r>
            <a:r>
              <a:rPr lang="pl-PL" altLang="zh-TW" dirty="0" err="1">
                <a:solidFill>
                  <a:srgbClr val="AA0D91"/>
                </a:solidFill>
                <a:latin typeface="Menlo-Regular" charset="0"/>
                <a:ea typeface="PingFangTC-Regular" charset="-120"/>
              </a:rPr>
              <a:t>int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)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strlen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(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  <a:ea typeface="PingFangTC-Regular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  <a:ea typeface="PingFangTC-Regular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94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./</a:t>
            </a:r>
            <a:r>
              <a:rPr kumimoji="1" lang="en-US" altLang="zh-TW" dirty="0" err="1"/>
              <a:t>strlen</a:t>
            </a:r>
            <a:r>
              <a:rPr kumimoji="1" lang="en-US" altLang="zh-TW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dirty="0"/>
              <a:t>『</a:t>
            </a:r>
            <a:r>
              <a:rPr kumimoji="1" lang="zh-TW" altLang="en-US" dirty="0"/>
              <a:t>中文</a:t>
            </a:r>
            <a:r>
              <a:rPr kumimoji="1" lang="en-US" altLang="zh-TW" dirty="0"/>
              <a:t>』</a:t>
            </a:r>
            <a:r>
              <a:rPr kumimoji="1" lang="zh-TW" altLang="en-US" dirty="0"/>
              <a:t>是二個字，但</a:t>
            </a:r>
            <a:r>
              <a:rPr kumimoji="1" lang="en-US" altLang="zh-TW" dirty="0" err="1"/>
              <a:t>strlen</a:t>
            </a:r>
            <a:r>
              <a:rPr kumimoji="1" lang="zh-TW" altLang="en-US" dirty="0"/>
              <a:t>卻告訴我們</a:t>
            </a:r>
            <a:r>
              <a:rPr kumimoji="1" lang="en-US" altLang="zh-TW" dirty="0"/>
              <a:t>『</a:t>
            </a:r>
            <a:r>
              <a:rPr kumimoji="1" lang="zh-TW" altLang="en-US" dirty="0"/>
              <a:t>中文</a:t>
            </a:r>
            <a:r>
              <a:rPr kumimoji="1" lang="en-US" altLang="zh-TW" dirty="0"/>
              <a:t>』</a:t>
            </a:r>
            <a:r>
              <a:rPr kumimoji="1" lang="zh-TW" altLang="en-US" dirty="0"/>
              <a:t>是三個字</a:t>
            </a:r>
            <a:endParaRPr kumimoji="1" lang="en-US" altLang="zh-TW" dirty="0"/>
          </a:p>
          <a:p>
            <a:r>
              <a:rPr kumimoji="1" lang="zh-TW" altLang="en-US" dirty="0"/>
              <a:t>這是因為中文是</a:t>
            </a:r>
            <a:r>
              <a:rPr kumimoji="1" lang="en-US" altLang="zh-TW" dirty="0" err="1"/>
              <a:t>unicode</a:t>
            </a:r>
            <a:r>
              <a:rPr kumimoji="1" lang="zh-TW" altLang="en-US" dirty="0"/>
              <a:t>編碼非</a:t>
            </a:r>
            <a:r>
              <a:rPr kumimoji="1" lang="en-US" altLang="zh-TW" dirty="0"/>
              <a:t>ASCII</a:t>
            </a:r>
            <a:r>
              <a:rPr kumimoji="1" lang="zh-TW" altLang="en-US" dirty="0"/>
              <a:t>編碼</a:t>
            </a:r>
          </a:p>
        </p:txBody>
      </p:sp>
    </p:spTree>
    <p:extLst>
      <p:ext uri="{BB962C8B-B14F-4D97-AF65-F5344CB8AC3E}">
        <p14:creationId xmlns:p14="http://schemas.microsoft.com/office/powerpoint/2010/main" val="209339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wcslen.c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wchar.h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string.h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wchar_t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* 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wstr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= L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zh-TW" altLang="pl-PL" dirty="0">
                <a:solidFill>
                  <a:srgbClr val="C41A16"/>
                </a:solidFill>
                <a:latin typeface="PingFangTC-Regular" charset="-120"/>
                <a:ea typeface="PingFangTC-Regular" charset="-120"/>
              </a:rPr>
              <a:t>中文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  <a:ea typeface="PingFangTC-Regular" charset="-120"/>
              </a:rPr>
              <a:t>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   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printf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(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  <a:ea typeface="PingFangTC-Regular" charset="-120"/>
              </a:rPr>
              <a:t>"%d\n"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, (</a:t>
            </a:r>
            <a:r>
              <a:rPr lang="pl-PL" altLang="zh-TW" dirty="0" err="1">
                <a:solidFill>
                  <a:srgbClr val="AA0D91"/>
                </a:solidFill>
                <a:latin typeface="Menlo-Regular" charset="0"/>
                <a:ea typeface="PingFangTC-Regular" charset="-120"/>
              </a:rPr>
              <a:t>int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)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wcslen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(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wstr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  <a:ea typeface="PingFangTC-Regular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  <a:ea typeface="PingFangTC-Regular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43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hu-HU" altLang="zh-TW" dirty="0"/>
              <a:t>$./</a:t>
            </a:r>
            <a:r>
              <a:rPr kumimoji="1" lang="hu-HU" altLang="zh-TW" dirty="0" err="1"/>
              <a:t>wcslen</a:t>
            </a:r>
            <a:r>
              <a:rPr kumimoji="1" lang="hu-HU" altLang="zh-TW" dirty="0"/>
              <a:t> </a:t>
            </a:r>
          </a:p>
          <a:p>
            <a:pPr marL="0" indent="0">
              <a:buNone/>
            </a:pPr>
            <a:r>
              <a:rPr kumimoji="1" lang="hu-HU" altLang="zh-TW" dirty="0"/>
              <a:t>2</a:t>
            </a:r>
          </a:p>
          <a:p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wchar_t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* </a:t>
            </a:r>
            <a:r>
              <a:rPr lang="pl-PL" altLang="zh-TW" dirty="0" err="1">
                <a:solidFill>
                  <a:srgbClr val="000000"/>
                </a:solidFill>
                <a:latin typeface="Menlo-Regular" charset="0"/>
              </a:rPr>
              <a:t>wstr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</a:rPr>
              <a:t> = L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</a:rPr>
              <a:t>“</a:t>
            </a:r>
            <a:r>
              <a:rPr lang="zh-TW" altLang="pl-PL" dirty="0">
                <a:solidFill>
                  <a:srgbClr val="C41A16"/>
                </a:solidFill>
                <a:latin typeface="PingFangTC-Regular" charset="-120"/>
                <a:ea typeface="PingFangTC-Regular" charset="-120"/>
              </a:rPr>
              <a:t>中文</a:t>
            </a:r>
            <a:r>
              <a:rPr lang="pl-PL" altLang="zh-TW" dirty="0">
                <a:solidFill>
                  <a:srgbClr val="C41A16"/>
                </a:solidFill>
                <a:latin typeface="Menlo-Regular" charset="0"/>
                <a:ea typeface="PingFangTC-Regular" charset="-120"/>
              </a:rPr>
              <a:t>”</a:t>
            </a:r>
            <a:r>
              <a:rPr lang="pl-PL" altLang="zh-TW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宣告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wstr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是寬字元字串</a:t>
            </a:r>
            <a:endParaRPr lang="en-US" altLang="zh-TW" dirty="0">
              <a:solidFill>
                <a:srgbClr val="000000"/>
              </a:solidFill>
              <a:latin typeface="Menlo-Regular" charset="0"/>
              <a:ea typeface="PingFangTC-Regular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使用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wcslen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（寬字元版本的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strlen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  <a:ea typeface="PingFangTC-Regular" charset="-120"/>
              </a:rPr>
              <a:t>）就可以正確的判斷出字串的長度</a:t>
            </a:r>
            <a:endParaRPr lang="en-US" altLang="zh-TW" dirty="0">
              <a:solidFill>
                <a:srgbClr val="000000"/>
              </a:solidFill>
              <a:latin typeface="Menlo-Regular" charset="0"/>
              <a:ea typeface="PingFangTC-Regular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1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fopen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FILE*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file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file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"w"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fprintf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(file,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"this is a 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tmp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 file\n"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039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fwide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6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Menlo-Regular" charset="0"/>
              </a:rPr>
              <a:t>fwide</a:t>
            </a:r>
            <a:r>
              <a:rPr lang="en-US" altLang="zh-TW" sz="3600" dirty="0">
                <a:solidFill>
                  <a:srgbClr val="000000"/>
                </a:solidFill>
                <a:latin typeface="Menlo-Regular" charset="0"/>
              </a:rPr>
              <a:t> (FILE *stream, </a:t>
            </a:r>
            <a:r>
              <a:rPr lang="en-US" altLang="zh-TW" sz="36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Menlo-Regular" charset="0"/>
              </a:rPr>
              <a:t> mode)</a:t>
            </a:r>
          </a:p>
          <a:p>
            <a:endParaRPr kumimoji="1" lang="en-US" altLang="zh-TW" i="1" dirty="0"/>
          </a:p>
          <a:p>
            <a:r>
              <a:rPr kumimoji="1" lang="en-US" altLang="zh-TW" dirty="0"/>
              <a:t>mode</a:t>
            </a:r>
            <a:r>
              <a:rPr kumimoji="1" lang="zh-TW" altLang="en-US" dirty="0"/>
              <a:t>為</a:t>
            </a:r>
            <a:r>
              <a:rPr kumimoji="1" lang="en-US" altLang="zh-TW" dirty="0"/>
              <a:t>0</a:t>
            </a:r>
            <a:r>
              <a:rPr kumimoji="1" lang="zh-TW" altLang="en-US" dirty="0"/>
              <a:t>時，回傳</a:t>
            </a:r>
            <a:r>
              <a:rPr kumimoji="1" lang="en-US" altLang="zh-TW" dirty="0"/>
              <a:t>stream</a:t>
            </a:r>
            <a:r>
              <a:rPr kumimoji="1" lang="zh-TW" altLang="en-US" dirty="0"/>
              <a:t>目前的讀寫狀態。大於</a:t>
            </a:r>
            <a:r>
              <a:rPr kumimoji="1" lang="en-US" altLang="zh-TW" dirty="0"/>
              <a:t>0</a:t>
            </a:r>
            <a:r>
              <a:rPr kumimoji="1" lang="zh-TW" altLang="en-US" dirty="0"/>
              <a:t>切換為讀寫寬字串，小於</a:t>
            </a:r>
            <a:r>
              <a:rPr kumimoji="1" lang="en-US" altLang="zh-TW" dirty="0"/>
              <a:t>0</a:t>
            </a:r>
            <a:r>
              <a:rPr kumimoji="1" lang="zh-TW" altLang="en-US" dirty="0"/>
              <a:t>切換為讀寫一般字串</a:t>
            </a:r>
          </a:p>
        </p:txBody>
      </p:sp>
    </p:spTree>
    <p:extLst>
      <p:ext uri="{BB962C8B-B14F-4D97-AF65-F5344CB8AC3E}">
        <p14:creationId xmlns:p14="http://schemas.microsoft.com/office/powerpoint/2010/main" val="1646754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寬字元的讀取及寫入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wchar.h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wchar_t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fgetws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wchar_t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ws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n, FILE *stream);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fputws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wchar_t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ws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FILE *stream);</a:t>
            </a: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寬字元（萬國碼，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unicode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）幾乎都定義在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wchar.h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例如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fgetws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可以從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stream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中讀取一個寬字元字串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56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83AC7F-4EC5-B049-ACA8-B29590B8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製造一個系統唯一的暫存檔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C7F9DA-6E67-0542-9AE7-EC4F2A73A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4361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tmp</a:t>
            </a:r>
            <a:r>
              <a:rPr kumimoji="1" lang="en-US" altLang="zh-TW" dirty="0"/>
              <a:t> file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tempnam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dir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pfx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tmpfile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tmpnam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*s);</a:t>
            </a:r>
          </a:p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mktemp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*template);</a:t>
            </a:r>
          </a:p>
          <a:p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mkstemps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*template,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suffixlen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460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以</a:t>
            </a:r>
            <a:r>
              <a:rPr kumimoji="1" lang="en-US" altLang="zh-TW" dirty="0" err="1"/>
              <a:t>mktemp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mktemp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*template);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在系統中建立一個「唯一的檔案」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template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的格式為「最後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6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個字母必須是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XXXXXX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（一定要大寫）」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XXXXXX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會被替換成一個「唯一的字串」，確保這個檔案的檔名在系統中是唯一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通常用來製造暫存檔案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411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mktemp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stdlib.h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errno.h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FILE* stream;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tmpStr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[] =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"./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shiwulo_XXXXXX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mktemp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tmpStr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"%s\n"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tmpStr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stream =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tmpStr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“w+”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);	</a:t>
            </a:r>
            <a:r>
              <a:rPr lang="en-US" altLang="zh-TW" dirty="0">
                <a:solidFill>
                  <a:srgbClr val="007400"/>
                </a:solidFill>
                <a:latin typeface="Menlo-Regular" charset="0"/>
              </a:rPr>
              <a:t>/*</a:t>
            </a:r>
            <a:r>
              <a:rPr lang="zh-TW" altLang="en-US" dirty="0">
                <a:solidFill>
                  <a:srgbClr val="007400"/>
                </a:solidFill>
                <a:latin typeface="Menlo-Regular" charset="0"/>
              </a:rPr>
              <a:t>權限為</a:t>
            </a:r>
            <a:r>
              <a:rPr lang="en-US" altLang="zh-TW" dirty="0">
                <a:solidFill>
                  <a:srgbClr val="007400"/>
                </a:solidFill>
                <a:latin typeface="Menlo-Regular" charset="0"/>
              </a:rPr>
              <a:t>600</a:t>
            </a:r>
            <a:r>
              <a:rPr lang="zh-TW" altLang="en-US" dirty="0">
                <a:solidFill>
                  <a:srgbClr val="007400"/>
                </a:solidFill>
                <a:latin typeface="Menlo-Regular" charset="0"/>
              </a:rPr>
              <a:t>，只有</a:t>
            </a:r>
            <a:r>
              <a:rPr lang="en-US" altLang="zh-TW" dirty="0">
                <a:solidFill>
                  <a:srgbClr val="007400"/>
                </a:solidFill>
                <a:latin typeface="Menlo-Regular" charset="0"/>
              </a:rPr>
              <a:t>owner</a:t>
            </a:r>
            <a:r>
              <a:rPr lang="zh-TW" altLang="en-US" dirty="0">
                <a:solidFill>
                  <a:srgbClr val="007400"/>
                </a:solidFill>
                <a:latin typeface="Menlo-Regular" charset="0"/>
              </a:rPr>
              <a:t>才可以讀寫</a:t>
            </a:r>
            <a:r>
              <a:rPr lang="en-US" altLang="zh-TW" dirty="0">
                <a:solidFill>
                  <a:srgbClr val="007400"/>
                </a:solidFill>
                <a:latin typeface="Menlo-Regular" charset="0"/>
              </a:rPr>
              <a:t>*/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(stream ==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perror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ro-RO" altLang="zh-TW" dirty="0" err="1">
                <a:solidFill>
                  <a:srgbClr val="C41A16"/>
                </a:solidFill>
                <a:latin typeface="Menlo-Regular" charset="0"/>
              </a:rPr>
              <a:t>error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fputs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ro-RO" altLang="zh-TW" dirty="0" err="1">
                <a:solidFill>
                  <a:srgbClr val="C41A16"/>
                </a:solidFill>
                <a:latin typeface="Menlo-Regular" charset="0"/>
              </a:rPr>
              <a:t>hello</a:t>
            </a:r>
            <a:r>
              <a:rPr lang="ro-RO" altLang="zh-TW" dirty="0">
                <a:solidFill>
                  <a:srgbClr val="C41A16"/>
                </a:solidFill>
                <a:latin typeface="Menlo-Regular" charset="0"/>
              </a:rPr>
              <a:t>\0"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stdout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865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俺的建議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使用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tmpfile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比較好，因為製造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tempName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後，在還沒打開這個檔案時，有可能另外一隻程式剛好使用同樣的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tempName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做同樣的事情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這種情況很少見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萬一發生這種情況，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bug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很難抓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tmpfile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Menlo-Regular" charset="0"/>
              </a:rPr>
              <a:t>可以一次搞定製造檔名和開檔案</a:t>
            </a: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lvl="1"/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31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kumimoji="1" lang="zh-TW" altLang="en-US">
                <a:solidFill>
                  <a:schemeClr val="bg1"/>
                </a:solidFill>
              </a:rPr>
              <a:t>俺的建議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使用左邊列出來的這些函數，他們都將</a:t>
            </a:r>
            <a:r>
              <a:rPr lang="en-US" altLang="zh-TW" sz="2400" dirty="0">
                <a:solidFill>
                  <a:schemeClr val="bg1"/>
                </a:solidFill>
              </a:rPr>
              <a:t>1. </a:t>
            </a:r>
            <a:r>
              <a:rPr lang="zh-TW" altLang="en-US" sz="2400" dirty="0">
                <a:solidFill>
                  <a:schemeClr val="bg1"/>
                </a:solidFill>
              </a:rPr>
              <a:t>產生檔名、開啟檔案，合而為一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zh-TW" altLang="en-US" sz="2400" dirty="0">
                <a:solidFill>
                  <a:schemeClr val="bg1"/>
                </a:solidFill>
              </a:rPr>
              <a:t>這些類似的函數，</a:t>
            </a:r>
            <a:r>
              <a:rPr lang="zh-TW" altLang="en-US" sz="2400" dirty="0">
                <a:solidFill>
                  <a:srgbClr val="FFFF00"/>
                </a:solidFill>
              </a:rPr>
              <a:t>請自學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953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要注意寬字元的函數跟一般的函數的不同</a:t>
            </a:r>
            <a:endParaRPr kumimoji="1" lang="en-US" altLang="zh-TW" dirty="0"/>
          </a:p>
          <a:p>
            <a:r>
              <a:rPr kumimoji="1" lang="zh-TW" altLang="en-US" dirty="0"/>
              <a:t>了解怎樣在系統內產生</a:t>
            </a:r>
            <a:r>
              <a:rPr kumimoji="1" lang="en-US" altLang="zh-TW" dirty="0"/>
              <a:t>temp file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3518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寫一隻程式</a:t>
            </a:r>
            <a:r>
              <a:rPr kumimoji="1" lang="en-US" altLang="zh-TW" dirty="0" err="1"/>
              <a:t>acp</a:t>
            </a:r>
            <a:r>
              <a:rPr kumimoji="1" lang="zh-TW" altLang="en-US" dirty="0"/>
              <a:t>，他在複製檔案的時候會先製造一個</a:t>
            </a:r>
            <a:r>
              <a:rPr kumimoji="1" lang="en-US" altLang="zh-TW" dirty="0" err="1"/>
              <a:t>tmpFile</a:t>
            </a:r>
            <a:r>
              <a:rPr kumimoji="1" lang="zh-TW" altLang="en-US" dirty="0"/>
              <a:t>，等到檔案複製結束，再用</a:t>
            </a:r>
            <a:r>
              <a:rPr kumimoji="1" lang="en-US" altLang="zh-TW" dirty="0"/>
              <a:t>move</a:t>
            </a:r>
            <a:r>
              <a:rPr kumimoji="1" lang="zh-TW" altLang="en-US" dirty="0"/>
              <a:t>的方式，將檔案移動到指定的位置，並給予指定的檔案</a:t>
            </a:r>
            <a:endParaRPr kumimoji="1" lang="en-US" altLang="zh-TW" dirty="0"/>
          </a:p>
          <a:p>
            <a:r>
              <a:rPr kumimoji="1" lang="zh-TW" altLang="en-US" dirty="0"/>
              <a:t>範例：</a:t>
            </a:r>
            <a:r>
              <a:rPr kumimoji="1" lang="en-US" altLang="zh-TW" dirty="0" err="1"/>
              <a:t>acp</a:t>
            </a:r>
            <a:r>
              <a:rPr kumimoji="1" lang="en-US" altLang="zh-TW" dirty="0"/>
              <a:t> file1 file2</a:t>
            </a:r>
            <a:r>
              <a:rPr kumimoji="1" lang="zh-TW" altLang="en-US" dirty="0"/>
              <a:t>，將</a:t>
            </a:r>
            <a:r>
              <a:rPr kumimoji="1" lang="en-US" altLang="zh-TW" dirty="0"/>
              <a:t>file1</a:t>
            </a:r>
            <a:r>
              <a:rPr kumimoji="1" lang="zh-TW" altLang="en-US" dirty="0"/>
              <a:t>複製到</a:t>
            </a:r>
            <a:r>
              <a:rPr kumimoji="1" lang="en-US" altLang="zh-TW" dirty="0"/>
              <a:t>file2</a:t>
            </a:r>
            <a:r>
              <a:rPr kumimoji="1" lang="zh-TW" altLang="en-US" dirty="0"/>
              <a:t>，但是複製的過程先產生暫存檔案，等複製結束，再將暫存檔案</a:t>
            </a:r>
            <a:r>
              <a:rPr kumimoji="1" lang="en-US" altLang="zh-TW" dirty="0"/>
              <a:t>move</a:t>
            </a:r>
            <a:r>
              <a:rPr kumimoji="1" lang="zh-TW" altLang="en-US" dirty="0"/>
              <a:t>到</a:t>
            </a:r>
            <a:r>
              <a:rPr kumimoji="1" lang="en-US" altLang="zh-TW" dirty="0"/>
              <a:t>file2</a:t>
            </a:r>
            <a:r>
              <a:rPr kumimoji="1" lang="zh-TW" altLang="en-US" dirty="0"/>
              <a:t>的位置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13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fopen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dirty="0">
              <a:solidFill>
                <a:srgbClr val="643820"/>
              </a:solidFill>
              <a:latin typeface="Menlo-Regular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*path,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*mode);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FILE 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fdopen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*mode);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回傳值是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這個資料型別</a:t>
            </a:r>
            <a:endParaRPr kumimoji="1" lang="en-US" altLang="zh-TW" dirty="0"/>
          </a:p>
          <a:p>
            <a:r>
              <a:rPr kumimoji="1" lang="zh-TW" altLang="en-US" dirty="0"/>
              <a:t>初始化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只能用</a:t>
            </a:r>
            <a:r>
              <a:rPr kumimoji="1" lang="en-US" altLang="zh-TW" dirty="0" err="1"/>
              <a:t>stdio</a:t>
            </a:r>
            <a:r>
              <a:rPr kumimoji="1" lang="zh-TW" altLang="en-US" dirty="0"/>
              <a:t>定義的函數操作，如：</a:t>
            </a:r>
            <a:r>
              <a:rPr kumimoji="1" lang="en-US" altLang="zh-TW" dirty="0" err="1"/>
              <a:t>fopen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fdopen</a:t>
            </a:r>
            <a:endParaRPr kumimoji="1" lang="en-US" altLang="zh-TW" dirty="0"/>
          </a:p>
          <a:p>
            <a:r>
              <a:rPr kumimoji="1" lang="en-US" altLang="zh-TW" dirty="0" err="1"/>
              <a:t>fdopen</a:t>
            </a:r>
            <a:r>
              <a:rPr kumimoji="1" lang="zh-TW" altLang="en-US" dirty="0"/>
              <a:t>可以將上一個章節教的</a:t>
            </a:r>
            <a:r>
              <a:rPr kumimoji="1" lang="en-US" altLang="zh-TW" dirty="0"/>
              <a:t>file descriptor</a:t>
            </a:r>
            <a:r>
              <a:rPr kumimoji="1" lang="zh-TW" altLang="en-US" dirty="0"/>
              <a:t>轉換為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物件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80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fopen</a:t>
            </a:r>
            <a:r>
              <a:rPr kumimoji="1" lang="zh-TW" altLang="en-US" dirty="0"/>
              <a:t>的</a:t>
            </a:r>
            <a:r>
              <a:rPr kumimoji="1" lang="en-US" altLang="zh-TW" dirty="0"/>
              <a:t>mode</a:t>
            </a:r>
            <a:r>
              <a:rPr kumimoji="1" lang="zh-TW" altLang="en-US" dirty="0"/>
              <a:t>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fopen</a:t>
            </a:r>
            <a:r>
              <a:rPr kumimoji="1" lang="zh-TW" altLang="en-US" dirty="0"/>
              <a:t>可以接多種參數，常用的參數如下，修飾參數接在參數之後</a:t>
            </a: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48959"/>
              </p:ext>
            </p:extLst>
          </p:nvPr>
        </p:nvGraphicFramePr>
        <p:xfrm>
          <a:off x="1260104" y="2481253"/>
          <a:ext cx="926143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4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代表意義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開啟檔案以供讀取（檔案要原本就存在）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開啟檔案以供寫入。如果原本就有這個檔案，原先檔案的內容會被清除。原本沒有這個檔案，系統自動建立此檔案。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開啟檔案以供寫入，所寫入的資料附加於原檔案之後。原本沒有這個檔案，系統自動建立此檔案。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和「</a:t>
                      </a:r>
                      <a:r>
                        <a:rPr lang="en-US" altLang="zh-TW" dirty="0"/>
                        <a:t>r</a:t>
                      </a:r>
                      <a:r>
                        <a:rPr lang="zh-TW" altLang="en-US" dirty="0"/>
                        <a:t>」一樣，但打開的檔案可供「讀、寫」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和「</a:t>
                      </a:r>
                      <a:r>
                        <a:rPr lang="en-US" altLang="zh-TW" dirty="0"/>
                        <a:t>w</a:t>
                      </a:r>
                      <a:r>
                        <a:rPr lang="zh-TW" altLang="en-US" dirty="0"/>
                        <a:t>」一樣，但打開的檔案可供「讀、寫」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和「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」一樣，但打開的檔案可供「讀、寫」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60104" y="5890161"/>
            <a:ext cx="926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某些作業系統還提供</a:t>
            </a:r>
            <a:r>
              <a:rPr kumimoji="1" lang="en-US" altLang="zh-TW" dirty="0"/>
              <a:t>b</a:t>
            </a:r>
            <a:r>
              <a:rPr kumimoji="1" lang="zh-TW" altLang="en-US" dirty="0"/>
              <a:t>這個</a:t>
            </a:r>
            <a:r>
              <a:rPr kumimoji="1" lang="en-US" altLang="zh-TW" dirty="0"/>
              <a:t>mode</a:t>
            </a:r>
            <a:r>
              <a:rPr kumimoji="1" lang="zh-TW" altLang="en-US" dirty="0"/>
              <a:t>（例如：</a:t>
            </a:r>
            <a:r>
              <a:rPr kumimoji="1" lang="en-US" altLang="zh-TW" dirty="0" err="1"/>
              <a:t>rb</a:t>
            </a:r>
            <a:r>
              <a:rPr kumimoji="1" lang="zh-TW" altLang="en-US" dirty="0"/>
              <a:t>），代表</a:t>
            </a:r>
            <a:r>
              <a:rPr kumimoji="1" lang="en-US" altLang="zh-TW" dirty="0"/>
              <a:t>binary</a:t>
            </a:r>
            <a:r>
              <a:rPr kumimoji="1" lang="zh-TW" altLang="en-US" dirty="0"/>
              <a:t>，但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並不特別區分「字」與「二進位碼」，因此我們可以忽略</a:t>
            </a:r>
            <a:r>
              <a:rPr kumimoji="1" lang="en-US" altLang="zh-TW" dirty="0"/>
              <a:t>b</a:t>
            </a:r>
            <a:r>
              <a:rPr kumimoji="1" lang="zh-TW" altLang="en-US" dirty="0"/>
              <a:t>這個</a:t>
            </a:r>
            <a:r>
              <a:rPr kumimoji="1" lang="en-US" altLang="zh-TW" dirty="0"/>
              <a:t>mode</a:t>
            </a:r>
            <a:r>
              <a:rPr kumimoji="1" lang="zh-TW" altLang="en-US" dirty="0"/>
              <a:t>（如果加上「</a:t>
            </a:r>
            <a:r>
              <a:rPr kumimoji="1" lang="en-US" altLang="zh-TW" dirty="0"/>
              <a:t>b</a:t>
            </a:r>
            <a:r>
              <a:rPr kumimoji="1" lang="zh-TW" altLang="en-US" dirty="0"/>
              <a:t>」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，也會忽略這個</a:t>
            </a:r>
            <a:r>
              <a:rPr kumimoji="1" lang="en-US" altLang="zh-TW" dirty="0"/>
              <a:t>mode</a:t>
            </a:r>
            <a:r>
              <a:rPr kumimoji="1" lang="zh-TW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07310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Glibc</a:t>
            </a:r>
            <a:r>
              <a:rPr kumimoji="1" lang="zh-TW" altLang="en-US" dirty="0"/>
              <a:t>對</a:t>
            </a:r>
            <a:r>
              <a:rPr kumimoji="1" lang="en-US" altLang="zh-TW" dirty="0" err="1"/>
              <a:t>fopen</a:t>
            </a:r>
            <a:r>
              <a:rPr kumimoji="1" lang="zh-TW" altLang="en-US" dirty="0"/>
              <a:t>的擴充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1" y="1825625"/>
            <a:ext cx="8158758" cy="4351338"/>
          </a:xfrm>
        </p:spPr>
      </p:pic>
    </p:spTree>
    <p:extLst>
      <p:ext uri="{BB962C8B-B14F-4D97-AF65-F5344CB8AC3E}">
        <p14:creationId xmlns:p14="http://schemas.microsoft.com/office/powerpoint/2010/main" val="189246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stdin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stdout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stderr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UNIX</a:t>
            </a:r>
            <a:r>
              <a:rPr kumimoji="1" lang="zh-TW" altLang="en-US" dirty="0"/>
              <a:t>內，一啟動程式作業系統就會自動幫我們開啟三個「檔案」，分別是標準輸入、標準輸出及標準錯誤輸出，這三個檔案對應的</a:t>
            </a:r>
            <a:r>
              <a:rPr kumimoji="1" lang="en-US" altLang="zh-TW" dirty="0"/>
              <a:t>FILE</a:t>
            </a:r>
            <a:r>
              <a:rPr kumimoji="1" lang="zh-TW" altLang="en-US" dirty="0"/>
              <a:t>物件如下</a:t>
            </a:r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416863"/>
              </p:ext>
            </p:extLst>
          </p:nvPr>
        </p:nvGraphicFramePr>
        <p:xfrm>
          <a:off x="838200" y="3747022"/>
          <a:ext cx="10515600" cy="146304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r>
                        <a:rPr lang="zh-TW" altLang="en-US" dirty="0"/>
                        <a:t>物件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「通常」的設備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標準輸入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鍵盤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標準輸出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stdout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螢幕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標準錯誤輸出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stderr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螢幕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13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自學：</a:t>
            </a:r>
            <a:r>
              <a:rPr kumimoji="1" lang="en-US" altLang="zh-TW" dirty="0" err="1"/>
              <a:t>fileno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en-US" altLang="zh-TW" dirty="0"/>
              <a:t>The function </a:t>
            </a:r>
            <a:r>
              <a:rPr kumimoji="1" lang="en-US" altLang="zh-TW" dirty="0" err="1"/>
              <a:t>fileno</a:t>
            </a:r>
            <a:r>
              <a:rPr kumimoji="1" lang="en-US" altLang="zh-TW" dirty="0"/>
              <a:t>() examines the  argument  stream  and  returns  its integer descriptor.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2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fprintf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n-US" altLang="zh-TW" sz="18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TW" sz="1800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n-US" altLang="zh-TW" sz="1800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TW" sz="1800" dirty="0">
              <a:solidFill>
                <a:srgbClr val="643820"/>
              </a:solidFill>
              <a:latin typeface="Menlo-Regular" charset="0"/>
            </a:endParaRP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restrict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format, ...)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-Regular" charset="0"/>
              </a:rPr>
              <a:t>fprintf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(FILE *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restrict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stream, </a:t>
            </a: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restrict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format, ...)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-Regular" charset="0"/>
              </a:rPr>
              <a:t>sprintf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*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restrict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Menlo-Regular" charset="0"/>
              </a:rPr>
              <a:t>str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sz="1800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altLang="zh-TW" sz="1800" dirty="0">
                <a:solidFill>
                  <a:srgbClr val="AA0D91"/>
                </a:solidFill>
                <a:latin typeface="Menlo-Regular" charset="0"/>
              </a:rPr>
              <a:t>restrict</a:t>
            </a:r>
            <a:r>
              <a:rPr lang="en-US" altLang="zh-TW" sz="1800" dirty="0">
                <a:solidFill>
                  <a:srgbClr val="000000"/>
                </a:solidFill>
                <a:latin typeface="Menlo-Regular" charset="0"/>
              </a:rPr>
              <a:t> format, ...)</a:t>
            </a:r>
          </a:p>
          <a:p>
            <a:endParaRPr kumimoji="1" lang="en-US" altLang="zh-TW" dirty="0"/>
          </a:p>
          <a:p>
            <a:r>
              <a:rPr kumimoji="1" lang="en-US" altLang="zh-TW" dirty="0" err="1"/>
              <a:t>printf</a:t>
            </a:r>
            <a:r>
              <a:rPr kumimoji="1" lang="zh-TW" altLang="en-US" dirty="0"/>
              <a:t>將「格式化」後的字串印到標準輸出（通常是螢幕）</a:t>
            </a:r>
            <a:endParaRPr kumimoji="1" lang="en-US" altLang="zh-TW" dirty="0"/>
          </a:p>
          <a:p>
            <a:r>
              <a:rPr kumimoji="1" lang="en-US" altLang="zh-TW" dirty="0" err="1"/>
              <a:t>fprintf</a:t>
            </a:r>
            <a:r>
              <a:rPr kumimoji="1" lang="zh-TW" altLang="en-US" dirty="0"/>
              <a:t>將「格式化」後的字串印到檔案</a:t>
            </a:r>
            <a:endParaRPr kumimoji="1" lang="en-US" altLang="zh-TW" dirty="0"/>
          </a:p>
          <a:p>
            <a:r>
              <a:rPr kumimoji="1" lang="en-US" altLang="zh-TW" dirty="0" err="1"/>
              <a:t>sprintf</a:t>
            </a:r>
            <a:r>
              <a:rPr kumimoji="1" lang="zh-TW" altLang="en-US" dirty="0"/>
              <a:t>將「格式化」後的字串印到「記憶體」</a:t>
            </a:r>
          </a:p>
        </p:txBody>
      </p:sp>
    </p:spTree>
    <p:extLst>
      <p:ext uri="{BB962C8B-B14F-4D97-AF65-F5344CB8AC3E}">
        <p14:creationId xmlns:p14="http://schemas.microsoft.com/office/powerpoint/2010/main" val="139943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2452</Words>
  <Application>Microsoft Macintosh PowerPoint</Application>
  <PresentationFormat>寬螢幕</PresentationFormat>
  <Paragraphs>319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微軟正黑體</vt:lpstr>
      <vt:lpstr>新細明體</vt:lpstr>
      <vt:lpstr>PingFangTC-Regular</vt:lpstr>
      <vt:lpstr>黑体</vt:lpstr>
      <vt:lpstr>Arial</vt:lpstr>
      <vt:lpstr>Calibri</vt:lpstr>
      <vt:lpstr>Consolas</vt:lpstr>
      <vt:lpstr>Menlo</vt:lpstr>
      <vt:lpstr>Menlo-Regular</vt:lpstr>
      <vt:lpstr>Office 佈景主題</vt:lpstr>
      <vt:lpstr>Ｃ標準輸出入函數庫 與 作業系統</vt:lpstr>
      <vt:lpstr>開啟檔案、讀寫檔案</vt:lpstr>
      <vt:lpstr>fopen()</vt:lpstr>
      <vt:lpstr>fopen()</vt:lpstr>
      <vt:lpstr>fopen的mode參數</vt:lpstr>
      <vt:lpstr>Glibc對fopen的擴充</vt:lpstr>
      <vt:lpstr>stdin、stdout、stderr</vt:lpstr>
      <vt:lpstr>自學：fileno</vt:lpstr>
      <vt:lpstr>fprintf</vt:lpstr>
      <vt:lpstr>Example: fprintf &amp; mode</vt:lpstr>
      <vt:lpstr>執行結果</vt:lpstr>
      <vt:lpstr>檔案位置（position）</vt:lpstr>
      <vt:lpstr>append + fseek</vt:lpstr>
      <vt:lpstr>結果</vt:lpstr>
      <vt:lpstr>C函數庫的buffer</vt:lpstr>
      <vt:lpstr>設定buffer的大小</vt:lpstr>
      <vt:lpstr>以setvbuf為例</vt:lpstr>
      <vt:lpstr>setvbuf</vt:lpstr>
      <vt:lpstr>結果</vt:lpstr>
      <vt:lpstr>結果</vt:lpstr>
      <vt:lpstr>讀寫檔案</vt:lpstr>
      <vt:lpstr>Errors 及 EOF</vt:lpstr>
      <vt:lpstr>feof</vt:lpstr>
      <vt:lpstr>小結</vt:lpstr>
      <vt:lpstr>寬字串（wide string, i18n）</vt:lpstr>
      <vt:lpstr>strlen.c</vt:lpstr>
      <vt:lpstr>執行結果</vt:lpstr>
      <vt:lpstr>wcslen.c</vt:lpstr>
      <vt:lpstr>執行結果</vt:lpstr>
      <vt:lpstr>fwide()</vt:lpstr>
      <vt:lpstr>寬字元的讀取及寫入</vt:lpstr>
      <vt:lpstr>製造一個系統唯一的暫存檔</vt:lpstr>
      <vt:lpstr>tmp file</vt:lpstr>
      <vt:lpstr>以mktemp為例</vt:lpstr>
      <vt:lpstr>mktemp</vt:lpstr>
      <vt:lpstr>俺的建議</vt:lpstr>
      <vt:lpstr>俺的建議</vt:lpstr>
      <vt:lpstr>小結</vt:lpstr>
      <vt:lpstr>作業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Ｃ標準輸出入函數庫 與 作業系統</dc:title>
  <dc:creator>shiwu Lo</dc:creator>
  <cp:lastModifiedBy>習五 羅</cp:lastModifiedBy>
  <cp:revision>53</cp:revision>
  <dcterms:created xsi:type="dcterms:W3CDTF">2016-01-17T04:22:15Z</dcterms:created>
  <dcterms:modified xsi:type="dcterms:W3CDTF">2018-06-19T04:29:41Z</dcterms:modified>
</cp:coreProperties>
</file>