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7"/>
  </p:notesMasterIdLst>
  <p:sldIdLst>
    <p:sldId id="256" r:id="rId2"/>
    <p:sldId id="383" r:id="rId3"/>
    <p:sldId id="371" r:id="rId4"/>
    <p:sldId id="259" r:id="rId5"/>
    <p:sldId id="260" r:id="rId6"/>
    <p:sldId id="261" r:id="rId7"/>
    <p:sldId id="262" r:id="rId8"/>
    <p:sldId id="263" r:id="rId9"/>
    <p:sldId id="264" r:id="rId10"/>
    <p:sldId id="265" r:id="rId11"/>
    <p:sldId id="266" r:id="rId12"/>
    <p:sldId id="267" r:id="rId13"/>
    <p:sldId id="268" r:id="rId14"/>
    <p:sldId id="269" r:id="rId15"/>
    <p:sldId id="374" r:id="rId16"/>
    <p:sldId id="375"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76" r:id="rId34"/>
    <p:sldId id="377" r:id="rId35"/>
    <p:sldId id="378" r:id="rId36"/>
    <p:sldId id="379" r:id="rId37"/>
    <p:sldId id="380"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81" r:id="rId75"/>
    <p:sldId id="382"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68"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70" r:id="rId112"/>
    <p:sldId id="356" r:id="rId113"/>
    <p:sldId id="357" r:id="rId114"/>
    <p:sldId id="372" r:id="rId115"/>
    <p:sldId id="373" r:id="rId116"/>
    <p:sldId id="358" r:id="rId117"/>
    <p:sldId id="359" r:id="rId118"/>
    <p:sldId id="360" r:id="rId119"/>
    <p:sldId id="361" r:id="rId120"/>
    <p:sldId id="362" r:id="rId121"/>
    <p:sldId id="363" r:id="rId122"/>
    <p:sldId id="364" r:id="rId123"/>
    <p:sldId id="365" r:id="rId124"/>
    <p:sldId id="366" r:id="rId125"/>
    <p:sldId id="367" r:id="rId1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p:restoredTop sz="94644"/>
  </p:normalViewPr>
  <p:slideViewPr>
    <p:cSldViewPr snapToGrid="0" snapToObjects="1">
      <p:cViewPr varScale="1">
        <p:scale>
          <a:sx n="213" d="100"/>
          <a:sy n="213" d="100"/>
        </p:scale>
        <p:origin x="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8FC06-C2E2-F74C-AE16-A545AA5AA64B}" type="datetimeFigureOut">
              <a:rPr kumimoji="1" lang="zh-TW" altLang="en-US" smtClean="0"/>
              <a:t>2018/6/21</a:t>
            </a:fld>
            <a:endParaRPr kumimoji="1" lang="zh-TW" altLang="en-US"/>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37A80-A8B6-924C-B9E1-B5AF7469EEDF}" type="slidenum">
              <a:rPr kumimoji="1" lang="zh-TW" altLang="en-US" smtClean="0"/>
              <a:t>‹#›</a:t>
            </a:fld>
            <a:endParaRPr kumimoji="1" lang="zh-TW" altLang="en-US"/>
          </a:p>
        </p:txBody>
      </p:sp>
    </p:spTree>
    <p:extLst>
      <p:ext uri="{BB962C8B-B14F-4D97-AF65-F5344CB8AC3E}">
        <p14:creationId xmlns:p14="http://schemas.microsoft.com/office/powerpoint/2010/main" val="99921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FB40E19D-CEB3-C446-9AA8-448DA7CD8D98}"/>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74CB66A8-48C6-484F-87D6-0BAAF626C08A}"/>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3A1BE998-431F-E242-BC3F-6E560CAD9AAD}"/>
              </a:ext>
            </a:extLst>
          </p:cNvPr>
          <p:cNvSpPr txBox="1"/>
          <p:nvPr/>
        </p:nvSpPr>
        <p:spPr>
          <a:xfrm>
            <a:off x="3884764" y="0"/>
            <a:ext cx="2971443" cy="458278"/>
          </a:xfrm>
          <a:prstGeom prst="rect">
            <a:avLst/>
          </a:prstGeom>
          <a:noFill/>
          <a:ln cap="flat">
            <a:noFill/>
          </a:ln>
        </p:spPr>
        <p:txBody>
          <a:bodyPr vert="horz" wrap="square" lIns="91440" tIns="45720" rIns="91440" bIns="45720" anchor="t"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385D111-C5A8-8D4A-BB83-930EDF131DB1}" type="datetime1">
              <a:rPr lang="en-US" sz="1200" b="0" i="0" u="none" strike="noStrike" kern="1200" cap="none" spc="-1" baseline="0">
                <a:solidFill>
                  <a:srgbClr val="000000"/>
                </a:solidFill>
                <a:uFillTx/>
                <a:latin typeface="Arial"/>
                <a:ea typeface="Noto Sans CJK TC Light" panose="020B0300000000000000" pitchFamily="34" charset="-120"/>
                <a:cs typeface="Noto Sans Mono Light" panose="020B0409040504020204" pitchFamily="50"/>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6/21/18</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
        <p:nvSpPr>
          <p:cNvPr id="5" name="TextShape 4">
            <a:extLst>
              <a:ext uri="{FF2B5EF4-FFF2-40B4-BE49-F238E27FC236}">
                <a16:creationId xmlns:a16="http://schemas.microsoft.com/office/drawing/2014/main" id="{F1ECD37F-8DE2-BE42-A9E8-826520BC3103}"/>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69DAF06-3FCC-C245-AE21-099CF0FF6435}" type="slidenum">
              <a:t>10</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85492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7A2CE9BA-D458-FB46-9764-232ACAA355B0}"/>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D8474BF5-CC74-CD4D-86A4-1C7AD9406C5F}"/>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99CBF620-1066-CB4A-9E67-8EAE6297E246}"/>
              </a:ext>
            </a:extLst>
          </p:cNvPr>
          <p:cNvSpPr txBox="1"/>
          <p:nvPr/>
        </p:nvSpPr>
        <p:spPr>
          <a:xfrm>
            <a:off x="3884764" y="0"/>
            <a:ext cx="2971443" cy="458278"/>
          </a:xfrm>
          <a:prstGeom prst="rect">
            <a:avLst/>
          </a:prstGeom>
          <a:noFill/>
          <a:ln cap="flat">
            <a:noFill/>
          </a:ln>
        </p:spPr>
        <p:txBody>
          <a:bodyPr vert="horz" wrap="square" lIns="91440" tIns="45720" rIns="91440" bIns="45720" anchor="t"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12623C6-504D-2140-ABCD-46C4305CDD9F}" type="datetime1">
              <a:rPr lang="en-US" sz="1300" b="0" i="0" u="none" strike="noStrike" kern="1200" cap="none" spc="-1" baseline="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6/21/18</a:t>
            </a:fld>
            <a:endParaRPr lang="en-US" sz="13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
        <p:nvSpPr>
          <p:cNvPr id="5" name="TextShape 4">
            <a:extLst>
              <a:ext uri="{FF2B5EF4-FFF2-40B4-BE49-F238E27FC236}">
                <a16:creationId xmlns:a16="http://schemas.microsoft.com/office/drawing/2014/main" id="{33EBB83F-7DF5-7740-BEA9-5F3206D6F91A}"/>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9328EF-88F4-294E-9926-303758C92524}" type="slidenum">
              <a:t>14</a:t>
            </a:fld>
            <a:endParaRPr lang="en-US" sz="13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15999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4282F1E3-313E-D149-97F8-567B763AFE26}"/>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8A548E7C-5621-3D42-AC54-5BB396DE2F06}"/>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5857D0D5-ECC9-784D-8A79-1A5516A6519A}"/>
              </a:ext>
            </a:extLst>
          </p:cNvPr>
          <p:cNvSpPr txBox="1"/>
          <p:nvPr/>
        </p:nvSpPr>
        <p:spPr>
          <a:xfrm>
            <a:off x="3884764" y="0"/>
            <a:ext cx="2971443" cy="458278"/>
          </a:xfrm>
          <a:prstGeom prst="rect">
            <a:avLst/>
          </a:prstGeom>
          <a:noFill/>
          <a:ln cap="flat">
            <a:noFill/>
          </a:ln>
        </p:spPr>
        <p:txBody>
          <a:bodyPr vert="horz" wrap="square" lIns="91440" tIns="45720" rIns="91440" bIns="45720" anchor="t"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865393A-0086-E445-AF0F-ED6BFC60370D}" type="datetime1">
              <a:rPr lang="en-US" sz="1200" b="0" i="0" u="none" strike="noStrike" kern="1200" cap="none" spc="-1" baseline="0">
                <a:solidFill>
                  <a:srgbClr val="000000"/>
                </a:solidFill>
                <a:uFillTx/>
                <a:latin typeface="Arial"/>
                <a:ea typeface="Noto Sans CJK TC Light" panose="020B0300000000000000" pitchFamily="34" charset="-120"/>
                <a:cs typeface="Noto Sans Mono Light" panose="020B0409040504020204" pitchFamily="50"/>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6/21/18</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
        <p:nvSpPr>
          <p:cNvPr id="5" name="TextShape 4">
            <a:extLst>
              <a:ext uri="{FF2B5EF4-FFF2-40B4-BE49-F238E27FC236}">
                <a16:creationId xmlns:a16="http://schemas.microsoft.com/office/drawing/2014/main" id="{D60942A1-77DD-1B46-BB5C-C8735D17DE6E}"/>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E1B4823-3306-2847-930E-16E97C8EF649}" type="slidenum">
              <a:t>19</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356465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3F5849E3-B301-8644-B2A4-B2F0D0C3C011}"/>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3CD1765B-0B3B-2748-93B1-C38427BA48FE}"/>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980ED432-55B5-2445-953D-F76BFAD88120}"/>
              </a:ext>
            </a:extLst>
          </p:cNvPr>
          <p:cNvSpPr txBox="1"/>
          <p:nvPr/>
        </p:nvSpPr>
        <p:spPr>
          <a:xfrm>
            <a:off x="3884764" y="0"/>
            <a:ext cx="2971443" cy="458278"/>
          </a:xfrm>
          <a:prstGeom prst="rect">
            <a:avLst/>
          </a:prstGeom>
          <a:noFill/>
          <a:ln cap="flat">
            <a:noFill/>
          </a:ln>
        </p:spPr>
        <p:txBody>
          <a:bodyPr vert="horz" wrap="square" lIns="91440" tIns="45720" rIns="91440" bIns="45720" anchor="t"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759B4E2-A985-9742-AF4A-9B8B27184E14}" type="datetime1">
              <a:rPr lang="en-US" sz="1300" b="0" i="0" u="none" strike="noStrike" kern="1200" cap="none" spc="-1" baseline="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6/21/18</a:t>
            </a:fld>
            <a:endParaRPr lang="en-US" sz="13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
        <p:nvSpPr>
          <p:cNvPr id="5" name="TextShape 4">
            <a:extLst>
              <a:ext uri="{FF2B5EF4-FFF2-40B4-BE49-F238E27FC236}">
                <a16:creationId xmlns:a16="http://schemas.microsoft.com/office/drawing/2014/main" id="{827CB84C-EE97-DD47-AAFC-48D059A820AA}"/>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617841-5647-F543-839D-7FAEEEB142BA}" type="slidenum">
              <a:t>20</a:t>
            </a:fld>
            <a:endParaRPr lang="en-US" sz="13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93960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C4A8A4FC-7118-9244-AAF9-B37318FD1EEC}"/>
              </a:ext>
            </a:extLst>
          </p:cNvPr>
          <p:cNvSpPr>
            <a:spLocks noGrp="1" noRot="1" noChangeAspect="1"/>
          </p:cNvSpPr>
          <p:nvPr>
            <p:ph type="sldImg"/>
          </p:nvPr>
        </p:nvSpPr>
        <p:spPr>
          <a:xfrm>
            <a:off x="685800" y="1143000"/>
            <a:ext cx="5486400" cy="3086100"/>
          </a:xfrm>
        </p:spPr>
      </p:sp>
      <p:sp>
        <p:nvSpPr>
          <p:cNvPr id="3" name="PlaceHolder 2">
            <a:extLst>
              <a:ext uri="{FF2B5EF4-FFF2-40B4-BE49-F238E27FC236}">
                <a16:creationId xmlns:a16="http://schemas.microsoft.com/office/drawing/2014/main" id="{2D679B88-B152-C74A-AE6D-F060D6ABF0A8}"/>
              </a:ext>
            </a:extLst>
          </p:cNvPr>
          <p:cNvSpPr txBox="1">
            <a:spLocks noGrp="1"/>
          </p:cNvSpPr>
          <p:nvPr>
            <p:ph type="body" sz="quarter" idx="1"/>
          </p:nvPr>
        </p:nvSpPr>
        <p:spPr>
          <a:xfrm>
            <a:off x="685800" y="4400641"/>
            <a:ext cx="5486043" cy="3600001"/>
          </a:xfrm>
        </p:spPr>
        <p:txBody>
          <a:bodyPr/>
          <a:lstStyle/>
          <a:p>
            <a:endParaRPr lang="zh-TW" altLang="en-US"/>
          </a:p>
        </p:txBody>
      </p:sp>
      <p:sp>
        <p:nvSpPr>
          <p:cNvPr id="4" name="TextShape 3">
            <a:extLst>
              <a:ext uri="{FF2B5EF4-FFF2-40B4-BE49-F238E27FC236}">
                <a16:creationId xmlns:a16="http://schemas.microsoft.com/office/drawing/2014/main" id="{766B34EC-1FDC-6549-AAEB-DCE1475566C0}"/>
              </a:ext>
            </a:extLst>
          </p:cNvPr>
          <p:cNvSpPr txBox="1"/>
          <p:nvPr/>
        </p:nvSpPr>
        <p:spPr>
          <a:xfrm>
            <a:off x="3884764" y="8685364"/>
            <a:ext cx="2971443" cy="458278"/>
          </a:xfrm>
          <a:prstGeom prst="rect">
            <a:avLst/>
          </a:prstGeom>
          <a:noFill/>
          <a:ln cap="flat">
            <a:noFill/>
          </a:ln>
        </p:spPr>
        <p:txBody>
          <a:bodyPr vert="horz" wrap="square" lIns="91440" tIns="45720" rIns="91440" bIns="45720" anchor="b" anchorCtr="0" compatLnSpc="1">
            <a:norm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551414D-BB74-5B43-B461-EAD04B861CBA}" type="slidenum">
              <a:t>83</a:t>
            </a:fld>
            <a:endParaRPr lang="en-US" sz="12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509032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69142F-C688-AD45-81F2-E8981B5E512D}"/>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6FB3FF54-EC7B-3946-AC32-F6ABD9139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預留位置 3">
            <a:extLst>
              <a:ext uri="{FF2B5EF4-FFF2-40B4-BE49-F238E27FC236}">
                <a16:creationId xmlns:a16="http://schemas.microsoft.com/office/drawing/2014/main" id="{B1BA0B97-3592-B84B-981D-75F0A118D29F}"/>
              </a:ext>
            </a:extLst>
          </p:cNvPr>
          <p:cNvSpPr>
            <a:spLocks noGrp="1"/>
          </p:cNvSpPr>
          <p:nvPr>
            <p:ph type="dt" sz="half" idx="10"/>
          </p:nvPr>
        </p:nvSpPr>
        <p:spPr/>
        <p:txBody>
          <a:bodyPr/>
          <a:lstStyle/>
          <a:p>
            <a:endParaRPr kumimoji="1" lang="zh-TW" altLang="en-US"/>
          </a:p>
        </p:txBody>
      </p:sp>
      <p:sp>
        <p:nvSpPr>
          <p:cNvPr id="5" name="頁尾預留位置 4">
            <a:extLst>
              <a:ext uri="{FF2B5EF4-FFF2-40B4-BE49-F238E27FC236}">
                <a16:creationId xmlns:a16="http://schemas.microsoft.com/office/drawing/2014/main" id="{10D5EC88-E006-1948-BB2E-0933D408ABB1}"/>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548D6E7D-485D-3B44-BF8E-C25802334816}"/>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pic>
        <p:nvPicPr>
          <p:cNvPr id="17" name="Picture 2" descr="https://mirrors.creativecommons.org/presskit/buttons/88x31/png/by-nc-sa.png">
            <a:extLst>
              <a:ext uri="{FF2B5EF4-FFF2-40B4-BE49-F238E27FC236}">
                <a16:creationId xmlns:a16="http://schemas.microsoft.com/office/drawing/2014/main" id="{854C3343-BFE7-6F45-ADBC-5D239C39C02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69941" y="5743181"/>
            <a:ext cx="2796117" cy="97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60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E4D5A-9912-EF4D-8176-E91E3A621F16}"/>
              </a:ext>
            </a:extLst>
          </p:cNvPr>
          <p:cNvSpPr>
            <a:spLocks noGrp="1"/>
          </p:cNvSpPr>
          <p:nvPr>
            <p:ph type="title"/>
          </p:nvPr>
        </p:nvSpPr>
        <p:spPr/>
        <p:txBody>
          <a:bodyPr/>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D8B241A4-C560-E244-9FA7-AF29AA1FC573}"/>
              </a:ext>
            </a:extLst>
          </p:cNvPr>
          <p:cNvSpPr>
            <a:spLocks noGrp="1"/>
          </p:cNvSpPr>
          <p:nvPr>
            <p:ph type="body" orient="vert" idx="1"/>
          </p:nvPr>
        </p:nvSpPr>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6A835AFC-AD9D-9141-B1E1-067D117BBA52}"/>
              </a:ext>
            </a:extLst>
          </p:cNvPr>
          <p:cNvSpPr>
            <a:spLocks noGrp="1"/>
          </p:cNvSpPr>
          <p:nvPr>
            <p:ph type="dt" sz="half" idx="10"/>
          </p:nvPr>
        </p:nvSpPr>
        <p:spPr/>
        <p:txBody>
          <a:bodyPr/>
          <a:lstStyle/>
          <a:p>
            <a:endParaRPr kumimoji="1" lang="zh-TW" altLang="en-US"/>
          </a:p>
        </p:txBody>
      </p:sp>
      <p:sp>
        <p:nvSpPr>
          <p:cNvPr id="5" name="頁尾預留位置 4">
            <a:extLst>
              <a:ext uri="{FF2B5EF4-FFF2-40B4-BE49-F238E27FC236}">
                <a16:creationId xmlns:a16="http://schemas.microsoft.com/office/drawing/2014/main" id="{4280CB5D-420F-394B-82FD-1D4C57D38C79}"/>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CC2FFC26-944A-8B44-B9E0-75A8004DBBE0}"/>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254269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5CE272E-1BA6-3641-8A49-4E1E59447CF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預留位置 2">
            <a:extLst>
              <a:ext uri="{FF2B5EF4-FFF2-40B4-BE49-F238E27FC236}">
                <a16:creationId xmlns:a16="http://schemas.microsoft.com/office/drawing/2014/main" id="{2D8A3AAF-FE23-474F-A671-52F734EBA417}"/>
              </a:ext>
            </a:extLst>
          </p:cNvPr>
          <p:cNvSpPr>
            <a:spLocks noGrp="1"/>
          </p:cNvSpPr>
          <p:nvPr>
            <p:ph type="body" orient="vert" idx="1"/>
          </p:nvPr>
        </p:nvSpPr>
        <p:spPr>
          <a:xfrm>
            <a:off x="838200" y="365125"/>
            <a:ext cx="7734300" cy="5811838"/>
          </a:xfrm>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3BBFDE6E-A492-4348-8362-B7F5D28F9EDD}"/>
              </a:ext>
            </a:extLst>
          </p:cNvPr>
          <p:cNvSpPr>
            <a:spLocks noGrp="1"/>
          </p:cNvSpPr>
          <p:nvPr>
            <p:ph type="dt" sz="half" idx="10"/>
          </p:nvPr>
        </p:nvSpPr>
        <p:spPr/>
        <p:txBody>
          <a:bodyPr/>
          <a:lstStyle/>
          <a:p>
            <a:endParaRPr kumimoji="1" lang="zh-TW" altLang="en-US"/>
          </a:p>
        </p:txBody>
      </p:sp>
      <p:sp>
        <p:nvSpPr>
          <p:cNvPr id="5" name="頁尾預留位置 4">
            <a:extLst>
              <a:ext uri="{FF2B5EF4-FFF2-40B4-BE49-F238E27FC236}">
                <a16:creationId xmlns:a16="http://schemas.microsoft.com/office/drawing/2014/main" id="{CFA8A12A-1039-2244-8855-E7D945E04B50}"/>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0E41B785-643F-3B48-BD59-A262EF752665}"/>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3635571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11E273CA-794F-5541-8153-4886606E2BC8}"/>
              </a:ext>
            </a:extLst>
          </p:cNvPr>
          <p:cNvSpPr txBox="1">
            <a:spLocks noGrp="1"/>
          </p:cNvSpPr>
          <p:nvPr>
            <p:ph type="title"/>
          </p:nvPr>
        </p:nvSpPr>
        <p:spPr>
          <a:xfrm>
            <a:off x="838084" y="365037"/>
            <a:ext cx="10515243" cy="1325157"/>
          </a:xfrm>
        </p:spPr>
        <p:txBody>
          <a:bodyPr lIns="0" tIns="0" rIns="0" bIns="0" anchor="ctr" anchorCtr="0">
            <a:normAutofit/>
          </a:bodyPr>
          <a:lstStyle>
            <a:lvl1pPr algn="l">
              <a:defRPr sz="4400">
                <a:latin typeface="Courier New"/>
              </a:defRPr>
            </a:lvl1pPr>
          </a:lstStyle>
          <a:p>
            <a:pPr lvl="0"/>
            <a:endParaRPr lang="zh-TW" dirty="0"/>
          </a:p>
        </p:txBody>
      </p:sp>
      <p:sp>
        <p:nvSpPr>
          <p:cNvPr id="3" name="PlaceHolder 2">
            <a:extLst>
              <a:ext uri="{FF2B5EF4-FFF2-40B4-BE49-F238E27FC236}">
                <a16:creationId xmlns:a16="http://schemas.microsoft.com/office/drawing/2014/main" id="{FA107F99-D6DF-6D49-8F52-61ED097357C4}"/>
              </a:ext>
            </a:extLst>
          </p:cNvPr>
          <p:cNvSpPr txBox="1">
            <a:spLocks noGrp="1"/>
          </p:cNvSpPr>
          <p:nvPr>
            <p:ph type="subTitle" idx="4294967295"/>
          </p:nvPr>
        </p:nvSpPr>
        <p:spPr>
          <a:xfrm>
            <a:off x="838084" y="1825563"/>
            <a:ext cx="10515243" cy="4350962"/>
          </a:xfrm>
        </p:spPr>
        <p:txBody>
          <a:bodyPr anchor="ctr" anchorCtr="1"/>
          <a:lstStyle>
            <a:lvl1pPr marL="0" indent="0" algn="l">
              <a:spcBef>
                <a:spcPts val="1000"/>
              </a:spcBef>
              <a:buSzPct val="100000"/>
              <a:buFont typeface="Arial" panose="020B0604020202020204" pitchFamily="34" charset="0"/>
              <a:buNone/>
              <a:defRPr lang="en-US" sz="3200"/>
            </a:lvl1pPr>
          </a:lstStyle>
          <a:p>
            <a:pPr lvl="0"/>
            <a:endParaRPr lang="en-US" dirty="0"/>
          </a:p>
        </p:txBody>
      </p:sp>
    </p:spTree>
    <p:extLst>
      <p:ext uri="{BB962C8B-B14F-4D97-AF65-F5344CB8AC3E}">
        <p14:creationId xmlns:p14="http://schemas.microsoft.com/office/powerpoint/2010/main" val="163607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3D46D2-E474-CC46-B450-823BDDD08892}"/>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4C72724-E87F-464B-BF72-1EE63566CBEF}"/>
              </a:ext>
            </a:extLst>
          </p:cNvPr>
          <p:cNvSpPr>
            <a:spLocks noGrp="1"/>
          </p:cNvSpPr>
          <p:nvPr>
            <p:ph idx="1"/>
          </p:nvPr>
        </p:nvSpPr>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預留位置 3">
            <a:extLst>
              <a:ext uri="{FF2B5EF4-FFF2-40B4-BE49-F238E27FC236}">
                <a16:creationId xmlns:a16="http://schemas.microsoft.com/office/drawing/2014/main" id="{93E0D6CE-657E-1F41-ADC1-06448DCCE4C3}"/>
              </a:ext>
            </a:extLst>
          </p:cNvPr>
          <p:cNvSpPr>
            <a:spLocks noGrp="1"/>
          </p:cNvSpPr>
          <p:nvPr>
            <p:ph type="dt" sz="half" idx="10"/>
          </p:nvPr>
        </p:nvSpPr>
        <p:spPr/>
        <p:txBody>
          <a:bodyPr/>
          <a:lstStyle/>
          <a:p>
            <a:endParaRPr kumimoji="1" lang="zh-TW" altLang="en-US"/>
          </a:p>
        </p:txBody>
      </p:sp>
      <p:sp>
        <p:nvSpPr>
          <p:cNvPr id="5" name="頁尾預留位置 4">
            <a:extLst>
              <a:ext uri="{FF2B5EF4-FFF2-40B4-BE49-F238E27FC236}">
                <a16:creationId xmlns:a16="http://schemas.microsoft.com/office/drawing/2014/main" id="{9D6BA75F-EF01-FD4B-ABB9-0DC97B8F0F3F}"/>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33AF5700-F305-DC43-AC25-23638409C4C3}"/>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17927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節標頭">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B667FD-D838-D84D-A5D1-CD5E2EFEC261}"/>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2F6AFABD-10D2-3346-831F-8B20896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編輯母片文字樣式</a:t>
            </a:r>
          </a:p>
        </p:txBody>
      </p:sp>
      <p:sp>
        <p:nvSpPr>
          <p:cNvPr id="4" name="日期預留位置 3">
            <a:extLst>
              <a:ext uri="{FF2B5EF4-FFF2-40B4-BE49-F238E27FC236}">
                <a16:creationId xmlns:a16="http://schemas.microsoft.com/office/drawing/2014/main" id="{7BC7ED4F-AB63-8C42-91E5-B7902E5804B8}"/>
              </a:ext>
            </a:extLst>
          </p:cNvPr>
          <p:cNvSpPr>
            <a:spLocks noGrp="1"/>
          </p:cNvSpPr>
          <p:nvPr>
            <p:ph type="dt" sz="half" idx="10"/>
          </p:nvPr>
        </p:nvSpPr>
        <p:spPr/>
        <p:txBody>
          <a:bodyPr/>
          <a:lstStyle/>
          <a:p>
            <a:endParaRPr kumimoji="1" lang="zh-TW" altLang="en-US"/>
          </a:p>
        </p:txBody>
      </p:sp>
      <p:sp>
        <p:nvSpPr>
          <p:cNvPr id="5" name="頁尾預留位置 4">
            <a:extLst>
              <a:ext uri="{FF2B5EF4-FFF2-40B4-BE49-F238E27FC236}">
                <a16:creationId xmlns:a16="http://schemas.microsoft.com/office/drawing/2014/main" id="{8007D4E1-2F43-1B49-A363-EFF3F24D6CDD}"/>
              </a:ext>
            </a:extLst>
          </p:cNvPr>
          <p:cNvSpPr>
            <a:spLocks noGrp="1"/>
          </p:cNvSpPr>
          <p:nvPr>
            <p:ph type="ftr" sz="quarter" idx="11"/>
          </p:nvPr>
        </p:nvSpPr>
        <p:spPr/>
        <p:txBody>
          <a:bodyPr/>
          <a:lstStyle/>
          <a:p>
            <a:endParaRPr kumimoji="1" lang="zh-TW" altLang="en-US"/>
          </a:p>
        </p:txBody>
      </p:sp>
      <p:sp>
        <p:nvSpPr>
          <p:cNvPr id="6" name="投影片編號預留位置 5">
            <a:extLst>
              <a:ext uri="{FF2B5EF4-FFF2-40B4-BE49-F238E27FC236}">
                <a16:creationId xmlns:a16="http://schemas.microsoft.com/office/drawing/2014/main" id="{DA1AE09B-39B1-A24F-8F10-E0C282CF7135}"/>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314957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017984-E1D1-EF40-945B-CE8FAEA14B7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7F35BE8-34E4-D648-8249-0E16A3D7F392}"/>
              </a:ext>
            </a:extLst>
          </p:cNvPr>
          <p:cNvSpPr>
            <a:spLocks noGrp="1"/>
          </p:cNvSpPr>
          <p:nvPr>
            <p:ph sz="half" idx="1"/>
          </p:nvPr>
        </p:nvSpPr>
        <p:spPr>
          <a:xfrm>
            <a:off x="838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7BFFDC2C-87CC-DE4D-98AB-6A8D8BCB5FFA}"/>
              </a:ext>
            </a:extLst>
          </p:cNvPr>
          <p:cNvSpPr>
            <a:spLocks noGrp="1"/>
          </p:cNvSpPr>
          <p:nvPr>
            <p:ph sz="half" idx="2"/>
          </p:nvPr>
        </p:nvSpPr>
        <p:spPr>
          <a:xfrm>
            <a:off x="6172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預留位置 4">
            <a:extLst>
              <a:ext uri="{FF2B5EF4-FFF2-40B4-BE49-F238E27FC236}">
                <a16:creationId xmlns:a16="http://schemas.microsoft.com/office/drawing/2014/main" id="{EA576023-3584-804C-848F-BDBEFB55EF00}"/>
              </a:ext>
            </a:extLst>
          </p:cNvPr>
          <p:cNvSpPr>
            <a:spLocks noGrp="1"/>
          </p:cNvSpPr>
          <p:nvPr>
            <p:ph type="dt" sz="half" idx="10"/>
          </p:nvPr>
        </p:nvSpPr>
        <p:spPr/>
        <p:txBody>
          <a:bodyPr/>
          <a:lstStyle/>
          <a:p>
            <a:endParaRPr kumimoji="1" lang="zh-TW" altLang="en-US"/>
          </a:p>
        </p:txBody>
      </p:sp>
      <p:sp>
        <p:nvSpPr>
          <p:cNvPr id="6" name="頁尾預留位置 5">
            <a:extLst>
              <a:ext uri="{FF2B5EF4-FFF2-40B4-BE49-F238E27FC236}">
                <a16:creationId xmlns:a16="http://schemas.microsoft.com/office/drawing/2014/main" id="{3FD53CAE-4B2B-814C-976D-3CB0FFE4FBE0}"/>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FCFD5FDD-57E0-C141-87EF-E58224A72E04}"/>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12670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74ECD0-2A27-0749-A6C4-4590BDC16CE0}"/>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預留位置 2">
            <a:extLst>
              <a:ext uri="{FF2B5EF4-FFF2-40B4-BE49-F238E27FC236}">
                <a16:creationId xmlns:a16="http://schemas.microsoft.com/office/drawing/2014/main" id="{4038A320-DB9C-FE4A-9DF9-1FFC93DA82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4" name="內容版面配置區 3">
            <a:extLst>
              <a:ext uri="{FF2B5EF4-FFF2-40B4-BE49-F238E27FC236}">
                <a16:creationId xmlns:a16="http://schemas.microsoft.com/office/drawing/2014/main" id="{2ED6CE66-FD1E-784D-8EC0-0DE9AB54B130}"/>
              </a:ext>
            </a:extLst>
          </p:cNvPr>
          <p:cNvSpPr>
            <a:spLocks noGrp="1"/>
          </p:cNvSpPr>
          <p:nvPr>
            <p:ph sz="half" idx="2"/>
          </p:nvPr>
        </p:nvSpPr>
        <p:spPr>
          <a:xfrm>
            <a:off x="839788" y="2505075"/>
            <a:ext cx="5157787"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預留位置 4">
            <a:extLst>
              <a:ext uri="{FF2B5EF4-FFF2-40B4-BE49-F238E27FC236}">
                <a16:creationId xmlns:a16="http://schemas.microsoft.com/office/drawing/2014/main" id="{9CA241F3-DCC1-BB49-A5B6-E68782177C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6" name="內容版面配置區 5">
            <a:extLst>
              <a:ext uri="{FF2B5EF4-FFF2-40B4-BE49-F238E27FC236}">
                <a16:creationId xmlns:a16="http://schemas.microsoft.com/office/drawing/2014/main" id="{E2B083CC-D129-5945-B835-9FC8108CB974}"/>
              </a:ext>
            </a:extLst>
          </p:cNvPr>
          <p:cNvSpPr>
            <a:spLocks noGrp="1"/>
          </p:cNvSpPr>
          <p:nvPr>
            <p:ph sz="quarter" idx="4"/>
          </p:nvPr>
        </p:nvSpPr>
        <p:spPr>
          <a:xfrm>
            <a:off x="6172200" y="2505075"/>
            <a:ext cx="5183188"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預留位置 6">
            <a:extLst>
              <a:ext uri="{FF2B5EF4-FFF2-40B4-BE49-F238E27FC236}">
                <a16:creationId xmlns:a16="http://schemas.microsoft.com/office/drawing/2014/main" id="{A1A3037C-9237-7143-8951-B02CA2EEA8C0}"/>
              </a:ext>
            </a:extLst>
          </p:cNvPr>
          <p:cNvSpPr>
            <a:spLocks noGrp="1"/>
          </p:cNvSpPr>
          <p:nvPr>
            <p:ph type="dt" sz="half" idx="10"/>
          </p:nvPr>
        </p:nvSpPr>
        <p:spPr/>
        <p:txBody>
          <a:bodyPr/>
          <a:lstStyle/>
          <a:p>
            <a:endParaRPr kumimoji="1" lang="zh-TW" altLang="en-US"/>
          </a:p>
        </p:txBody>
      </p:sp>
      <p:sp>
        <p:nvSpPr>
          <p:cNvPr id="8" name="頁尾預留位置 7">
            <a:extLst>
              <a:ext uri="{FF2B5EF4-FFF2-40B4-BE49-F238E27FC236}">
                <a16:creationId xmlns:a16="http://schemas.microsoft.com/office/drawing/2014/main" id="{1EE42B74-0AE3-594F-8246-21383589BB89}"/>
              </a:ext>
            </a:extLst>
          </p:cNvPr>
          <p:cNvSpPr>
            <a:spLocks noGrp="1"/>
          </p:cNvSpPr>
          <p:nvPr>
            <p:ph type="ftr" sz="quarter" idx="11"/>
          </p:nvPr>
        </p:nvSpPr>
        <p:spPr/>
        <p:txBody>
          <a:bodyPr/>
          <a:lstStyle/>
          <a:p>
            <a:endParaRPr kumimoji="1" lang="zh-TW" altLang="en-US"/>
          </a:p>
        </p:txBody>
      </p:sp>
      <p:sp>
        <p:nvSpPr>
          <p:cNvPr id="9" name="投影片編號預留位置 8">
            <a:extLst>
              <a:ext uri="{FF2B5EF4-FFF2-40B4-BE49-F238E27FC236}">
                <a16:creationId xmlns:a16="http://schemas.microsoft.com/office/drawing/2014/main" id="{B4179A90-1EC7-2441-BF9B-33BE087949A3}"/>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97342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AB7DC4-C763-3D41-BF34-D7C326F8ABFD}"/>
              </a:ext>
            </a:extLst>
          </p:cNvPr>
          <p:cNvSpPr>
            <a:spLocks noGrp="1"/>
          </p:cNvSpPr>
          <p:nvPr>
            <p:ph type="title"/>
          </p:nvPr>
        </p:nvSpPr>
        <p:spPr/>
        <p:txBody>
          <a:bodyPr/>
          <a:lstStyle/>
          <a:p>
            <a:r>
              <a:rPr kumimoji="1" lang="zh-TW" altLang="en-US"/>
              <a:t>按一下以編輯母片標題樣式</a:t>
            </a:r>
          </a:p>
        </p:txBody>
      </p:sp>
      <p:sp>
        <p:nvSpPr>
          <p:cNvPr id="3" name="日期預留位置 2">
            <a:extLst>
              <a:ext uri="{FF2B5EF4-FFF2-40B4-BE49-F238E27FC236}">
                <a16:creationId xmlns:a16="http://schemas.microsoft.com/office/drawing/2014/main" id="{5CE5C16C-319D-5C4D-9686-61B775E57474}"/>
              </a:ext>
            </a:extLst>
          </p:cNvPr>
          <p:cNvSpPr>
            <a:spLocks noGrp="1"/>
          </p:cNvSpPr>
          <p:nvPr>
            <p:ph type="dt" sz="half" idx="10"/>
          </p:nvPr>
        </p:nvSpPr>
        <p:spPr/>
        <p:txBody>
          <a:bodyPr/>
          <a:lstStyle/>
          <a:p>
            <a:endParaRPr kumimoji="1" lang="zh-TW" altLang="en-US"/>
          </a:p>
        </p:txBody>
      </p:sp>
      <p:sp>
        <p:nvSpPr>
          <p:cNvPr id="4" name="頁尾預留位置 3">
            <a:extLst>
              <a:ext uri="{FF2B5EF4-FFF2-40B4-BE49-F238E27FC236}">
                <a16:creationId xmlns:a16="http://schemas.microsoft.com/office/drawing/2014/main" id="{3C3CEA00-74CD-4642-BF76-F7246B50B3CF}"/>
              </a:ext>
            </a:extLst>
          </p:cNvPr>
          <p:cNvSpPr>
            <a:spLocks noGrp="1"/>
          </p:cNvSpPr>
          <p:nvPr>
            <p:ph type="ftr" sz="quarter" idx="11"/>
          </p:nvPr>
        </p:nvSpPr>
        <p:spPr/>
        <p:txBody>
          <a:bodyPr/>
          <a:lstStyle/>
          <a:p>
            <a:endParaRPr kumimoji="1" lang="zh-TW" altLang="en-US"/>
          </a:p>
        </p:txBody>
      </p:sp>
      <p:sp>
        <p:nvSpPr>
          <p:cNvPr id="5" name="投影片編號預留位置 4">
            <a:extLst>
              <a:ext uri="{FF2B5EF4-FFF2-40B4-BE49-F238E27FC236}">
                <a16:creationId xmlns:a16="http://schemas.microsoft.com/office/drawing/2014/main" id="{DDC5A543-72F3-2E46-B9DD-07536112EC57}"/>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165487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a:extLst>
              <a:ext uri="{FF2B5EF4-FFF2-40B4-BE49-F238E27FC236}">
                <a16:creationId xmlns:a16="http://schemas.microsoft.com/office/drawing/2014/main" id="{7810482B-1A8F-7445-A751-096A38B99169}"/>
              </a:ext>
            </a:extLst>
          </p:cNvPr>
          <p:cNvSpPr>
            <a:spLocks noGrp="1"/>
          </p:cNvSpPr>
          <p:nvPr>
            <p:ph type="dt" sz="half" idx="10"/>
          </p:nvPr>
        </p:nvSpPr>
        <p:spPr/>
        <p:txBody>
          <a:bodyPr/>
          <a:lstStyle/>
          <a:p>
            <a:endParaRPr kumimoji="1" lang="zh-TW" altLang="en-US"/>
          </a:p>
        </p:txBody>
      </p:sp>
      <p:sp>
        <p:nvSpPr>
          <p:cNvPr id="3" name="頁尾預留位置 2">
            <a:extLst>
              <a:ext uri="{FF2B5EF4-FFF2-40B4-BE49-F238E27FC236}">
                <a16:creationId xmlns:a16="http://schemas.microsoft.com/office/drawing/2014/main" id="{C5AD86A4-6DD6-EF43-A9D2-87F75704BC37}"/>
              </a:ext>
            </a:extLst>
          </p:cNvPr>
          <p:cNvSpPr>
            <a:spLocks noGrp="1"/>
          </p:cNvSpPr>
          <p:nvPr>
            <p:ph type="ftr" sz="quarter" idx="11"/>
          </p:nvPr>
        </p:nvSpPr>
        <p:spPr/>
        <p:txBody>
          <a:bodyPr/>
          <a:lstStyle/>
          <a:p>
            <a:endParaRPr kumimoji="1" lang="zh-TW" altLang="en-US"/>
          </a:p>
        </p:txBody>
      </p:sp>
      <p:sp>
        <p:nvSpPr>
          <p:cNvPr id="4" name="投影片編號預留位置 3">
            <a:extLst>
              <a:ext uri="{FF2B5EF4-FFF2-40B4-BE49-F238E27FC236}">
                <a16:creationId xmlns:a16="http://schemas.microsoft.com/office/drawing/2014/main" id="{37498FD9-1A8F-B444-AF87-B3B323B5DC69}"/>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43594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1391E5-A59C-224E-A4D5-379A8A043BE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133CE71-AAF4-FB45-A697-5E524265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預留位置 3">
            <a:extLst>
              <a:ext uri="{FF2B5EF4-FFF2-40B4-BE49-F238E27FC236}">
                <a16:creationId xmlns:a16="http://schemas.microsoft.com/office/drawing/2014/main" id="{3391F20F-E6BE-2442-8AF2-FEE4CC93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48050E38-4DE1-DD47-AF11-77D074798F03}"/>
              </a:ext>
            </a:extLst>
          </p:cNvPr>
          <p:cNvSpPr>
            <a:spLocks noGrp="1"/>
          </p:cNvSpPr>
          <p:nvPr>
            <p:ph type="dt" sz="half" idx="10"/>
          </p:nvPr>
        </p:nvSpPr>
        <p:spPr/>
        <p:txBody>
          <a:bodyPr/>
          <a:lstStyle/>
          <a:p>
            <a:endParaRPr kumimoji="1" lang="zh-TW" altLang="en-US"/>
          </a:p>
        </p:txBody>
      </p:sp>
      <p:sp>
        <p:nvSpPr>
          <p:cNvPr id="6" name="頁尾預留位置 5">
            <a:extLst>
              <a:ext uri="{FF2B5EF4-FFF2-40B4-BE49-F238E27FC236}">
                <a16:creationId xmlns:a16="http://schemas.microsoft.com/office/drawing/2014/main" id="{D62F50EB-8D2D-854A-8145-B929AEA2741E}"/>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05B75784-4507-8A42-9EB2-C43221B3FFDA}"/>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326937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7606EB-D83D-4A48-B731-7D107EB9D3C6}"/>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預留位置 2">
            <a:extLst>
              <a:ext uri="{FF2B5EF4-FFF2-40B4-BE49-F238E27FC236}">
                <a16:creationId xmlns:a16="http://schemas.microsoft.com/office/drawing/2014/main" id="{DB17D8C0-D492-134F-9126-EAE3E4B7B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預留位置 3">
            <a:extLst>
              <a:ext uri="{FF2B5EF4-FFF2-40B4-BE49-F238E27FC236}">
                <a16:creationId xmlns:a16="http://schemas.microsoft.com/office/drawing/2014/main" id="{0AC0E300-D0FC-674D-912D-0DB6D6122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預留位置 4">
            <a:extLst>
              <a:ext uri="{FF2B5EF4-FFF2-40B4-BE49-F238E27FC236}">
                <a16:creationId xmlns:a16="http://schemas.microsoft.com/office/drawing/2014/main" id="{E4523C45-DDB4-D744-B711-08D596726ED4}"/>
              </a:ext>
            </a:extLst>
          </p:cNvPr>
          <p:cNvSpPr>
            <a:spLocks noGrp="1"/>
          </p:cNvSpPr>
          <p:nvPr>
            <p:ph type="dt" sz="half" idx="10"/>
          </p:nvPr>
        </p:nvSpPr>
        <p:spPr/>
        <p:txBody>
          <a:bodyPr/>
          <a:lstStyle/>
          <a:p>
            <a:endParaRPr kumimoji="1" lang="zh-TW" altLang="en-US"/>
          </a:p>
        </p:txBody>
      </p:sp>
      <p:sp>
        <p:nvSpPr>
          <p:cNvPr id="6" name="頁尾預留位置 5">
            <a:extLst>
              <a:ext uri="{FF2B5EF4-FFF2-40B4-BE49-F238E27FC236}">
                <a16:creationId xmlns:a16="http://schemas.microsoft.com/office/drawing/2014/main" id="{55CF3FDA-8787-704A-9D9F-0BE8BCF0572B}"/>
              </a:ext>
            </a:extLst>
          </p:cNvPr>
          <p:cNvSpPr>
            <a:spLocks noGrp="1"/>
          </p:cNvSpPr>
          <p:nvPr>
            <p:ph type="ftr" sz="quarter" idx="11"/>
          </p:nvPr>
        </p:nvSpPr>
        <p:spPr/>
        <p:txBody>
          <a:bodyPr/>
          <a:lstStyle/>
          <a:p>
            <a:endParaRPr kumimoji="1" lang="zh-TW" altLang="en-US"/>
          </a:p>
        </p:txBody>
      </p:sp>
      <p:sp>
        <p:nvSpPr>
          <p:cNvPr id="7" name="投影片編號預留位置 6">
            <a:extLst>
              <a:ext uri="{FF2B5EF4-FFF2-40B4-BE49-F238E27FC236}">
                <a16:creationId xmlns:a16="http://schemas.microsoft.com/office/drawing/2014/main" id="{46EF99E0-7AFC-4D4F-AA41-3C385F89260E}"/>
              </a:ext>
            </a:extLst>
          </p:cNvPr>
          <p:cNvSpPr>
            <a:spLocks noGrp="1"/>
          </p:cNvSpPr>
          <p:nvPr>
            <p:ph type="sldNum" sz="quarter" idx="12"/>
          </p:nvPr>
        </p:nvSpPr>
        <p:spPr/>
        <p:txBody>
          <a:bodyPr/>
          <a:lstStyle/>
          <a:p>
            <a:fld id="{B0ACCE38-943C-7143-9295-AFC3F5BDF0E0}" type="slidenum">
              <a:rPr kumimoji="1" lang="zh-TW" altLang="en-US" smtClean="0"/>
              <a:t>‹#›</a:t>
            </a:fld>
            <a:endParaRPr kumimoji="1" lang="zh-TW" altLang="en-US"/>
          </a:p>
        </p:txBody>
      </p:sp>
    </p:spTree>
    <p:extLst>
      <p:ext uri="{BB962C8B-B14F-4D97-AF65-F5344CB8AC3E}">
        <p14:creationId xmlns:p14="http://schemas.microsoft.com/office/powerpoint/2010/main" val="135796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B792A667-0652-284A-A406-AD66C8233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dirty="0"/>
              <a:t>按一下以編輯母片標題樣式</a:t>
            </a:r>
          </a:p>
        </p:txBody>
      </p:sp>
      <p:sp>
        <p:nvSpPr>
          <p:cNvPr id="3" name="文字預留位置 2">
            <a:extLst>
              <a:ext uri="{FF2B5EF4-FFF2-40B4-BE49-F238E27FC236}">
                <a16:creationId xmlns:a16="http://schemas.microsoft.com/office/drawing/2014/main" id="{37D8F032-59BB-BC4D-9AF0-BCE55F810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dirty="0"/>
              <a:t>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4" name="日期預留位置 3">
            <a:extLst>
              <a:ext uri="{FF2B5EF4-FFF2-40B4-BE49-F238E27FC236}">
                <a16:creationId xmlns:a16="http://schemas.microsoft.com/office/drawing/2014/main" id="{37AC6940-9764-0D40-BB30-18C6C8DBF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TW" altLang="en-US" dirty="0"/>
          </a:p>
        </p:txBody>
      </p:sp>
      <p:sp>
        <p:nvSpPr>
          <p:cNvPr id="5" name="頁尾預留位置 4">
            <a:extLst>
              <a:ext uri="{FF2B5EF4-FFF2-40B4-BE49-F238E27FC236}">
                <a16:creationId xmlns:a16="http://schemas.microsoft.com/office/drawing/2014/main" id="{13E44344-EFF5-4B4E-8808-6D31CAFB1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dirty="0"/>
          </a:p>
        </p:txBody>
      </p:sp>
      <p:sp>
        <p:nvSpPr>
          <p:cNvPr id="6" name="投影片編號預留位置 5">
            <a:extLst>
              <a:ext uri="{FF2B5EF4-FFF2-40B4-BE49-F238E27FC236}">
                <a16:creationId xmlns:a16="http://schemas.microsoft.com/office/drawing/2014/main" id="{517BFEAA-D034-244E-942E-D262BCDBF0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CCE38-943C-7143-9295-AFC3F5BDF0E0}" type="slidenum">
              <a:rPr kumimoji="1" lang="zh-TW" altLang="en-US" smtClean="0"/>
              <a:t>‹#›</a:t>
            </a:fld>
            <a:endParaRPr kumimoji="1" lang="zh-TW" altLang="en-US"/>
          </a:p>
        </p:txBody>
      </p:sp>
      <p:sp>
        <p:nvSpPr>
          <p:cNvPr id="7" name="文字方塊 6">
            <a:extLst>
              <a:ext uri="{FF2B5EF4-FFF2-40B4-BE49-F238E27FC236}">
                <a16:creationId xmlns:a16="http://schemas.microsoft.com/office/drawing/2014/main" id="{6BAF0E22-DFFC-4D4B-AC5D-2B45D75C4C8E}"/>
              </a:ext>
            </a:extLst>
          </p:cNvPr>
          <p:cNvSpPr txBox="1"/>
          <p:nvPr userDrawn="1"/>
        </p:nvSpPr>
        <p:spPr>
          <a:xfrm>
            <a:off x="3846576" y="6356350"/>
            <a:ext cx="449884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tx1">
                    <a:lumMod val="50000"/>
                    <a:lumOff val="50000"/>
                  </a:schemeClr>
                </a:solidFill>
              </a:rPr>
              <a:t>創作共用</a:t>
            </a:r>
            <a:r>
              <a:rPr lang="en-US" altLang="zh-TW" sz="1200" dirty="0">
                <a:solidFill>
                  <a:schemeClr val="tx1">
                    <a:lumMod val="50000"/>
                    <a:lumOff val="50000"/>
                  </a:schemeClr>
                </a:solidFill>
              </a:rPr>
              <a:t>-</a:t>
            </a:r>
            <a:r>
              <a:rPr lang="zh-TW" altLang="en-US" sz="1200" dirty="0">
                <a:solidFill>
                  <a:schemeClr val="tx1">
                    <a:lumMod val="50000"/>
                    <a:lumOff val="50000"/>
                  </a:schemeClr>
                </a:solidFill>
              </a:rPr>
              <a:t>姓名   標示</a:t>
            </a:r>
            <a:r>
              <a:rPr lang="en-US" altLang="zh-TW" sz="1200" dirty="0">
                <a:solidFill>
                  <a:schemeClr val="tx1">
                    <a:lumMod val="50000"/>
                    <a:lumOff val="50000"/>
                  </a:schemeClr>
                </a:solidFill>
              </a:rPr>
              <a:t>-</a:t>
            </a:r>
            <a:r>
              <a:rPr lang="zh-TW" altLang="en-US" sz="1200" dirty="0">
                <a:solidFill>
                  <a:schemeClr val="tx1">
                    <a:lumMod val="50000"/>
                    <a:lumOff val="50000"/>
                  </a:schemeClr>
                </a:solidFill>
              </a:rPr>
              <a:t>非商業性</a:t>
            </a:r>
            <a:r>
              <a:rPr lang="en-US" altLang="zh-TW" sz="1200" dirty="0">
                <a:solidFill>
                  <a:schemeClr val="tx1">
                    <a:lumMod val="50000"/>
                    <a:lumOff val="50000"/>
                  </a:schemeClr>
                </a:solidFill>
              </a:rPr>
              <a:t>-</a:t>
            </a:r>
            <a:r>
              <a:rPr lang="zh-TW" altLang="en-US" sz="1200" dirty="0">
                <a:solidFill>
                  <a:schemeClr val="tx1">
                    <a:lumMod val="50000"/>
                    <a:lumOff val="50000"/>
                  </a:schemeClr>
                </a:solidFill>
              </a:rPr>
              <a:t>相同方式分享</a:t>
            </a:r>
            <a:endParaRPr kumimoji="1" lang="zh-TW" altLang="en-US" sz="1200" dirty="0">
              <a:solidFill>
                <a:schemeClr val="tx1">
                  <a:lumMod val="50000"/>
                  <a:lumOff val="50000"/>
                </a:schemeClr>
              </a:solidFill>
            </a:endParaRPr>
          </a:p>
          <a:p>
            <a:pPr algn="ctr"/>
            <a:r>
              <a:rPr kumimoji="1" lang="en-US" altLang="zh-TW" sz="1200" dirty="0">
                <a:solidFill>
                  <a:schemeClr val="tx1">
                    <a:lumMod val="50000"/>
                    <a:lumOff val="50000"/>
                  </a:schemeClr>
                </a:solidFill>
              </a:rPr>
              <a:t>CC-BY-NC-SA</a:t>
            </a:r>
            <a:endParaRPr kumimoji="1" lang="zh-TW" altLang="en-US" sz="1200" dirty="0">
              <a:solidFill>
                <a:schemeClr val="tx1">
                  <a:lumMod val="50000"/>
                  <a:lumOff val="50000"/>
                </a:schemeClr>
              </a:solidFill>
            </a:endParaRPr>
          </a:p>
        </p:txBody>
      </p:sp>
      <p:sp>
        <p:nvSpPr>
          <p:cNvPr id="8" name="文字方塊 7">
            <a:extLst>
              <a:ext uri="{FF2B5EF4-FFF2-40B4-BE49-F238E27FC236}">
                <a16:creationId xmlns:a16="http://schemas.microsoft.com/office/drawing/2014/main" id="{68C7EE63-7596-A84A-943B-5208C4F0EC60}"/>
              </a:ext>
            </a:extLst>
          </p:cNvPr>
          <p:cNvSpPr txBox="1"/>
          <p:nvPr userDrawn="1"/>
        </p:nvSpPr>
        <p:spPr>
          <a:xfrm>
            <a:off x="629963" y="6424410"/>
            <a:ext cx="22920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dirty="0">
                <a:solidFill>
                  <a:schemeClr val="tx1">
                    <a:lumMod val="50000"/>
                    <a:lumOff val="50000"/>
                  </a:schemeClr>
                </a:solidFill>
              </a:rPr>
              <a:t>中正大學</a:t>
            </a:r>
            <a:r>
              <a:rPr kumimoji="1" lang="zh-TW" altLang="en-US" sz="1200" dirty="0">
                <a:solidFill>
                  <a:schemeClr val="tx1">
                    <a:lumMod val="50000"/>
                    <a:lumOff val="50000"/>
                  </a:schemeClr>
                </a:solidFill>
              </a:rPr>
              <a:t> </a:t>
            </a:r>
            <a:r>
              <a:rPr kumimoji="1" lang="en-US" altLang="zh-TW" sz="1200" dirty="0">
                <a:solidFill>
                  <a:schemeClr val="tx1">
                    <a:lumMod val="50000"/>
                    <a:lumOff val="50000"/>
                  </a:schemeClr>
                </a:solidFill>
              </a:rPr>
              <a:t>– </a:t>
            </a:r>
            <a:r>
              <a:rPr kumimoji="1" lang="zh-CN" altLang="en-US" sz="1200" dirty="0">
                <a:solidFill>
                  <a:schemeClr val="tx1">
                    <a:lumMod val="50000"/>
                    <a:lumOff val="50000"/>
                  </a:schemeClr>
                </a:solidFill>
              </a:rPr>
              <a:t>羅習五</a:t>
            </a:r>
            <a:endParaRPr kumimoji="1" lang="zh-TW" altLang="en-US" sz="1200" dirty="0">
              <a:solidFill>
                <a:schemeClr val="tx1">
                  <a:lumMod val="50000"/>
                  <a:lumOff val="50000"/>
                </a:schemeClr>
              </a:solidFill>
            </a:endParaRPr>
          </a:p>
        </p:txBody>
      </p:sp>
    </p:spTree>
    <p:extLst>
      <p:ext uri="{BB962C8B-B14F-4D97-AF65-F5344CB8AC3E}">
        <p14:creationId xmlns:p14="http://schemas.microsoft.com/office/powerpoint/2010/main" val="219316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b="0" i="0" kern="1200">
          <a:solidFill>
            <a:schemeClr val="tx1"/>
          </a:solidFill>
          <a:latin typeface="Noto Sans CJK TC Medium" panose="020B0500000000000000" pitchFamily="34" charset="-128"/>
          <a:ea typeface="Noto Sans CJK TC Medium" panose="020B05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Noto Sans CJK TC DemiLight" panose="020B0400000000000000" pitchFamily="34" charset="-128"/>
          <a:ea typeface="Noto Sans CJK TC DemiLight"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Noto Sans CJK TC DemiLight" panose="020B0400000000000000" pitchFamily="34" charset="-128"/>
          <a:ea typeface="Noto Sans CJK TC DemiLight"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Noto Sans CJK TC DemiLight" panose="020B0400000000000000" pitchFamily="34" charset="-128"/>
          <a:ea typeface="Noto Sans CJK TC DemiLight"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oto Sans CJK TC DemiLight" panose="020B0400000000000000" pitchFamily="34" charset="-128"/>
          <a:ea typeface="Noto Sans CJK TC DemiLight"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Noto Sans CJK TC DemiLight" panose="020B0400000000000000" pitchFamily="34" charset="-128"/>
          <a:ea typeface="Noto Sans CJK TC DemiLight"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hyperlink" Target="http://www.ecourse.ccu.edu.tw/"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76F7533-2417-2F43-9C34-6CC7C4989080}"/>
              </a:ext>
            </a:extLst>
          </p:cNvPr>
          <p:cNvSpPr txBox="1"/>
          <p:nvPr/>
        </p:nvSpPr>
        <p:spPr>
          <a:xfrm>
            <a:off x="1523884" y="1122480"/>
            <a:ext cx="9143643" cy="2387160"/>
          </a:xfrm>
          <a:prstGeom prst="rect">
            <a:avLst/>
          </a:prstGeom>
          <a:noFill/>
          <a:ln cap="flat">
            <a:noFill/>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檔案及目錄</a:t>
            </a:r>
          </a:p>
        </p:txBody>
      </p:sp>
      <p:sp>
        <p:nvSpPr>
          <p:cNvPr id="3" name="TextShape 2">
            <a:extLst>
              <a:ext uri="{FF2B5EF4-FFF2-40B4-BE49-F238E27FC236}">
                <a16:creationId xmlns:a16="http://schemas.microsoft.com/office/drawing/2014/main" id="{630B5152-DD03-7948-8211-BAF9FB2D4D35}"/>
              </a:ext>
            </a:extLst>
          </p:cNvPr>
          <p:cNvSpPr txBox="1"/>
          <p:nvPr/>
        </p:nvSpPr>
        <p:spPr>
          <a:xfrm>
            <a:off x="1523884" y="3602159"/>
            <a:ext cx="9143643" cy="1655283"/>
          </a:xfrm>
          <a:prstGeom prst="rect">
            <a:avLst/>
          </a:prstGeom>
          <a:noFill/>
          <a:ln cap="flat">
            <a:noFill/>
          </a:ln>
        </p:spPr>
        <p:txBody>
          <a:bodyPr vert="horz" wrap="square" lIns="91440" tIns="45720" rIns="91440" bIns="45720" anchor="t" anchorCtr="1" compatLnSpc="1">
            <a:normAutofit/>
          </a:bodyPr>
          <a:lstStyle/>
          <a:p>
            <a:pPr algn="ctr"/>
            <a:r>
              <a:rPr kumimoji="1" lang="zh-CN" altLang="en-US" sz="3200" dirty="0"/>
              <a:t>中正大學，作業系統實驗室</a:t>
            </a:r>
            <a:endParaRPr kumimoji="1" lang="en-US" altLang="zh-TW" sz="3200" dirty="0"/>
          </a:p>
          <a:p>
            <a:pPr algn="ctr"/>
            <a:r>
              <a:rPr kumimoji="1" lang="zh-TW" altLang="en-US" sz="3200" dirty="0"/>
              <a:t>羅習五</a:t>
            </a:r>
            <a:r>
              <a:rPr kumimoji="1" lang="zh-Hant" altLang="en-US" sz="3200" dirty="0"/>
              <a:t> 陽春副教授</a:t>
            </a:r>
            <a:endParaRPr kumimoji="1" lang="en-US" altLang="zh-Hant" sz="3200" dirty="0"/>
          </a:p>
          <a:p>
            <a:pPr algn="ctr"/>
            <a:r>
              <a:rPr kumimoji="1" lang="en-US" altLang="zh-TW" sz="3200" dirty="0" err="1"/>
              <a:t>shiwulo@gmail.com</a:t>
            </a:r>
            <a:endParaRPr kumimoji="1" lang="zh-TW" altLang="en-US" sz="3200" dirty="0"/>
          </a:p>
        </p:txBody>
      </p:sp>
      <p:grpSp>
        <p:nvGrpSpPr>
          <p:cNvPr id="4" name="群組 3">
            <a:extLst>
              <a:ext uri="{FF2B5EF4-FFF2-40B4-BE49-F238E27FC236}">
                <a16:creationId xmlns:a16="http://schemas.microsoft.com/office/drawing/2014/main" id="{51B1D47D-4691-7A41-831C-548E14F7B822}"/>
              </a:ext>
            </a:extLst>
          </p:cNvPr>
          <p:cNvGrpSpPr/>
          <p:nvPr/>
        </p:nvGrpSpPr>
        <p:grpSpPr>
          <a:xfrm>
            <a:off x="9982200" y="6221412"/>
            <a:ext cx="1833751" cy="317500"/>
            <a:chOff x="5414848" y="6350222"/>
            <a:chExt cx="1833751" cy="317500"/>
          </a:xfrm>
        </p:grpSpPr>
        <p:pic>
          <p:nvPicPr>
            <p:cNvPr id="5" name="Picture 4" descr="Cc.logo.circle.svg">
              <a:extLst>
                <a:ext uri="{FF2B5EF4-FFF2-40B4-BE49-F238E27FC236}">
                  <a16:creationId xmlns:a16="http://schemas.microsoft.com/office/drawing/2014/main" id="{2191DDCC-9376-3448-9407-5D60528612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14848" y="6350222"/>
              <a:ext cx="3175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c-by new.svg">
              <a:extLst>
                <a:ext uri="{FF2B5EF4-FFF2-40B4-BE49-F238E27FC236}">
                  <a16:creationId xmlns:a16="http://schemas.microsoft.com/office/drawing/2014/main" id="{4D3540B2-5A6C-BC4D-9660-9458071CE42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20265" y="6350222"/>
              <a:ext cx="3175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c-nc.svg">
              <a:extLst>
                <a:ext uri="{FF2B5EF4-FFF2-40B4-BE49-F238E27FC236}">
                  <a16:creationId xmlns:a16="http://schemas.microsoft.com/office/drawing/2014/main" id="{B77A372D-6DD7-8843-9076-C8D271348E3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25682" y="6350222"/>
              <a:ext cx="3175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Cc-sa.svg">
              <a:extLst>
                <a:ext uri="{FF2B5EF4-FFF2-40B4-BE49-F238E27FC236}">
                  <a16:creationId xmlns:a16="http://schemas.microsoft.com/office/drawing/2014/main" id="{F5404D34-05CE-594B-A24A-60654C1CA3C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931099" y="6350222"/>
              <a:ext cx="317500" cy="317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91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FEAC5D7-948F-E64D-A12E-979445973BC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process有三個</a:t>
            </a:r>
            <a:r>
              <a:rPr lang="zh-TW" sz="4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1F7EEC2B-58C6-F24C-9150-D5924B8D4316}"/>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effective user id (euid)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真正用來判斷權限的id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real user id (ruid)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該process的owner的user 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saved-user-id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當euid改變時，將舊的euid存放在saved-user-id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6049638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4ABCE3A-CB2A-A347-BDAD-13D784C5C624}"/>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Debugger-kdbg</a:t>
            </a:r>
          </a:p>
        </p:txBody>
      </p:sp>
      <p:sp>
        <p:nvSpPr>
          <p:cNvPr id="3" name="TextShape 2">
            <a:extLst>
              <a:ext uri="{FF2B5EF4-FFF2-40B4-BE49-F238E27FC236}">
                <a16:creationId xmlns:a16="http://schemas.microsoft.com/office/drawing/2014/main" id="{B5DAEE2C-A7EF-3F46-BF7E-0CB1AD30FA06}"/>
              </a:ext>
            </a:extLst>
          </p:cNvPr>
          <p:cNvSpPr txBox="1"/>
          <p:nvPr/>
        </p:nvSpPr>
        <p:spPr>
          <a:xfrm>
            <a:off x="838085" y="1825563"/>
            <a:ext cx="4591560" cy="4350962"/>
          </a:xfrm>
          <a:prstGeom prst="rect">
            <a:avLst/>
          </a:prstGeom>
          <a:ln/>
        </p:spPr>
        <p:style>
          <a:lnRef idx="0">
            <a:schemeClr val="dk1"/>
          </a:lnRef>
          <a:fillRef idx="3">
            <a:schemeClr val="dk1"/>
          </a:fillRef>
          <a:effectRef idx="3">
            <a:schemeClr val="dk1"/>
          </a:effectRef>
          <a:fontRef idx="minor">
            <a:schemeClr val="lt1"/>
          </a:fontRef>
        </p:style>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1" baseline="0" dirty="0">
                <a:solidFill>
                  <a:schemeClr val="bg1"/>
                </a:solidFill>
                <a:uFillTx/>
                <a:latin typeface="Arial"/>
                <a:ea typeface="Noto Sans CJK TC Light" panose="020B0300000000000000" pitchFamily="34" charset="-120"/>
                <a:cs typeface="Noto Sans Mono Light" panose="020B0409040504020204" pitchFamily="50"/>
              </a:rPr>
              <a:t>$</a:t>
            </a:r>
            <a:r>
              <a:rPr lang="en-US" sz="2800" b="0" i="0" u="none" strike="noStrike" kern="1200" cap="none" spc="-1" baseline="0" dirty="0" err="1">
                <a:solidFill>
                  <a:schemeClr val="bg1"/>
                </a:solidFill>
                <a:uFillTx/>
                <a:latin typeface="Arial"/>
                <a:ea typeface="Noto Sans CJK TC Light" panose="020B0300000000000000" pitchFamily="34" charset="-120"/>
                <a:cs typeface="Noto Sans Mono Light" panose="020B0409040504020204" pitchFamily="50"/>
              </a:rPr>
              <a:t>sudo</a:t>
            </a:r>
            <a:r>
              <a:rPr lang="en-US" sz="2800" b="0" i="0" u="none" strike="noStrike" kern="1200" cap="none" spc="-1" baseline="0" dirty="0">
                <a:solidFill>
                  <a:schemeClr val="bg1"/>
                </a:solidFill>
                <a:uFillTx/>
                <a:latin typeface="Arial"/>
                <a:ea typeface="Noto Sans CJK TC Light" panose="020B0300000000000000" pitchFamily="34" charset="-120"/>
                <a:cs typeface="Noto Sans Mono Light" panose="020B0409040504020204" pitchFamily="50"/>
              </a:rPr>
              <a:t> apt-get install </a:t>
            </a:r>
            <a:r>
              <a:rPr lang="en-US" sz="2800" b="0" i="0" u="none" strike="noStrike" kern="1200" cap="none" spc="-1" baseline="0" dirty="0" err="1">
                <a:solidFill>
                  <a:schemeClr val="bg1"/>
                </a:solidFill>
                <a:uFillTx/>
                <a:latin typeface="Arial"/>
                <a:ea typeface="Noto Sans CJK TC Light" panose="020B0300000000000000" pitchFamily="34" charset="-120"/>
                <a:cs typeface="Noto Sans Mono Light" panose="020B0409040504020204" pitchFamily="50"/>
              </a:rPr>
              <a:t>kdbg</a:t>
            </a:r>
            <a:endParaRPr lang="en-US" sz="2800" b="0" i="0" u="none" strike="noStrike" kern="1200" cap="none" spc="-1" baseline="0" dirty="0">
              <a:solidFill>
                <a:schemeClr val="bg1"/>
              </a:solidFill>
              <a:uFillTx/>
              <a:latin typeface="Arial"/>
              <a:ea typeface="Noto Sans CJK TC Light" panose="020B0300000000000000" pitchFamily="34" charset="-120"/>
              <a:cs typeface="Noto Sans Mono Light" panose="020B0409040504020204" pitchFamily="50"/>
            </a:endParaRPr>
          </a:p>
        </p:txBody>
      </p:sp>
      <p:pic>
        <p:nvPicPr>
          <p:cNvPr id="4" name="圖片 355">
            <a:extLst>
              <a:ext uri="{FF2B5EF4-FFF2-40B4-BE49-F238E27FC236}">
                <a16:creationId xmlns:a16="http://schemas.microsoft.com/office/drawing/2014/main" id="{E9A96F12-8332-2944-A161-451B35510C0C}"/>
              </a:ext>
            </a:extLst>
          </p:cNvPr>
          <p:cNvPicPr>
            <a:picLocks noChangeAspect="1"/>
          </p:cNvPicPr>
          <p:nvPr/>
        </p:nvPicPr>
        <p:blipFill>
          <a:blip r:embed="rId2"/>
          <a:stretch>
            <a:fillRect/>
          </a:stretch>
        </p:blipFill>
        <p:spPr>
          <a:xfrm>
            <a:off x="5543998" y="1727996"/>
            <a:ext cx="6479996" cy="4577760"/>
          </a:xfrm>
          <a:prstGeom prst="rect">
            <a:avLst/>
          </a:prstGeom>
          <a:noFill/>
          <a:ln cap="flat">
            <a:noFill/>
          </a:ln>
        </p:spPr>
      </p:pic>
    </p:spTree>
    <p:extLst>
      <p:ext uri="{BB962C8B-B14F-4D97-AF65-F5344CB8AC3E}">
        <p14:creationId xmlns:p14="http://schemas.microsoft.com/office/powerpoint/2010/main" val="14962881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82A3F38-A709-FB41-90FA-55AE07508786}"/>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kdbg</a:t>
            </a:r>
          </a:p>
        </p:txBody>
      </p:sp>
      <p:pic>
        <p:nvPicPr>
          <p:cNvPr id="3" name="圖片 357">
            <a:extLst>
              <a:ext uri="{FF2B5EF4-FFF2-40B4-BE49-F238E27FC236}">
                <a16:creationId xmlns:a16="http://schemas.microsoft.com/office/drawing/2014/main" id="{D2536713-B19B-4C42-9A84-DA391416463E}"/>
              </a:ext>
            </a:extLst>
          </p:cNvPr>
          <p:cNvPicPr>
            <a:picLocks noChangeAspect="1"/>
          </p:cNvPicPr>
          <p:nvPr/>
        </p:nvPicPr>
        <p:blipFill>
          <a:blip r:embed="rId2"/>
          <a:stretch>
            <a:fillRect/>
          </a:stretch>
        </p:blipFill>
        <p:spPr>
          <a:xfrm>
            <a:off x="2952003" y="647998"/>
            <a:ext cx="8372164" cy="5905076"/>
          </a:xfrm>
          <a:prstGeom prst="rect">
            <a:avLst/>
          </a:prstGeom>
          <a:noFill/>
          <a:ln cap="flat">
            <a:noFill/>
          </a:ln>
        </p:spPr>
      </p:pic>
    </p:spTree>
    <p:extLst>
      <p:ext uri="{BB962C8B-B14F-4D97-AF65-F5344CB8AC3E}">
        <p14:creationId xmlns:p14="http://schemas.microsoft.com/office/powerpoint/2010/main" val="33923011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8AFFD26-99E6-774A-859B-80212F3F19A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list_acl_simple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40CE20F-825B-D447-B5B8-561B76E51A8A}"/>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acl_get_file</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optind</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type);</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008400"/>
                </a:solidFill>
                <a:uFillTx/>
                <a:latin typeface="Courier New"/>
                <a:ea typeface="Noto Sans CJK TC Light" panose="020B0300000000000000" pitchFamily="34" charset="-120"/>
                <a:cs typeface="Noto Sans Mono Light" panose="020B0409040504020204" pitchFamily="50"/>
              </a:rPr>
              <a:t>/* Walk through each entry in this ACL */</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for</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entryId</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ACL_FIRST_ENTRY; ;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entryId</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ACL_NEXT_ENTRY) {</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if</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acl_get_entry</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entryId</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&amp;entry) != </a:t>
            </a:r>
            <a:r>
              <a:rPr lang="en-US" sz="13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break</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008400"/>
                </a:solidFill>
                <a:uFillTx/>
                <a:latin typeface="Courier New"/>
                <a:ea typeface="Noto Sans CJK TC Light" panose="020B0300000000000000" pitchFamily="34" charset="-120"/>
                <a:cs typeface="Noto Sans Mono Light" panose="020B0409040504020204" pitchFamily="50"/>
              </a:rPr>
              <a:t>/* error or no more */</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acl_get_tag_type</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(entry, &amp;tag);</a:t>
            </a:r>
            <a:r>
              <a:rPr lang="en-US" sz="1300" b="0" i="0" u="none" strike="noStrike" kern="1200" cap="none" spc="-1" baseline="0" dirty="0">
                <a:solidFill>
                  <a:srgbClr val="008400"/>
                </a:solidFill>
                <a:uFillTx/>
                <a:latin typeface="Courier New"/>
                <a:ea typeface="Noto Sans CJK TC Light" panose="020B0300000000000000" pitchFamily="34" charset="-120"/>
                <a:cs typeface="Noto Sans Mono Light" panose="020B0409040504020204" pitchFamily="50"/>
              </a:rPr>
              <a:t> entries</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"%-12s"</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ACL_USER_OBJ)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"owner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ACL_USER)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"user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ACL_GROUP_OBJ)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"file grp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ACL_GROUP)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"group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ACL_MASK)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"mask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ACL_OTHER)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"other     "</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3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br>
              <a:rPr lang="en-US" sz="9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008400"/>
                </a:solidFill>
                <a:uFillTx/>
                <a:latin typeface="Courier New"/>
                <a:ea typeface="Noto Sans CJK TC Light" panose="020B0300000000000000" pitchFamily="34" charset="-120"/>
                <a:cs typeface="Noto Sans Mono Light" panose="020B0409040504020204" pitchFamily="50"/>
              </a:rPr>
              <a:t>/* Retrieve and display optional tag qualifier */</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if</a:t>
            </a:r>
            <a:r>
              <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ACL_USER)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uidp</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uid_t</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acl_get_qualifier</a:t>
            </a:r>
            <a:r>
              <a:rPr lang="en-US" sz="13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(entry);</a:t>
            </a:r>
            <a:endParaRPr lang="en-US" sz="13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0613665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04D81BD-F661-4149-BCF8-A9EA8D0DEBE7}"/>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list_acl_simple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58932F9-B9E0-0B47-9418-349E399CB012}"/>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"%-8s\t"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getpwuid</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uidp</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pw_name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else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if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(tag == ACL_GROUP)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gidp</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gid_t</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acl_get_qualifier</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(entry);</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"%-8s\t"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getgrgid</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gidp</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gr_name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else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"\t\t"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acl_get_permset</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(entry, &amp;</a:t>
            </a:r>
            <a:r>
              <a:rPr lang="en-US" sz="15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permset</a:t>
            </a:r>
            <a:r>
              <a:rPr lang="en-US" sz="15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acl_get_perm</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permset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ACL_READ);</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"%c"</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'r'</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acl_get_perm</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permset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ACL_WRITE);</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"%c"</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'w'</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acl_get_perm</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permset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ACL_EXECUTE);</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"%c"</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permVal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'x'</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"\n"</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acl_free</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acl</a:t>
            </a:r>
            <a:r>
              <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9794110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2BF0573-120F-BD49-81EF-3124EA8DC87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list_acl_simple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D9DECC7-5136-8A47-96C5-D8F31207A206}"/>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setfacl -m u:guest1:rw ./list_acl.c</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./list_acl_simple ./list_acl.c</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owner       		rw-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user      guest1  	rw-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file grp    		rw-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mask        		rw-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other       		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4241302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2597F3B-A071-B647-ABE3-25EA726FCB37}"/>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strace list_acl list_acl.c </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868F6DC-AFF6-5B4B-BE24-207FC35431E9}"/>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getxattr("./list_acl.c",</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1"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system.posix_acl_access</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132) = 44</a:t>
            </a:r>
          </a:p>
        </p:txBody>
      </p:sp>
    </p:spTree>
    <p:extLst>
      <p:ext uri="{BB962C8B-B14F-4D97-AF65-F5344CB8AC3E}">
        <p14:creationId xmlns:p14="http://schemas.microsoft.com/office/powerpoint/2010/main" val="2656972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B5B2503-B920-6841-A0D6-CD99813201A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getxattr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432F812-8F60-D149-B501-9EB2CC4BE4B7}"/>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643820"/>
                </a:solidFill>
                <a:uFillTx/>
                <a:latin typeface="Courier New"/>
                <a:ea typeface="Courier New"/>
                <a:cs typeface="Noto Sans Mono Light" panose="020B0409040504020204" pitchFamily="50"/>
              </a:rPr>
              <a:t>#include </a:t>
            </a:r>
            <a:r>
              <a:rPr lang="zh-TW" sz="1800" b="0" i="0" u="none" strike="noStrike" kern="1200" cap="none" spc="-1" baseline="0" dirty="0">
                <a:solidFill>
                  <a:srgbClr val="C41A16"/>
                </a:solidFill>
                <a:uFillTx/>
                <a:latin typeface="Courier New"/>
                <a:ea typeface="Courier New"/>
                <a:cs typeface="Noto Sans Mono Light" panose="020B0409040504020204" pitchFamily="50"/>
              </a:rPr>
              <a:t>&lt;sys/types.h&gt;</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643820"/>
                </a:solidFill>
                <a:uFillTx/>
                <a:latin typeface="Courier New"/>
                <a:ea typeface="Courier New"/>
                <a:cs typeface="Noto Sans Mono Light" panose="020B0409040504020204" pitchFamily="50"/>
              </a:rPr>
              <a:t>#include </a:t>
            </a:r>
            <a:r>
              <a:rPr lang="zh-TW" sz="1800" b="0" i="0" u="none" strike="noStrike" kern="1200" cap="none" spc="-1" baseline="0" dirty="0">
                <a:solidFill>
                  <a:srgbClr val="C41A16"/>
                </a:solidFill>
                <a:uFillTx/>
                <a:latin typeface="Courier New"/>
                <a:ea typeface="Courier New"/>
                <a:cs typeface="Noto Sans Mono Light" panose="020B0409040504020204" pitchFamily="50"/>
              </a:rPr>
              <a:t>&lt;attr/xattr.h&gt;</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ssize_t getxattr(</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*path,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*name,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void</a:t>
            </a:r>
            <a:r>
              <a:rPr lang="zh-TW" sz="1800" b="0" i="0" u="none" strike="noStrike" kern="1200" cap="none" spc="-1" baseline="0" dirty="0">
                <a:solidFill>
                  <a:srgbClr val="000000"/>
                </a:solidFill>
                <a:uFillTx/>
                <a:latin typeface="Courier New"/>
                <a:ea typeface="Courier New"/>
                <a:cs typeface="Noto Sans Mono Light" panose="020B0409040504020204" pitchFamily="50"/>
              </a:rPr>
              <a:t> *value, size_t size);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ssize_t lgetxattr(</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*path,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*name,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void</a:t>
            </a:r>
            <a:r>
              <a:rPr lang="zh-TW" sz="1800" b="0" i="0" u="none" strike="noStrike" kern="1200" cap="none" spc="-1" baseline="0" dirty="0">
                <a:solidFill>
                  <a:srgbClr val="000000"/>
                </a:solidFill>
                <a:uFillTx/>
                <a:latin typeface="Courier New"/>
                <a:ea typeface="Courier New"/>
                <a:cs typeface="Noto Sans Mono Light" panose="020B0409040504020204" pitchFamily="50"/>
              </a:rPr>
              <a:t> *value, size_t size);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ssize_t fgetxattr(</a:t>
            </a:r>
            <a:r>
              <a:rPr lang="zh-TW" sz="1800" b="0" i="0" u="none" strike="noStrike" kern="1200" cap="none" spc="-1" baseline="0" dirty="0">
                <a:solidFill>
                  <a:srgbClr val="AA0D91"/>
                </a:solidFill>
                <a:uFillTx/>
                <a:latin typeface="Courier New"/>
                <a:ea typeface="Courier New"/>
                <a:cs typeface="Noto Sans Mono Light" panose="020B0409040504020204" pitchFamily="50"/>
              </a:rPr>
              <a:t>int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fd,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const</a:t>
            </a: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char</a:t>
            </a:r>
            <a:r>
              <a:rPr lang="zh-TW" sz="1800" b="0" i="0" u="none" strike="noStrike" kern="1200" cap="none" spc="-1" baseline="0" dirty="0">
                <a:solidFill>
                  <a:srgbClr val="000000"/>
                </a:solidFill>
                <a:uFillTx/>
                <a:latin typeface="Courier New"/>
                <a:ea typeface="Courier New"/>
                <a:cs typeface="Noto Sans Mono Light" panose="020B0409040504020204" pitchFamily="50"/>
              </a:rPr>
              <a:t> *name,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                  </a:t>
            </a:r>
            <a:r>
              <a:rPr lang="zh-TW" sz="1800" b="0" i="0" u="none" strike="noStrike" kern="1200" cap="none" spc="-1" baseline="0" dirty="0">
                <a:solidFill>
                  <a:srgbClr val="AA0D91"/>
                </a:solidFill>
                <a:uFillTx/>
                <a:latin typeface="Courier New"/>
                <a:ea typeface="Courier New"/>
                <a:cs typeface="Noto Sans Mono Light" panose="020B0409040504020204" pitchFamily="50"/>
              </a:rPr>
              <a:t>void</a:t>
            </a:r>
            <a:r>
              <a:rPr lang="zh-TW" sz="1800" b="0" i="0" u="none" strike="noStrike" kern="1200" cap="none" spc="-1" baseline="0" dirty="0">
                <a:solidFill>
                  <a:srgbClr val="000000"/>
                </a:solidFill>
                <a:uFillTx/>
                <a:latin typeface="Courier New"/>
                <a:ea typeface="Courier New"/>
                <a:cs typeface="Noto Sans Mono Light" panose="020B0409040504020204" pitchFamily="50"/>
              </a:rPr>
              <a:t> *value, size_t size);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Courier New"/>
                <a:cs typeface="Noto Sans Mono Light" panose="020B0409040504020204" pitchFamily="50"/>
              </a:rPr>
              <a:t>課堂作業：上網查詢這三個函數的用法</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1744666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BC70BC8C-FBD0-BE46-9936-04BC03B29DD7}"/>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listxattr</a:t>
            </a:r>
          </a:p>
        </p:txBody>
      </p:sp>
      <p:sp>
        <p:nvSpPr>
          <p:cNvPr id="3" name="TextShape 2">
            <a:extLst>
              <a:ext uri="{FF2B5EF4-FFF2-40B4-BE49-F238E27FC236}">
                <a16:creationId xmlns:a16="http://schemas.microsoft.com/office/drawing/2014/main" id="{E41DE26A-8BD5-D849-A99C-F221173587F1}"/>
              </a:ext>
            </a:extLst>
          </p:cNvPr>
          <p:cNvSpPr txBox="1"/>
          <p:nvPr/>
        </p:nvSpPr>
        <p:spPr>
          <a:xfrm>
            <a:off x="935998" y="1799996"/>
            <a:ext cx="10515243" cy="4350962"/>
          </a:xfrm>
          <a:prstGeom prst="rect">
            <a:avLst/>
          </a:prstGeom>
          <a:noFill/>
          <a:ln cap="flat">
            <a:noFill/>
          </a:ln>
        </p:spPr>
        <p:txBody>
          <a:bodyPr vert="horz" wrap="square" lIns="0" tIns="0" rIns="0" bIns="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643820"/>
                </a:solidFill>
                <a:uFillTx/>
                <a:latin typeface="Courier New"/>
                <a:ea typeface="Menlo-Regular"/>
                <a:cs typeface="Noto Sans Mono Light" panose="020B0409040504020204" pitchFamily="50"/>
              </a:rPr>
              <a:t>#include </a:t>
            </a:r>
            <a:r>
              <a:rPr lang="en-US" sz="2200" b="0" i="0" u="none" strike="noStrike" kern="1200" cap="none" spc="-1" baseline="0" dirty="0">
                <a:solidFill>
                  <a:srgbClr val="C41A16"/>
                </a:solidFill>
                <a:uFillTx/>
                <a:latin typeface="Courier New"/>
                <a:ea typeface="Menlo-Regular"/>
                <a:cs typeface="Noto Sans Mono Light" panose="020B0409040504020204" pitchFamily="50"/>
              </a:rPr>
              <a:t>&lt;sys/</a:t>
            </a:r>
            <a:r>
              <a:rPr lang="en-US" sz="2200" b="0" i="0" u="none" strike="noStrike" kern="1200" cap="none" spc="-1" baseline="0" dirty="0" err="1">
                <a:solidFill>
                  <a:srgbClr val="C41A16"/>
                </a:solidFill>
                <a:uFillTx/>
                <a:latin typeface="Courier New"/>
                <a:ea typeface="Menlo-Regular"/>
                <a:cs typeface="Noto Sans Mono Light" panose="020B0409040504020204" pitchFamily="50"/>
              </a:rPr>
              <a:t>types.h</a:t>
            </a:r>
            <a:r>
              <a:rPr lang="en-US" sz="2200" b="0" i="0" u="none" strike="noStrike" kern="1200" cap="none" spc="-1" baseline="0" dirty="0">
                <a:solidFill>
                  <a:srgbClr val="C41A16"/>
                </a:solidFill>
                <a:uFillTx/>
                <a:latin typeface="Courier New"/>
                <a:ea typeface="Menlo-Regular"/>
                <a:cs typeface="Noto Sans Mono Light" panose="020B0409040504020204" pitchFamily="50"/>
              </a:rPr>
              <a:t>&gt;</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643820"/>
                </a:solidFill>
                <a:uFillTx/>
                <a:latin typeface="Courier New"/>
                <a:ea typeface="Menlo-Regular"/>
                <a:cs typeface="Noto Sans Mono Light" panose="020B0409040504020204" pitchFamily="50"/>
              </a:rPr>
              <a:t>#include </a:t>
            </a:r>
            <a:r>
              <a:rPr lang="en-US" sz="2200" b="0" i="0" u="none" strike="noStrike" kern="1200" cap="none" spc="-1" baseline="0" dirty="0">
                <a:solidFill>
                  <a:srgbClr val="C41A16"/>
                </a:solidFill>
                <a:uFillTx/>
                <a:latin typeface="Courier New"/>
                <a:ea typeface="Menlo-Regular"/>
                <a:cs typeface="Noto Sans Mono Light" panose="020B0409040504020204" pitchFamily="50"/>
              </a:rPr>
              <a:t>&lt;</a:t>
            </a:r>
            <a:r>
              <a:rPr lang="en-US" sz="2200" b="0" i="0" u="none" strike="noStrike" kern="1200" cap="none" spc="-1" baseline="0" dirty="0" err="1">
                <a:solidFill>
                  <a:srgbClr val="C41A16"/>
                </a:solidFill>
                <a:uFillTx/>
                <a:latin typeface="Courier New"/>
                <a:ea typeface="Menlo-Regular"/>
                <a:cs typeface="Noto Sans Mono Light" panose="020B0409040504020204" pitchFamily="50"/>
              </a:rPr>
              <a:t>attr</a:t>
            </a:r>
            <a:r>
              <a:rPr lang="en-US" sz="2200" b="0" i="0" u="none" strike="noStrike" kern="1200" cap="none" spc="-1" baseline="0" dirty="0">
                <a:solidFill>
                  <a:srgbClr val="C41A16"/>
                </a:solidFill>
                <a:uFillTx/>
                <a:latin typeface="Courier New"/>
                <a:ea typeface="Menlo-Regular"/>
                <a:cs typeface="Noto Sans Mono Light" panose="020B0409040504020204" pitchFamily="50"/>
              </a:rPr>
              <a:t>/</a:t>
            </a:r>
            <a:r>
              <a:rPr lang="en-US" sz="2200" b="0" i="0" u="none" strike="noStrike" kern="1200" cap="none" spc="-1" baseline="0" dirty="0" err="1">
                <a:solidFill>
                  <a:srgbClr val="C41A16"/>
                </a:solidFill>
                <a:uFillTx/>
                <a:latin typeface="Courier New"/>
                <a:ea typeface="Menlo-Regular"/>
                <a:cs typeface="Noto Sans Mono Light" panose="020B0409040504020204" pitchFamily="50"/>
              </a:rPr>
              <a:t>xattr.h</a:t>
            </a:r>
            <a:r>
              <a:rPr lang="en-US" sz="2200" b="0" i="0" u="none" strike="noStrike" kern="1200" cap="none" spc="-1" baseline="0" dirty="0">
                <a:solidFill>
                  <a:srgbClr val="C41A16"/>
                </a:solidFill>
                <a:uFillTx/>
                <a:latin typeface="Courier New"/>
                <a:ea typeface="Menlo-Regular"/>
                <a:cs typeface="Noto Sans Mono Light" panose="020B0409040504020204" pitchFamily="50"/>
              </a:rPr>
              <a:t>&gt;</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listxattr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const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*path,</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*list,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size);</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llistxattr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const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*path,</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*list,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size);</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flistxattr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int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filedes</a:t>
            </a:r>
            <a:r>
              <a:rPr lang="en-US" sz="2200" b="0" i="0" u="none" strike="noStrike" kern="1200" cap="none" spc="-1" baseline="0" dirty="0">
                <a:solidFill>
                  <a:srgbClr val="000000"/>
                </a:solidFill>
                <a:uFillTx/>
                <a:latin typeface="Courier New"/>
                <a:ea typeface="Menlo-Regular"/>
                <a:cs typeface="Noto Sans Mono Light" panose="020B0409040504020204" pitchFamily="50"/>
              </a:rPr>
              <a:t>,</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*list,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size_t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size);</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CustomShape 3">
            <a:extLst>
              <a:ext uri="{FF2B5EF4-FFF2-40B4-BE49-F238E27FC236}">
                <a16:creationId xmlns:a16="http://schemas.microsoft.com/office/drawing/2014/main" id="{A5DCAA96-3287-2142-9E71-9906751226D0}"/>
              </a:ext>
            </a:extLst>
          </p:cNvPr>
          <p:cNvSpPr/>
          <p:nvPr/>
        </p:nvSpPr>
        <p:spPr>
          <a:xfrm>
            <a:off x="3239955" y="5437290"/>
            <a:ext cx="2015995" cy="647998"/>
          </a:xfrm>
          <a:prstGeom prst="rect">
            <a:avLst/>
          </a:prstGeom>
          <a:solidFill>
            <a:srgbClr val="0D1F63"/>
          </a:solidFill>
          <a:ln w="57241" cap="flat">
            <a:solidFill>
              <a:srgbClr val="59C5C7"/>
            </a:solidFill>
            <a:prstDash val="solid"/>
            <a:round/>
          </a:ln>
        </p:spPr>
        <p:txBody>
          <a:bodyPr vert="horz" wrap="none" lIns="118442" tIns="73435" rIns="118442" bIns="73435" anchor="ctr" anchorCtr="1" compatLnSpc="1">
            <a:normAutofit/>
          </a:bodyPr>
          <a:lstStyle/>
          <a:p>
            <a:pPr algn="ctr"/>
            <a:r>
              <a:rPr lang="en-US" sz="2200" spc="-1" dirty="0">
                <a:solidFill>
                  <a:srgbClr val="FFFFFF"/>
                </a:solidFill>
                <a:latin typeface="Arial"/>
                <a:ea typeface="Noto Sans CJK TC Light" panose="020B0300000000000000" pitchFamily="34" charset="-120"/>
              </a:rPr>
              <a:t>string1</a:t>
            </a:r>
          </a:p>
        </p:txBody>
      </p:sp>
      <p:sp>
        <p:nvSpPr>
          <p:cNvPr id="5" name="CustomShape 4">
            <a:extLst>
              <a:ext uri="{FF2B5EF4-FFF2-40B4-BE49-F238E27FC236}">
                <a16:creationId xmlns:a16="http://schemas.microsoft.com/office/drawing/2014/main" id="{79B1D4A2-28F9-1246-8AC5-0E6DD91C8BB7}"/>
              </a:ext>
            </a:extLst>
          </p:cNvPr>
          <p:cNvSpPr/>
          <p:nvPr/>
        </p:nvSpPr>
        <p:spPr>
          <a:xfrm>
            <a:off x="5255950" y="5437290"/>
            <a:ext cx="2520006" cy="647998"/>
          </a:xfrm>
          <a:prstGeom prst="rect">
            <a:avLst/>
          </a:prstGeom>
          <a:solidFill>
            <a:srgbClr val="0D1F63"/>
          </a:solidFill>
          <a:ln w="57241" cap="flat">
            <a:solidFill>
              <a:srgbClr val="59C5C7"/>
            </a:solidFill>
            <a:prstDash val="solid"/>
            <a:round/>
          </a:ln>
        </p:spPr>
        <p:txBody>
          <a:bodyPr vert="horz" wrap="none" lIns="118442" tIns="73435" rIns="118442" bIns="73435"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string2</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6" name="CustomShape 5">
            <a:extLst>
              <a:ext uri="{FF2B5EF4-FFF2-40B4-BE49-F238E27FC236}">
                <a16:creationId xmlns:a16="http://schemas.microsoft.com/office/drawing/2014/main" id="{CB4ECB6F-D616-404E-A59C-10B79A0CEBC4}"/>
              </a:ext>
            </a:extLst>
          </p:cNvPr>
          <p:cNvSpPr/>
          <p:nvPr/>
        </p:nvSpPr>
        <p:spPr>
          <a:xfrm>
            <a:off x="7775955" y="5437290"/>
            <a:ext cx="2087995" cy="647998"/>
          </a:xfrm>
          <a:prstGeom prst="rect">
            <a:avLst/>
          </a:prstGeom>
          <a:solidFill>
            <a:srgbClr val="0D1F63"/>
          </a:solidFill>
          <a:ln w="57241" cap="flat">
            <a:solidFill>
              <a:srgbClr val="59C5C7"/>
            </a:solidFill>
            <a:prstDash val="solid"/>
            <a:round/>
          </a:ln>
        </p:spPr>
        <p:txBody>
          <a:bodyPr vert="horz" wrap="none" lIns="118442" tIns="73435" rIns="118442" bIns="73435"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string3</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8" name="TextShape 7">
            <a:extLst>
              <a:ext uri="{FF2B5EF4-FFF2-40B4-BE49-F238E27FC236}">
                <a16:creationId xmlns:a16="http://schemas.microsoft.com/office/drawing/2014/main" id="{ADD0B856-7AFB-B941-9662-E7DD18B2C373}"/>
              </a:ext>
            </a:extLst>
          </p:cNvPr>
          <p:cNvSpPr txBox="1"/>
          <p:nvPr/>
        </p:nvSpPr>
        <p:spPr>
          <a:xfrm>
            <a:off x="1054036" y="5473290"/>
            <a:ext cx="1295997" cy="575998"/>
          </a:xfrm>
          <a:prstGeom prst="rect">
            <a:avLst/>
          </a:prstGeom>
          <a:noFill/>
          <a:ln cap="flat">
            <a:noFill/>
          </a:ln>
        </p:spPr>
        <p:txBody>
          <a:bodyPr vert="horz" wrap="square" lIns="90004" tIns="44997" rIns="90004" bIns="44997"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CE181E"/>
                </a:solidFill>
                <a:uFillTx/>
                <a:latin typeface="Courier New"/>
                <a:ea typeface="Noto Sans CJK TC Light" panose="020B0300000000000000" pitchFamily="34" charset="-120"/>
                <a:cs typeface="Noto Sans Mono Light" panose="020B0409040504020204" pitchFamily="50"/>
              </a:rPr>
              <a:t>*list</a:t>
            </a:r>
            <a:endParaRPr lang="en-US"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cxnSp>
        <p:nvCxnSpPr>
          <p:cNvPr id="10" name="直線箭頭接點 9">
            <a:extLst>
              <a:ext uri="{FF2B5EF4-FFF2-40B4-BE49-F238E27FC236}">
                <a16:creationId xmlns:a16="http://schemas.microsoft.com/office/drawing/2014/main" id="{BF94D7F6-C310-294D-A1A6-3A7EDD4E2471}"/>
              </a:ext>
            </a:extLst>
          </p:cNvPr>
          <p:cNvCxnSpPr>
            <a:endCxn id="4" idx="1"/>
          </p:cNvCxnSpPr>
          <p:nvPr/>
        </p:nvCxnSpPr>
        <p:spPr>
          <a:xfrm flipV="1">
            <a:off x="2314379" y="5761289"/>
            <a:ext cx="925576" cy="8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8781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E0B055B-4468-F74C-9383-A929EADDEE3D}"/>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listattr.c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08016D7-3B73-AE46-A7D3-530A121A2772}"/>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BA2DA2"/>
                </a:solidFill>
                <a:uFillTx/>
                <a:latin typeface="Courier New"/>
                <a:ea typeface="Courier New"/>
                <a:cs typeface="Noto Sans Mono Light" panose="020B0409040504020204" pitchFamily="50"/>
              </a:rPr>
              <a:t>void</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print_value</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pathname, </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attr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272AD8"/>
                </a:solidFill>
                <a:uFillTx/>
                <a:latin typeface="Courier New"/>
                <a:ea typeface="Courier New"/>
                <a:cs typeface="Noto Sans Mono Light" panose="020B0409040504020204" pitchFamily="50"/>
              </a:rPr>
              <a:t>4096</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BA2DA2"/>
                </a:solidFill>
                <a:uFillTx/>
                <a:latin typeface="Courier New"/>
                <a:ea typeface="Courier New"/>
                <a:cs typeface="Noto Sans Mono Light" panose="020B0409040504020204" pitchFamily="50"/>
              </a:rPr>
              <a:t>int</a:t>
            </a:r>
            <a:r>
              <a:rPr lang="en-US" sz="2200" b="0" i="0" u="none" strike="noStrike" kern="1200" cap="none" spc="-1" baseline="0" dirty="0">
                <a:solidFill>
                  <a:srgbClr val="000000"/>
                </a:solidFill>
                <a:uFillTx/>
                <a:latin typeface="Courier New"/>
                <a:ea typeface="Courier New"/>
                <a:cs typeface="Noto Sans Mono Light" panose="020B0409040504020204" pitchFamily="50"/>
              </a:rPr>
              <a:t> total;</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Courier New"/>
                <a:cs typeface="Noto Sans Mono Light" panose="020B0409040504020204" pitchFamily="50"/>
              </a:rPr>
              <a:t>    total=</a:t>
            </a:r>
            <a:r>
              <a:rPr lang="en-US" sz="2200" b="1" i="0" u="none" strike="noStrike" kern="1200" cap="none" spc="-1" baseline="0" dirty="0" err="1">
                <a:solidFill>
                  <a:srgbClr val="000000"/>
                </a:solidFill>
                <a:uFillTx/>
                <a:latin typeface="Courier New"/>
                <a:ea typeface="Courier New"/>
                <a:cs typeface="Noto Sans Mono Light" panose="020B0409040504020204" pitchFamily="50"/>
              </a:rPr>
              <a:t>getxattr</a:t>
            </a:r>
            <a:r>
              <a:rPr lang="en-US" sz="2200" b="1" i="0" u="none" strike="noStrike" kern="1200" cap="none" spc="-1" baseline="0" dirty="0">
                <a:solidFill>
                  <a:srgbClr val="000000"/>
                </a:solidFill>
                <a:uFillTx/>
                <a:latin typeface="Courier New"/>
                <a:ea typeface="Courier New"/>
                <a:cs typeface="Noto Sans Mono Light" panose="020B0409040504020204" pitchFamily="50"/>
              </a:rPr>
              <a:t>(pathname, </a:t>
            </a:r>
            <a:r>
              <a:rPr lang="en-US" sz="2200" b="1" i="0" u="none" strike="noStrike" kern="1200" cap="none" spc="-1" baseline="0" dirty="0" err="1">
                <a:solidFill>
                  <a:srgbClr val="000000"/>
                </a:solidFill>
                <a:uFillTx/>
                <a:latin typeface="Courier New"/>
                <a:ea typeface="Courier New"/>
                <a:cs typeface="Noto Sans Mono Light" panose="020B0409040504020204" pitchFamily="50"/>
              </a:rPr>
              <a:t>attr</a:t>
            </a:r>
            <a:r>
              <a:rPr lang="en-US" sz="2200" b="1" i="0" u="none" strike="noStrike" kern="1200" cap="none" spc="-1" baseline="0" dirty="0">
                <a:solidFill>
                  <a:srgbClr val="000000"/>
                </a:solidFill>
                <a:uFillTx/>
                <a:latin typeface="Courier New"/>
                <a:ea typeface="Courier New"/>
                <a:cs typeface="Noto Sans Mono Light" panose="020B0409040504020204" pitchFamily="50"/>
              </a:rPr>
              <a:t>, </a:t>
            </a:r>
            <a:r>
              <a:rPr lang="en-US" sz="2200" b="1"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200" b="1" i="0" u="none" strike="noStrike" kern="1200" cap="none" spc="-1" baseline="0" dirty="0">
                <a:solidFill>
                  <a:srgbClr val="000000"/>
                </a:solidFill>
                <a:uFillTx/>
                <a:latin typeface="Courier New"/>
                <a:ea typeface="Courier New"/>
                <a:cs typeface="Noto Sans Mono Light" panose="020B0409040504020204" pitchFamily="50"/>
              </a:rPr>
              <a:t>, </a:t>
            </a:r>
            <a:r>
              <a:rPr lang="en-US" sz="2200" b="1" i="0" u="none" strike="noStrike" kern="1200" cap="none" spc="-1" baseline="0" dirty="0">
                <a:solidFill>
                  <a:srgbClr val="272AD8"/>
                </a:solidFill>
                <a:uFillTx/>
                <a:latin typeface="Courier New"/>
                <a:ea typeface="Courier New"/>
                <a:cs typeface="Noto Sans Mono Light" panose="020B0409040504020204" pitchFamily="50"/>
              </a:rPr>
              <a:t>4096</a:t>
            </a:r>
            <a:r>
              <a:rPr lang="en-US" sz="2200" b="1"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a:solidFill>
                  <a:srgbClr val="BA2DA2"/>
                </a:solidFill>
                <a:uFillTx/>
                <a:latin typeface="Courier New"/>
                <a:ea typeface="Courier New"/>
                <a:cs typeface="Noto Sans Mono Light" panose="020B0409040504020204" pitchFamily="50"/>
              </a:rPr>
              <a:t>for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BA2DA2"/>
                </a:solidFill>
                <a:uFillTx/>
                <a:latin typeface="Courier New"/>
                <a:ea typeface="Courier New"/>
                <a:cs typeface="Noto Sans Mono Light" panose="020B0409040504020204" pitchFamily="50"/>
              </a:rPr>
              <a:t>int</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i</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272AD8"/>
                </a:solidFill>
                <a:uFillTx/>
                <a:latin typeface="Courier New"/>
                <a:ea typeface="Courier New"/>
                <a:cs typeface="Noto Sans Mono Light" panose="020B0409040504020204" pitchFamily="50"/>
              </a:rPr>
              <a:t>0</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i</a:t>
            </a:r>
            <a:r>
              <a:rPr lang="en-US" sz="2200" b="0" i="0" u="none" strike="noStrike" kern="1200" cap="none" spc="-1" baseline="0" dirty="0">
                <a:solidFill>
                  <a:srgbClr val="000000"/>
                </a:solidFill>
                <a:uFillTx/>
                <a:latin typeface="Courier New"/>
                <a:ea typeface="Courier New"/>
                <a:cs typeface="Noto Sans Mono Light" panose="020B0409040504020204" pitchFamily="50"/>
              </a:rPr>
              <a:t>&lt;total;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i</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printf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D12F1B"/>
                </a:solidFill>
                <a:uFillTx/>
                <a:latin typeface="Courier New"/>
                <a:ea typeface="Courier New"/>
                <a:cs typeface="Noto Sans Mono Light" panose="020B0409040504020204" pitchFamily="50"/>
              </a:rPr>
              <a:t>"%x"</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i</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printf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r>
              <a:rPr lang="en-US" sz="2200" b="0" i="0" u="none" strike="noStrike" kern="1200" cap="none" spc="-1" baseline="0" dirty="0">
                <a:solidFill>
                  <a:srgbClr val="D12F1B"/>
                </a:solidFill>
                <a:uFillTx/>
                <a:latin typeface="Courier New"/>
                <a:ea typeface="Courier New"/>
                <a:cs typeface="Noto Sans Mono Light" panose="020B0409040504020204" pitchFamily="50"/>
              </a:rPr>
              <a:t>"\n\n"</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br>
              <a:rPr lang="en-US" sz="14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err="1">
                <a:solidFill>
                  <a:srgbClr val="BA2DA2"/>
                </a:solidFill>
                <a:uFillTx/>
                <a:latin typeface="Courier New"/>
                <a:ea typeface="Courier New"/>
                <a:cs typeface="Noto Sans Mono Light" panose="020B0409040504020204" pitchFamily="50"/>
              </a:rPr>
              <a:t>int</a:t>
            </a:r>
            <a:r>
              <a:rPr lang="en-US" sz="2200" b="0" i="0" u="none" strike="noStrike" kern="1200" cap="none" spc="-1" baseline="0" dirty="0">
                <a:solidFill>
                  <a:srgbClr val="000000"/>
                </a:solidFill>
                <a:uFillTx/>
                <a:latin typeface="Courier New"/>
                <a:ea typeface="Courier New"/>
                <a:cs typeface="Noto Sans Mono Light" panose="020B0409040504020204" pitchFamily="50"/>
              </a:rPr>
              <a:t> main (</a:t>
            </a:r>
            <a:r>
              <a:rPr lang="en-US" sz="2200" b="0" i="0" u="none" strike="noStrike" kern="1200" cap="none" spc="-1" baseline="0" dirty="0" err="1">
                <a:solidFill>
                  <a:srgbClr val="BA2DA2"/>
                </a:solidFill>
                <a:uFillTx/>
                <a:latin typeface="Courier New"/>
                <a:ea typeface="Courier New"/>
                <a:cs typeface="Noto Sans Mono Light" panose="020B0409040504020204" pitchFamily="50"/>
              </a:rPr>
              <a:t>int</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argc</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argv</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a:solidFill>
                  <a:srgbClr val="BA2DA2"/>
                </a:solidFill>
                <a:uFillTx/>
                <a:latin typeface="Courier New"/>
                <a:ea typeface="Courier New"/>
                <a:cs typeface="Noto Sans Mono Light" panose="020B0409040504020204" pitchFamily="50"/>
              </a:rPr>
              <a:t>char</a:t>
            </a:r>
            <a:r>
              <a:rPr lang="en-US" sz="2200" b="0" i="0" u="none" strike="noStrike" kern="1200" cap="none" spc="-1" baseline="0" dirty="0">
                <a:solidFill>
                  <a:srgbClr val="000000"/>
                </a:solidFill>
                <a:uFillTx/>
                <a:latin typeface="Courier New"/>
                <a:ea typeface="Courier New"/>
                <a:cs typeface="Noto Sans Mono Light" panose="020B0409040504020204" pitchFamily="50"/>
              </a:rPr>
              <a:t> *</a:t>
            </a:r>
            <a:r>
              <a:rPr lang="en-US" sz="2200" b="0"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2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4438135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B511D47-174F-7742-8E95-F40255B05CE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listattr.c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DA7914B-B044-494B-90A1-CA08EB88047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int</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total, sum=</a:t>
            </a:r>
            <a:r>
              <a:rPr lang="en-US" sz="22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0</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char</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str[</a:t>
            </a:r>
            <a:r>
              <a:rPr lang="en-US" sz="22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4096</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22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char</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*)malloc(</a:t>
            </a:r>
            <a:r>
              <a:rPr lang="en-US" sz="2200" b="0"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4096</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total=</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listxattr</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NULL</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0</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total=</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listxattr</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total);</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a:solidFill>
                  <a:srgbClr val="BA2DA2"/>
                </a:solidFill>
                <a:uFillTx/>
                <a:latin typeface="Courier New"/>
                <a:ea typeface="Noto Sans CJK TC Light" panose="020B0300000000000000" pitchFamily="34" charset="-120"/>
                <a:cs typeface="Noto Sans Mono Light" panose="020B0409040504020204" pitchFamily="50"/>
              </a:rPr>
              <a:t>for</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;sum !=total;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sscanf</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buf+sum</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"%s"</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str);</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a:t>
            </a:r>
            <a:r>
              <a:rPr lang="en-US" sz="2200" b="0" i="0" u="none" strike="noStrike" kern="1200" cap="none" spc="-1" baseline="0" dirty="0" err="1">
                <a:solidFill>
                  <a:srgbClr val="D12F1B"/>
                </a:solidFill>
                <a:uFillTx/>
                <a:latin typeface="Courier New"/>
                <a:ea typeface="Noto Sans CJK TC Light" panose="020B0300000000000000" pitchFamily="34" charset="-120"/>
                <a:cs typeface="Noto Sans Mono Light" panose="020B0409040504020204" pitchFamily="50"/>
              </a:rPr>
              <a:t>xattr</a:t>
            </a:r>
            <a:r>
              <a:rPr lang="en-US" sz="2200" b="0" i="0" u="none" strike="noStrike" kern="1200" cap="none" spc="-1" baseline="0" dirty="0">
                <a:solidFill>
                  <a:srgbClr val="D12F1B"/>
                </a:solidFill>
                <a:uFillTx/>
                <a:latin typeface="Courier New"/>
                <a:ea typeface="Noto Sans CJK TC Light" panose="020B0300000000000000" pitchFamily="34" charset="-120"/>
                <a:cs typeface="Noto Sans Mono Light" panose="020B0409040504020204" pitchFamily="50"/>
              </a:rPr>
              <a:t> = %s\n"</a:t>
            </a: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str);</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print_value</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str);</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sum += </a:t>
            </a:r>
            <a:r>
              <a:rPr lang="en-US" sz="22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strlen</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(str)+</a:t>
            </a:r>
            <a:r>
              <a:rPr lang="en-US" sz="2200" b="1" i="0" u="none" strike="noStrike" kern="1200" cap="none" spc="-1" baseline="0" dirty="0">
                <a:solidFill>
                  <a:srgbClr val="272AD8"/>
                </a:solidFill>
                <a:uFillTx/>
                <a:latin typeface="Courier New"/>
                <a:ea typeface="Noto Sans CJK TC Light" panose="020B0300000000000000" pitchFamily="34" charset="-120"/>
                <a:cs typeface="Noto Sans Mono Light" panose="020B0409040504020204" pitchFamily="50"/>
              </a:rPr>
              <a:t>1</a:t>
            </a:r>
            <a:r>
              <a:rPr lang="en-US" sz="22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Tree>
    <p:extLst>
      <p:ext uri="{BB962C8B-B14F-4D97-AF65-F5344CB8AC3E}">
        <p14:creationId xmlns:p14="http://schemas.microsoft.com/office/powerpoint/2010/main" val="90966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0BF7928-CFA6-A640-89A2-DED14F758F9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set-uid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D569FE2-2E65-E64F-B057-126FB6FB5C10}"/>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setuid(uid_t 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setgid(gid_t gid);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將euid設定為uid，如果設定正確回傳0，失敗回傳-1，失敗的原因紀錄在errno</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一個set-uid的程式，執行時，euid會等於這個程式的owner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set-uid的程式可以靠setuid()於：「程式owner」及「執行者間作切換」</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5118324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3F49DF0-05D1-3E43-8D67-E06390DEEA2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listattr.c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C3035E1-6961-E442-8049-853989656707}"/>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listattr</a:t>
            </a: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list_acl.c</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xattr</a:t>
            </a: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user.com.dropbox.attrs</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a14a10ffffff9bffffff8effffffd9ffffffcfbffffffc4ffffffe9fffffff000000037ffffffc0101010ffffff9affffffedffffff85ffffff8d3</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xattr</a:t>
            </a: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user.com.dropbox.attributes</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78ffffff9cffffffab564a29ffffffca2f48ffffffcaffffffafffffff884fffffffcbffffffcc49ffffffcd4cffffff89ffffffcfffffffc94f4effffffcc51ffffffb252ffffffa856ffffffca4d4cffffffceffffffc8ffffffcc3ffffff8925ffffff96ffffff9414ffffff81ffffff8552124b12ffffff81c25fffffff3ffffffaaffffff8cffffffb4ffffffa0affffffed42ffffffcbfffffff0fffffff0ffffffe0ffffffc4fffffff424ffffff83ffffffa47453ffffffaf54475b5bffffffa5ffffffdaffffffda5a0ffffffc9ffffff801c72</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xattr</a:t>
            </a: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 </a:t>
            </a:r>
            <a:r>
              <a:rPr lang="en-US" sz="1500" b="0" i="0" u="none" strike="noStrike" kern="1200" cap="none" spc="-1" baseline="0" dirty="0" err="1">
                <a:solidFill>
                  <a:srgbClr val="FFFFFF"/>
                </a:solidFill>
                <a:uFillTx/>
                <a:latin typeface="Courier New"/>
                <a:ea typeface="Noto Sans CJK TC Light" panose="020B0300000000000000" pitchFamily="34" charset="-120"/>
                <a:cs typeface="Noto Sans Mono Light" panose="020B0409040504020204" pitchFamily="50"/>
              </a:rPr>
              <a:t>system.posix_acl_access</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5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20001060ffffffffffffffffffffffffffffffff2060ffffffe93004060ffffffffffffffffffffffffffffffff10060ffffffffffffffffffffffffffffffff20040ffffffffffffffffffffffffffffffff</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009856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2BA5C3-C645-6D4C-BC78-275FF21C4C54}"/>
              </a:ext>
            </a:extLst>
          </p:cNvPr>
          <p:cNvSpPr>
            <a:spLocks noGrp="1"/>
          </p:cNvSpPr>
          <p:nvPr>
            <p:ph type="title"/>
          </p:nvPr>
        </p:nvSpPr>
        <p:spPr/>
        <p:txBody>
          <a:bodyPr>
            <a:normAutofit/>
          </a:bodyPr>
          <a:lstStyle/>
          <a:p>
            <a:r>
              <a:rPr kumimoji="1" lang="zh-CN" altLang="en-US" sz="4400" dirty="0"/>
              <a:t>修改</a:t>
            </a:r>
            <a:r>
              <a:rPr kumimoji="1" lang="en-US" altLang="zh-CN" sz="4400" dirty="0" err="1"/>
              <a:t>listattr.c</a:t>
            </a:r>
            <a:endParaRPr kumimoji="1" lang="zh-TW" altLang="en-US" sz="4400" dirty="0"/>
          </a:p>
        </p:txBody>
      </p:sp>
      <p:sp>
        <p:nvSpPr>
          <p:cNvPr id="3" name="副標題 2">
            <a:extLst>
              <a:ext uri="{FF2B5EF4-FFF2-40B4-BE49-F238E27FC236}">
                <a16:creationId xmlns:a16="http://schemas.microsoft.com/office/drawing/2014/main" id="{93040B39-5AD4-6340-BCED-E4FBA7E0F09B}"/>
              </a:ext>
            </a:extLst>
          </p:cNvPr>
          <p:cNvSpPr>
            <a:spLocks noGrp="1"/>
          </p:cNvSpPr>
          <p:nvPr>
            <p:ph type="subTitle" idx="4294967295"/>
          </p:nvPr>
        </p:nvSpPr>
        <p:spPr/>
        <p:txBody>
          <a:bodyPr>
            <a:normAutofit/>
          </a:bodyPr>
          <a:lstStyle/>
          <a:p>
            <a:pPr algn="l"/>
            <a:r>
              <a:rPr lang="en-US" altLang="zh-TW" sz="2800" dirty="0">
                <a:latin typeface="Courier New"/>
                <a:ea typeface="Courier New"/>
              </a:rPr>
              <a:t>total=</a:t>
            </a:r>
            <a:r>
              <a:rPr lang="en-US" altLang="zh-TW" sz="2800" dirty="0" err="1">
                <a:latin typeface="Courier New"/>
                <a:ea typeface="Courier New"/>
              </a:rPr>
              <a:t>getxattr</a:t>
            </a:r>
            <a:r>
              <a:rPr lang="en-US" altLang="zh-TW" sz="2800" dirty="0">
                <a:latin typeface="Courier New"/>
                <a:ea typeface="Courier New"/>
              </a:rPr>
              <a:t>(pathname, </a:t>
            </a:r>
            <a:r>
              <a:rPr lang="en-US" altLang="zh-TW" sz="2800" dirty="0" err="1">
                <a:latin typeface="Courier New"/>
                <a:ea typeface="Courier New"/>
              </a:rPr>
              <a:t>attr</a:t>
            </a:r>
            <a:r>
              <a:rPr lang="en-US" altLang="zh-TW" sz="2800" dirty="0">
                <a:latin typeface="Courier New"/>
                <a:ea typeface="Courier New"/>
              </a:rPr>
              <a:t>, </a:t>
            </a:r>
            <a:r>
              <a:rPr lang="en-US" altLang="zh-TW" sz="2800" dirty="0" err="1">
                <a:latin typeface="Courier New"/>
                <a:ea typeface="Courier New"/>
              </a:rPr>
              <a:t>buf</a:t>
            </a:r>
            <a:r>
              <a:rPr lang="en-US" altLang="zh-TW" sz="2800" dirty="0">
                <a:latin typeface="Courier New"/>
                <a:ea typeface="Courier New"/>
              </a:rPr>
              <a:t>, </a:t>
            </a:r>
            <a:r>
              <a:rPr lang="en-US" altLang="zh-TW" sz="2800" dirty="0">
                <a:solidFill>
                  <a:srgbClr val="272AD8"/>
                </a:solidFill>
                <a:latin typeface="Courier New"/>
                <a:ea typeface="Courier New"/>
              </a:rPr>
              <a:t>4096</a:t>
            </a:r>
            <a:r>
              <a:rPr lang="en-US" altLang="zh-TW" sz="2800" dirty="0">
                <a:latin typeface="Courier New"/>
                <a:ea typeface="Courier New"/>
              </a:rPr>
              <a:t>);</a:t>
            </a:r>
          </a:p>
          <a:p>
            <a:pPr algn="l"/>
            <a:endParaRPr kumimoji="1" lang="en-US" altLang="zh-TW" sz="2800" b="1" dirty="0">
              <a:latin typeface="Courier New"/>
            </a:endParaRPr>
          </a:p>
          <a:p>
            <a:pPr algn="l"/>
            <a:r>
              <a:rPr lang="en-US" altLang="zh-TW" sz="2800" dirty="0" err="1">
                <a:latin typeface="Courier New"/>
              </a:rPr>
              <a:t>nSize</a:t>
            </a:r>
            <a:r>
              <a:rPr lang="en-US" altLang="zh-TW" sz="2800" dirty="0">
                <a:latin typeface="Courier New"/>
              </a:rPr>
              <a:t>= </a:t>
            </a:r>
            <a:r>
              <a:rPr lang="en-US" altLang="zh-TW" sz="2800" dirty="0" err="1">
                <a:latin typeface="Courier New"/>
                <a:ea typeface="Courier New"/>
              </a:rPr>
              <a:t>getxattr</a:t>
            </a:r>
            <a:r>
              <a:rPr lang="en-US" altLang="zh-TW" sz="2800" dirty="0">
                <a:latin typeface="Courier New"/>
                <a:ea typeface="Courier New"/>
              </a:rPr>
              <a:t>(pathname, </a:t>
            </a:r>
            <a:r>
              <a:rPr lang="en-US" altLang="zh-TW" sz="2800" dirty="0" err="1">
                <a:latin typeface="Courier New"/>
                <a:ea typeface="Courier New"/>
              </a:rPr>
              <a:t>attr</a:t>
            </a:r>
            <a:r>
              <a:rPr lang="en-US" altLang="zh-TW" sz="2800" dirty="0">
                <a:latin typeface="Courier New"/>
                <a:ea typeface="Courier New"/>
              </a:rPr>
              <a:t>, </a:t>
            </a:r>
            <a:r>
              <a:rPr lang="en-US" altLang="zh-TW" sz="2800" dirty="0" err="1">
                <a:latin typeface="Courier New"/>
                <a:ea typeface="Courier New"/>
              </a:rPr>
              <a:t>buf</a:t>
            </a:r>
            <a:r>
              <a:rPr lang="en-US" altLang="zh-TW" sz="2800" dirty="0">
                <a:latin typeface="Courier New"/>
                <a:ea typeface="Courier New"/>
              </a:rPr>
              <a:t>, </a:t>
            </a:r>
            <a:r>
              <a:rPr lang="en-US" altLang="zh-TW" sz="2800" dirty="0">
                <a:solidFill>
                  <a:srgbClr val="272AD8"/>
                </a:solidFill>
                <a:latin typeface="Courier New"/>
                <a:ea typeface="Courier New"/>
              </a:rPr>
              <a:t>0</a:t>
            </a:r>
            <a:r>
              <a:rPr lang="en-US" altLang="zh-TW" sz="2800" dirty="0">
                <a:latin typeface="Courier New"/>
                <a:ea typeface="Courier New"/>
              </a:rPr>
              <a:t>);</a:t>
            </a:r>
          </a:p>
          <a:p>
            <a:pPr algn="l"/>
            <a:r>
              <a:rPr kumimoji="1" lang="en-US" altLang="zh-TW" sz="2800" dirty="0" err="1">
                <a:latin typeface="Courier New"/>
              </a:rPr>
              <a:t>buf</a:t>
            </a:r>
            <a:r>
              <a:rPr kumimoji="1" lang="en-US" altLang="zh-TW" sz="2800" dirty="0">
                <a:latin typeface="Courier New"/>
              </a:rPr>
              <a:t>=malloc(</a:t>
            </a:r>
            <a:r>
              <a:rPr kumimoji="1" lang="en-US" altLang="zh-TW" sz="2800" dirty="0" err="1">
                <a:latin typeface="Courier New"/>
              </a:rPr>
              <a:t>nSize</a:t>
            </a:r>
            <a:r>
              <a:rPr kumimoji="1" lang="en-US" altLang="zh-TW" sz="2800" dirty="0">
                <a:latin typeface="Courier New"/>
              </a:rPr>
              <a:t>);</a:t>
            </a:r>
          </a:p>
          <a:p>
            <a:pPr algn="l"/>
            <a:r>
              <a:rPr lang="en-US" altLang="zh-TW" sz="2800" dirty="0" err="1">
                <a:latin typeface="Courier New"/>
              </a:rPr>
              <a:t>nSize</a:t>
            </a:r>
            <a:r>
              <a:rPr lang="en-US" altLang="zh-TW" sz="2800" dirty="0">
                <a:latin typeface="Courier New"/>
              </a:rPr>
              <a:t>=</a:t>
            </a:r>
            <a:r>
              <a:rPr lang="en-US" altLang="zh-TW" sz="2800" dirty="0" err="1">
                <a:latin typeface="Courier New"/>
                <a:ea typeface="Courier New"/>
              </a:rPr>
              <a:t>getxattr</a:t>
            </a:r>
            <a:r>
              <a:rPr lang="en-US" altLang="zh-TW" sz="2800" dirty="0">
                <a:latin typeface="Courier New"/>
                <a:ea typeface="Courier New"/>
              </a:rPr>
              <a:t>(pathname, </a:t>
            </a:r>
            <a:r>
              <a:rPr lang="en-US" altLang="zh-TW" sz="2800" dirty="0" err="1">
                <a:latin typeface="Courier New"/>
                <a:ea typeface="Courier New"/>
              </a:rPr>
              <a:t>attr</a:t>
            </a:r>
            <a:r>
              <a:rPr lang="en-US" altLang="zh-TW" sz="2800" dirty="0">
                <a:latin typeface="Courier New"/>
                <a:ea typeface="Courier New"/>
              </a:rPr>
              <a:t>, </a:t>
            </a:r>
            <a:r>
              <a:rPr lang="en-US" altLang="zh-TW" sz="2800" dirty="0" err="1">
                <a:latin typeface="Courier New"/>
                <a:ea typeface="Courier New"/>
              </a:rPr>
              <a:t>buf</a:t>
            </a:r>
            <a:r>
              <a:rPr lang="en-US" altLang="zh-TW" sz="2800" dirty="0">
                <a:latin typeface="Courier New"/>
                <a:ea typeface="Courier New"/>
              </a:rPr>
              <a:t>, </a:t>
            </a:r>
            <a:r>
              <a:rPr lang="en-US" altLang="zh-TW" sz="2800" dirty="0" err="1">
                <a:solidFill>
                  <a:schemeClr val="tx1"/>
                </a:solidFill>
                <a:latin typeface="Courier New"/>
                <a:ea typeface="Courier New"/>
              </a:rPr>
              <a:t>nSize</a:t>
            </a:r>
            <a:r>
              <a:rPr lang="en-US" altLang="zh-TW" sz="2800" dirty="0">
                <a:latin typeface="Courier New"/>
                <a:ea typeface="Courier New"/>
              </a:rPr>
              <a:t>);</a:t>
            </a:r>
            <a:endParaRPr kumimoji="1" lang="zh-TW" altLang="en-US" sz="2800" dirty="0"/>
          </a:p>
        </p:txBody>
      </p:sp>
    </p:spTree>
    <p:extLst>
      <p:ext uri="{BB962C8B-B14F-4D97-AF65-F5344CB8AC3E}">
        <p14:creationId xmlns:p14="http://schemas.microsoft.com/office/powerpoint/2010/main" val="4838919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E693921-261B-EF41-9F56-F507FE76E0D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setxattr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DFE178E-E040-664B-817F-87B1AC714BF8}"/>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&lt;sys/types.h&gt;</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&lt;sys/xattr.h&gt;</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setxattr(</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*name,</a:t>
            </a: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void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*value, size_t size,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flags);</a:t>
            </a: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lsetxattr(</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*name,</a:t>
            </a: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void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*value, size_t size,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flags);</a:t>
            </a: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fsetxattr(</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fd,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*name,</a:t>
            </a: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void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*value, size_t size, </a:t>
            </a:r>
            <a:r>
              <a:rPr lang="zh-TW"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flags);</a:t>
            </a:r>
          </a:p>
        </p:txBody>
      </p:sp>
    </p:spTree>
    <p:extLst>
      <p:ext uri="{BB962C8B-B14F-4D97-AF65-F5344CB8AC3E}">
        <p14:creationId xmlns:p14="http://schemas.microsoft.com/office/powerpoint/2010/main" val="41009338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ED936D9-AA09-9D4D-859A-4BD073C2BB60}"/>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8740EAF-8DE6-4C40-A3E5-6BBABDDF1194}"/>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2135"/>
              </a:spcBef>
              <a:spcAft>
                <a:spcPts val="113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本小節的重點是Linux的權限控制不只是owner、group、others，還可以有更多的擴充權限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2135"/>
              </a:spcBef>
              <a:spcAft>
                <a:spcPts val="113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請注意，這些權限是附加於檔案系統上，因此檔案系統必須支援附加權限（如：ext4就支援，FAT不支援）</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9668096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C779FE1C-99C0-BF45-8E18-AD0F60FBC675}"/>
              </a:ext>
            </a:extLst>
          </p:cNvPr>
          <p:cNvSpPr>
            <a:spLocks noGrp="1"/>
          </p:cNvSpPr>
          <p:nvPr>
            <p:ph type="title"/>
          </p:nvPr>
        </p:nvSpPr>
        <p:spPr/>
        <p:txBody>
          <a:bodyPr/>
          <a:lstStyle/>
          <a:p>
            <a:r>
              <a:rPr kumimoji="1" lang="zh-CN" altLang="en-US" dirty="0"/>
              <a:t>期中考成績</a:t>
            </a:r>
            <a:endParaRPr kumimoji="1" lang="zh-TW" altLang="en-US" dirty="0"/>
          </a:p>
        </p:txBody>
      </p:sp>
      <p:sp>
        <p:nvSpPr>
          <p:cNvPr id="7" name="文字預留位置 6">
            <a:extLst>
              <a:ext uri="{FF2B5EF4-FFF2-40B4-BE49-F238E27FC236}">
                <a16:creationId xmlns:a16="http://schemas.microsoft.com/office/drawing/2014/main" id="{328AD647-00A7-D942-BC4B-41063F182105}"/>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39485976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644A0546-8BE8-DF4F-8B90-76AC1B61E22D}"/>
              </a:ext>
            </a:extLst>
          </p:cNvPr>
          <p:cNvPicPr>
            <a:picLocks noChangeAspect="1"/>
          </p:cNvPicPr>
          <p:nvPr/>
        </p:nvPicPr>
        <p:blipFill rotWithShape="1">
          <a:blip r:embed="rId2"/>
          <a:srcRect l="1020" r="1969" b="2"/>
          <a:stretch/>
        </p:blipFill>
        <p:spPr>
          <a:xfrm>
            <a:off x="5120640" y="1904281"/>
            <a:ext cx="6233160" cy="4272681"/>
          </a:xfrm>
          <a:prstGeom prst="rect">
            <a:avLst/>
          </a:prstGeom>
        </p:spPr>
      </p:pic>
      <p:sp>
        <p:nvSpPr>
          <p:cNvPr id="4" name="標題 3">
            <a:extLst>
              <a:ext uri="{FF2B5EF4-FFF2-40B4-BE49-F238E27FC236}">
                <a16:creationId xmlns:a16="http://schemas.microsoft.com/office/drawing/2014/main" id="{14CAC701-C3F8-1440-9B44-64EE1516689F}"/>
              </a:ext>
            </a:extLst>
          </p:cNvPr>
          <p:cNvSpPr>
            <a:spLocks noGrp="1"/>
          </p:cNvSpPr>
          <p:nvPr>
            <p:ph type="title"/>
          </p:nvPr>
        </p:nvSpPr>
        <p:spPr>
          <a:xfrm>
            <a:off x="838200" y="365125"/>
            <a:ext cx="10515600" cy="1325563"/>
          </a:xfrm>
        </p:spPr>
        <p:txBody>
          <a:bodyPr>
            <a:normAutofit/>
          </a:bodyPr>
          <a:lstStyle/>
          <a:p>
            <a:r>
              <a:rPr kumimoji="1" lang="zh-TW" altLang="en-US" dirty="0"/>
              <a:t>成績分布</a:t>
            </a:r>
          </a:p>
        </p:txBody>
      </p:sp>
      <p:sp>
        <p:nvSpPr>
          <p:cNvPr id="5" name="內容版面配置區 4">
            <a:extLst>
              <a:ext uri="{FF2B5EF4-FFF2-40B4-BE49-F238E27FC236}">
                <a16:creationId xmlns:a16="http://schemas.microsoft.com/office/drawing/2014/main" id="{F57D0FE7-1382-DD46-8156-2F18EE95820A}"/>
              </a:ext>
            </a:extLst>
          </p:cNvPr>
          <p:cNvSpPr>
            <a:spLocks noGrp="1"/>
          </p:cNvSpPr>
          <p:nvPr>
            <p:ph idx="1"/>
          </p:nvPr>
        </p:nvSpPr>
        <p:spPr>
          <a:xfrm>
            <a:off x="838200" y="1825625"/>
            <a:ext cx="3797807" cy="4351338"/>
          </a:xfrm>
        </p:spPr>
        <p:txBody>
          <a:bodyPr anchor="ctr">
            <a:normAutofit/>
          </a:bodyPr>
          <a:lstStyle/>
          <a:p>
            <a:r>
              <a:rPr kumimoji="1" lang="zh-TW" altLang="en-US" sz="2000" dirty="0"/>
              <a:t>成績查詢：</a:t>
            </a:r>
            <a:r>
              <a:rPr kumimoji="1" lang="en-US" altLang="zh-TW" sz="2000" dirty="0">
                <a:hlinkClick r:id="rId3"/>
              </a:rPr>
              <a:t>www.ecourse.ccu.edu.tw</a:t>
            </a:r>
            <a:endParaRPr kumimoji="1" lang="en-US" altLang="zh-TW" sz="2000" dirty="0"/>
          </a:p>
          <a:p>
            <a:r>
              <a:rPr kumimoji="1" lang="zh-CN" altLang="en-US" sz="2000" dirty="0"/>
              <a:t>成績分布：如右圖</a:t>
            </a:r>
            <a:endParaRPr kumimoji="1" lang="en-US" altLang="zh-CN" sz="2000" dirty="0"/>
          </a:p>
          <a:p>
            <a:r>
              <a:rPr kumimoji="1" lang="zh-CN" altLang="en-US" sz="2000" dirty="0"/>
              <a:t>期中預警：</a:t>
            </a:r>
            <a:r>
              <a:rPr kumimoji="1" lang="en-US" altLang="zh-CN" sz="2000" dirty="0"/>
              <a:t>30</a:t>
            </a:r>
            <a:r>
              <a:rPr kumimoji="1" lang="zh-Hant" altLang="en-US" sz="2000" dirty="0"/>
              <a:t>分以下</a:t>
            </a:r>
            <a:endParaRPr kumimoji="1" lang="en-US" altLang="zh-Hant" sz="2000" dirty="0"/>
          </a:p>
          <a:p>
            <a:r>
              <a:rPr kumimoji="1" lang="zh-CN" altLang="en-US" sz="2000" dirty="0"/>
              <a:t>上機考成績不足</a:t>
            </a:r>
            <a:r>
              <a:rPr kumimoji="1" lang="en-US" altLang="zh-CN" sz="2000" dirty="0"/>
              <a:t>17</a:t>
            </a:r>
            <a:r>
              <a:rPr kumimoji="1" lang="zh-CN" altLang="en-US" sz="2000" dirty="0"/>
              <a:t>分的同學請下課後找我</a:t>
            </a:r>
            <a:endParaRPr kumimoji="1" lang="zh-TW" altLang="en-US" sz="2000" dirty="0"/>
          </a:p>
        </p:txBody>
      </p:sp>
    </p:spTree>
    <p:extLst>
      <p:ext uri="{BB962C8B-B14F-4D97-AF65-F5344CB8AC3E}">
        <p14:creationId xmlns:p14="http://schemas.microsoft.com/office/powerpoint/2010/main" val="36438766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1331925-F5B6-6247-8FB3-996866C9D1D2}"/>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監聽資料夾內的變動</a:t>
            </a:r>
          </a:p>
        </p:txBody>
      </p:sp>
      <p:sp>
        <p:nvSpPr>
          <p:cNvPr id="3" name="TextShape 2">
            <a:extLst>
              <a:ext uri="{FF2B5EF4-FFF2-40B4-BE49-F238E27FC236}">
                <a16:creationId xmlns:a16="http://schemas.microsoft.com/office/drawing/2014/main" id="{6E9A76DB-424E-A846-BC78-B9EA993BFBC0}"/>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852438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5E97145-2DE1-EA44-AD59-AEAC056EB657}"/>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試用inotify</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1BFF219-C87D-124A-B4C2-EA12BD402A32}"/>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 </a:t>
            </a:r>
            <a:r>
              <a:rPr lang="en-US" sz="1800" b="0" i="0" u="none" strike="noStrike" kern="1200" cap="none" spc="-1" baseline="0" dirty="0" err="1">
                <a:solidFill>
                  <a:srgbClr val="FFFF00"/>
                </a:solidFill>
                <a:uFillTx/>
                <a:latin typeface="Courier New"/>
                <a:ea typeface="Noto Sans CJK TC Light" panose="020B0300000000000000" pitchFamily="34" charset="-120"/>
                <a:cs typeface="Noto Sans Mono Light" panose="020B0409040504020204" pitchFamily="50"/>
              </a:rPr>
              <a:t>sudo</a:t>
            </a: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apt install </a:t>
            </a:r>
            <a:r>
              <a:rPr lang="en-US" sz="1800" b="0" i="0" u="none" strike="noStrike" kern="1200" cap="none" spc="-1" baseline="0" dirty="0" err="1">
                <a:solidFill>
                  <a:srgbClr val="FFFF00"/>
                </a:solidFill>
                <a:uFillTx/>
                <a:latin typeface="Courier New"/>
                <a:ea typeface="Noto Sans CJK TC Light" panose="020B0300000000000000" pitchFamily="34" charset="-120"/>
                <a:cs typeface="Noto Sans Mono Light" panose="020B0409040504020204" pitchFamily="50"/>
              </a:rPr>
              <a:t>inotify</a:t>
            </a: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-tools</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 </a:t>
            </a:r>
            <a:r>
              <a:rPr lang="en-US" sz="1800" b="0" i="0" u="none" strike="noStrike" kern="1200" cap="none" spc="-1" baseline="0" dirty="0" err="1">
                <a:solidFill>
                  <a:srgbClr val="FFFF00"/>
                </a:solidFill>
                <a:uFillTx/>
                <a:latin typeface="Courier New"/>
                <a:ea typeface="Noto Sans CJK TC Light" panose="020B0300000000000000" pitchFamily="34" charset="-120"/>
                <a:cs typeface="Noto Sans Mono Light" panose="020B0409040504020204" pitchFamily="50"/>
              </a:rPr>
              <a:t>inotifywait</a:t>
            </a: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-m </a:t>
            </a:r>
            <a:r>
              <a:rPr lang="en-US" sz="1800" b="0" i="0" u="none" strike="noStrike" kern="1200" cap="none" spc="-1" baseline="0" dirty="0" err="1">
                <a:solidFill>
                  <a:srgbClr val="FFFF00"/>
                </a:solidFill>
                <a:uFillTx/>
                <a:latin typeface="Courier New"/>
                <a:ea typeface="Noto Sans CJK TC Light" panose="020B0300000000000000" pitchFamily="34" charset="-120"/>
                <a:cs typeface="Noto Sans Mono Light" panose="020B0409040504020204" pitchFamily="50"/>
              </a:rPr>
              <a:t>list_acl.c</a:t>
            </a:r>
            <a:r>
              <a:rPr lang="en-US" sz="1800" b="0" i="0" u="none" strike="noStrike" kern="1200" cap="none" spc="-1" baseline="0" dirty="0">
                <a:solidFill>
                  <a:srgbClr val="FFFF00"/>
                </a:solidFill>
                <a:uFillTx/>
                <a:latin typeface="Courier New"/>
                <a:ea typeface="Noto Sans CJK TC Light" panose="020B0300000000000000" pitchFamily="34" charset="-120"/>
                <a:cs typeface="Noto Sans Mono Light" panose="020B0409040504020204" pitchFamily="50"/>
              </a:rPr>
              <a:t>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Setting up watches.</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Watches established.</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OPEN,ISDIR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ACCESS,ISDIR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CLOSE_NOWRITE,CLOSE,ISDIR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OPEN,ISDIR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ACCESS,ISDIR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CLOSE_NOWRITE,CLOSE,ISDIR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OPEN,ISDIR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ACCESS,ISDIR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CLOSE_NOWRITE,CLOSE,ISDIR ch06</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0429111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54F9F5A-B90B-AD49-AC8E-E4515E81395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inotify</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39D570E-3442-C04F-8609-29DBA732184D}"/>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fontScale="92500" lnSpcReduction="10000"/>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int inotify_init(void)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初始化一個inofiry的監聽，回傳值是file descript</a:t>
            </a:r>
            <a:r>
              <a:rPr lang="en-US" altLang="zh-TW" sz="2400" b="0" i="0" u="none" strike="noStrike" kern="1200" cap="none" spc="-1" baseline="0" dirty="0">
                <a:solidFill>
                  <a:srgbClr val="000000"/>
                </a:solidFill>
                <a:uFillTx/>
                <a:latin typeface="Courier New"/>
                <a:ea typeface="Courier New"/>
                <a:cs typeface="Noto Sans Mono Light" panose="020B0409040504020204" pitchFamily="50"/>
              </a:rPr>
              <a:t>or</a:t>
            </a:r>
            <a:r>
              <a:rPr lang="zh-TW" altLang="en-US" sz="2400" b="0" i="0" u="none" strike="noStrike" kern="1200" cap="none" spc="-1" baseline="0" dirty="0">
                <a:solidFill>
                  <a:srgbClr val="000000"/>
                </a:solidFill>
                <a:uFillTx/>
                <a:latin typeface="Courier New"/>
                <a:ea typeface="Courier New"/>
                <a:cs typeface="Noto Sans Mono Light" panose="020B0409040504020204" pitchFamily="50"/>
              </a:rPr>
              <a:t>（</a:t>
            </a:r>
            <a:r>
              <a:rPr lang="en-US" altLang="zh-TW" sz="2400" b="0" i="0" u="none" strike="noStrike" kern="1200" cap="none" spc="-1" baseline="0" dirty="0" err="1">
                <a:solidFill>
                  <a:srgbClr val="000000"/>
                </a:solidFill>
                <a:uFillTx/>
                <a:latin typeface="Courier New"/>
                <a:ea typeface="Courier New"/>
                <a:cs typeface="Noto Sans Mono Light" panose="020B0409040504020204" pitchFamily="50"/>
              </a:rPr>
              <a:t>fd</a:t>
            </a:r>
            <a:r>
              <a:rPr lang="zh-TW" altLang="en-US" sz="2400" b="0" i="0" u="none" strike="noStrike" kern="1200" cap="none" spc="-1" baseline="0" dirty="0">
                <a:solidFill>
                  <a:srgbClr val="000000"/>
                </a:solidFill>
                <a:uFillTx/>
                <a:latin typeface="Courier New"/>
                <a:ea typeface="Courier New"/>
                <a:cs typeface="Noto Sans Mono Light" panose="020B0409040504020204" pitchFamily="50"/>
              </a:rPr>
              <a: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int inotify_add_watch(int fd, const char* pathname, int mask)</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lvl="1" indent="-228243">
              <a:lnSpc>
                <a:spcPct val="90000"/>
              </a:lnSpc>
              <a:spcBef>
                <a:spcPts val="500"/>
              </a:spcBef>
              <a:buClr>
                <a:srgbClr val="000000"/>
              </a:buClr>
              <a:buSzPct val="100000"/>
              <a:buFont typeface="Arial"/>
              <a:buChar char="•"/>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使用fd對一個檔案或者目錄（pathname）進行一些（mask）監聽</a:t>
            </a:r>
            <a:r>
              <a:rPr lang="zh-TW" altLang="en-US" sz="2400" spc="-1" dirty="0">
                <a:solidFill>
                  <a:srgbClr val="000000"/>
                </a:solidFill>
                <a:latin typeface="Courier New"/>
                <a:ea typeface="Courier New"/>
                <a:cs typeface="Noto Sans Mono Light" panose="020B0409040504020204" pitchFamily="50"/>
              </a:rPr>
              <a:t>，回傳</a:t>
            </a:r>
            <a:r>
              <a:rPr lang="en-US" altLang="zh-TW" sz="2400" spc="-1" dirty="0">
                <a:solidFill>
                  <a:srgbClr val="000000"/>
                </a:solidFill>
                <a:latin typeface="Courier New"/>
                <a:ea typeface="Courier New"/>
                <a:cs typeface="Noto Sans Mono Light" panose="020B0409040504020204" pitchFamily="50"/>
              </a:rPr>
              <a:t>watch descriptor</a:t>
            </a:r>
            <a:r>
              <a:rPr lang="zh-TW" altLang="en-US" sz="2400" spc="-1" dirty="0">
                <a:solidFill>
                  <a:srgbClr val="000000"/>
                </a:solidFill>
                <a:latin typeface="Courier New"/>
                <a:ea typeface="Courier New"/>
                <a:cs typeface="Noto Sans Mono Light" panose="020B0409040504020204" pitchFamily="50"/>
              </a:rPr>
              <a:t>（</a:t>
            </a:r>
            <a:r>
              <a:rPr lang="en-US" altLang="zh-TW" sz="2400" spc="-1" dirty="0" err="1">
                <a:solidFill>
                  <a:srgbClr val="000000"/>
                </a:solidFill>
                <a:latin typeface="Courier New"/>
                <a:ea typeface="Courier New"/>
                <a:cs typeface="Noto Sans Mono Light" panose="020B0409040504020204" pitchFamily="50"/>
              </a:rPr>
              <a:t>wd</a:t>
            </a:r>
            <a:r>
              <a:rPr lang="zh-TW" altLang="en-US" sz="2400" spc="-1" dirty="0">
                <a:solidFill>
                  <a:srgbClr val="000000"/>
                </a:solidFill>
                <a:latin typeface="Courier New"/>
                <a:ea typeface="Courier New"/>
                <a:cs typeface="Noto Sans Mono Light" panose="020B0409040504020204" pitchFamily="50"/>
              </a:rPr>
              <a: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int inotify_rm_watch(int fd, int wd)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移除inotify的一個監聽</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設定好要監聽的物件（如：目錄、檔案）後，就可以用read來查看監聽的結果</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3369213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A1BBC61-5D65-9844-BEA0-7001E4439F35}"/>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inotify_event</a:t>
            </a:r>
          </a:p>
        </p:txBody>
      </p:sp>
      <p:sp>
        <p:nvSpPr>
          <p:cNvPr id="3" name="TextShape 2">
            <a:extLst>
              <a:ext uri="{FF2B5EF4-FFF2-40B4-BE49-F238E27FC236}">
                <a16:creationId xmlns:a16="http://schemas.microsoft.com/office/drawing/2014/main" id="{87CC1FD2-534F-314F-877D-3DF74703FFD0}"/>
              </a:ext>
            </a:extLst>
          </p:cNvPr>
          <p:cNvSpPr txBox="1"/>
          <p:nvPr/>
        </p:nvSpPr>
        <p:spPr>
          <a:xfrm>
            <a:off x="838084" y="1825563"/>
            <a:ext cx="10515243" cy="4350962"/>
          </a:xfrm>
          <a:prstGeom prst="rect">
            <a:avLst/>
          </a:prstGeom>
          <a:noFill/>
          <a:ln cap="flat">
            <a:noFill/>
          </a:ln>
        </p:spPr>
        <p:txBody>
          <a:bodyPr vert="horz" wrap="square" lIns="0" tIns="0" rIns="0" bIns="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AA0D91"/>
                </a:solidFill>
                <a:uFillTx/>
                <a:latin typeface="Courier New"/>
                <a:ea typeface="Menlo-Regular"/>
                <a:cs typeface="Noto Sans Mono Light" panose="020B0409040504020204" pitchFamily="50"/>
              </a:rPr>
              <a:t>struct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inotify_event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int</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wd;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Watch descriptor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uint32_t mask;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Mask describing event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uint32_t cookie;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Unique cookie associating related</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7400"/>
                </a:solidFill>
                <a:uFillTx/>
                <a:latin typeface="Courier New"/>
                <a:ea typeface="Menlo-Regular"/>
                <a:cs typeface="Noto Sans Mono Light" panose="020B0409040504020204" pitchFamily="50"/>
              </a:rPr>
              <a:t>                        events (for rename(2))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uint32_t </a:t>
            </a:r>
            <a:r>
              <a:rPr lang="en-US" sz="2200" b="0" i="0" u="none" strike="noStrike" kern="1200" cap="none" spc="-1" baseline="0" dirty="0" err="1">
                <a:solidFill>
                  <a:srgbClr val="000000"/>
                </a:solidFill>
                <a:uFillTx/>
                <a:latin typeface="Courier New"/>
                <a:ea typeface="Menlo-Regular"/>
                <a:cs typeface="Noto Sans Mono Light" panose="020B0409040504020204" pitchFamily="50"/>
              </a:rPr>
              <a:t>len</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Size of name field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    </a:t>
            </a:r>
            <a:r>
              <a:rPr lang="en-US" sz="2200" b="0" i="0" u="none" strike="noStrike" kern="1200" cap="none" spc="-1" baseline="0" dirty="0">
                <a:solidFill>
                  <a:srgbClr val="AA0D91"/>
                </a:solidFill>
                <a:uFillTx/>
                <a:latin typeface="Courier New"/>
                <a:ea typeface="Menlo-Regular"/>
                <a:cs typeface="Noto Sans Mono Light" panose="020B0409040504020204" pitchFamily="50"/>
              </a:rPr>
              <a:t>char</a:t>
            </a:r>
            <a:r>
              <a:rPr lang="en-US" sz="2200" b="0" i="0" u="none" strike="noStrike" kern="1200" cap="none" spc="-1" baseline="0" dirty="0">
                <a:solidFill>
                  <a:srgbClr val="000000"/>
                </a:solidFill>
                <a:uFillTx/>
                <a:latin typeface="Courier New"/>
                <a:ea typeface="Menlo-Regular"/>
                <a:cs typeface="Noto Sans Mono Light" panose="020B0409040504020204" pitchFamily="50"/>
              </a:rPr>
              <a:t>     name[];   </a:t>
            </a:r>
            <a:r>
              <a:rPr lang="en-US" sz="2200" b="0" i="0" u="none" strike="noStrike" kern="1200" cap="none" spc="-1" baseline="0" dirty="0">
                <a:solidFill>
                  <a:srgbClr val="007400"/>
                </a:solidFill>
                <a:uFillTx/>
                <a:latin typeface="Courier New"/>
                <a:ea typeface="Menlo-Regular"/>
                <a:cs typeface="Noto Sans Mono Light" panose="020B0409040504020204" pitchFamily="50"/>
              </a:rPr>
              <a:t>/* Optional null-terminated name */</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1" baseline="0" dirty="0">
                <a:solidFill>
                  <a:srgbClr val="000000"/>
                </a:solidFill>
                <a:uFillTx/>
                <a:latin typeface="Courier New"/>
                <a:ea typeface="Menlo-Regular"/>
                <a:cs typeface="Noto Sans Mono Light" panose="020B0409040504020204" pitchFamily="50"/>
              </a:rPr>
              <a:t>};</a:t>
            </a:r>
            <a:endParaRPr lang="en-US" sz="22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CustomShape 3">
            <a:extLst>
              <a:ext uri="{FF2B5EF4-FFF2-40B4-BE49-F238E27FC236}">
                <a16:creationId xmlns:a16="http://schemas.microsoft.com/office/drawing/2014/main" id="{981F0DB6-61E6-2847-B8D7-493322A94D30}"/>
              </a:ext>
            </a:extLst>
          </p:cNvPr>
          <p:cNvSpPr/>
          <p:nvPr/>
        </p:nvSpPr>
        <p:spPr>
          <a:xfrm>
            <a:off x="838084" y="5039999"/>
            <a:ext cx="3697915" cy="575998"/>
          </a:xfrm>
          <a:prstGeom prst="rect">
            <a:avLst/>
          </a:prstGeom>
          <a:solidFill>
            <a:srgbClr val="00508F"/>
          </a:solidFill>
          <a:ln w="9528" cap="flat">
            <a:solidFill>
              <a:srgbClr val="3465A4"/>
            </a:solidFill>
            <a:prstDash val="solid"/>
          </a:ln>
        </p:spPr>
        <p:txBody>
          <a:bodyPr vert="horz" wrap="none" lIns="90004" tIns="44997" rIns="90004" bIns="44997"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wd, mask, cookie, </a:t>
            </a:r>
            <a:r>
              <a:rPr lang="en-US" sz="18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len</a:t>
            </a:r>
            <a:endParaRPr lang="en-US" sz="1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5" name="CustomShape 4">
            <a:extLst>
              <a:ext uri="{FF2B5EF4-FFF2-40B4-BE49-F238E27FC236}">
                <a16:creationId xmlns:a16="http://schemas.microsoft.com/office/drawing/2014/main" id="{065B7C09-0C19-0A41-81D9-D08DD1B258ED}"/>
              </a:ext>
            </a:extLst>
          </p:cNvPr>
          <p:cNvSpPr/>
          <p:nvPr/>
        </p:nvSpPr>
        <p:spPr>
          <a:xfrm>
            <a:off x="4510076" y="5039999"/>
            <a:ext cx="5857920" cy="575998"/>
          </a:xfrm>
          <a:prstGeom prst="rect">
            <a:avLst/>
          </a:prstGeom>
          <a:solidFill>
            <a:srgbClr val="2B511A"/>
          </a:solidFill>
          <a:ln w="9528" cap="flat">
            <a:solidFill>
              <a:srgbClr val="3465A4"/>
            </a:solidFill>
            <a:prstDash val="solid"/>
          </a:ln>
        </p:spPr>
        <p:txBody>
          <a:bodyPr vert="horz" wrap="none" lIns="90004" tIns="44997" rIns="90004" bIns="44997" anchor="ctr" anchorCtr="1" compatLnSpc="1">
            <a:norm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name</a:t>
            </a:r>
            <a:endParaRPr lang="en-US" sz="1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56865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1061337-BC8D-C94F-86C7-F6D943A138C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或許是最有名的應用：passwd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B2E54E2F-586A-C64C-A53E-9662A5703BE6}"/>
              </a:ext>
            </a:extLst>
          </p:cNvPr>
          <p:cNvSpPr txBox="1"/>
          <p:nvPr/>
        </p:nvSpPr>
        <p:spPr>
          <a:xfrm>
            <a:off x="372956" y="1844637"/>
            <a:ext cx="11445480" cy="4921556"/>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1"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ls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etc</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/shadow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alh</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a:solidFill>
                  <a:srgbClr val="FF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FF0000"/>
                </a:solidFill>
                <a:uFillTx/>
                <a:latin typeface="Courier"/>
                <a:ea typeface="Noto Sans CJK TC Light" panose="020B0300000000000000" pitchFamily="34" charset="-120"/>
                <a:cs typeface="Noto Sans Mono Light" panose="020B0409040504020204" pitchFamily="50"/>
              </a:rPr>
              <a:t>rw</a:t>
            </a:r>
            <a:r>
              <a:rPr lang="en-US" sz="1800" b="0" i="0" u="none" strike="noStrike" kern="1200" cap="none" spc="-1" baseline="0" dirty="0">
                <a:solidFill>
                  <a:srgbClr val="FF0000"/>
                </a:solidFill>
                <a:uFillTx/>
                <a:latin typeface="Courier"/>
                <a:ea typeface="Noto Sans CJK TC Light" panose="020B0300000000000000" pitchFamily="34" charset="-120"/>
                <a:cs typeface="Noto Sans Mono Light" panose="020B0409040504020204" pitchFamily="50"/>
              </a:rPr>
              <a:t>-r--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--- 1 </a:t>
            </a:r>
            <a:r>
              <a:rPr lang="en-US" sz="1800" b="0" i="0" u="none" strike="noStrike" kern="1200" cap="none" spc="-1" baseline="0" dirty="0">
                <a:solidFill>
                  <a:srgbClr val="FF0000"/>
                </a:solidFill>
                <a:uFillTx/>
                <a:latin typeface="Courier"/>
                <a:ea typeface="Noto Sans CJK TC Light" panose="020B0300000000000000" pitchFamily="34" charset="-120"/>
                <a:cs typeface="Noto Sans Mono Light" panose="020B0409040504020204" pitchFamily="50"/>
              </a:rPr>
              <a:t>root shadow </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1.3K Apr 10 14:43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etc</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/shadow</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shadow</a:t>
            </a:r>
            <a:r>
              <a:rPr lang="zh-TW"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內部存放「密碼相關資訊」只有</a:t>
            </a:r>
            <a:r>
              <a:rPr lang="en-US"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root</a:t>
            </a:r>
            <a:r>
              <a:rPr lang="zh-TW"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可以改</a:t>
            </a:r>
            <a:r>
              <a:rPr lang="en-US"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shadow</a:t>
            </a:r>
            <a:r>
              <a:rPr lang="zh-TW" sz="1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這個檔案。那麼一般人怎樣修改密碼呢？</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1"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ls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usr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/bin/passwd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alh</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rw</a:t>
            </a:r>
            <a:r>
              <a:rPr lang="en-US" sz="1800" b="0" i="0" u="none" strike="noStrike" kern="1200" cap="none" spc="-1" baseline="0" dirty="0" err="1">
                <a:solidFill>
                  <a:srgbClr val="FF0000"/>
                </a:solidFill>
                <a:uFillTx/>
                <a:latin typeface="Courier"/>
                <a:ea typeface="Noto Sans CJK TC Light" panose="020B0300000000000000" pitchFamily="34" charset="-120"/>
                <a:cs typeface="Noto Sans Mono Light" panose="020B0409040504020204" pitchFamily="50"/>
              </a:rPr>
              <a:t>s</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xr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-x 1 root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root</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53K May 17  2017 /</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usr</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/bin/passwd</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使用</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passwd</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這支程式，執行這支程式時會暫時變成</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root</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（這個執行檔的</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owner</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）的權限</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strace</a:t>
            </a:r>
            <a:r>
              <a:rPr lang="en-US"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-c passwd</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time     seconds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usecs</a:t>
            </a: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/call     calls    errors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syscall</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 ----------- --------- --------- ----------------</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0.00    0.000000           0         2         2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setgroups</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0.00    0.000000           0         1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setresuid</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1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0.00    0.000000           0         2           </a:t>
            </a:r>
            <a:r>
              <a:rPr lang="en-US" sz="11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setresgid</a:t>
            </a: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1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setresuid</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是</a:t>
            </a:r>
            <a:r>
              <a:rPr lang="en-US" sz="1800" b="0" i="0" u="none" strike="noStrike" kern="1200" cap="none" spc="-1" baseline="0" dirty="0" err="1">
                <a:solidFill>
                  <a:srgbClr val="000000"/>
                </a:solidFill>
                <a:uFillTx/>
                <a:latin typeface="Courier"/>
                <a:ea typeface="Noto Sans CJK TC Light" panose="020B0300000000000000" pitchFamily="34" charset="-120"/>
                <a:cs typeface="Noto Sans Mono Light" panose="020B0409040504020204" pitchFamily="50"/>
              </a:rPr>
              <a:t>setuid</a:t>
            </a:r>
            <a:r>
              <a:rPr lang="zh-TW" sz="1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的進階版</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3499245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EBE9EF0-278E-F341-AF27-7191B27AB2D4}"/>
              </a:ext>
            </a:extLst>
          </p:cNvPr>
          <p:cNvSpPr txBox="1"/>
          <p:nvPr/>
        </p:nvSpPr>
        <p:spPr>
          <a:xfrm>
            <a:off x="838084" y="-12600"/>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inotify.c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EA99384-BCFC-FF49-9728-71E1B87F5389}"/>
              </a:ext>
            </a:extLst>
          </p:cNvPr>
          <p:cNvSpPr txBox="1"/>
          <p:nvPr/>
        </p:nvSpPr>
        <p:spPr>
          <a:xfrm>
            <a:off x="281516" y="1312922"/>
            <a:ext cx="11910242" cy="5544720"/>
          </a:xfrm>
          <a:prstGeom prst="rect">
            <a:avLst/>
          </a:prstGeom>
          <a:noFill/>
          <a:ln cap="flat">
            <a:noFill/>
          </a:ln>
        </p:spPr>
        <p:txBody>
          <a:bodyPr vert="horz" wrap="square" lIns="91440" tIns="45720" rIns="91440" bIns="45720" anchor="t" anchorCtr="0" compatLnSpc="1">
            <a:normAutofit/>
          </a:bodyPr>
          <a:lstStyle/>
          <a:p>
            <a:pPr marL="457200" marR="0" lvl="0" indent="-456843" algn="l" defTabSz="914400" rtl="0" fontAlgn="auto" hangingPunct="1">
              <a:lnSpc>
                <a:spcPct val="70000"/>
              </a:lnSpc>
              <a:spcBef>
                <a:spcPts val="1000"/>
              </a:spcBef>
              <a:spcAft>
                <a:spcPts val="0"/>
              </a:spcAft>
              <a:buClr>
                <a:srgbClr val="0000FF"/>
              </a:buClr>
              <a:buSzPct val="100000"/>
              <a:buFont typeface="StarSymbol"/>
              <a:buAutoNum type="arabicPeriod"/>
              <a:tabLst/>
              <a:defRPr sz="1800" b="0" i="0" u="none" strike="noStrike" kern="0" cap="none" spc="0" baseline="0">
                <a:solidFill>
                  <a:srgbClr val="000000"/>
                </a:solidFill>
                <a:uFillTx/>
              </a:defRPr>
            </a:pP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int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main</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int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argc</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char</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int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fd</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num ret,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char</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
            </a: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700" b="1" i="0" u="none" strike="noStrike" kern="1200" cap="none" spc="-1" baseline="0" dirty="0">
                <a:solidFill>
                  <a:srgbClr val="385623"/>
                </a:solidFill>
                <a:uFillTx/>
                <a:latin typeface="Courier New"/>
                <a:ea typeface="Noto Sans CJK TC Light" panose="020B0300000000000000" pitchFamily="34" charset="-120"/>
                <a:cs typeface="Noto Sans Mono Light" panose="020B0409040504020204" pitchFamily="50"/>
              </a:rPr>
              <a:t>	/*BUF_LEN (10 * (</a:t>
            </a:r>
            <a:r>
              <a:rPr lang="en-US" sz="1700" b="1" i="0" u="none" strike="noStrike" kern="1200" cap="none" spc="-1" baseline="0" dirty="0" err="1">
                <a:solidFill>
                  <a:srgbClr val="385623"/>
                </a:solidFill>
                <a:uFillTx/>
                <a:latin typeface="Courier New"/>
                <a:ea typeface="Noto Sans CJK TC Light" panose="020B0300000000000000" pitchFamily="34" charset="-120"/>
                <a:cs typeface="Noto Sans Mono Light" panose="020B0409040504020204" pitchFamily="50"/>
              </a:rPr>
              <a:t>sizeof</a:t>
            </a:r>
            <a:r>
              <a:rPr lang="en-US" sz="1700" b="1" i="0" u="none" strike="noStrike" kern="1200" cap="none" spc="-1" baseline="0" dirty="0">
                <a:solidFill>
                  <a:srgbClr val="385623"/>
                </a:solidFill>
                <a:uFillTx/>
                <a:latin typeface="Courier New"/>
                <a:ea typeface="Noto Sans CJK TC Light" panose="020B0300000000000000" pitchFamily="34" charset="-120"/>
                <a:cs typeface="Noto Sans Mono Light" panose="020B0409040504020204" pitchFamily="50"/>
              </a:rPr>
              <a:t>(struct </a:t>
            </a:r>
            <a:r>
              <a:rPr lang="en-US" sz="1700" b="1" i="0" u="none" strike="noStrike" kern="1200" cap="none" spc="-1" baseline="0" dirty="0" err="1">
                <a:solidFill>
                  <a:srgbClr val="385623"/>
                </a:solidFill>
                <a:uFillTx/>
                <a:latin typeface="Courier New"/>
                <a:ea typeface="Noto Sans CJK TC Light" panose="020B0300000000000000" pitchFamily="34" charset="-120"/>
                <a:cs typeface="Noto Sans Mono Light" panose="020B0409040504020204" pitchFamily="50"/>
              </a:rPr>
              <a:t>inotify_event</a:t>
            </a:r>
            <a:r>
              <a:rPr lang="en-US" sz="1700" b="1" i="0" u="none" strike="noStrike" kern="1200" cap="none" spc="-1" baseline="0" dirty="0">
                <a:solidFill>
                  <a:srgbClr val="385623"/>
                </a:solidFill>
                <a:uFillTx/>
                <a:latin typeface="Courier New"/>
                <a:ea typeface="Noto Sans CJK TC Light" panose="020B0300000000000000" pitchFamily="34" charset="-120"/>
                <a:cs typeface="Noto Sans Mono Light" panose="020B0409040504020204" pitchFamily="50"/>
              </a:rPr>
              <a:t>) + NAME_MAX + 1))*/</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char</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inotify_entity</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[BUF_LEN];</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fd</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700" b="1" i="0" u="none" strike="noStrike" kern="1200" cap="none" spc="-1" baseline="0" dirty="0" err="1">
                <a:solidFill>
                  <a:srgbClr val="795E26"/>
                </a:solidFill>
                <a:uFillTx/>
                <a:latin typeface="Courier New"/>
                <a:ea typeface="Noto Sans CJK TC Light" panose="020B0300000000000000" pitchFamily="34" charset="-120"/>
                <a:cs typeface="Noto Sans Mono Light" panose="020B0409040504020204" pitchFamily="50"/>
              </a:rPr>
              <a:t>inotify_init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for</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1</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&lt;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argc</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ret=</a:t>
            </a:r>
            <a:r>
              <a:rPr lang="en-US" sz="1700" b="1" i="0" u="none" strike="noStrike" kern="1200" cap="none" spc="-1" baseline="0" dirty="0" err="1">
                <a:solidFill>
                  <a:srgbClr val="795E26"/>
                </a:solidFill>
                <a:uFillTx/>
                <a:latin typeface="Courier New"/>
                <a:ea typeface="Noto Sans CJK TC Light" panose="020B0300000000000000" pitchFamily="34" charset="-120"/>
                <a:cs typeface="Noto Sans Mono Light" panose="020B0409040504020204" pitchFamily="50"/>
              </a:rPr>
              <a:t>inotify_add_watch</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fd</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IN_ALL_EVENTS);</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795E26"/>
                </a:solidFill>
                <a:uFillTx/>
                <a:latin typeface="Courier New"/>
                <a:ea typeface="Noto Sans CJK TC Light" panose="020B0300000000000000" pitchFamily="34" charset="-120"/>
                <a:cs typeface="Noto Sans Mono Light" panose="020B0409040504020204" pitchFamily="50"/>
              </a:rPr>
              <a:t>strcpy</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(wd[ret],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while</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1</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num = </a:t>
            </a:r>
            <a:r>
              <a:rPr lang="en-US" sz="1700" b="1"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read</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fd</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inotify_entity</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BUF_LEN);</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for</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 =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inotify_entity</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 &lt;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inotify_entity</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num; )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795E26"/>
                </a:solidFill>
                <a:uFillTx/>
                <a:latin typeface="Courier New"/>
                <a:ea typeface="Noto Sans CJK TC Light" panose="020B0300000000000000" pitchFamily="34" charset="-120"/>
                <a:cs typeface="Noto Sans Mono Light" panose="020B0409040504020204" pitchFamily="50"/>
              </a:rPr>
              <a:t>printInotifyEvent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struct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inotify_event</a:t>
            </a: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p);</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
            </a:r>
            <a:r>
              <a:rPr lang="en-US" sz="1700" b="1" i="0" u="none" strike="noStrike" kern="1200" cap="none" spc="-1" baseline="0" dirty="0" err="1">
                <a:solidFill>
                  <a:srgbClr val="0000FF"/>
                </a:solidFill>
                <a:uFillTx/>
                <a:latin typeface="Courier New"/>
                <a:ea typeface="Noto Sans CJK TC Light" panose="020B0300000000000000" pitchFamily="34" charset="-120"/>
                <a:cs typeface="Noto Sans Mono Light" panose="020B0409040504020204" pitchFamily="50"/>
              </a:rPr>
              <a:t>sizeof</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700" b="1"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struct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inotify_event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1700" b="1"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struct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7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inotify_event</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*)p)-&gt;</a:t>
            </a:r>
            <a:r>
              <a:rPr lang="en-US" sz="1700" b="1" i="0" u="none" strike="noStrike" kern="1200" cap="none" spc="-1" baseline="0" dirty="0" err="1">
                <a:solidFill>
                  <a:srgbClr val="001080"/>
                </a:solidFill>
                <a:uFillTx/>
                <a:latin typeface="Courier New"/>
                <a:ea typeface="Noto Sans CJK TC Light" panose="020B0300000000000000" pitchFamily="34" charset="-120"/>
                <a:cs typeface="Noto Sans Mono Light" panose="020B0409040504020204" pitchFamily="50"/>
              </a:rPr>
              <a:t>len</a:t>
            </a:r>
            <a:r>
              <a:rPr lang="en-US" sz="17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457200" marR="0" lvl="0" indent="-456843" algn="l" defTabSz="914400" rtl="0" fontAlgn="auto" hangingPunct="1">
              <a:lnSpc>
                <a:spcPct val="70000"/>
              </a:lnSpc>
              <a:spcBef>
                <a:spcPts val="1000"/>
              </a:spcBef>
              <a:spcAft>
                <a:spcPts val="0"/>
              </a:spcAft>
              <a:buClr>
                <a:srgbClr val="000000"/>
              </a:buClr>
              <a:buSzPct val="100000"/>
              <a:buFont typeface="StarSymbol"/>
              <a:buAutoNum type="arabicPeriod" startAt="4"/>
              <a:tabLst/>
              <a:defRPr sz="1800" b="0" i="0" u="none" strike="noStrike" kern="0" cap="none" spc="0" baseline="0">
                <a:solidFill>
                  <a:srgbClr val="000000"/>
                </a:solidFill>
                <a:uFillTx/>
              </a:defRPr>
            </a:pPr>
            <a:r>
              <a:rPr lang="en-US" sz="17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Tree>
    <p:extLst>
      <p:ext uri="{BB962C8B-B14F-4D97-AF65-F5344CB8AC3E}">
        <p14:creationId xmlns:p14="http://schemas.microsoft.com/office/powerpoint/2010/main" val="1884116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9C95C85-66A6-2E40-8F3B-97DADDDAB531}"/>
              </a:ext>
            </a:extLst>
          </p:cNvPr>
          <p:cNvSpPr txBox="1"/>
          <p:nvPr/>
        </p:nvSpPr>
        <p:spPr>
          <a:xfrm>
            <a:off x="838084" y="0"/>
            <a:ext cx="10515243" cy="119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inotify.c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0DFF20A-A7AA-054E-BE68-13EAF4C4991E}"/>
              </a:ext>
            </a:extLst>
          </p:cNvPr>
          <p:cNvSpPr txBox="1"/>
          <p:nvPr/>
        </p:nvSpPr>
        <p:spPr>
          <a:xfrm>
            <a:off x="222839" y="1195916"/>
            <a:ext cx="11968919" cy="5661717"/>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0000FF"/>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void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printInotifyEvent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struct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inotify_event* event) {</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000FF"/>
                </a:solidFill>
                <a:uFillTx/>
                <a:latin typeface="Courier New"/>
                <a:ea typeface="Noto Sans CJK TC Light" panose="020B0300000000000000" pitchFamily="34" charset="-120"/>
                <a:cs typeface="Noto Sans Mono Light" panose="020B0409040504020204" pitchFamily="50"/>
              </a:rPr>
              <a:t>char</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wd[event-&gt;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wd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IN_ACCESS)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"ACCESS,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IN_ATTRIB)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"ATTRIB,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IN_CLOSE_WRITE)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"CLOSE_WRITE,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IN_CLOSE_NOWRITE)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"CLOSE_NOWRITE,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IN_CREATE)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"CREATE,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IN_DELETE)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"DELETE,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IN_DELETE_SELF)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"DELETE_SELF,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IN_MODIFY)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"MODIFY,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IN_MOVE_SELF)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"MOVE_SELF,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IN_MOVED_FROM)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"MOVED_FROM,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Tree>
    <p:extLst>
      <p:ext uri="{BB962C8B-B14F-4D97-AF65-F5344CB8AC3E}">
        <p14:creationId xmlns:p14="http://schemas.microsoft.com/office/powerpoint/2010/main" val="3872502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2B7F834-5946-9D41-915B-4BF054966898}"/>
              </a:ext>
            </a:extLst>
          </p:cNvPr>
          <p:cNvSpPr txBox="1"/>
          <p:nvPr/>
        </p:nvSpPr>
        <p:spPr>
          <a:xfrm>
            <a:off x="838084" y="0"/>
            <a:ext cx="10515243" cy="1230480"/>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inotify.c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B9AE4F9A-FC2B-6F4A-8CE4-C376E397491B}"/>
              </a:ext>
            </a:extLst>
          </p:cNvPr>
          <p:cNvSpPr txBox="1"/>
          <p:nvPr/>
        </p:nvSpPr>
        <p:spPr>
          <a:xfrm>
            <a:off x="351723" y="1230837"/>
            <a:ext cx="11001603" cy="5626796"/>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IN_MOVED_TO)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"MOVED_TO,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IN_OPEN)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"OPEN,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IN_IGNORED)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"IGNORED,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IN_ISDIR)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"ISDIR,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mask</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 IN_Q_OVERFLOW)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"Q_OVERFLOW, "</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strlen</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2</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'\0'</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strncat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4096</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 cookie=%d"</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cookie</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if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len</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zh-TW" sz="1800" b="0" i="0" u="none" strike="noStrike" kern="1200" cap="none" spc="-1" baseline="0" dirty="0">
                <a:solidFill>
                  <a:srgbClr val="09885A"/>
                </a:solidFill>
                <a:uFillTx/>
                <a:latin typeface="Courier New"/>
                <a:ea typeface="Noto Sans CJK TC Light" panose="020B0300000000000000" pitchFamily="34" charset="-120"/>
                <a:cs typeface="Noto Sans Mono Light" panose="020B0409040504020204" pitchFamily="50"/>
              </a:rPr>
              <a:t>0</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 name = %s\n"</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 event-&gt;</a:t>
            </a:r>
            <a:r>
              <a:rPr lang="zh-TW" sz="1800" b="0" i="0" u="none" strike="noStrike" kern="1200" cap="none" spc="-1" baseline="0" dirty="0">
                <a:solidFill>
                  <a:srgbClr val="001080"/>
                </a:solidFill>
                <a:uFillTx/>
                <a:latin typeface="Courier New"/>
                <a:ea typeface="Noto Sans CJK TC Light" panose="020B0300000000000000" pitchFamily="34" charset="-120"/>
                <a:cs typeface="Noto Sans Mono Light" panose="020B0409040504020204" pitchFamily="50"/>
              </a:rPr>
              <a:t>name</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AF00DB"/>
                </a:solidFill>
                <a:uFillTx/>
                <a:latin typeface="Courier New"/>
                <a:ea typeface="Noto Sans CJK TC Light" panose="020B0300000000000000" pitchFamily="34" charset="-120"/>
                <a:cs typeface="Noto Sans Mono Light" panose="020B0409040504020204" pitchFamily="50"/>
              </a:rPr>
              <a:t>else</a:t>
            </a: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sprintf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(buf, </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 name = null\n"</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1800" b="0" i="0" u="none" strike="noStrike" kern="1200" cap="none" spc="-1" baseline="0" dirty="0">
                <a:solidFill>
                  <a:srgbClr val="795E26"/>
                </a:solidFill>
                <a:uFillTx/>
                <a:latin typeface="Courier New"/>
                <a:ea typeface="Noto Sans CJK TC Light" panose="020B0300000000000000" pitchFamily="34" charset="-120"/>
                <a:cs typeface="Noto Sans Mono Light" panose="020B0409040504020204" pitchFamily="50"/>
              </a:rPr>
              <a:t>printf</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1800" b="0" i="0" u="none" strike="noStrike" kern="1200" cap="none" spc="-1" baseline="0" dirty="0">
                <a:solidFill>
                  <a:srgbClr val="A31515"/>
                </a:solidFill>
                <a:uFillTx/>
                <a:latin typeface="Courier New"/>
                <a:ea typeface="Noto Sans CJK TC Light" panose="020B0300000000000000" pitchFamily="34" charset="-120"/>
                <a:cs typeface="Noto Sans Mono Light" panose="020B0409040504020204" pitchFamily="50"/>
              </a:rPr>
              <a:t>"%s"</a:t>
            </a: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buf);</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286664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404A956-41BA-DB48-AD7E-A3661D83671B}"/>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F77D61A-7930-0E4A-A17F-04958625677B}"/>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Consolas"/>
                <a:cs typeface="Noto Sans Mono Light" panose="020B0409040504020204" pitchFamily="50"/>
              </a:rPr>
              <a:t>$ ./inotify ./list_acl.c ./list_acl_simple.c ..</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Consolas"/>
                <a:cs typeface="Noto Sans Mono Light" panose="020B0409040504020204" pitchFamily="50"/>
              </a:rPr>
              <a:t>[..] {OPEN, ISDIR} cookie=0 name = ch06</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Consolas"/>
                <a:cs typeface="Noto Sans Mono Light" panose="020B0409040504020204" pitchFamily="50"/>
              </a:rPr>
              <a:t>[..] {ACCESS, ISDIR} cookie=0 name = ch06</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New"/>
                <a:ea typeface="Consolas"/>
                <a:cs typeface="Noto Sans Mono Light" panose="020B0409040504020204" pitchFamily="50"/>
              </a:rPr>
              <a:t>[..] {CLOSE_NOWRITE, ISDIR} cookie=0 name = ch06</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1696360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097D401-C08C-B34C-8641-6CCBEDD02FA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2EA951B-2675-C247-83DB-12A006DF7F39}"/>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inotify是Linux特有的功能，其他OS雖然也有類似的功能，但必須自行查閱</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例如Windows，使用這個system call “FindFirstChangeNotification”, 在.NET內可以使用 “FileSystemWatcher”</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這個功能用在目錄監看、自動處理等，相當好用</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Dropbox就是用這套API實現即時監控的功能</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4039234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600F8F7-7792-A745-B3CD-72122D2A2F9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71F3C54-EB17-E946-BA1F-C7BFF1F3965B}"/>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攔截一個目錄裡面的所有物件，必須使用遞迴，以包含子目錄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還需要攔截所有動作，並且顯示在螢幕上</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42203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7B48527-7BF0-6841-AD3A-75082202C1A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lab: 製造一個超級ls</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39CC8632-5D38-A042-9A13-887A422FEB13}"/>
              </a:ext>
            </a:extLst>
          </p:cNvPr>
          <p:cNvSpPr txBox="1"/>
          <p:nvPr/>
        </p:nvSpPr>
        <p:spPr>
          <a:xfrm>
            <a:off x="838084" y="1825563"/>
            <a:ext cx="10932840" cy="4350962"/>
          </a:xfrm>
          <a:prstGeom prst="rect">
            <a:avLst/>
          </a:prstGeom>
          <a:solidFill>
            <a:srgbClr val="000000"/>
          </a:solidFill>
          <a:ln w="12600" cap="flat">
            <a:solidFill>
              <a:srgbClr val="000000"/>
            </a:solidFill>
            <a:prstDash val="solid"/>
            <a:miter/>
          </a:ln>
        </p:spPr>
        <p:txBody>
          <a:bodyPr vert="horz" wrap="square" lIns="91440" tIns="45720" rIns="91440" bIns="45720" anchor="t" anchorCtr="0" compatLnSpc="1">
            <a:normAutofit/>
          </a:bodyPr>
          <a:lstStyle/>
          <a:p>
            <a:pPr marL="228600" marR="0" lvl="0" indent="-228243" algn="l" defTabSz="914400" rtl="0" fontAlgn="auto" hangingPunct="1">
              <a:lnSpc>
                <a:spcPct val="70000"/>
              </a:lnSpc>
              <a:spcBef>
                <a:spcPts val="10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複製</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/bin/ls</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cp /bin/ls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變更擁有者為</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super user</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sudo</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chown</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root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加入</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set user id bit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sudo</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chmod</a:t>
            </a:r>
            <a:r>
              <a:rPr lang="en-US"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+s  ./</a:t>
            </a:r>
            <a:r>
              <a:rPr lang="en-US" sz="26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測試</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70000"/>
              </a:lnSpc>
              <a:spcBef>
                <a:spcPts val="5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a:t>
            </a:r>
            <a:r>
              <a:rPr lang="en-US" sz="2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/root		</a:t>
            </a:r>
            <a:r>
              <a:rPr lang="zh-TW"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「可以讀取該目錄」</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70000"/>
              </a:lnSpc>
              <a:spcBef>
                <a:spcPts val="5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a:t>
            </a:r>
            <a:r>
              <a:rPr lang="en-US" sz="2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sls</a:t>
            </a: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en-US" sz="2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lost+found</a:t>
            </a: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t>
            </a:r>
            <a:r>
              <a:rPr lang="zh-TW"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「可以讀取該目錄」</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70000"/>
              </a:lnSpc>
              <a:spcBef>
                <a:spcPts val="500"/>
              </a:spcBef>
              <a:spcAft>
                <a:spcPts val="0"/>
              </a:spcAft>
              <a:buClr>
                <a:srgbClr val="FFFFFF"/>
              </a:buClr>
              <a:buSzPct val="100000"/>
              <a:buFont typeface="Arial"/>
              <a:buChar char="•"/>
              <a:tabLst/>
              <a:defRPr sz="1800" b="0" i="0" u="none" strike="noStrike" kern="0" cap="none" spc="0" baseline="0">
                <a:solidFill>
                  <a:srgbClr val="000000"/>
                </a:solidFill>
                <a:uFillTx/>
              </a:defRPr>
            </a:pPr>
            <a:r>
              <a:rPr lang="en-US" sz="2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ls /root		</a:t>
            </a:r>
            <a:r>
              <a:rPr lang="zh-TW"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「沒有『set-uid』的</a:t>
            </a:r>
            <a:r>
              <a:rPr lang="en-US"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ls</a:t>
            </a:r>
            <a:r>
              <a:rPr lang="zh-TW" sz="22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，無法讀取該目錄」</a:t>
            </a:r>
            <a:endParaRPr lang="en-US" sz="22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FFFF00"/>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課堂作業：仿造「</a:t>
            </a:r>
            <a:r>
              <a:rPr lang="en-US" sz="2600" b="0" i="0" u="none" strike="noStrike" kern="1200" cap="none" spc="-1" baseline="0" dirty="0" err="1">
                <a:solidFill>
                  <a:srgbClr val="FFFF00"/>
                </a:solidFill>
                <a:uFillTx/>
                <a:latin typeface="Arial"/>
                <a:ea typeface="Noto Sans CJK TC Light" panose="020B0300000000000000" pitchFamily="34" charset="-120"/>
                <a:cs typeface="Noto Sans Mono Light" panose="020B0409040504020204" pitchFamily="50"/>
              </a:rPr>
              <a:t>sls</a:t>
            </a:r>
            <a:r>
              <a:rPr lang="zh-TW" sz="26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」的做法，製造一個能讀取任何檔案的「超級</a:t>
            </a:r>
            <a:r>
              <a:rPr lang="en-US" sz="26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less</a:t>
            </a:r>
            <a:r>
              <a:rPr lang="zh-TW" sz="2600" b="0" i="0" u="none" strike="noStrike" kern="1200" cap="none" spc="-1" baseline="0" dirty="0">
                <a:solidFill>
                  <a:srgbClr val="FFFF00"/>
                </a:solidFill>
                <a:uFillTx/>
                <a:latin typeface="Arial"/>
                <a:ea typeface="Noto Sans CJK TC Light" panose="020B0300000000000000" pitchFamily="34" charset="-120"/>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54619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C7FF2A9-DC17-514F-8C06-8DF8788FDE6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Changing UIDs and GIDs</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3DB3E3D-5D93-714F-BAD5-E2C78CC1DEBF}"/>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26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如果是超級使用者（super user, root）呼叫setuid(uid)那麼real user ID, effective user ID和saved-user-ID都會等於uid。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108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因此super user可以變身為任何人，但是一旦變身以後，就無法變身回去了</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26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如果是一般使用者（normal user）那麼呼叫setuid(uid)以後</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108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參數「uid」必須等於real user ID或saved-user-id，否則會產生錯誤</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108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setuid會將effective user ID設定為real user ID或saved-user-id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27746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AAFCDA3-5BBE-474E-92FB-A8E0EED4CB1F}"/>
              </a:ext>
            </a:extLst>
          </p:cNvPr>
          <p:cNvSpPr>
            <a:spLocks noGrp="1"/>
          </p:cNvSpPr>
          <p:nvPr>
            <p:ph type="title"/>
          </p:nvPr>
        </p:nvSpPr>
        <p:spPr/>
        <p:txBody>
          <a:bodyPr>
            <a:normAutofit/>
          </a:bodyPr>
          <a:lstStyle/>
          <a:p>
            <a:r>
              <a:rPr kumimoji="1" lang="zh-TW" altLang="en-US" dirty="0"/>
              <a:t>如果是</a:t>
            </a:r>
            <a:r>
              <a:rPr kumimoji="1" lang="en-US" altLang="zh-TW" dirty="0" err="1"/>
              <a:t>setuid</a:t>
            </a:r>
            <a:r>
              <a:rPr kumimoji="1" lang="zh-TW" altLang="en-US" dirty="0"/>
              <a:t>的程式，檔案的</a:t>
            </a:r>
            <a:r>
              <a:rPr kumimoji="1" lang="en-US" altLang="zh-TW" dirty="0"/>
              <a:t>owner</a:t>
            </a:r>
            <a:r>
              <a:rPr kumimoji="1" lang="zh-TW" altLang="en-US" dirty="0"/>
              <a:t>是</a:t>
            </a:r>
            <a:r>
              <a:rPr kumimoji="1" lang="en-US" altLang="zh-TW" dirty="0"/>
              <a:t>root</a:t>
            </a:r>
            <a:r>
              <a:rPr kumimoji="1" lang="zh-TW" altLang="en-US" dirty="0"/>
              <a:t>，會發生什麼情況？</a:t>
            </a:r>
          </a:p>
        </p:txBody>
      </p:sp>
      <p:sp>
        <p:nvSpPr>
          <p:cNvPr id="5" name="內容版面配置區 4">
            <a:extLst>
              <a:ext uri="{FF2B5EF4-FFF2-40B4-BE49-F238E27FC236}">
                <a16:creationId xmlns:a16="http://schemas.microsoft.com/office/drawing/2014/main" id="{E2D58A06-8140-2A44-B033-FFD47501CE06}"/>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lstStyle/>
          <a:p>
            <a:pPr marL="0" indent="0">
              <a:buNone/>
            </a:pPr>
            <a:r>
              <a:rPr lang="zh-TW" altLang="zh-TW" dirty="0">
                <a:solidFill>
                  <a:srgbClr val="FFFF00"/>
                </a:solidFill>
                <a:latin typeface="Noto Sans Mono" panose="020B0509040504020204" pitchFamily="49" charset="0"/>
                <a:cs typeface="Noto Sans Mono" panose="020B0509040504020204" pitchFamily="49" charset="0"/>
              </a:rPr>
              <a:t>直接做實驗來看，你們可以在</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ch06</a:t>
            </a:r>
            <a:r>
              <a:rPr lang="zh-TW" altLang="zh-TW" dirty="0">
                <a:solidFill>
                  <a:srgbClr val="FFFF00"/>
                </a:solidFill>
                <a:latin typeface="Noto Sans Mono" panose="020B0509040504020204" pitchFamily="49" charset="0"/>
                <a:cs typeface="Noto Sans Mono" panose="020B0509040504020204" pitchFamily="49" charset="0"/>
              </a:rPr>
              <a:t>目錄底下找到</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gerresuid.c</a:t>
            </a:r>
            <a:r>
              <a:rPr lang="zh-TW" altLang="zh-TW" dirty="0">
                <a:solidFill>
                  <a:srgbClr val="FFFF00"/>
                </a:solidFill>
                <a:latin typeface="Noto Sans Mono" panose="020B0509040504020204" pitchFamily="49" charset="0"/>
                <a:cs typeface="Noto Sans Mono" panose="020B0509040504020204" pitchFamily="49" charset="0"/>
              </a:rPr>
              <a:t>程式碼。</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Real </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uid</a:t>
            </a:r>
            <a:r>
              <a:rPr lang="zh-TW" altLang="zh-TW" dirty="0">
                <a:solidFill>
                  <a:srgbClr val="FFFF00"/>
                </a:solidFill>
                <a:latin typeface="Noto Sans Mono" panose="020B0509040504020204" pitchFamily="49" charset="0"/>
                <a:cs typeface="Noto Sans Mono" panose="020B0509040504020204" pitchFamily="49" charset="0"/>
              </a:rPr>
              <a:t>會是執行者的</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uid</a:t>
            </a:r>
            <a:r>
              <a:rPr lang="zh-TW" altLang="zh-TW" dirty="0">
                <a:solidFill>
                  <a:srgbClr val="FFFF00"/>
                </a:solidFill>
                <a:latin typeface="Noto Sans Mono" panose="020B0509040504020204" pitchFamily="49" charset="0"/>
                <a:cs typeface="Noto Sans Mono" panose="020B0509040504020204" pitchFamily="49" charset="0"/>
              </a:rPr>
              <a:t>，</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effective </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uid</a:t>
            </a:r>
            <a:r>
              <a:rPr lang="zh-TW" altLang="zh-TW" dirty="0">
                <a:solidFill>
                  <a:srgbClr val="FFFF00"/>
                </a:solidFill>
                <a:latin typeface="Noto Sans Mono" panose="020B0509040504020204" pitchFamily="49" charset="0"/>
                <a:cs typeface="Noto Sans Mono" panose="020B0509040504020204" pitchFamily="49" charset="0"/>
              </a:rPr>
              <a:t>、</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saved-</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uid</a:t>
            </a:r>
            <a:r>
              <a:rPr lang="zh-TW" altLang="zh-TW" dirty="0">
                <a:solidFill>
                  <a:srgbClr val="FFFF00"/>
                </a:solidFill>
                <a:latin typeface="Noto Sans Mono" panose="020B0509040504020204" pitchFamily="49" charset="0"/>
                <a:cs typeface="Noto Sans Mono" panose="020B0509040504020204" pitchFamily="49" charset="0"/>
              </a:rPr>
              <a:t>會變成</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root</a:t>
            </a:r>
            <a:r>
              <a:rPr lang="zh-TW" altLang="zh-TW" dirty="0">
                <a:solidFill>
                  <a:srgbClr val="FFFF00"/>
                </a:solidFill>
                <a:latin typeface="Noto Sans Mono" panose="020B0509040504020204" pitchFamily="49" charset="0"/>
                <a:cs typeface="Noto Sans Mono" panose="020B0509040504020204" pitchFamily="49" charset="0"/>
              </a:rPr>
              <a:t>。</a:t>
            </a: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chown</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root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endParaRPr lang="zh-TW" altLang="zh-TW" dirty="0">
              <a:latin typeface="Noto Sans Mono" panose="020B0509040504020204" pitchFamily="49" charset="0"/>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chmod</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+s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endParaRPr lang="zh-TW" altLang="zh-TW" dirty="0">
              <a:latin typeface="Noto Sans Mono" panose="020B0509040504020204" pitchFamily="49" charset="0"/>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ls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-l</a:t>
            </a:r>
            <a:endParaRPr lang="zh-TW" altLang="zh-TW" dirty="0">
              <a:latin typeface="Noto Sans Mono" panose="020B0509040504020204" pitchFamily="49" charset="0"/>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rwsrwsr</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-x 1 root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10104  </a:t>
            </a:r>
            <a:r>
              <a:rPr lang="zh-TW" altLang="zh-TW" dirty="0">
                <a:latin typeface="Noto Sans Mono" panose="020B0509040504020204" pitchFamily="49" charset="0"/>
                <a:cs typeface="Noto Sans Mono" panose="020B0509040504020204" pitchFamily="49" charset="0"/>
              </a:rPr>
              <a:t>五</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8 19:00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endParaRPr lang="zh-TW" altLang="zh-TW" dirty="0">
              <a:latin typeface="Noto Sans Mono" panose="020B0509040504020204" pitchFamily="49" charset="0"/>
              <a:cs typeface="Noto Sans Mono" panose="020B0509040504020204" pitchFamily="49" charset="0"/>
            </a:endParaRPr>
          </a:p>
        </p:txBody>
      </p:sp>
    </p:spTree>
    <p:extLst>
      <p:ext uri="{BB962C8B-B14F-4D97-AF65-F5344CB8AC3E}">
        <p14:creationId xmlns:p14="http://schemas.microsoft.com/office/powerpoint/2010/main" val="345762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C5FE34-CA47-E245-AC03-F6A6A25FC9AE}"/>
              </a:ext>
            </a:extLst>
          </p:cNvPr>
          <p:cNvSpPr>
            <a:spLocks noGrp="1"/>
          </p:cNvSpPr>
          <p:nvPr>
            <p:ph type="title"/>
          </p:nvPr>
        </p:nvSpPr>
        <p:spPr/>
        <p:txBody>
          <a:bodyPr/>
          <a:lstStyle/>
          <a:p>
            <a:r>
              <a:rPr kumimoji="1" lang="zh-TW" altLang="en-US" dirty="0"/>
              <a:t>如果是</a:t>
            </a:r>
            <a:r>
              <a:rPr kumimoji="1" lang="en-US" altLang="zh-TW" dirty="0" err="1"/>
              <a:t>setuid</a:t>
            </a:r>
            <a:r>
              <a:rPr kumimoji="1" lang="zh-TW" altLang="en-US" dirty="0"/>
              <a:t>的程式，檔案的</a:t>
            </a:r>
            <a:r>
              <a:rPr kumimoji="1" lang="en-US" altLang="zh-TW" dirty="0"/>
              <a:t>owner</a:t>
            </a:r>
            <a:r>
              <a:rPr kumimoji="1" lang="zh-TW" altLang="en-US" dirty="0"/>
              <a:t>是</a:t>
            </a:r>
            <a:r>
              <a:rPr kumimoji="1" lang="en-US" altLang="zh-TW" dirty="0"/>
              <a:t>root</a:t>
            </a:r>
            <a:r>
              <a:rPr kumimoji="1" lang="zh-TW" altLang="en-US" dirty="0"/>
              <a:t>，會發生什麼情況？</a:t>
            </a:r>
          </a:p>
        </p:txBody>
      </p:sp>
      <p:sp>
        <p:nvSpPr>
          <p:cNvPr id="3" name="內容版面配置區 2">
            <a:extLst>
              <a:ext uri="{FF2B5EF4-FFF2-40B4-BE49-F238E27FC236}">
                <a16:creationId xmlns:a16="http://schemas.microsoft.com/office/drawing/2014/main" id="{EC8B4901-41D5-6043-A18B-C11881E1C649}"/>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lstStyle/>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1000,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euid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a:t>
            </a:r>
          </a:p>
          <a:p>
            <a:pPr marL="0" indent="0">
              <a:buNone/>
            </a:pP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euid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getresuid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euid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0</a:t>
            </a:r>
          </a:p>
          <a:p>
            <a:pPr marL="0" indent="0">
              <a:buNone/>
            </a:pP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euid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suid</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 root</a:t>
            </a:r>
          </a:p>
          <a:p>
            <a:pPr marL="0" indent="0">
              <a:buNone/>
            </a:pPr>
            <a:endParaRPr kumimoji="1" lang="zh-TW" altLang="en-US" dirty="0">
              <a:latin typeface="Noto Sans Mono" panose="020B0509040504020204" pitchFamily="49" charset="0"/>
              <a:cs typeface="Noto Sans Mono" panose="020B0509040504020204" pitchFamily="49" charset="0"/>
            </a:endParaRPr>
          </a:p>
        </p:txBody>
      </p:sp>
    </p:spTree>
    <p:extLst>
      <p:ext uri="{BB962C8B-B14F-4D97-AF65-F5344CB8AC3E}">
        <p14:creationId xmlns:p14="http://schemas.microsoft.com/office/powerpoint/2010/main" val="251636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ADAD007-A101-FC40-9260-E2A315CD78F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課堂小作業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C0A3339-36BC-DA42-B729-E60B15DDAAB7}"/>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1"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寫一隻程式，可以變成任何人</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1"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提示：system(“bin/bash”);</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1"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提示：記得要對你的執行檔設定set-uid權限</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725124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843FD95-4A55-A940-9186-A972C8FEA4D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Change （變身為任意人）</a:t>
            </a:r>
          </a:p>
        </p:txBody>
      </p:sp>
      <p:sp>
        <p:nvSpPr>
          <p:cNvPr id="3" name="TextShape 2">
            <a:extLst>
              <a:ext uri="{FF2B5EF4-FFF2-40B4-BE49-F238E27FC236}">
                <a16:creationId xmlns:a16="http://schemas.microsoft.com/office/drawing/2014/main" id="{8A4916DD-4BFA-544C-B7D7-27DEDBD48EB4}"/>
              </a:ext>
            </a:extLst>
          </p:cNvPr>
          <p:cNvSpPr txBox="1"/>
          <p:nvPr/>
        </p:nvSpPr>
        <p:spPr>
          <a:xfrm>
            <a:off x="838084" y="1825563"/>
            <a:ext cx="5181118"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stdlib.h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unistd.h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stdio.h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main(</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argc</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argv</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ret;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sscanf</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argv</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1</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&amp;</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ret =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setuid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0</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printf</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(“ret=%d”, ret);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setuid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uid</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system(</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"/bin/bash"</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return</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0</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
        <p:nvSpPr>
          <p:cNvPr id="4" name="TextShape 3">
            <a:extLst>
              <a:ext uri="{FF2B5EF4-FFF2-40B4-BE49-F238E27FC236}">
                <a16:creationId xmlns:a16="http://schemas.microsoft.com/office/drawing/2014/main" id="{DEB76100-50D5-CA4B-97CA-8D3CDD223B8B}"/>
              </a:ext>
            </a:extLst>
          </p:cNvPr>
          <p:cNvSpPr txBox="1"/>
          <p:nvPr/>
        </p:nvSpPr>
        <p:spPr>
          <a:xfrm>
            <a:off x="6172200" y="1825563"/>
            <a:ext cx="5181118"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ctr" anchorCtr="0" compatLnSpc="1">
            <a:normAutofit/>
          </a:bodyPr>
          <a:lstStyle/>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sudo chown root ./change</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sudo chmod +s ./change</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sudo adduser guest1</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00"/>
                </a:solidFill>
                <a:uFillTx/>
                <a:latin typeface="Courier"/>
                <a:ea typeface="Noto Sans CJK TC Light" panose="020B0300000000000000" pitchFamily="34" charset="-120"/>
                <a:cs typeface="Noto Sans Mono Light" panose="020B0409040504020204" pitchFamily="50"/>
              </a:rPr>
              <a:t>/*假設guest1的user ID是1001*/</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./change 1001</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 whoami</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457200" marR="0" lvl="0" indent="0" algn="l" defTabSz="914400" rtl="0" fontAlgn="auto" hangingPunct="1">
              <a:lnSpc>
                <a:spcPct val="90000"/>
              </a:lnSpc>
              <a:spcBef>
                <a:spcPts val="50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guest1</a:t>
            </a:r>
            <a:endPar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13763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F2531F7-E78B-8249-B6D8-54A585DFF1F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setreuid and setregid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571920F-1A2D-A246-80A3-ADC75DE00B99}"/>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setreuid(uid_t ruid, uid_t euid);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setregid(gid_t rgid, gid_t egid);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設定real user ID和effective user ID。這個函數通常用來交換(swap) real user ID 和effective user ID讓set-uid的程式暫時性的切換到real uid。正確回傳0，否則回傳-1。</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13134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6313AA-2A9B-8342-A9F4-E446D383CDD1}"/>
              </a:ext>
            </a:extLst>
          </p:cNvPr>
          <p:cNvSpPr>
            <a:spLocks noGrp="1"/>
          </p:cNvSpPr>
          <p:nvPr>
            <p:ph type="title"/>
          </p:nvPr>
        </p:nvSpPr>
        <p:spPr/>
        <p:txBody>
          <a:bodyPr/>
          <a:lstStyle/>
          <a:p>
            <a:r>
              <a:rPr kumimoji="1" lang="zh-CN" altLang="en-US" dirty="0"/>
              <a:t>認識檔案基本屬性</a:t>
            </a:r>
            <a:endParaRPr kumimoji="1" lang="zh-TW" altLang="en-US" dirty="0"/>
          </a:p>
        </p:txBody>
      </p:sp>
      <p:sp>
        <p:nvSpPr>
          <p:cNvPr id="5" name="文字版面配置區 4">
            <a:extLst>
              <a:ext uri="{FF2B5EF4-FFF2-40B4-BE49-F238E27FC236}">
                <a16:creationId xmlns:a16="http://schemas.microsoft.com/office/drawing/2014/main" id="{4F5C6DC0-3CE0-E54F-897D-F8D4B92D678C}"/>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618869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658C957-D137-CC43-A355-C8E55F05A23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seteuid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7A1DEF0E-4276-4644-8AFB-2D347F7E835D}"/>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seteuid(uid_t uid);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setegid(gid_t gid);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r" defTabSz="914400" rtl="0" fontAlgn="auto" hangingPunct="1">
              <a:lnSpc>
                <a:spcPct val="80000"/>
              </a:lnSpc>
              <a:spcBef>
                <a:spcPts val="84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84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只改變effective user ID。</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錯誤回傳-1否則回傳0</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156369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4B310E6-AB23-654F-BA21-B90A1837AA8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getuid()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B653C42-D086-484A-944E-821010C66B23}"/>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&lt;sys/types.h&gt;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uid_t getuid(</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void</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uid_t geteuid(</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void</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39202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C92A295-6E5F-9C40-8EAC-748FD4F660C3}"/>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getresuid()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1912B28-9172-914F-9D55-1CB684F7750E}"/>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400" b="1" i="0" u="none" strike="noStrike" kern="1200" cap="none" spc="-1" baseline="0" dirty="0">
                <a:solidFill>
                  <a:srgbClr val="643820"/>
                </a:solidFill>
                <a:uFillTx/>
                <a:latin typeface="Courier"/>
                <a:ea typeface="Noto Sans CJK TC Light" panose="020B0300000000000000" pitchFamily="34" charset="-120"/>
                <a:cs typeface="Noto Sans Mono Light" panose="020B0409040504020204" pitchFamily="50"/>
              </a:rPr>
              <a:t>#define _GNU_SOURCE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643820"/>
                </a:solidFill>
                <a:uFillTx/>
                <a:latin typeface="Courier"/>
                <a:ea typeface="Noto Sans CJK TC Light" panose="020B0300000000000000" pitchFamily="34" charset="-120"/>
                <a:cs typeface="Noto Sans Mono Light" panose="020B0409040504020204" pitchFamily="50"/>
              </a:rPr>
              <a:t>#include </a:t>
            </a:r>
            <a:r>
              <a:rPr lang="zh-TW" sz="2400" b="0" i="0" u="none" strike="noStrike" kern="1200" cap="none" spc="-1" baseline="0" dirty="0">
                <a:solidFill>
                  <a:srgbClr val="C41A16"/>
                </a:solidFill>
                <a:uFillTx/>
                <a:latin typeface="Courier"/>
                <a:ea typeface="Noto Sans CJK TC Light" panose="020B0300000000000000" pitchFamily="34" charset="-120"/>
                <a:cs typeface="Noto Sans Mono Light" panose="020B0409040504020204" pitchFamily="50"/>
              </a:rPr>
              <a:t>&lt;unistd.h&gt;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AA0D91"/>
                </a:solidFill>
                <a:uFillTx/>
                <a:latin typeface="Courier"/>
                <a:ea typeface="Noto Sans CJK TC Light" panose="020B0300000000000000" pitchFamily="34" charset="-120"/>
                <a:cs typeface="Noto Sans Mono Light" panose="020B0409040504020204" pitchFamily="50"/>
              </a:rPr>
              <a:t>int</a:t>
            </a: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getresuid(uid_t *ruid, uid_t *euid, uid_t *suid);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AA0D91"/>
                </a:solidFill>
                <a:uFillTx/>
                <a:latin typeface="Courier"/>
                <a:ea typeface="Noto Sans CJK TC Light" panose="020B0300000000000000" pitchFamily="34" charset="-120"/>
                <a:cs typeface="Noto Sans Mono Light" panose="020B0409040504020204" pitchFamily="50"/>
              </a:rPr>
              <a:t>int</a:t>
            </a: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getresgid(gid_t *rgid, gid_t *egid, gid_t *sgid);</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拿到real user ID、effective user ID及saved-user-ID，錯誤回傳-1否則回傳0</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4521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DF8187F-869E-984F-BEED-C697E0A75519}"/>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sticky bit</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D3A3423-46A1-3A45-B16F-E38A4B9967CC}"/>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設定一個目錄，該目錄只有目錄擁有者、檔案擁有者或超級使用者（super user，root）可以刪除檔案。</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通常使用於暫存目錄，例如：/tmp</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指令chmod +t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ls / -alh</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drwxrwxrw</a:t>
            </a:r>
            <a:r>
              <a:rPr lang="zh-TW" sz="2400" b="1" i="0" u="none" strike="noStrike" kern="1200" cap="none" spc="-1" baseline="0" dirty="0">
                <a:solidFill>
                  <a:srgbClr val="FF0000"/>
                </a:solidFill>
                <a:uFillTx/>
                <a:latin typeface="Courier"/>
                <a:ea typeface="Noto Sans CJK TC Light" panose="020B0300000000000000" pitchFamily="34" charset="-120"/>
                <a:cs typeface="Noto Sans Mono Light" panose="020B0409040504020204" pitchFamily="50"/>
              </a:rPr>
              <a:t>t</a:t>
            </a:r>
            <a:r>
              <a:rPr lang="zh-TW" sz="24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1 root root  736 Apr 17 14:24 tmp</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86001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039B091-01BE-5641-8A58-F061E39DDDC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895C688-89B2-0B46-90F3-682E5517B369}"/>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已經了解Linux基本的權限控制</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知道在Linux中如何切換行程的身份</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52548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F5AE6140-7C72-A44F-92A4-1C16E6DE3CFC}"/>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硬連結及軟連結</a:t>
            </a:r>
          </a:p>
        </p:txBody>
      </p:sp>
      <p:sp>
        <p:nvSpPr>
          <p:cNvPr id="3" name="TextShape 2">
            <a:extLst>
              <a:ext uri="{FF2B5EF4-FFF2-40B4-BE49-F238E27FC236}">
                <a16:creationId xmlns:a16="http://schemas.microsoft.com/office/drawing/2014/main" id="{0E504C76-C951-FC47-9976-1A1BF6232CD0}"/>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245290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F5E4E8D3-786F-E941-BA0E-2F84AD236C8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關於hard 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9686D6C-A938-9A40-8B37-1A002B40CDAA}"/>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hard link是讓目錄結構內，多個項目（可能是檔案，也可能是目錄）指向另一個項目（檔案或目錄）『</a:t>
            </a: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在Linux中只可連向檔案</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hard link所指向的新路徑與</a:t>
            </a:r>
            <a:r>
              <a:rPr lang="zh-TW" sz="2800" b="0" i="0" u="none" strike="noStrike" kern="1200" cap="none" spc="-1"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rPr>
              <a:t>舊</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路徑必須</a:t>
            </a: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存在於同一個partition</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只有當hard link的數量變成0時，該檔案才會被真正的刪除</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-rw-r--r--  </a:t>
            </a:r>
            <a:r>
              <a:rPr lang="zh-TW" sz="2400" b="0" i="0" u="none" strike="noStrike" kern="1200" cap="none" spc="-1" baseline="0" dirty="0">
                <a:solidFill>
                  <a:srgbClr val="C00000"/>
                </a:solidFill>
                <a:uFillTx/>
                <a:latin typeface="Courier"/>
                <a:ea typeface="Consolas"/>
                <a:cs typeface="Noto Sans Mono Light" panose="020B0409040504020204" pitchFamily="50"/>
              </a:rPr>
              <a:t>2</a:t>
            </a:r>
            <a:r>
              <a:rPr lang="zh-TW" sz="2400" b="0" i="0" u="none" strike="noStrike" kern="1200" cap="none" spc="-1" baseline="0" dirty="0">
                <a:solidFill>
                  <a:srgbClr val="000000"/>
                </a:solidFill>
                <a:uFillTx/>
                <a:latin typeface="Courier"/>
                <a:ea typeface="Consolas"/>
                <a:cs typeface="Noto Sans Mono Light" panose="020B0409040504020204" pitchFamily="50"/>
              </a:rPr>
              <a:t> shiwulo shiwulo 8.8K Dec 29 05:41 examples.desktop</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Consolas"/>
                <a:cs typeface="Noto Sans Mono Light" panose="020B0409040504020204" pitchFamily="50"/>
              </a:rPr>
              <a:t>一個檔案的多個hard link可以各自擁有自己的權限，因此透過hard link可以讓一個檔案擁有多個不同權限（後面我們會介紹更一般化的方法）</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89410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00E3EA4-E87B-A94E-AC3B-B2A99493AB2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關於soft 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AE5AA1E-972D-3844-8737-FC76C4A5CD58}"/>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是一個特別的檔案（類似於Windows的捷徑）連向某個檔案或目錄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就算我們擁有存取softlink的權限，我們還需要有使用該檔案的權限。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softlink可以跨過不同的partition</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softlink可以指向一個不存在的東西</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softlink不會影響link的數量</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8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-rw-r--r--  </a:t>
            </a:r>
            <a:r>
              <a:rPr lang="zh-TW" sz="2400" b="0" i="0" u="none" strike="noStrike" kern="1200" cap="none" spc="-1" baseline="0" dirty="0">
                <a:solidFill>
                  <a:srgbClr val="C00000"/>
                </a:solidFill>
                <a:uFillTx/>
                <a:latin typeface="Courier"/>
                <a:ea typeface="Consolas"/>
                <a:cs typeface="Noto Sans Mono Light" panose="020B0409040504020204" pitchFamily="50"/>
              </a:rPr>
              <a:t>2</a:t>
            </a:r>
            <a:r>
              <a:rPr lang="zh-TW" sz="2400" b="0" i="0" u="none" strike="noStrike" kern="1200" cap="none" spc="-1" baseline="0" dirty="0">
                <a:solidFill>
                  <a:srgbClr val="000000"/>
                </a:solidFill>
                <a:uFillTx/>
                <a:latin typeface="Courier"/>
                <a:ea typeface="Consolas"/>
                <a:cs typeface="Noto Sans Mono Light" panose="020B0409040504020204" pitchFamily="50"/>
              </a:rPr>
              <a:t> shiwulo shiwulo 8.8K Dec 29 05:41 examples.desktop</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8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Consolas"/>
                <a:cs typeface="Noto Sans Mono Light" panose="020B0409040504020204" pitchFamily="50"/>
              </a:rPr>
              <a:t>在這個例子中，無論創建了多少softlink都不會改變「2」</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801108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038BE41-4E06-D145-9772-6D17243952A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hard 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1008BB2-09DC-BF4E-A4C5-7300EE92E711}"/>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Linux指令：ln（hard link），ln -s （soft link）</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4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74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/*hard link*/</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link(</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*oldpath,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*newpath);</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74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/*soft link*/</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symlink(</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*oldpath,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*newpath);</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43672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9A84ADB-D493-F040-8915-EAA04AB12CB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92AF840-ABA6-2C47-9809-BE09FEFD8A9C}"/>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 撰寫一支程式，可以建立hard link及soft link</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例子，建立hard link：link -s source target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例子，建立soft link ：link source target</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90965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CBF91D5-E0E1-4B6B-8AD5-EBAAF2DA55DB}"/>
              </a:ext>
            </a:extLst>
          </p:cNvPr>
          <p:cNvSpPr>
            <a:spLocks noGrp="1"/>
          </p:cNvSpPr>
          <p:nvPr>
            <p:ph type="title"/>
          </p:nvPr>
        </p:nvSpPr>
        <p:spPr/>
        <p:txBody>
          <a:bodyPr>
            <a:normAutofit/>
          </a:bodyPr>
          <a:lstStyle/>
          <a:p>
            <a:r>
              <a:rPr lang="zh-TW" altLang="en-US" sz="4400" dirty="0"/>
              <a:t>檔案的基本屬性 </a:t>
            </a:r>
            <a:r>
              <a:rPr lang="en-US" altLang="zh-TW" sz="4400" dirty="0"/>
              <a:t>(ls -</a:t>
            </a:r>
            <a:r>
              <a:rPr lang="en-US" altLang="zh-TW" sz="4400" dirty="0" err="1"/>
              <a:t>alh</a:t>
            </a:r>
            <a:r>
              <a:rPr lang="en-US" altLang="zh-TW" sz="4400" dirty="0"/>
              <a:t>)</a:t>
            </a:r>
            <a:endParaRPr lang="zh-TW" altLang="en-US" sz="4400" dirty="0"/>
          </a:p>
        </p:txBody>
      </p:sp>
      <p:sp>
        <p:nvSpPr>
          <p:cNvPr id="3" name="副標題 2">
            <a:extLst>
              <a:ext uri="{FF2B5EF4-FFF2-40B4-BE49-F238E27FC236}">
                <a16:creationId xmlns:a16="http://schemas.microsoft.com/office/drawing/2014/main" id="{97A60743-A20D-44F2-BA47-BE6A754F7375}"/>
              </a:ext>
            </a:extLst>
          </p:cNvPr>
          <p:cNvSpPr>
            <a:spLocks noGrp="1"/>
          </p:cNvSpPr>
          <p:nvPr>
            <p:ph idx="1"/>
          </p:nvPr>
        </p:nvSpPr>
        <p:spPr/>
        <p:style>
          <a:lnRef idx="0">
            <a:schemeClr val="dk1"/>
          </a:lnRef>
          <a:fillRef idx="3">
            <a:schemeClr val="dk1"/>
          </a:fillRef>
          <a:effectRef idx="3">
            <a:schemeClr val="dk1"/>
          </a:effectRef>
          <a:fontRef idx="minor">
            <a:schemeClr val="lt1"/>
          </a:fontRef>
        </p:style>
        <p:txBody>
          <a:bodyPr>
            <a:normAutofit/>
          </a:bodyPr>
          <a:lstStyle/>
          <a:p>
            <a:pPr marL="0" indent="0">
              <a:buNone/>
            </a:pPr>
            <a:r>
              <a:rPr lang="en-US" altLang="zh-TW" sz="2000" dirty="0">
                <a:latin typeface="Consolas" panose="020B0609020204030204" pitchFamily="49" charset="0"/>
                <a:cs typeface="Consolas" panose="020B0609020204030204" pitchFamily="49" charset="0"/>
              </a:rPr>
              <a:t>-</a:t>
            </a:r>
            <a:r>
              <a:rPr lang="en-US" altLang="zh-TW" sz="2000" dirty="0" err="1">
                <a:latin typeface="Consolas" panose="020B0609020204030204" pitchFamily="49" charset="0"/>
                <a:cs typeface="Consolas" panose="020B0609020204030204" pitchFamily="49" charset="0"/>
              </a:rPr>
              <a:t>rw</a:t>
            </a:r>
            <a:r>
              <a:rPr lang="en-US" altLang="zh-TW" sz="2000" dirty="0">
                <a:latin typeface="Consolas" panose="020B0609020204030204" pitchFamily="49" charset="0"/>
                <a:cs typeface="Consolas" panose="020B0609020204030204" pitchFamily="49" charset="0"/>
              </a:rPr>
              <a:t>-------  1 shiwulo </a:t>
            </a:r>
            <a:r>
              <a:rPr lang="en-US" altLang="zh-TW" sz="2000" dirty="0" err="1">
                <a:latin typeface="Consolas" panose="020B0609020204030204" pitchFamily="49" charset="0"/>
                <a:cs typeface="Consolas" panose="020B0609020204030204" pitchFamily="49" charset="0"/>
              </a:rPr>
              <a:t>shiwulo</a:t>
            </a:r>
            <a:r>
              <a:rPr lang="en-US" altLang="zh-TW" sz="2000" dirty="0">
                <a:latin typeface="Consolas" panose="020B0609020204030204" pitchFamily="49" charset="0"/>
                <a:cs typeface="Consolas" panose="020B0609020204030204" pitchFamily="49" charset="0"/>
              </a:rPr>
              <a:t> 2.5K Jan 28 09:59 .</a:t>
            </a:r>
            <a:r>
              <a:rPr lang="en-US" altLang="zh-TW" sz="2000" dirty="0" err="1">
                <a:latin typeface="Consolas" panose="020B0609020204030204" pitchFamily="49" charset="0"/>
                <a:cs typeface="Consolas" panose="020B0609020204030204" pitchFamily="49" charset="0"/>
              </a:rPr>
              <a:t>ICEauthority</a:t>
            </a:r>
            <a:endParaRPr lang="en-US" altLang="zh-TW" sz="2000" dirty="0">
              <a:latin typeface="Consolas" panose="020B0609020204030204" pitchFamily="49" charset="0"/>
              <a:cs typeface="Consolas" panose="020B0609020204030204" pitchFamily="49" charset="0"/>
            </a:endParaRPr>
          </a:p>
          <a:p>
            <a:pPr marL="0" indent="0">
              <a:buNone/>
            </a:pPr>
            <a:r>
              <a:rPr lang="en-US" altLang="zh-TW" sz="2000" dirty="0" err="1">
                <a:latin typeface="Consolas" panose="020B0609020204030204" pitchFamily="49" charset="0"/>
                <a:cs typeface="Consolas" panose="020B0609020204030204" pitchFamily="49" charset="0"/>
              </a:rPr>
              <a:t>drwx</a:t>
            </a:r>
            <a:r>
              <a:rPr lang="en-US" altLang="zh-TW" sz="2000" dirty="0">
                <a:latin typeface="Consolas" panose="020B0609020204030204" pitchFamily="49" charset="0"/>
                <a:cs typeface="Consolas" panose="020B0609020204030204" pitchFamily="49" charset="0"/>
              </a:rPr>
              <a:t>------  3 shiwulo </a:t>
            </a:r>
            <a:r>
              <a:rPr lang="en-US" altLang="zh-TW" sz="2000" dirty="0" err="1">
                <a:latin typeface="Consolas" panose="020B0609020204030204" pitchFamily="49" charset="0"/>
                <a:cs typeface="Consolas" panose="020B0609020204030204" pitchFamily="49" charset="0"/>
              </a:rPr>
              <a:t>shiwulo</a:t>
            </a:r>
            <a:r>
              <a:rPr lang="en-US" altLang="zh-TW" sz="2000" dirty="0">
                <a:latin typeface="Consolas" panose="020B0609020204030204" pitchFamily="49" charset="0"/>
                <a:cs typeface="Consolas" panose="020B0609020204030204" pitchFamily="49" charset="0"/>
              </a:rPr>
              <a:t> 4.0K Dec 29 12:44 .local</a:t>
            </a:r>
          </a:p>
          <a:p>
            <a:pPr marL="0" indent="0">
              <a:buNone/>
            </a:pPr>
            <a:r>
              <a:rPr lang="en-US" altLang="zh-TW" sz="2000" dirty="0">
                <a:latin typeface="Consolas" panose="020B0609020204030204" pitchFamily="49" charset="0"/>
                <a:cs typeface="Consolas" panose="020B0609020204030204" pitchFamily="49" charset="0"/>
              </a:rPr>
              <a:t>-</a:t>
            </a:r>
            <a:r>
              <a:rPr lang="en-US" altLang="zh-TW" sz="2000" dirty="0" err="1">
                <a:latin typeface="Consolas" panose="020B0609020204030204" pitchFamily="49" charset="0"/>
                <a:cs typeface="Consolas" panose="020B0609020204030204" pitchFamily="49" charset="0"/>
              </a:rPr>
              <a:t>rw</a:t>
            </a:r>
            <a:r>
              <a:rPr lang="en-US" altLang="zh-TW" sz="2000" dirty="0">
                <a:latin typeface="Consolas" panose="020B0609020204030204" pitchFamily="49" charset="0"/>
                <a:cs typeface="Consolas" panose="020B0609020204030204" pitchFamily="49" charset="0"/>
              </a:rPr>
              <a:t>-</a:t>
            </a:r>
            <a:r>
              <a:rPr lang="en-US" altLang="zh-TW" sz="2000" dirty="0" err="1">
                <a:latin typeface="Consolas" panose="020B0609020204030204" pitchFamily="49" charset="0"/>
                <a:cs typeface="Consolas" panose="020B0609020204030204" pitchFamily="49" charset="0"/>
              </a:rPr>
              <a:t>rw</a:t>
            </a:r>
            <a:r>
              <a:rPr lang="en-US" altLang="zh-TW" sz="2000" dirty="0">
                <a:latin typeface="Consolas" panose="020B0609020204030204" pitchFamily="49" charset="0"/>
                <a:cs typeface="Consolas" panose="020B0609020204030204" pitchFamily="49" charset="0"/>
              </a:rPr>
              <a:t>-r--  1 shiwulo </a:t>
            </a:r>
            <a:r>
              <a:rPr lang="en-US" altLang="zh-TW" sz="2000" dirty="0" err="1">
                <a:latin typeface="Consolas" panose="020B0609020204030204" pitchFamily="49" charset="0"/>
                <a:cs typeface="Consolas" panose="020B0609020204030204" pitchFamily="49" charset="0"/>
              </a:rPr>
              <a:t>shiwulo</a:t>
            </a:r>
            <a:r>
              <a:rPr lang="en-US" altLang="zh-TW" sz="2000" dirty="0">
                <a:latin typeface="Consolas" panose="020B0609020204030204" pitchFamily="49" charset="0"/>
                <a:cs typeface="Consolas" panose="020B0609020204030204" pitchFamily="49" charset="0"/>
              </a:rPr>
              <a:t>    0 Jan 28 10:15 </a:t>
            </a:r>
            <a:r>
              <a:rPr lang="en-US" altLang="zh-TW" sz="2000" dirty="0" err="1">
                <a:latin typeface="Consolas" panose="020B0609020204030204" pitchFamily="49" charset="0"/>
                <a:cs typeface="Consolas" panose="020B0609020204030204" pitchFamily="49" charset="0"/>
              </a:rPr>
              <a:t>ltrace_dropbox</a:t>
            </a:r>
            <a:endParaRPr lang="en-US" altLang="zh-TW" sz="2000" dirty="0">
              <a:latin typeface="Consolas" panose="020B0609020204030204" pitchFamily="49" charset="0"/>
              <a:cs typeface="Consolas" panose="020B0609020204030204" pitchFamily="49" charset="0"/>
            </a:endParaRPr>
          </a:p>
          <a:p>
            <a:pPr marL="0" indent="0">
              <a:buNone/>
            </a:pPr>
            <a:r>
              <a:rPr lang="en-US" altLang="zh-TW" sz="2000" dirty="0" err="1">
                <a:latin typeface="Consolas" panose="020B0609020204030204" pitchFamily="49" charset="0"/>
                <a:cs typeface="Consolas" panose="020B0609020204030204" pitchFamily="49" charset="0"/>
              </a:rPr>
              <a:t>drwxr</a:t>
            </a:r>
            <a:r>
              <a:rPr lang="en-US" altLang="zh-TW" sz="2000" dirty="0">
                <a:latin typeface="Consolas" panose="020B0609020204030204" pitchFamily="49" charset="0"/>
                <a:cs typeface="Consolas" panose="020B0609020204030204" pitchFamily="49" charset="0"/>
              </a:rPr>
              <a:t>-</a:t>
            </a:r>
            <a:r>
              <a:rPr lang="en-US" altLang="zh-TW" sz="2000" dirty="0" err="1">
                <a:latin typeface="Consolas" panose="020B0609020204030204" pitchFamily="49" charset="0"/>
                <a:cs typeface="Consolas" panose="020B0609020204030204" pitchFamily="49" charset="0"/>
              </a:rPr>
              <a:t>xr</a:t>
            </a:r>
            <a:r>
              <a:rPr lang="en-US" altLang="zh-TW" sz="2000" dirty="0">
                <a:latin typeface="Consolas" panose="020B0609020204030204" pitchFamily="49" charset="0"/>
                <a:cs typeface="Consolas" panose="020B0609020204030204" pitchFamily="49" charset="0"/>
              </a:rPr>
              <a:t>-x  2 shiwulo </a:t>
            </a:r>
            <a:r>
              <a:rPr lang="en-US" altLang="zh-TW" sz="2000" dirty="0" err="1">
                <a:latin typeface="Consolas" panose="020B0609020204030204" pitchFamily="49" charset="0"/>
                <a:cs typeface="Consolas" panose="020B0609020204030204" pitchFamily="49" charset="0"/>
              </a:rPr>
              <a:t>shiwulo</a:t>
            </a:r>
            <a:r>
              <a:rPr lang="en-US" altLang="zh-TW" sz="2000" dirty="0">
                <a:latin typeface="Consolas" panose="020B0609020204030204" pitchFamily="49" charset="0"/>
                <a:cs typeface="Consolas" panose="020B0609020204030204" pitchFamily="49" charset="0"/>
              </a:rPr>
              <a:t> 4.0K Dec 29 12:44 Music</a:t>
            </a:r>
          </a:p>
          <a:p>
            <a:pPr marL="0" indent="0">
              <a:buNone/>
            </a:pPr>
            <a:r>
              <a:rPr lang="en-US" altLang="zh-TW" sz="2000" dirty="0" err="1">
                <a:latin typeface="Consolas" panose="020B0609020204030204" pitchFamily="49" charset="0"/>
                <a:cs typeface="Consolas" panose="020B0609020204030204" pitchFamily="49" charset="0"/>
              </a:rPr>
              <a:t>drwxr</a:t>
            </a:r>
            <a:r>
              <a:rPr lang="en-US" altLang="zh-TW" sz="2000" dirty="0">
                <a:latin typeface="Consolas" panose="020B0609020204030204" pitchFamily="49" charset="0"/>
                <a:cs typeface="Consolas" panose="020B0609020204030204" pitchFamily="49" charset="0"/>
              </a:rPr>
              <a:t>-</a:t>
            </a:r>
            <a:r>
              <a:rPr lang="en-US" altLang="zh-TW" sz="2000" dirty="0" err="1">
                <a:latin typeface="Consolas" panose="020B0609020204030204" pitchFamily="49" charset="0"/>
                <a:cs typeface="Consolas" panose="020B0609020204030204" pitchFamily="49" charset="0"/>
              </a:rPr>
              <a:t>xr</a:t>
            </a:r>
            <a:r>
              <a:rPr lang="en-US" altLang="zh-TW" sz="2000" dirty="0">
                <a:latin typeface="Consolas" panose="020B0609020204030204" pitchFamily="49" charset="0"/>
                <a:cs typeface="Consolas" panose="020B0609020204030204" pitchFamily="49" charset="0"/>
              </a:rPr>
              <a:t>-x  2 shiwulo </a:t>
            </a:r>
            <a:r>
              <a:rPr lang="en-US" altLang="zh-TW" sz="2000" dirty="0" err="1">
                <a:latin typeface="Consolas" panose="020B0609020204030204" pitchFamily="49" charset="0"/>
                <a:cs typeface="Consolas" panose="020B0609020204030204" pitchFamily="49" charset="0"/>
              </a:rPr>
              <a:t>shiwulo</a:t>
            </a:r>
            <a:r>
              <a:rPr lang="en-US" altLang="zh-TW" sz="2000" dirty="0">
                <a:latin typeface="Consolas" panose="020B0609020204030204" pitchFamily="49" charset="0"/>
                <a:cs typeface="Consolas" panose="020B0609020204030204" pitchFamily="49" charset="0"/>
              </a:rPr>
              <a:t> 4.0K Dec 29 12:44 .parallels</a:t>
            </a:r>
          </a:p>
          <a:p>
            <a:pPr marL="0" indent="0">
              <a:buNone/>
            </a:pPr>
            <a:r>
              <a:rPr lang="en-US" altLang="zh-TW" sz="2000" dirty="0" err="1">
                <a:latin typeface="Consolas" panose="020B0609020204030204" pitchFamily="49" charset="0"/>
                <a:cs typeface="Consolas" panose="020B0609020204030204" pitchFamily="49" charset="0"/>
              </a:rPr>
              <a:t>drwxr</a:t>
            </a:r>
            <a:r>
              <a:rPr lang="en-US" altLang="zh-TW" sz="2000" dirty="0">
                <a:latin typeface="Consolas" panose="020B0609020204030204" pitchFamily="49" charset="0"/>
                <a:cs typeface="Consolas" panose="020B0609020204030204" pitchFamily="49" charset="0"/>
              </a:rPr>
              <a:t>-</a:t>
            </a:r>
            <a:r>
              <a:rPr lang="en-US" altLang="zh-TW" sz="2000" dirty="0" err="1">
                <a:latin typeface="Consolas" panose="020B0609020204030204" pitchFamily="49" charset="0"/>
                <a:cs typeface="Consolas" panose="020B0609020204030204" pitchFamily="49" charset="0"/>
              </a:rPr>
              <a:t>xr</a:t>
            </a:r>
            <a:r>
              <a:rPr lang="en-US" altLang="zh-TW" sz="2000" dirty="0">
                <a:latin typeface="Consolas" panose="020B0609020204030204" pitchFamily="49" charset="0"/>
                <a:cs typeface="Consolas" panose="020B0609020204030204" pitchFamily="49" charset="0"/>
              </a:rPr>
              <a:t>-x  2 shiwulo </a:t>
            </a:r>
            <a:r>
              <a:rPr lang="en-US" altLang="zh-TW" sz="2000" dirty="0" err="1">
                <a:latin typeface="Consolas" panose="020B0609020204030204" pitchFamily="49" charset="0"/>
                <a:cs typeface="Consolas" panose="020B0609020204030204" pitchFamily="49" charset="0"/>
              </a:rPr>
              <a:t>shiwulo</a:t>
            </a:r>
            <a:r>
              <a:rPr lang="en-US" altLang="zh-TW" sz="2000" dirty="0">
                <a:latin typeface="Consolas" panose="020B0609020204030204" pitchFamily="49" charset="0"/>
                <a:cs typeface="Consolas" panose="020B0609020204030204" pitchFamily="49" charset="0"/>
              </a:rPr>
              <a:t> 4.0K Dec 29 12:44 Pictures</a:t>
            </a:r>
          </a:p>
          <a:p>
            <a:pPr marL="0" indent="0">
              <a:buNone/>
            </a:pPr>
            <a:r>
              <a:rPr lang="en-US" altLang="zh-TW" sz="2000" dirty="0">
                <a:solidFill>
                  <a:srgbClr val="FFFF00"/>
                </a:solidFill>
                <a:latin typeface="Consolas" panose="020B0609020204030204" pitchFamily="49" charset="0"/>
                <a:cs typeface="Consolas" panose="020B0609020204030204" pitchFamily="49" charset="0"/>
              </a:rPr>
              <a:t>-</a:t>
            </a:r>
            <a:r>
              <a:rPr lang="en-US" altLang="zh-TW" sz="2000" dirty="0" err="1">
                <a:latin typeface="Consolas" panose="020B0609020204030204" pitchFamily="49" charset="0"/>
                <a:cs typeface="Consolas" panose="020B0609020204030204" pitchFamily="49" charset="0"/>
              </a:rPr>
              <a:t>rw</a:t>
            </a:r>
            <a:r>
              <a:rPr lang="en-US" altLang="zh-TW" sz="2000" dirty="0">
                <a:latin typeface="Consolas" panose="020B0609020204030204" pitchFamily="49" charset="0"/>
                <a:cs typeface="Consolas" panose="020B0609020204030204" pitchFamily="49" charset="0"/>
              </a:rPr>
              <a:t>-r--r--  1 shiwulo </a:t>
            </a:r>
            <a:r>
              <a:rPr lang="en-US" altLang="zh-TW" sz="2000" dirty="0" err="1">
                <a:latin typeface="Consolas" panose="020B0609020204030204" pitchFamily="49" charset="0"/>
                <a:cs typeface="Consolas" panose="020B0609020204030204" pitchFamily="49" charset="0"/>
              </a:rPr>
              <a:t>shiwulo</a:t>
            </a:r>
            <a:r>
              <a:rPr lang="en-US" altLang="zh-TW" sz="2000" dirty="0">
                <a:latin typeface="Consolas" panose="020B0609020204030204" pitchFamily="49" charset="0"/>
                <a:cs typeface="Consolas" panose="020B0609020204030204" pitchFamily="49" charset="0"/>
              </a:rPr>
              <a:t>  675 Dec 29 05:41 .profile</a:t>
            </a:r>
          </a:p>
          <a:p>
            <a:pPr marL="0" indent="0">
              <a:buNone/>
            </a:pPr>
            <a:r>
              <a:rPr lang="en-US" altLang="zh-TW" sz="2000" dirty="0" err="1">
                <a:solidFill>
                  <a:srgbClr val="FFFF00"/>
                </a:solidFill>
                <a:latin typeface="Consolas" panose="020B0609020204030204" pitchFamily="49" charset="0"/>
                <a:cs typeface="Consolas" panose="020B0609020204030204" pitchFamily="49" charset="0"/>
              </a:rPr>
              <a:t>d</a:t>
            </a:r>
            <a:r>
              <a:rPr lang="en-US" altLang="zh-TW" sz="2000" dirty="0" err="1">
                <a:latin typeface="Consolas" panose="020B0609020204030204" pitchFamily="49" charset="0"/>
                <a:cs typeface="Consolas" panose="020B0609020204030204" pitchFamily="49" charset="0"/>
              </a:rPr>
              <a:t>rwxr</a:t>
            </a:r>
            <a:r>
              <a:rPr lang="en-US" altLang="zh-TW" sz="2000" dirty="0">
                <a:latin typeface="Consolas" panose="020B0609020204030204" pitchFamily="49" charset="0"/>
                <a:cs typeface="Consolas" panose="020B0609020204030204" pitchFamily="49" charset="0"/>
              </a:rPr>
              <a:t>-</a:t>
            </a:r>
            <a:r>
              <a:rPr lang="en-US" altLang="zh-TW" sz="2000" dirty="0" err="1">
                <a:latin typeface="Consolas" panose="020B0609020204030204" pitchFamily="49" charset="0"/>
                <a:cs typeface="Consolas" panose="020B0609020204030204" pitchFamily="49" charset="0"/>
              </a:rPr>
              <a:t>xr</a:t>
            </a:r>
            <a:r>
              <a:rPr lang="en-US" altLang="zh-TW" sz="2000" dirty="0">
                <a:latin typeface="Consolas" panose="020B0609020204030204" pitchFamily="49" charset="0"/>
                <a:cs typeface="Consolas" panose="020B0609020204030204" pitchFamily="49" charset="0"/>
              </a:rPr>
              <a:t>-x  2 shiwulo </a:t>
            </a:r>
            <a:r>
              <a:rPr lang="en-US" altLang="zh-TW" sz="2000" dirty="0" err="1">
                <a:latin typeface="Consolas" panose="020B0609020204030204" pitchFamily="49" charset="0"/>
                <a:cs typeface="Consolas" panose="020B0609020204030204" pitchFamily="49" charset="0"/>
              </a:rPr>
              <a:t>shiwulo</a:t>
            </a:r>
            <a:r>
              <a:rPr lang="en-US" altLang="zh-TW" sz="2000" dirty="0">
                <a:latin typeface="Consolas" panose="020B0609020204030204" pitchFamily="49" charset="0"/>
                <a:cs typeface="Consolas" panose="020B0609020204030204" pitchFamily="49" charset="0"/>
              </a:rPr>
              <a:t> 4.0K Dec 29 12:44 Public</a:t>
            </a:r>
          </a:p>
          <a:p>
            <a:pPr marL="0" indent="0">
              <a:buNone/>
            </a:pPr>
            <a:r>
              <a:rPr lang="en-US" altLang="zh-TW" sz="2000" dirty="0" err="1">
                <a:solidFill>
                  <a:srgbClr val="FFFF00"/>
                </a:solidFill>
                <a:latin typeface="Consolas" panose="020B0609020204030204" pitchFamily="49" charset="0"/>
                <a:cs typeface="Consolas" panose="020B0609020204030204" pitchFamily="49" charset="0"/>
              </a:rPr>
              <a:t>l</a:t>
            </a:r>
            <a:r>
              <a:rPr lang="en-US" altLang="zh-TW" sz="2000" dirty="0" err="1">
                <a:latin typeface="Consolas" panose="020B0609020204030204" pitchFamily="49" charset="0"/>
                <a:cs typeface="Consolas" panose="020B0609020204030204" pitchFamily="49" charset="0"/>
              </a:rPr>
              <a:t>rwxrwxrwx</a:t>
            </a:r>
            <a:r>
              <a:rPr lang="en-US" altLang="zh-TW" sz="2000" dirty="0">
                <a:latin typeface="Consolas" panose="020B0609020204030204" pitchFamily="49" charset="0"/>
                <a:cs typeface="Consolas" panose="020B0609020204030204" pitchFamily="49" charset="0"/>
              </a:rPr>
              <a:t>  1 shiwulo </a:t>
            </a:r>
            <a:r>
              <a:rPr lang="en-US" altLang="zh-TW" sz="2000" dirty="0" err="1">
                <a:latin typeface="Consolas" panose="020B0609020204030204" pitchFamily="49" charset="0"/>
                <a:cs typeface="Consolas" panose="020B0609020204030204" pitchFamily="49" charset="0"/>
              </a:rPr>
              <a:t>shiwulo</a:t>
            </a:r>
            <a:r>
              <a:rPr lang="en-US" altLang="zh-TW" sz="2000" dirty="0">
                <a:latin typeface="Consolas" panose="020B0609020204030204" pitchFamily="49" charset="0"/>
                <a:cs typeface="Consolas" panose="020B0609020204030204" pitchFamily="49" charset="0"/>
              </a:rPr>
              <a:t>   57 Feb 23 09:44 </a:t>
            </a:r>
            <a:r>
              <a:rPr lang="en-US" altLang="zh-TW" sz="2000" dirty="0" err="1">
                <a:solidFill>
                  <a:srgbClr val="FFFF00"/>
                </a:solidFill>
                <a:latin typeface="Consolas" panose="020B0609020204030204" pitchFamily="49" charset="0"/>
                <a:cs typeface="Consolas" panose="020B0609020204030204" pitchFamily="49" charset="0"/>
              </a:rPr>
              <a:t>sp</a:t>
            </a:r>
            <a:r>
              <a:rPr lang="en-US" altLang="zh-TW" sz="2000" dirty="0">
                <a:solidFill>
                  <a:srgbClr val="FFFF00"/>
                </a:solidFill>
                <a:latin typeface="Consolas" panose="020B0609020204030204" pitchFamily="49" charset="0"/>
                <a:cs typeface="Consolas" panose="020B0609020204030204" pitchFamily="49" charset="0"/>
              </a:rPr>
              <a:t> -&gt; /home/shiwulo/Desktop/Parallels Shared Folders/Dropbox/</a:t>
            </a:r>
            <a:r>
              <a:rPr lang="en-US" altLang="zh-TW" sz="2000" dirty="0" err="1">
                <a:solidFill>
                  <a:srgbClr val="FFFF00"/>
                </a:solidFill>
                <a:latin typeface="Consolas" panose="020B0609020204030204" pitchFamily="49" charset="0"/>
                <a:cs typeface="Consolas" panose="020B0609020204030204" pitchFamily="49" charset="0"/>
              </a:rPr>
              <a:t>sp</a:t>
            </a:r>
            <a:endParaRPr lang="en-US" altLang="zh-TW" sz="2000" dirty="0">
              <a:solidFill>
                <a:srgbClr val="FFFF00"/>
              </a:solidFill>
              <a:latin typeface="Consolas" panose="020B0609020204030204" pitchFamily="49" charset="0"/>
              <a:cs typeface="Consolas" panose="020B0609020204030204" pitchFamily="49" charset="0"/>
            </a:endParaRPr>
          </a:p>
          <a:p>
            <a:pPr marL="0" indent="0">
              <a:buNone/>
            </a:pPr>
            <a:endParaRPr lang="zh-TW"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67150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2C8E3DD-BF4D-8B41-8062-2FCA7FB9F4F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198DC8D-DF4D-2045-92FA-EFE075B4663A}"/>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lnSpcReduction="10000"/>
          </a:bodyPr>
          <a:lstStyle/>
          <a:p>
            <a:pPr marL="514441" marR="0" lvl="0" indent="-514075" algn="l" defTabSz="914400" rtl="0" fontAlgn="auto" hangingPunct="1">
              <a:lnSpc>
                <a:spcPct val="90000"/>
              </a:lnSpc>
              <a:spcBef>
                <a:spcPts val="1000"/>
              </a:spcBef>
              <a:spcAft>
                <a:spcPts val="0"/>
              </a:spcAft>
              <a:buClr>
                <a:srgbClr val="78492A"/>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78492A"/>
                </a:solidFill>
                <a:uFillTx/>
                <a:latin typeface="Menlo"/>
                <a:ea typeface="Noto Sans CJK TC Light" panose="020B0300000000000000" pitchFamily="34" charset="-120"/>
                <a:cs typeface="Noto Sans Mono Light" panose="020B0409040504020204" pitchFamily="50"/>
              </a:rPr>
              <a:t>#include </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&lt;</a:t>
            </a:r>
            <a:r>
              <a:rPr lang="en-US" altLang="zh-TW" sz="1600" b="0" i="0" u="none" strike="noStrike" kern="1200" cap="none" spc="-1" baseline="0" dirty="0" err="1">
                <a:solidFill>
                  <a:srgbClr val="D12F1B"/>
                </a:solidFill>
                <a:uFillTx/>
                <a:latin typeface="Menlo"/>
                <a:ea typeface="Noto Sans CJK TC Light" panose="020B0300000000000000" pitchFamily="34" charset="-120"/>
                <a:cs typeface="Noto Sans Mono Light" panose="020B0409040504020204" pitchFamily="50"/>
              </a:rPr>
              <a:t>stdio.h</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&gt;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78492A"/>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78492A"/>
                </a:solidFill>
                <a:uFillTx/>
                <a:latin typeface="Menlo"/>
                <a:ea typeface="Noto Sans CJK TC Light" panose="020B0300000000000000" pitchFamily="34" charset="-120"/>
                <a:cs typeface="Noto Sans Mono Light" panose="020B0409040504020204" pitchFamily="50"/>
              </a:rPr>
              <a:t>#include </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&lt;</a:t>
            </a:r>
            <a:r>
              <a:rPr lang="en-US" altLang="zh-TW" sz="1600" b="0" i="0" u="none" strike="noStrike" kern="1200" cap="none" spc="-1" baseline="0" dirty="0" err="1">
                <a:solidFill>
                  <a:srgbClr val="D12F1B"/>
                </a:solidFill>
                <a:uFillTx/>
                <a:latin typeface="Menlo"/>
                <a:ea typeface="Noto Sans CJK TC Light" panose="020B0300000000000000" pitchFamily="34" charset="-120"/>
                <a:cs typeface="Noto Sans Mono Light" panose="020B0409040504020204" pitchFamily="50"/>
              </a:rPr>
              <a:t>unistd.h</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&gt;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78492A"/>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78492A"/>
                </a:solidFill>
                <a:uFillTx/>
                <a:latin typeface="Menlo"/>
                <a:ea typeface="Noto Sans CJK TC Light" panose="020B0300000000000000" pitchFamily="34" charset="-120"/>
                <a:cs typeface="Noto Sans Mono Light" panose="020B0409040504020204" pitchFamily="50"/>
              </a:rPr>
              <a:t>#include </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&lt;</a:t>
            </a:r>
            <a:r>
              <a:rPr lang="en-US" altLang="zh-TW" sz="1600" b="0" i="0" u="none" strike="noStrike" kern="1200" cap="none" spc="-1" baseline="0" dirty="0" err="1">
                <a:solidFill>
                  <a:srgbClr val="D12F1B"/>
                </a:solidFill>
                <a:uFillTx/>
                <a:latin typeface="Menlo"/>
                <a:ea typeface="Noto Sans CJK TC Light" panose="020B0300000000000000" pitchFamily="34" charset="-120"/>
                <a:cs typeface="Noto Sans Mono Light" panose="020B0409040504020204" pitchFamily="50"/>
              </a:rPr>
              <a:t>errno.h</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&gt;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br>
              <a:rPr lang="en-US" sz="18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main(</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argc</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char</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"%d \n"</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argc</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argc</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 </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4</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0084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err="1">
                <a:solidFill>
                  <a:srgbClr val="008400"/>
                </a:solidFill>
                <a:uFillTx/>
                <a:latin typeface="Menlo"/>
                <a:ea typeface="Noto Sans CJK TC Light" panose="020B0300000000000000" pitchFamily="34" charset="-120"/>
                <a:cs typeface="Noto Sans Mono Light" panose="020B0409040504020204" pitchFamily="50"/>
              </a:rPr>
              <a:t>softlink</a:t>
            </a:r>
            <a:r>
              <a:rPr lang="en-US" altLang="zh-TW" sz="1600" b="0" i="0" u="none" strike="noStrike" kern="1200" cap="none" spc="-1" baseline="0" dirty="0">
                <a:solidFill>
                  <a:srgbClr val="0084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 = </a:t>
            </a:r>
            <a:r>
              <a:rPr lang="en-US" altLang="zh-TW"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symlink</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1"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2</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1"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3</a:t>
            </a:r>
            <a:r>
              <a:rPr lang="en-US" altLang="zh-TW"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 %s\n"</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2</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3</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4" name="TextShape 3">
            <a:extLst>
              <a:ext uri="{FF2B5EF4-FFF2-40B4-BE49-F238E27FC236}">
                <a16:creationId xmlns:a16="http://schemas.microsoft.com/office/drawing/2014/main" id="{6CD07D50-2AC1-864B-81C7-92906AF52E09}"/>
              </a:ext>
            </a:extLst>
          </p:cNvPr>
          <p:cNvSpPr txBox="1"/>
          <p:nvPr/>
        </p:nvSpPr>
        <p:spPr>
          <a:xfrm>
            <a:off x="6335996" y="1775517"/>
            <a:ext cx="5667478" cy="2828010"/>
          </a:xfrm>
          <a:prstGeom prst="rect">
            <a:avLst/>
          </a:prstGeom>
          <a:noFill/>
          <a:ln cap="flat">
            <a:noFill/>
          </a:ln>
        </p:spPr>
        <p:txBody>
          <a:bodyPr vert="horz" wrap="square" lIns="90004" tIns="44997" rIns="90004" bIns="44997" anchor="t" anchorCtr="0" compatLnSpc="1">
            <a:normAutofit/>
          </a:bodyPr>
          <a:lstStyle/>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if</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 != </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perror</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"soft</a:t>
            </a: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              link:"</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 </a:t>
            </a:r>
            <a:r>
              <a:rPr lang="en-US"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else</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 = link(</a:t>
            </a:r>
            <a:r>
              <a:rPr lang="en-US"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1"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1</a:t>
            </a: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1"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1"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2</a:t>
            </a:r>
            <a:r>
              <a:rPr lang="en-US" sz="1600" b="1"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 %s\n"</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1</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argv</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2</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if</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(ret != </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perror</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"hard</a:t>
            </a: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           link"</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return</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a:p>
            <a:pPr marL="215999" marR="0" lvl="0" indent="-215999" algn="l" defTabSz="914400" rtl="0" fontAlgn="auto" hangingPunct="1">
              <a:lnSpc>
                <a:spcPct val="100000"/>
              </a:lnSpc>
              <a:spcBef>
                <a:spcPts val="0"/>
              </a:spcBef>
              <a:spcAft>
                <a:spcPts val="0"/>
              </a:spcAft>
              <a:buClr>
                <a:srgbClr val="000000"/>
              </a:buClr>
              <a:buSzPct val="100000"/>
              <a:buFont typeface="StarSymbol"/>
              <a:buAutoNum type="arabicPeriod" startAt="12"/>
              <a:tabLst/>
              <a:defRPr sz="1800" b="0" i="0" u="none" strike="noStrike" kern="0" cap="none" spc="0" baseline="0">
                <a:solidFill>
                  <a:srgbClr val="000000"/>
                </a:solidFill>
                <a:uFillTx/>
              </a:defRPr>
            </a:pPr>
            <a:r>
              <a:rPr lang="en-US"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sz="16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084828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0DD0335-74E7-864D-A6AB-2E02630825F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33C6E1C-E2DD-5F4B-850D-B12DA7F49B85}"/>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shiwulo@vm:~/sp/ch06$ ./a.out -s link.c 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4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link.c, 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shiwulo@vm:~/sp/ch06$ ./a.out link.c ll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3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link.c, ll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shiwulo@vm:~/sp/ch06$ ls l* -alh</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lrwxrwxrwx 1 shiwulo shiwulo   6  二  17 13:56 l -&gt; link.c</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-rw-rw-r-- 2 shiwulo shiwulo 406  二  17 13:54 link.c</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000" b="0" i="0" u="none" strike="noStrike" kern="1200" cap="none" spc="-1" baseline="0" dirty="0">
                <a:solidFill>
                  <a:srgbClr val="FFFFFF"/>
                </a:solidFill>
                <a:uFillTx/>
                <a:latin typeface="Courier"/>
                <a:ea typeface="Consolas"/>
                <a:cs typeface="Noto Sans Mono Light" panose="020B0409040504020204" pitchFamily="50"/>
              </a:rPr>
              <a:t>-rw-rw-r-- 2 shiwulo shiwulo 406  二  17 13:54 ll</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706678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FEF44FC0-1ED1-6B41-A280-000D442727B9}"/>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測試連向一個目錄</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D61AFAC-B559-DA43-8241-06ED36B99241}"/>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1"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 ln ch06 chxx</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Noto Sans CJK TC Light" panose="020B0300000000000000" pitchFamily="34" charset="-120"/>
                <a:cs typeface="Noto Sans Mono Light" panose="020B0409040504020204" pitchFamily="50"/>
              </a:rPr>
              <a:t>ln: ch06: hard link not allowed for directory</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54415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63BB38-9186-7E42-8EAD-062735A16F78}"/>
              </a:ext>
            </a:extLst>
          </p:cNvPr>
          <p:cNvSpPr>
            <a:spLocks noGrp="1"/>
          </p:cNvSpPr>
          <p:nvPr>
            <p:ph type="title"/>
          </p:nvPr>
        </p:nvSpPr>
        <p:spPr/>
        <p:txBody>
          <a:bodyPr/>
          <a:lstStyle/>
          <a:p>
            <a:r>
              <a:rPr kumimoji="1" lang="en-US" altLang="zh-TW" dirty="0" err="1"/>
              <a:t>hardlink</a:t>
            </a:r>
            <a:r>
              <a:rPr kumimoji="1" lang="zh-CN" altLang="en-US" dirty="0"/>
              <a:t>的特性</a:t>
            </a:r>
            <a:endParaRPr kumimoji="1" lang="zh-TW" altLang="en-US" dirty="0"/>
          </a:p>
        </p:txBody>
      </p:sp>
      <p:sp>
        <p:nvSpPr>
          <p:cNvPr id="3" name="內容版面配置區 2">
            <a:extLst>
              <a:ext uri="{FF2B5EF4-FFF2-40B4-BE49-F238E27FC236}">
                <a16:creationId xmlns:a16="http://schemas.microsoft.com/office/drawing/2014/main" id="{8312337D-B643-414A-A9DA-460E1DF0B485}"/>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製造檔案</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，建立</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hardlink</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到</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，將</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放到無法存取的目錄</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jail</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裡面，我們可以透過</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存取</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cannotWrite</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endPar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$touch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$ln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canWrite</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建立</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hardlink</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endPar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mkdir</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chmod</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-x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endParaRPr kumimoji="1" lang="zh-TW" altLang="en-US" dirty="0">
              <a:latin typeface="Noto Sans Mono" panose="020B0509040504020204" pitchFamily="49" charset="0"/>
              <a:ea typeface="Noto Sans CJK TC" panose="020B0500000000000000" pitchFamily="34" charset="-128"/>
              <a:cs typeface="Noto Sans Mono" panose="020B0509040504020204" pitchFamily="49" charset="0"/>
            </a:endParaRPr>
          </a:p>
        </p:txBody>
      </p:sp>
    </p:spTree>
    <p:extLst>
      <p:ext uri="{BB962C8B-B14F-4D97-AF65-F5344CB8AC3E}">
        <p14:creationId xmlns:p14="http://schemas.microsoft.com/office/powerpoint/2010/main" val="1881539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652457-C5AF-CA47-A18A-9EC402B96E38}"/>
              </a:ext>
            </a:extLst>
          </p:cNvPr>
          <p:cNvSpPr>
            <a:spLocks noGrp="1"/>
          </p:cNvSpPr>
          <p:nvPr>
            <p:ph type="title"/>
          </p:nvPr>
        </p:nvSpPr>
        <p:spPr/>
        <p:txBody>
          <a:bodyPr/>
          <a:lstStyle/>
          <a:p>
            <a:r>
              <a:rPr kumimoji="1" lang="en-US" altLang="zh-TW" dirty="0" err="1"/>
              <a:t>hardlink</a:t>
            </a:r>
            <a:r>
              <a:rPr kumimoji="1" lang="zh-CN" altLang="en-US" dirty="0"/>
              <a:t>的特性</a:t>
            </a:r>
            <a:endParaRPr kumimoji="1" lang="zh-TW" altLang="en-US" dirty="0"/>
          </a:p>
        </p:txBody>
      </p:sp>
      <p:sp>
        <p:nvSpPr>
          <p:cNvPr id="3" name="內容版面配置區 2">
            <a:extLst>
              <a:ext uri="{FF2B5EF4-FFF2-40B4-BE49-F238E27FC236}">
                <a16:creationId xmlns:a16="http://schemas.microsoft.com/office/drawing/2014/main" id="{CC3DA6BE-0A8A-384F-8119-5B6A3C6DDD9B}"/>
              </a:ext>
            </a:extLst>
          </p:cNvPr>
          <p:cNvSpPr>
            <a:spLocks noGrp="1"/>
          </p:cNvSpPr>
          <p:nvPr>
            <p:ph idx="1"/>
          </p:nvPr>
        </p:nvSpPr>
        <p:spPr>
          <a:xfrm>
            <a:off x="838200" y="1825625"/>
            <a:ext cx="10515600" cy="4351338"/>
          </a:xfrm>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ls -dl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drw</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rw</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-r-- 1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22  </a:t>
            </a:r>
            <a:r>
              <a:rPr lang="zh-TW" altLang="zh-TW" dirty="0">
                <a:latin typeface="Noto Sans Mono" panose="020B0509040504020204" pitchFamily="49" charset="0"/>
                <a:ea typeface="Noto Sans CJK TC" panose="020B0500000000000000" pitchFamily="34" charset="-128"/>
                <a:cs typeface="Noto Sans Mono" panose="020B0509040504020204" pitchFamily="49" charset="0"/>
              </a:rPr>
              <a:t>五</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8 19:35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cd jail</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-bash: cd: jail: Permission denied</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canotWrite</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在</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jail</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裡面，因此我們無法存取</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p>
          <a:p>
            <a:pPr marL="0" indent="0">
              <a:buNone/>
            </a:pPr>
            <a:r>
              <a:rPr lang="en-US" altLang="zh-TW" dirty="0">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a:t>
            </a:r>
            <a:r>
              <a:rPr lang="en-US" altLang="zh-TW" dirty="0" err="1">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sudo</a:t>
            </a:r>
            <a:r>
              <a:rPr lang="en-US" altLang="zh-TW" dirty="0">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 mv  </a:t>
            </a:r>
            <a:r>
              <a:rPr lang="en-US" altLang="zh-TW" dirty="0" err="1">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cannotWrite</a:t>
            </a:r>
            <a:r>
              <a:rPr lang="en-US" altLang="zh-TW" dirty="0">
                <a:solidFill>
                  <a:schemeClr val="bg1"/>
                </a:solidFill>
                <a:latin typeface="Noto Sans Mono" panose="020B0509040504020204" pitchFamily="49" charset="0"/>
                <a:ea typeface="Noto Sans CJK TC" panose="020B0500000000000000" pitchFamily="34" charset="-128"/>
                <a:cs typeface="Noto Sans Mono" panose="020B0509040504020204" pitchFamily="49" charset="0"/>
              </a:rPr>
              <a:t> ./jail</a:t>
            </a:r>
          </a:p>
          <a:p>
            <a:pPr marL="0" indent="0">
              <a:buNone/>
            </a:pPr>
            <a:r>
              <a:rPr lang="en-US"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a:t>
            </a:r>
            <a:r>
              <a:rPr lang="zh-CN" altLang="en-US"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將</a:t>
            </a:r>
            <a:r>
              <a:rPr lang="en-US" altLang="zh-CN" dirty="0" err="1">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cannotWrite</a:t>
            </a:r>
            <a:r>
              <a:rPr lang="zh-CN" altLang="en-US"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放入</a:t>
            </a:r>
            <a:r>
              <a:rPr lang="en-US" altLang="zh-CN"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jail*/</a:t>
            </a:r>
            <a:endPar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echo hello &gt; </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canWrite</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可以存取</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canWrite</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endPar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echo hello &gt; ./jail/</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latin typeface="Noto Sans Mono" panose="020B0509040504020204" pitchFamily="49" charset="0"/>
                <a:ea typeface="Noto Sans Mono" panose="020B0509040504020204" pitchFamily="49" charset="0"/>
                <a:cs typeface="Noto Sans Mono" panose="020B0509040504020204" pitchFamily="49" charset="0"/>
              </a:rPr>
              <a:t>-bash: ./jail/</a:t>
            </a:r>
            <a:r>
              <a:rPr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lang="en-US" altLang="zh-TW" dirty="0">
                <a:latin typeface="Noto Sans Mono" panose="020B0509040504020204" pitchFamily="49" charset="0"/>
                <a:ea typeface="Noto Sans Mono" panose="020B0509040504020204" pitchFamily="49" charset="0"/>
                <a:cs typeface="Noto Sans Mono" panose="020B0509040504020204" pitchFamily="49" charset="0"/>
              </a:rPr>
              <a:t>: Permission denied</a:t>
            </a:r>
            <a:endParaRPr lang="zh-TW" altLang="zh-TW" dirty="0">
              <a:latin typeface="Noto Sans Mono" panose="020B0509040504020204" pitchFamily="49" charset="0"/>
              <a:ea typeface="Noto Sans CJK TC" panose="020B0500000000000000" pitchFamily="34" charset="-128"/>
              <a:cs typeface="Noto Sans Mono" panose="020B0509040504020204" pitchFamily="49" charset="0"/>
            </a:endParaRPr>
          </a:p>
          <a:p>
            <a:pPr marL="0" indent="0">
              <a:buNone/>
            </a:pP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再測試一次，真的無法存取</a:t>
            </a:r>
            <a:r>
              <a:rPr lang="en-US" altLang="zh-TW" dirty="0" err="1">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cannotWrite</a:t>
            </a:r>
            <a:r>
              <a:rPr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a:t>
            </a:r>
            <a:r>
              <a:rPr lang="zh-TW" altLang="zh-TW"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rPr>
              <a:t> </a:t>
            </a:r>
            <a:endParaRPr kumimoji="1" lang="zh-TW" altLang="en-US" dirty="0">
              <a:solidFill>
                <a:srgbClr val="FFFF00"/>
              </a:solidFill>
              <a:latin typeface="Noto Sans Mono" panose="020B0509040504020204" pitchFamily="49" charset="0"/>
              <a:ea typeface="Noto Sans CJK TC" panose="020B0500000000000000" pitchFamily="34" charset="-128"/>
              <a:cs typeface="Noto Sans Mono" panose="020B0509040504020204" pitchFamily="49" charset="0"/>
            </a:endParaRPr>
          </a:p>
        </p:txBody>
      </p:sp>
    </p:spTree>
    <p:extLst>
      <p:ext uri="{BB962C8B-B14F-4D97-AF65-F5344CB8AC3E}">
        <p14:creationId xmlns:p14="http://schemas.microsoft.com/office/powerpoint/2010/main" val="2994607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88B9F1-F34F-9C46-8AD3-0BD421EB5406}"/>
              </a:ext>
            </a:extLst>
          </p:cNvPr>
          <p:cNvSpPr>
            <a:spLocks noGrp="1"/>
          </p:cNvSpPr>
          <p:nvPr>
            <p:ph type="title"/>
          </p:nvPr>
        </p:nvSpPr>
        <p:spPr/>
        <p:txBody>
          <a:bodyPr/>
          <a:lstStyle/>
          <a:p>
            <a:r>
              <a:rPr kumimoji="1" lang="en-US" altLang="zh-TW" dirty="0" err="1"/>
              <a:t>hardlink</a:t>
            </a:r>
            <a:r>
              <a:rPr kumimoji="1" lang="zh-CN" altLang="en-US" dirty="0"/>
              <a:t>的特性</a:t>
            </a:r>
            <a:endParaRPr kumimoji="1" lang="zh-TW" altLang="en-US" dirty="0"/>
          </a:p>
        </p:txBody>
      </p:sp>
      <p:sp>
        <p:nvSpPr>
          <p:cNvPr id="3" name="內容版面配置區 2">
            <a:extLst>
              <a:ext uri="{FF2B5EF4-FFF2-40B4-BE49-F238E27FC236}">
                <a16:creationId xmlns:a16="http://schemas.microsoft.com/office/drawing/2014/main" id="{EA725811-CEBE-034C-B03F-F0153E882A0F}"/>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cat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Hello</a:t>
            </a:r>
          </a:p>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使用</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sudo</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指令，確定</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canotWrite</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的內容和</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canWrite</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一樣，他們實際上是同一個檔案*</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i</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234416</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canWrite</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i</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234416</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使用</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ls -</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i</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看這二個檔案的</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inode</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 number</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，發現是的確是一樣的*</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endParaRPr kumimoji="1" lang="zh-TW" altLang="en-US" dirty="0">
              <a:latin typeface="Noto Sans Mono" panose="020B0509040504020204" pitchFamily="49" charset="0"/>
              <a:cs typeface="Noto Sans Mono" panose="020B0509040504020204" pitchFamily="49" charset="0"/>
            </a:endParaRPr>
          </a:p>
        </p:txBody>
      </p:sp>
    </p:spTree>
    <p:extLst>
      <p:ext uri="{BB962C8B-B14F-4D97-AF65-F5344CB8AC3E}">
        <p14:creationId xmlns:p14="http://schemas.microsoft.com/office/powerpoint/2010/main" val="158319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90F9D4-10B3-8245-8F1F-01DDF44A4E7D}"/>
              </a:ext>
            </a:extLst>
          </p:cNvPr>
          <p:cNvSpPr>
            <a:spLocks noGrp="1"/>
          </p:cNvSpPr>
          <p:nvPr>
            <p:ph type="title"/>
          </p:nvPr>
        </p:nvSpPr>
        <p:spPr/>
        <p:txBody>
          <a:bodyPr/>
          <a:lstStyle/>
          <a:p>
            <a:r>
              <a:rPr kumimoji="1" lang="en-US" altLang="zh-TW" dirty="0" err="1"/>
              <a:t>softlink</a:t>
            </a:r>
            <a:r>
              <a:rPr kumimoji="1" lang="zh-TW" altLang="en-US" dirty="0"/>
              <a:t>的特性 </a:t>
            </a:r>
          </a:p>
        </p:txBody>
      </p:sp>
      <p:sp>
        <p:nvSpPr>
          <p:cNvPr id="3" name="內容版面配置區 2">
            <a:extLst>
              <a:ext uri="{FF2B5EF4-FFF2-40B4-BE49-F238E27FC236}">
                <a16:creationId xmlns:a16="http://schemas.microsoft.com/office/drawing/2014/main" id="{B1E40245-F1DD-244F-904A-F05CA28C30FF}"/>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延續上一個問題的假設，建立一個</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softlink</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指向</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cannotWrite</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ln -s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link2cannotWrite</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echo hello &gt; ./link2cannotWrite </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-bash: ./link2cannotWrite: Permission denied</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$ls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il</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link2cannotWrite </a:t>
            </a:r>
          </a:p>
          <a:p>
            <a:pPr marL="0" indent="0">
              <a:buNone/>
            </a:pPr>
            <a:r>
              <a:rPr kumimoji="1"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234448</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lrwxrwxrwx</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1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18  </a:t>
            </a:r>
            <a:r>
              <a:rPr kumimoji="1" lang="zh-TW" altLang="en-US" dirty="0">
                <a:latin typeface="Noto Sans Mono" panose="020B0509040504020204" pitchFamily="49" charset="0"/>
                <a:cs typeface="Noto Sans Mono" panose="020B0509040504020204" pitchFamily="49" charset="0"/>
              </a:rPr>
              <a:t>五   </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8 19:51 link2cannotWrite -&gt;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p:txBody>
      </p:sp>
    </p:spTree>
    <p:extLst>
      <p:ext uri="{BB962C8B-B14F-4D97-AF65-F5344CB8AC3E}">
        <p14:creationId xmlns:p14="http://schemas.microsoft.com/office/powerpoint/2010/main" val="2062903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3EEA3-8CB8-B04E-A0E0-C67346699AE6}"/>
              </a:ext>
            </a:extLst>
          </p:cNvPr>
          <p:cNvSpPr>
            <a:spLocks noGrp="1"/>
          </p:cNvSpPr>
          <p:nvPr>
            <p:ph type="title"/>
          </p:nvPr>
        </p:nvSpPr>
        <p:spPr/>
        <p:txBody>
          <a:bodyPr/>
          <a:lstStyle/>
          <a:p>
            <a:r>
              <a:rPr kumimoji="1" lang="en-US" altLang="zh-TW" dirty="0" err="1"/>
              <a:t>softlink</a:t>
            </a:r>
            <a:r>
              <a:rPr kumimoji="1" lang="zh-TW" altLang="en-US" dirty="0"/>
              <a:t>的特性 </a:t>
            </a:r>
          </a:p>
        </p:txBody>
      </p:sp>
      <p:sp>
        <p:nvSpPr>
          <p:cNvPr id="3" name="內容版面配置區 2">
            <a:extLst>
              <a:ext uri="{FF2B5EF4-FFF2-40B4-BE49-F238E27FC236}">
                <a16:creationId xmlns:a16="http://schemas.microsoft.com/office/drawing/2014/main" id="{36573F58-1755-8D48-8DC0-42692A6B99C7}"/>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lstStyle/>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sudo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i</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p>
          <a:p>
            <a:pPr marL="0" indent="0">
              <a:buNone/>
            </a:pPr>
            <a:r>
              <a:rPr kumimoji="1" lang="en-US" altLang="zh-TW" dirty="0">
                <a:solidFill>
                  <a:srgbClr val="FFFF00"/>
                </a:solidFill>
                <a:latin typeface="Noto Sans Mono" panose="020B0509040504020204" pitchFamily="49" charset="0"/>
                <a:ea typeface="Noto Sans Mono" panose="020B0509040504020204" pitchFamily="49" charset="0"/>
                <a:cs typeface="Noto Sans Mono" panose="020B0509040504020204" pitchFamily="49" charset="0"/>
              </a:rPr>
              <a:t>234416</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./jail/</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cannotWrite</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en-US" altLang="zh-TW" dirty="0" err="1">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inode</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 number</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不一樣，因此是不一樣的檔案*</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p:txBody>
      </p:sp>
    </p:spTree>
    <p:extLst>
      <p:ext uri="{BB962C8B-B14F-4D97-AF65-F5344CB8AC3E}">
        <p14:creationId xmlns:p14="http://schemas.microsoft.com/office/powerpoint/2010/main" val="175098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195E250-591E-D443-8E05-1C1F67BBC16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6621446-A886-8741-8B0E-0AE9FBD2938A}"/>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了解到soft link相當於windows的「捷徑」</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了解hard link的意涵，只有移除所有的「hard link」及「原檔案」後，該檔案才會真正的消失</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要知道soft link和hard link在權限上的不同</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513987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B382EFEF-3896-0F43-9D5C-481CB09D15E0}"/>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操作目錄及檔案屬性</a:t>
            </a:r>
          </a:p>
        </p:txBody>
      </p:sp>
      <p:sp>
        <p:nvSpPr>
          <p:cNvPr id="3" name="TextShape 2">
            <a:extLst>
              <a:ext uri="{FF2B5EF4-FFF2-40B4-BE49-F238E27FC236}">
                <a16:creationId xmlns:a16="http://schemas.microsoft.com/office/drawing/2014/main" id="{1EFFE7F8-E077-FB4D-A6D5-B706FD9DD9E9}"/>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02277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E7CB765-C694-3D4E-BCE6-3F79D16B5469}"/>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為什麼要用“ls -alh”而不是“ls”</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BFCC322A-08E7-384B-B238-73A84FBDD5F0}"/>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a：代表印出所有的檔案，包含隱藏檔</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檔名使用「.」開頭的視為隱藏檔</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「.」代表當前的目錄</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「..」代表上一層目錄</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FF0000"/>
                </a:solidFill>
                <a:uFillTx/>
                <a:latin typeface="Courier"/>
                <a:ea typeface="Consolas"/>
                <a:cs typeface="Noto Sans Mono Light" panose="020B0409040504020204" pitchFamily="50"/>
              </a:rPr>
              <a:t>課堂小作業：回到上一層目錄</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l：代表印出多一點的訊息</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h：將檔案大小以人類易懂的方式顯示，例如：1000會印成1K</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626368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C802778-FEC7-224D-A11E-33D695832D2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mkdir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DFE14B3-17B8-2149-B51D-4DF3BE94CD1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8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Linux指令：mkdir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&lt;sys/stat.h&gt;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&lt;sys/types.h&gt;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mkdir(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*pathname, mode_t mode);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製造一個目錄於pathname，目錄權限是mode &amp; ~umask &amp;0777</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「umask」後面會介紹，基本上它是用來限制最高權限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846165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01D8C43-22BA-C44F-959A-11682F23537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rmdir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307174C-825F-E54B-9847-9F8B75F5E0C9}"/>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Linux指令：rmdir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rmdir(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*pathname);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刪除目錄pathname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715466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BDB098A8-A7E9-014B-9389-5DAEB970049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chdir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1896B753-4D8B-B64F-B225-CCA10594A31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Linux指令：cd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chdir(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fchdir(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fd);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改變目前的工作目錄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31425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FC7D356-20B3-4444-95B6-E7CCEEF59FD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2F45AB88-345C-3D42-93D5-B8DDC17EC702}"/>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將目前的「工作目錄」更改為path或者fd所指向的目錄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Menlo-Regular"/>
                <a:ea typeface="Noto Sans CJK TC Light" panose="020B0300000000000000" pitchFamily="34" charset="-120"/>
                <a:cs typeface="Noto Sans Mono Light" panose="020B0409040504020204" pitchFamily="50"/>
              </a:rPr>
              <a:t>在Linux中，cd是內建指令</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（internal，因此無法使用strace觀看cd如何實作）</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可以使用system(“bash”);</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541797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DC7F5E5-1E81-7B45-9C8D-0AE5A865C06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mycd（這是一個爛例子，因為cd不可能用外部指令實現）</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1F636E9-8B52-9E49-9E14-6DB9C96B94F1}"/>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&lt;stdlib.h&gt;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main(</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argc,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**argv) {</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chdir(argv[</a:t>
            </a:r>
            <a:r>
              <a:rPr lang="zh-TW" sz="28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1</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system(</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"bash"</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return</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0</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993923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8130159-C16D-3648-99C1-9D62E11843D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getcwd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1795E4C-6843-8C49-B017-EAF762B5619A}"/>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Linux指令：pwd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*getcwd(</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*buf, size_t size);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getcwd會將目前的「絕對路徑」寫入到buf，這個buf大小為size，如果buf太小，那麼Linux就無法將路徑完整地寫出到buf</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size大小應該為PATH_MAX，請注意：</a:t>
            </a:r>
            <a:r>
              <a:rPr lang="zh-TW" sz="2800" b="0" i="0" u="none" strike="noStrike" kern="1200" cap="none" spc="-1" baseline="0" dirty="0">
                <a:solidFill>
                  <a:srgbClr val="FF0000"/>
                </a:solidFill>
                <a:uFillTx/>
                <a:latin typeface="Arial"/>
                <a:ea typeface="Noto Sans CJK TC Light" panose="020B0300000000000000" pitchFamily="34" charset="-120"/>
                <a:cs typeface="Noto Sans Mono Light" panose="020B0409040504020204" pitchFamily="50"/>
              </a:rPr>
              <a:t>PATH_MAX可能是執行時期決定的變數，因此應該用malloc()</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390624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E85CEE2-422D-054B-AC66-5A2238EF36E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altLang="zh-TW" sz="4400" b="0" i="0" u="none" strike="noStrike" kern="1200" cap="none" spc="-1" baseline="0" dirty="0" err="1">
                <a:solidFill>
                  <a:srgbClr val="000000"/>
                </a:solidFill>
                <a:uFillTx/>
                <a:latin typeface="Arial"/>
                <a:ea typeface="Noto Sans CJK TC Light" panose="020B0300000000000000" pitchFamily="34" charset="-120"/>
                <a:cs typeface="Noto Sans Mono Light" panose="020B0409040504020204" pitchFamily="50"/>
              </a:rPr>
              <a:t>get_current_dir_name</a:t>
            </a:r>
            <a:br>
              <a:rPr lang="en-US" sz="18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r>
              <a:rPr lang="en-US" alt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	</a:t>
            </a:r>
            <a:r>
              <a:rPr lang="zh-TW" altLang="en-US"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比</a:t>
            </a:r>
            <a:r>
              <a:rPr lang="en-US" altLang="zh-TW" sz="4400" b="0" i="0" u="none" strike="noStrike" kern="1200" cap="none" spc="-1" baseline="0" dirty="0" err="1">
                <a:solidFill>
                  <a:srgbClr val="000000"/>
                </a:solidFill>
                <a:uFillTx/>
                <a:latin typeface="Arial"/>
                <a:ea typeface="Noto Sans CJK TC Light" panose="020B0300000000000000" pitchFamily="34" charset="-120"/>
                <a:cs typeface="Noto Sans Mono Light" panose="020B0409040504020204" pitchFamily="50"/>
              </a:rPr>
              <a:t>getcwd</a:t>
            </a:r>
            <a:r>
              <a:rPr lang="zh-TW" altLang="en-US"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好用的函數</a:t>
            </a:r>
            <a:endParaRPr lang="zh-TW" altLang="en-US"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C798C7A0-701A-6B48-85AD-DAF348513494}"/>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1"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get_current_dir_name</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 will </a:t>
            </a:r>
            <a:r>
              <a:rPr lang="zh-TW" sz="2800" b="1"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malloc</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(3) an array big enough to  hold  the absolute pathname of the current working directory.</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The caller should </a:t>
            </a:r>
            <a:r>
              <a:rPr lang="zh-TW" sz="2800" b="1"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free</a:t>
            </a: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(3) the returned buffer.</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643776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6E5FD8F-C35A-CB47-AC30-CD256B54061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課堂小作業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0554DB6-67B1-0E4D-8F67-45083CB85844}"/>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寫一隻程式mypwd可以印出現在的工作目錄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103215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D73F245-34B2-994C-AE09-BAA74F1850E8}"/>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條列目錄裡所有的物件</a:t>
            </a:r>
          </a:p>
        </p:txBody>
      </p:sp>
      <p:sp>
        <p:nvSpPr>
          <p:cNvPr id="3" name="TextShape 2">
            <a:extLst>
              <a:ext uri="{FF2B5EF4-FFF2-40B4-BE49-F238E27FC236}">
                <a16:creationId xmlns:a16="http://schemas.microsoft.com/office/drawing/2014/main" id="{6883003B-BAE4-6E49-8811-BC2C2D435F88}"/>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941376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A6C140D-C1D6-B947-95E8-7CF4BC8003D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列出目錄裡所有的東西</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93E78A3-0492-7F4A-A159-928BC0609D29}"/>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Linux指令：ls</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&lt;dirent.h&gt;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DIR *opendir(</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*pathname);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dirent *readdir(DIR *dp);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closedir(DIR *dp);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785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6B6AF00-2C76-F142-9A78-1462088CECAD}"/>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檔案的基本屬性</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6AF0612-4143-2E42-BF0E-ABF740781936}"/>
              </a:ext>
            </a:extLst>
          </p:cNvPr>
          <p:cNvSpPr txBox="1"/>
          <p:nvPr/>
        </p:nvSpPr>
        <p:spPr>
          <a:xfrm>
            <a:off x="600477" y="1837084"/>
            <a:ext cx="10990804" cy="43509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C00000"/>
                </a:solidFill>
                <a:uFillTx/>
                <a:latin typeface="Courier"/>
                <a:ea typeface="Consolas"/>
                <a:cs typeface="Noto Sans Mono Light" panose="020B0409040504020204" pitchFamily="50"/>
              </a:rPr>
              <a:t>-rw-r--r--  </a:t>
            </a:r>
            <a:r>
              <a:rPr lang="zh-TW" sz="2400" b="0" i="0" u="none" strike="noStrike" kern="1200" cap="none" spc="-1" baseline="0" dirty="0">
                <a:solidFill>
                  <a:srgbClr val="000000"/>
                </a:solidFill>
                <a:uFillTx/>
                <a:latin typeface="Courier"/>
                <a:ea typeface="Consolas"/>
                <a:cs typeface="Noto Sans Mono Light" panose="020B0409040504020204" pitchFamily="50"/>
              </a:rPr>
              <a:t>2 shiwulo shiwulo 8.8K Dec 29 05:41 examples.desktop</a:t>
            </a:r>
            <a:r>
              <a:rPr lang="zh-TW" sz="2400" b="0" i="0" u="none" strike="noStrike" kern="1200" cap="none" spc="-1" baseline="0" dirty="0">
                <a:solidFill>
                  <a:srgbClr val="C00000"/>
                </a:solidFill>
                <a:uFillTx/>
                <a:latin typeface="Courier"/>
                <a:ea typeface="Consolas"/>
                <a:cs typeface="Noto Sans Mono Light" panose="020B0409040504020204" pitchFamily="50"/>
              </a:rPr>
              <a:t> -rw-r--r--  </a:t>
            </a:r>
            <a:r>
              <a:rPr lang="zh-TW" sz="2400" b="0" i="0" u="none" strike="noStrike" kern="1200" cap="none" spc="-1" baseline="0" dirty="0">
                <a:solidFill>
                  <a:srgbClr val="000000"/>
                </a:solidFill>
                <a:uFillTx/>
                <a:latin typeface="Courier"/>
                <a:ea typeface="Consolas"/>
                <a:cs typeface="Noto Sans Mono Light" panose="020B0409040504020204" pitchFamily="50"/>
              </a:rPr>
              <a:t>1 shiwulo shiwulo  675 Dec 29 05:41 .profile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Consolas"/>
                <a:cs typeface="Noto Sans Mono Light" panose="020B0409040504020204" pitchFamily="50"/>
              </a:rPr>
              <a:t>紅色的第1個字代表目錄（d）或檔案（-）捷徑（</a:t>
            </a:r>
            <a:r>
              <a:rPr lang="zh-TW" sz="2800" b="0" i="1" u="none" strike="noStrike" kern="1200" cap="none" spc="-1" baseline="0" dirty="0">
                <a:solidFill>
                  <a:srgbClr val="000000"/>
                </a:solidFill>
                <a:uFillTx/>
                <a:latin typeface="Noto Sans CJK TC Light" panose="020B0300000000000000" pitchFamily="34" charset="-120"/>
                <a:ea typeface="Consolas"/>
                <a:cs typeface="Noto Sans Mono Light" panose="020B0409040504020204" pitchFamily="50"/>
              </a:rPr>
              <a:t>l</a:t>
            </a:r>
            <a:r>
              <a:rPr lang="zh-TW" sz="2800" b="0" i="0" u="none" strike="noStrike" kern="1200" cap="none" spc="-1" baseline="0" dirty="0">
                <a:solidFill>
                  <a:srgbClr val="000000"/>
                </a:solidFill>
                <a:uFillTx/>
                <a:latin typeface="Arial"/>
                <a:ea typeface="Consolas"/>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Consolas"/>
                <a:cs typeface="Noto Sans Mono Light" panose="020B0409040504020204" pitchFamily="50"/>
              </a:rPr>
              <a:t>2-9總共九個字，代表各種人（擁有者、群組、其他人）的讀寫的權利，rwx分別代表讀取、寫入、執行</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Consolas"/>
                <a:cs typeface="Noto Sans Mono Light" panose="020B0409040504020204" pitchFamily="50"/>
              </a:rPr>
              <a:t>因此</a:t>
            </a:r>
            <a:r>
              <a:rPr lang="zh-TW" sz="2800" b="0" i="0" u="none" strike="noStrike" kern="1200" cap="none" spc="-1" baseline="0" dirty="0">
                <a:solidFill>
                  <a:srgbClr val="C00000"/>
                </a:solidFill>
                <a:uFillTx/>
                <a:latin typeface="Courier"/>
                <a:ea typeface="Consolas"/>
                <a:cs typeface="Noto Sans Mono Light" panose="020B0409040504020204" pitchFamily="50"/>
              </a:rPr>
              <a:t>- </a:t>
            </a:r>
            <a:r>
              <a:rPr lang="zh-TW" sz="2800" b="0" i="0" u="none" strike="noStrike" kern="1200" cap="none" spc="-1" baseline="0" dirty="0">
                <a:solidFill>
                  <a:srgbClr val="00B050"/>
                </a:solidFill>
                <a:uFillTx/>
                <a:latin typeface="Courier"/>
                <a:ea typeface="Consolas"/>
                <a:cs typeface="Noto Sans Mono Light" panose="020B0409040504020204" pitchFamily="50"/>
              </a:rPr>
              <a:t>rw-</a:t>
            </a:r>
            <a:r>
              <a:rPr lang="zh-TW" sz="2800" b="0" i="0" u="none" strike="noStrike" kern="1200" cap="none" spc="-1" baseline="0" dirty="0">
                <a:solidFill>
                  <a:srgbClr val="C00000"/>
                </a:solidFill>
                <a:uFillTx/>
                <a:latin typeface="Courier"/>
                <a:ea typeface="Consolas"/>
                <a:cs typeface="Noto Sans Mono Light" panose="020B0409040504020204" pitchFamily="50"/>
              </a:rPr>
              <a:t> </a:t>
            </a:r>
            <a:r>
              <a:rPr lang="zh-TW" sz="2800" b="0" i="0" u="none" strike="noStrike" kern="1200" cap="none" spc="-1" baseline="0" dirty="0">
                <a:solidFill>
                  <a:srgbClr val="0070C0"/>
                </a:solidFill>
                <a:uFillTx/>
                <a:latin typeface="Courier"/>
                <a:ea typeface="Consolas"/>
                <a:cs typeface="Noto Sans Mono Light" panose="020B0409040504020204" pitchFamily="50"/>
              </a:rPr>
              <a:t>r--</a:t>
            </a:r>
            <a:r>
              <a:rPr lang="zh-TW" sz="2800" b="0" i="0" u="none" strike="noStrike" kern="1200" cap="none" spc="-1" baseline="0" dirty="0">
                <a:solidFill>
                  <a:srgbClr val="C00000"/>
                </a:solidFill>
                <a:uFillTx/>
                <a:latin typeface="Courier"/>
                <a:ea typeface="Consolas"/>
                <a:cs typeface="Noto Sans Mono Light" panose="020B0409040504020204" pitchFamily="50"/>
              </a:rPr>
              <a:t> </a:t>
            </a:r>
            <a:r>
              <a:rPr lang="zh-TW" sz="2800" b="0" i="0" u="none" strike="noStrike" kern="1200" cap="none" spc="-1" baseline="0" dirty="0">
                <a:solidFill>
                  <a:srgbClr val="7030A0"/>
                </a:solidFill>
                <a:uFillTx/>
                <a:latin typeface="Courier"/>
                <a:ea typeface="Consolas"/>
                <a:cs typeface="Noto Sans Mono Light" panose="020B0409040504020204" pitchFamily="50"/>
              </a:rPr>
              <a:t>r-- </a:t>
            </a:r>
            <a:r>
              <a:rPr lang="zh-TW" sz="2800" b="0" i="0" u="none" strike="noStrike" kern="1200" cap="none" spc="-1" baseline="0" dirty="0">
                <a:solidFill>
                  <a:srgbClr val="000000"/>
                </a:solidFill>
                <a:uFillTx/>
                <a:latin typeface="Arial"/>
                <a:ea typeface="Consolas"/>
                <a:cs typeface="Noto Sans Mono Light" panose="020B0409040504020204" pitchFamily="50"/>
              </a:rPr>
              <a:t>，代表「</a:t>
            </a:r>
            <a:r>
              <a:rPr lang="zh-TW" sz="2800" b="0" i="0" u="none" strike="noStrike" kern="1200" cap="none" spc="-1" baseline="0" dirty="0">
                <a:solidFill>
                  <a:srgbClr val="C00000"/>
                </a:solidFill>
                <a:uFillTx/>
                <a:latin typeface="Arial"/>
                <a:ea typeface="Consolas"/>
                <a:cs typeface="Noto Sans Mono Light" panose="020B0409040504020204" pitchFamily="50"/>
              </a:rPr>
              <a:t>這是檔案</a:t>
            </a:r>
            <a:r>
              <a:rPr lang="zh-TW" sz="2800" b="0" i="0" u="none" strike="noStrike" kern="1200" cap="none" spc="-1" baseline="0" dirty="0">
                <a:solidFill>
                  <a:srgbClr val="000000"/>
                </a:solidFill>
                <a:uFillTx/>
                <a:latin typeface="Arial"/>
                <a:ea typeface="Consolas"/>
                <a:cs typeface="Noto Sans Mono Light" panose="020B0409040504020204" pitchFamily="50"/>
              </a:rPr>
              <a:t>」「</a:t>
            </a:r>
            <a:r>
              <a:rPr lang="zh-TW" sz="2800" b="0" i="0" u="none" strike="noStrike" kern="1200" cap="none" spc="-1" baseline="0" dirty="0">
                <a:solidFill>
                  <a:srgbClr val="00B050"/>
                </a:solidFill>
                <a:uFillTx/>
                <a:latin typeface="Arial"/>
                <a:ea typeface="Consolas"/>
                <a:cs typeface="Noto Sans Mono Light" panose="020B0409040504020204" pitchFamily="50"/>
              </a:rPr>
              <a:t>擁有者可讀寫</a:t>
            </a:r>
            <a:r>
              <a:rPr lang="zh-TW" sz="2800" b="0" i="0" u="none" strike="noStrike" kern="1200" cap="none" spc="-1" baseline="0" dirty="0">
                <a:solidFill>
                  <a:srgbClr val="000000"/>
                </a:solidFill>
                <a:uFillTx/>
                <a:latin typeface="Arial"/>
                <a:ea typeface="Consolas"/>
                <a:cs typeface="Noto Sans Mono Light" panose="020B0409040504020204" pitchFamily="50"/>
              </a:rPr>
              <a:t>」「</a:t>
            </a:r>
            <a:r>
              <a:rPr lang="zh-TW" sz="2800" b="0" i="0" u="none" strike="noStrike" kern="1200" cap="none" spc="-1" baseline="0" dirty="0">
                <a:solidFill>
                  <a:srgbClr val="0070C0"/>
                </a:solidFill>
                <a:uFillTx/>
                <a:latin typeface="Arial"/>
                <a:ea typeface="Consolas"/>
                <a:cs typeface="Noto Sans Mono Light" panose="020B0409040504020204" pitchFamily="50"/>
              </a:rPr>
              <a:t>群組可以讀</a:t>
            </a:r>
            <a:r>
              <a:rPr lang="zh-TW" sz="2800" b="0" i="0" u="none" strike="noStrike" kern="1200" cap="none" spc="-1" baseline="0" dirty="0">
                <a:solidFill>
                  <a:srgbClr val="000000"/>
                </a:solidFill>
                <a:uFillTx/>
                <a:latin typeface="Arial"/>
                <a:ea typeface="Consolas"/>
                <a:cs typeface="Noto Sans Mono Light" panose="020B0409040504020204" pitchFamily="50"/>
              </a:rPr>
              <a:t>」「</a:t>
            </a:r>
            <a:r>
              <a:rPr lang="zh-TW" sz="2800" b="0" i="0" u="none" strike="noStrike" kern="1200" cap="none" spc="-1" baseline="0" dirty="0">
                <a:solidFill>
                  <a:srgbClr val="7030A0"/>
                </a:solidFill>
                <a:uFillTx/>
                <a:latin typeface="Arial"/>
                <a:ea typeface="Consolas"/>
                <a:cs typeface="Noto Sans Mono Light" panose="020B0409040504020204" pitchFamily="50"/>
              </a:rPr>
              <a:t>其他人可以讀</a:t>
            </a:r>
            <a:r>
              <a:rPr lang="zh-TW" sz="2800" b="0" i="0" u="none" strike="noStrike" kern="1200" cap="none" spc="-1" baseline="0" dirty="0">
                <a:solidFill>
                  <a:srgbClr val="000000"/>
                </a:solidFill>
                <a:uFillTx/>
                <a:latin typeface="Arial"/>
                <a:ea typeface="Consolas"/>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96102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0552DB7-E74D-394B-8A41-A31722500EE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dirent結構</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BDC4F258-EEAE-9742-8A26-E4B1B9D437F8}"/>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lnSpcReduction="10000"/>
          </a:bodyPr>
          <a:lstStyle/>
          <a:p>
            <a:pPr marL="457200" marR="0" lvl="0" indent="-456843"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dirent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ino_t          d_ino;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inode number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off_t          d_off;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not an offset; see NOTES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unsigned</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short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d_reclen;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length of this record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unsigned</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d_type;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type of file; not supported</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74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by all filesystem types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d_name[</a:t>
            </a:r>
            <a:r>
              <a:rPr lang="zh-TW" sz="20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256</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filename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在這個資料結構中，最常用到的是d_name，可以藉由d_name及stat()拿到這個檔案的所有屬性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928314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268863C-DACD-7747-B165-83737EC7655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73D9EDE3-5D25-7E48-ABE2-8554CB7F4B30}"/>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stdio.h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15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dirent.h</a:t>
            </a:r>
            <a:r>
              <a:rPr lang="en-US" sz="15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main(</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argc</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argv</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DIR*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dirent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opendir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argv</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1</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readdir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while</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NULL</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printf</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"%s\n"</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-&gt;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d_name</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ent</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readdir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closedir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1500" b="1"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dir</a:t>
            </a:r>
            <a:r>
              <a:rPr lang="en-US" sz="1500" b="1"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return</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500" b="0" i="0" u="none" strike="noStrike" kern="1200" cap="none" spc="-1" baseline="0" dirty="0">
                <a:solidFill>
                  <a:srgbClr val="1C00CF"/>
                </a:solidFill>
                <a:uFillTx/>
                <a:latin typeface="Menlo-Regular"/>
                <a:ea typeface="Noto Sans CJK TC Light" panose="020B0300000000000000" pitchFamily="34" charset="-120"/>
                <a:cs typeface="Noto Sans Mono Light" panose="020B0409040504020204" pitchFamily="50"/>
              </a:rPr>
              <a:t>0</a:t>
            </a: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5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5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116002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DAEEF20-AF25-A241-B226-21C8CA0F118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8303A83-AB12-604D-B657-24F9440E0CDF}"/>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 ./</a:t>
            </a: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dir</a:t>
            </a: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chmod</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chmod.c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dir</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dir.c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dir2</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dir2.c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dir3</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a:ea typeface="Noto Mono" panose="020B0609030804020204" pitchFamily="49" charset="0"/>
                <a:cs typeface="Noto Sans Mono Light" panose="020B0409040504020204" pitchFamily="50"/>
              </a:rPr>
              <a:t>dir3.c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link.c</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rgbClr val="FFFFFF"/>
                </a:solidFill>
                <a:uFillTx/>
                <a:latin typeface="Courier"/>
                <a:ea typeface="Noto Mono" panose="020B0609030804020204" pitchFamily="49" charset="0"/>
                <a:cs typeface="Noto Sans Mono Light" panose="020B0409040504020204" pitchFamily="50"/>
              </a:rPr>
              <a:t>lnk</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508672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DFA8941-1BD0-D34B-AEED-F0FF00F3B90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listDir.c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D9E6B9D-D1CA-0B4E-9D0C-586A95932F24}"/>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8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level = </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br>
              <a:rPr lang="en-US" sz="1800" b="0" i="0" u="none" strike="noStrike" kern="1200" cap="none" spc="0" baseline="0" dirty="0">
                <a:solidFill>
                  <a:srgbClr val="000000"/>
                </a:solidFill>
                <a:uFillTx/>
                <a:latin typeface="Arial"/>
                <a:ea typeface="Noto Sans CJK TC Light" panose="020B0300000000000000" pitchFamily="34" charset="-120"/>
                <a:cs typeface="Noto Sans Mono Light" panose="020B0409040504020204" pitchFamily="50"/>
              </a:rPr>
            </a:b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void</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printName</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char</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type,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char</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name) {</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type);</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for</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int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i</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i</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&lt; level;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i</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if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strcmp</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"d"</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type)==</a:t>
            </a:r>
            <a:r>
              <a:rPr lang="en-US" altLang="zh-TW" sz="1600" b="0" i="0" u="none" strike="noStrike" kern="1200" cap="none" spc="-1" baseline="0" dirty="0">
                <a:solidFill>
                  <a:srgbClr val="272AD8"/>
                </a:solidFill>
                <a:uFillTx/>
                <a:latin typeface="Menlo"/>
                <a:ea typeface="Noto Sans CJK TC Light" panose="020B0300000000000000" pitchFamily="34" charset="-120"/>
                <a:cs typeface="Noto Sans Mono Light" panose="020B0409040504020204" pitchFamily="50"/>
              </a:rPr>
              <a:t>0</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a:solidFill>
                  <a:srgbClr val="BA2DA2"/>
                </a:solidFill>
                <a:uFillTx/>
                <a:latin typeface="Menlo"/>
                <a:ea typeface="Noto Sans CJK TC Light" panose="020B0300000000000000" pitchFamily="34" charset="-120"/>
                <a:cs typeface="Noto Sans Mono Light" panose="020B0409040504020204" pitchFamily="50"/>
              </a:rPr>
              <a:t>else</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a:t>
            </a:r>
            <a:r>
              <a:rPr lang="en-US" altLang="zh-TW" sz="1600" b="0" i="0" u="none" strike="noStrike" kern="1200" cap="none" spc="-1" baseline="0" dirty="0" err="1">
                <a:solidFill>
                  <a:srgbClr val="000000"/>
                </a:solidFill>
                <a:uFillTx/>
                <a:latin typeface="Menlo"/>
                <a:ea typeface="Noto Sans CJK TC Light" panose="020B0300000000000000" pitchFamily="34" charset="-120"/>
                <a:cs typeface="Noto Sans Mono Light" panose="020B0409040504020204" pitchFamily="50"/>
              </a:rPr>
              <a:t>printf</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r>
              <a:rPr lang="en-US" altLang="zh-TW" sz="1600" b="0" i="0" u="none" strike="noStrike" kern="1200" cap="none" spc="-1" baseline="0" dirty="0">
                <a:solidFill>
                  <a:srgbClr val="D12F1B"/>
                </a:solidFill>
                <a:uFillTx/>
                <a:latin typeface="Menlo"/>
                <a:ea typeface="Noto Sans CJK TC Light" panose="020B0300000000000000" pitchFamily="34" charset="-120"/>
                <a:cs typeface="Noto Sans Mono Light" panose="020B0409040504020204" pitchFamily="50"/>
              </a:rPr>
              <a:t>"%s\n"</a:t>
            </a: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 name);</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altLang="zh-TW" sz="1600" b="0" i="0" u="none" strike="noStrike" kern="1200" cap="none" spc="-1" baseline="0" dirty="0">
                <a:solidFill>
                  <a:srgbClr val="000000"/>
                </a:solidFill>
                <a:uFillTx/>
                <a:latin typeface="Menlo"/>
                <a:ea typeface="Noto Sans CJK TC Light" panose="020B0300000000000000" pitchFamily="34" charset="-120"/>
                <a:cs typeface="Noto Sans Mono Light" panose="020B0409040504020204" pitchFamily="50"/>
              </a:rPr>
              <a:t>}</a:t>
            </a: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en-US" altLang="zh-TW" sz="1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5625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691A482-E76A-C545-90C6-E63CCFB23B27}"/>
              </a:ext>
            </a:extLst>
          </p:cNvPr>
          <p:cNvSpPr txBox="1"/>
          <p:nvPr/>
        </p:nvSpPr>
        <p:spPr>
          <a:xfrm>
            <a:off x="838084" y="365037"/>
            <a:ext cx="10515243" cy="91079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listDir.c</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1242130-A4C0-584B-9748-4B5775B3D0C0}"/>
              </a:ext>
            </a:extLst>
          </p:cNvPr>
          <p:cNvSpPr txBox="1"/>
          <p:nvPr/>
        </p:nvSpPr>
        <p:spPr>
          <a:xfrm>
            <a:off x="-25923" y="1291681"/>
            <a:ext cx="6433919" cy="4900324"/>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BA2DA2"/>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void</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listDir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char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pathName</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level++;</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DIR*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curDir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opendir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pathName</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assert(</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curDir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NULL</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char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newPathName</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char</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*)malloc(PATH_MAX);</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struct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dirent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entry;</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struct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dirent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result;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int</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ret;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ret =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readdir_r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curDir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&amp;entry, &amp;result);</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while</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(result !=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NULL</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if</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strcmp</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entry.d_name</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D12F1B"/>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 </a:t>
            </a:r>
            <a:r>
              <a:rPr lang="en-US" sz="1300" b="1" i="0" u="none" strike="noStrike" kern="1200" cap="none" spc="-1" baseline="0" dirty="0">
                <a:solidFill>
                  <a:srgbClr val="272AD8"/>
                </a:solidFill>
                <a:uFillTx/>
                <a:latin typeface="Courier" pitchFamily="2"/>
                <a:ea typeface="Noto Sans CJK TC Light" panose="020B0300000000000000" pitchFamily="34" charset="-120"/>
                <a:cs typeface="Noto Sans Mono Light" panose="020B0409040504020204" pitchFamily="50"/>
              </a:rPr>
              <a:t>0</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strcmp</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entry.d_name</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1" i="0" u="none" strike="noStrike" kern="1200" cap="none" spc="-1" baseline="0" dirty="0">
                <a:solidFill>
                  <a:srgbClr val="D12F1B"/>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 </a:t>
            </a:r>
            <a:r>
              <a:rPr lang="en-US" sz="1300" b="1" i="0" u="none" strike="noStrike" kern="1200" cap="none" spc="-1" baseline="0" dirty="0">
                <a:solidFill>
                  <a:srgbClr val="272AD8"/>
                </a:solidFill>
                <a:uFillTx/>
                <a:latin typeface="Courier" pitchFamily="2"/>
                <a:ea typeface="Noto Sans CJK TC Light" panose="020B0300000000000000" pitchFamily="34" charset="-120"/>
                <a:cs typeface="Noto Sans Mono Light" panose="020B0409040504020204" pitchFamily="50"/>
              </a:rPr>
              <a:t>0</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ret = </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readdir_r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r>
              <a:rPr lang="en-US" sz="1300" b="1" i="0" u="none" strike="noStrike" kern="1200" cap="none" spc="-1" baseline="0" dirty="0" err="1">
                <a:solidFill>
                  <a:srgbClr val="000000"/>
                </a:solidFill>
                <a:uFillTx/>
                <a:latin typeface="Courier" pitchFamily="2"/>
                <a:ea typeface="Noto Sans CJK TC Light" panose="020B0300000000000000" pitchFamily="34" charset="-120"/>
                <a:cs typeface="Noto Sans Mono Light" panose="020B0409040504020204" pitchFamily="50"/>
              </a:rPr>
              <a:t>curDir</a:t>
            </a:r>
            <a:r>
              <a:rPr lang="en-US" sz="1300" b="1"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&amp;entry, &amp;result);</a:t>
            </a: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assert(ret == </a:t>
            </a:r>
            <a:r>
              <a:rPr lang="en-US" sz="1300" b="0" i="0" u="none" strike="noStrike" kern="1200" cap="none" spc="-1" baseline="0" dirty="0">
                <a:solidFill>
                  <a:srgbClr val="272AD8"/>
                </a:solidFill>
                <a:uFillTx/>
                <a:latin typeface="Courier" pitchFamily="2"/>
                <a:ea typeface="Noto Sans CJK TC Light" panose="020B0300000000000000" pitchFamily="34" charset="-120"/>
                <a:cs typeface="Noto Sans Mono Light" panose="020B0409040504020204" pitchFamily="50"/>
              </a:rPr>
              <a:t>0</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r>
              <a:rPr lang="en-US" sz="1300" b="0" i="0" u="none" strike="noStrike" kern="1200" cap="none" spc="-1" baseline="0" dirty="0">
                <a:solidFill>
                  <a:srgbClr val="BA2DA2"/>
                </a:solidFill>
                <a:uFillTx/>
                <a:latin typeface="Courier" pitchFamily="2"/>
                <a:ea typeface="Noto Sans CJK TC Light" panose="020B0300000000000000" pitchFamily="34" charset="-120"/>
                <a:cs typeface="Noto Sans Mono Light" panose="020B0409040504020204" pitchFamily="50"/>
              </a:rPr>
              <a:t>continue</a:t>
            </a: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rPr>
              <a:t> </a:t>
            </a: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3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
        <p:nvSpPr>
          <p:cNvPr id="4" name="文字方塊 1">
            <a:extLst>
              <a:ext uri="{FF2B5EF4-FFF2-40B4-BE49-F238E27FC236}">
                <a16:creationId xmlns:a16="http://schemas.microsoft.com/office/drawing/2014/main" id="{EFA0FFAD-FEB2-E242-B61A-CBB31376BBB7}"/>
              </a:ext>
            </a:extLst>
          </p:cNvPr>
          <p:cNvSpPr txBox="1"/>
          <p:nvPr/>
        </p:nvSpPr>
        <p:spPr>
          <a:xfrm>
            <a:off x="5782793" y="1166646"/>
            <a:ext cx="6129634" cy="481670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assert(ret == </a:t>
            </a:r>
            <a:r>
              <a:rPr lang="en-US" sz="1400" b="0" i="0" u="none" strike="noStrike" kern="1200" cap="none" spc="0" baseline="0" dirty="0">
                <a:solidFill>
                  <a:srgbClr val="272AD8"/>
                </a:solidFill>
                <a:uFillTx/>
                <a:latin typeface="Noto Sans Mono CJK TC" pitchFamily="34"/>
                <a:ea typeface="Noto Sans Mono CJK TC" pitchFamily="34"/>
                <a:cs typeface="Noto Sans Mono Light" panose="020B0409040504020204" pitchFamily="50"/>
              </a:rPr>
              <a:t>0</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entry.d_type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 DT_LNK)</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printName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"l"</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entry.d_type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 DT_REG)</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printName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entry.d_type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 DT_DIR) {</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printName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"d"</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sprintf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newPathName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"%s/%s"</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pathName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entry.d_name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printf</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D12F1B"/>
                </a:solidFill>
                <a:uFillTx/>
                <a:latin typeface="Noto Sans Mono CJK TC" pitchFamily="34"/>
                <a:ea typeface="Noto Sans Mono CJK TC" pitchFamily="34"/>
                <a:cs typeface="Noto Sans Mono Light" panose="020B0409040504020204" pitchFamily="50"/>
              </a:rPr>
              <a:t>"%s\n"</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newPathName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listDir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newPathName</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ret =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readdir_r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curDir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&amp;entry, &amp;result);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assert(ret == </a:t>
            </a:r>
            <a:r>
              <a:rPr lang="en-US" sz="1400" b="0" i="0" u="none" strike="noStrike" kern="1200" cap="none" spc="0" baseline="0" dirty="0">
                <a:solidFill>
                  <a:srgbClr val="272AD8"/>
                </a:solidFill>
                <a:uFillTx/>
                <a:latin typeface="Noto Sans Mono CJK TC" pitchFamily="34"/>
                <a:ea typeface="Noto Sans Mono CJK TC" pitchFamily="34"/>
                <a:cs typeface="Noto Sans Mono Light" panose="020B0409040504020204" pitchFamily="50"/>
              </a:rPr>
              <a:t>0</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closedir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curDir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level--;</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int</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main(</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int</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argc</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a:solidFill>
                  <a:srgbClr val="BA2DA2"/>
                </a:solidFill>
                <a:uFillTx/>
                <a:latin typeface="Noto Sans Mono CJK TC" pitchFamily="34"/>
                <a:ea typeface="Noto Sans Mono CJK TC" pitchFamily="34"/>
                <a:cs typeface="Noto Sans Mono Light" panose="020B0409040504020204" pitchFamily="50"/>
              </a:rPr>
              <a:t>char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argv</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        </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listDir</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err="1">
                <a:solidFill>
                  <a:srgbClr val="000000"/>
                </a:solidFill>
                <a:uFillTx/>
                <a:latin typeface="Noto Sans Mono CJK TC" pitchFamily="34"/>
                <a:ea typeface="Noto Sans Mono CJK TC" pitchFamily="34"/>
                <a:cs typeface="Noto Sans Mono Light" panose="020B0409040504020204" pitchFamily="50"/>
              </a:rPr>
              <a:t>argv</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r>
              <a:rPr lang="en-US" sz="1400" b="0" i="0" u="none" strike="noStrike" kern="1200" cap="none" spc="0" baseline="0" dirty="0">
                <a:solidFill>
                  <a:srgbClr val="272AD8"/>
                </a:solidFill>
                <a:uFillTx/>
                <a:latin typeface="Noto Sans Mono CJK TC" pitchFamily="34"/>
                <a:ea typeface="Noto Sans Mono CJK TC" pitchFamily="34"/>
                <a:cs typeface="Noto Sans Mono Light" panose="020B0409040504020204" pitchFamily="50"/>
              </a:rPr>
              <a:t>1</a:t>
            </a: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Noto Sans Mono CJK TC" pitchFamily="34"/>
                <a:ea typeface="Noto Sans Mono CJK TC" pitchFamily="34"/>
                <a:cs typeface="Noto Sans Mono Light" panose="020B0409040504020204" pitchFamily="50"/>
              </a:rPr>
              <a:t>}</a:t>
            </a:r>
          </a:p>
          <a:p>
            <a:pPr marL="342900" marR="0" lvl="0" indent="-342900" algn="l" defTabSz="914400" rtl="0" fontAlgn="auto" hangingPunct="1">
              <a:lnSpc>
                <a:spcPct val="10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endParaRPr lang="en-US" sz="1300" b="0" i="0" u="none" strike="noStrike" kern="1200" cap="none" spc="0" baseline="0" dirty="0">
              <a:solidFill>
                <a:srgbClr val="000000"/>
              </a:solidFill>
              <a:uFillTx/>
              <a:latin typeface="Noto Sans CJK TC Light" panose="020B0300000000000000" pitchFamily="34" charset="-120"/>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464255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E97A109-F714-7C4A-BB39-A1F3D4176863}"/>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0175AA5-32BF-7348-82D4-B0D268FF3C86}"/>
              </a:ext>
            </a:extLst>
          </p:cNvPr>
          <p:cNvSpPr txBox="1"/>
          <p:nvPr/>
        </p:nvSpPr>
        <p:spPr>
          <a:xfrm>
            <a:off x="838084" y="1825563"/>
            <a:ext cx="10515243" cy="4350962"/>
          </a:xfrm>
          <a:prstGeom prst="rect">
            <a:avLst/>
          </a:prstGeom>
          <a:solidFill>
            <a:srgbClr val="000000"/>
          </a:solidFill>
          <a:ln w="12600" cap="flat">
            <a:solidFill>
              <a:srgbClr val="000000"/>
            </a:solidFill>
            <a:prstDash val="solid"/>
            <a:miter/>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|2018-</a:t>
            </a:r>
            <a:r>
              <a:rPr lang="zh-TW"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系統程式期中考（筆試部分）</a:t>
            </a: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 .docx</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d  +2018-sp-midterm</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../2018-sp-midterm</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d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vscode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../2018-sp-midterm/.</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vscode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launch.json</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settings.json</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c_cpp_properties.json</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gettime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a:ea typeface="Noto Sans CJK TC Light" panose="020B0300000000000000" pitchFamily="34" charset="-120"/>
                <a:cs typeface="Noto Sans Mono Light" panose="020B0409040504020204" pitchFamily="50"/>
              </a:rPr>
              <a:t>f    |</a:t>
            </a:r>
            <a:r>
              <a:rPr lang="en-US" sz="2600" b="0" i="0" u="none" strike="noStrike" kern="1200" cap="none" spc="-1" baseline="0" dirty="0" err="1">
                <a:solidFill>
                  <a:srgbClr val="FFFFFF"/>
                </a:solidFill>
                <a:uFillTx/>
                <a:latin typeface="Courier"/>
                <a:ea typeface="Noto Sans CJK TC Light" panose="020B0300000000000000" pitchFamily="34" charset="-120"/>
                <a:cs typeface="Noto Sans Mono Light" panose="020B0409040504020204" pitchFamily="50"/>
              </a:rPr>
              <a:t>listDir</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255626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D93148A-D560-DD43-A4CD-94B2EE4353B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2A0E136-0BB6-834A-A46B-17692D2E9341}"/>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了解在在傳統Unix-like系統中，目錄的構造如同檔案</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15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但實際上現在的目錄可能是B-tree或者是hash構造</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雖然目錄如同一個檔案，但打開目錄需要使用特別的函數</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了解為什麼get_current_dir_name比getcwd要來得好，並且了解get_current_dir_name必須搭配free使用</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複習了遞迴的使用方式</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122023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7922760-5190-5D4F-B13F-ECFFFF432BE7}"/>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利用stat讀取檔案屬性</a:t>
            </a:r>
          </a:p>
        </p:txBody>
      </p:sp>
      <p:sp>
        <p:nvSpPr>
          <p:cNvPr id="3" name="TextShape 2">
            <a:extLst>
              <a:ext uri="{FF2B5EF4-FFF2-40B4-BE49-F238E27FC236}">
                <a16:creationId xmlns:a16="http://schemas.microsoft.com/office/drawing/2014/main" id="{248B61B8-1302-F74A-99A9-7ECF119B1CC1}"/>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4498787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DC982A6-C114-1F45-894D-290F3C53A01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更進階版的dir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3D3EBBF0-14E8-D945-9E7F-DD9A7E5140F0}"/>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目前的dir程式只能列印出檔案名稱，但無法知道這個檔案的屬性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如果要知道檔案的屬性，必須使用下一頁所列的三個函數</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8448226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7452E36-71A1-A04E-BAE2-289DEA5E07C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更進階版的dir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14A2E14-F655-C447-A18C-95EB2B3EA07C}"/>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457200" marR="0" lvl="0" indent="-456843"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&lt;sys/types.h&gt;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&lt;sys/stat.h&gt;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*buf);</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fstat(</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fd,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*buf);</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457200" marR="0" lvl="0" indent="-456843"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lstat(</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 </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*buf);</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stat會將資料寫入buf，lstat會檢視「soft link」本身，而fstat的傳入值是file descriptor</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下一頁說明</a:t>
            </a: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94607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90ACDE6-2AA7-904A-A116-951B46FA88A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檔案的基本屬性</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2DB8C737-DDCD-7B4C-AB73-26900CC8CA32}"/>
              </a:ext>
            </a:extLst>
          </p:cNvPr>
          <p:cNvSpPr txBox="1"/>
          <p:nvPr/>
        </p:nvSpPr>
        <p:spPr>
          <a:xfrm>
            <a:off x="583204" y="1871996"/>
            <a:ext cx="11025359" cy="43509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-rw-r--r--  </a:t>
            </a:r>
            <a:r>
              <a:rPr lang="zh-TW" sz="2400" b="0" i="0" u="none" strike="noStrike" kern="1200" cap="none" spc="-1" baseline="0" dirty="0">
                <a:solidFill>
                  <a:srgbClr val="C00000"/>
                </a:solidFill>
                <a:uFillTx/>
                <a:latin typeface="Courier"/>
                <a:ea typeface="Consolas"/>
                <a:cs typeface="Noto Sans Mono Light" panose="020B0409040504020204" pitchFamily="50"/>
              </a:rPr>
              <a:t>2 shiwulo shiwulo </a:t>
            </a:r>
            <a:r>
              <a:rPr lang="zh-TW" sz="2400" b="0" i="0" u="none" strike="noStrike" kern="1200" cap="none" spc="-1" baseline="0" dirty="0">
                <a:solidFill>
                  <a:srgbClr val="000000"/>
                </a:solidFill>
                <a:uFillTx/>
                <a:latin typeface="Courier"/>
                <a:ea typeface="Consolas"/>
                <a:cs typeface="Noto Sans Mono Light" panose="020B0409040504020204" pitchFamily="50"/>
              </a:rPr>
              <a:t>8.8K Dec 29 05:41 examples.desktop -rw-r--r--  </a:t>
            </a:r>
            <a:r>
              <a:rPr lang="zh-TW" sz="2400" b="0" i="0" u="none" strike="noStrike" kern="1200" cap="none" spc="-1" baseline="0" dirty="0">
                <a:solidFill>
                  <a:srgbClr val="C00000"/>
                </a:solidFill>
                <a:uFillTx/>
                <a:latin typeface="Courier"/>
                <a:ea typeface="Consolas"/>
                <a:cs typeface="Noto Sans Mono Light" panose="020B0409040504020204" pitchFamily="50"/>
              </a:rPr>
              <a:t>1 shiwulo shiwulo  </a:t>
            </a:r>
            <a:r>
              <a:rPr lang="zh-TW" sz="2400" b="0" i="0" u="none" strike="noStrike" kern="1200" cap="none" spc="-1" baseline="0" dirty="0">
                <a:solidFill>
                  <a:srgbClr val="000000"/>
                </a:solidFill>
                <a:uFillTx/>
                <a:latin typeface="Courier"/>
                <a:ea typeface="Consolas"/>
                <a:cs typeface="Noto Sans Mono Light" panose="020B0409040504020204" pitchFamily="50"/>
              </a:rPr>
              <a:t>675 Dec 29 05:41 .profile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2與1分別代表有多少「連結」（有一點像是Windows的捷徑）連到這個檔案（後面會介紹Linux的「捷徑」）</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第一個shiwulo代表「擁有者」是shiwulo，第二個shiwulo代表這個檔案的「群組」是shiwulo</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657481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649963D-346A-9844-B2EC-6E74116C4E4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4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C5EB58C-C9B2-A547-B40F-2B9D1E5963DB}"/>
              </a:ext>
            </a:extLst>
          </p:cNvPr>
          <p:cNvSpPr txBox="1"/>
          <p:nvPr/>
        </p:nvSpPr>
        <p:spPr>
          <a:xfrm>
            <a:off x="838084" y="1825563"/>
            <a:ext cx="10515243" cy="4797719"/>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dev_t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st_dev</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ID of device containing file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ino_t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st_ino</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7400"/>
                </a:solidFill>
                <a:uFillTx/>
                <a:latin typeface="Menlo-Regular"/>
                <a:ea typeface="Noto Sans CJK TC Light" panose="020B0300000000000000" pitchFamily="34" charset="-120"/>
                <a:cs typeface="Noto Sans Mono Light" panose="020B0409040504020204" pitchFamily="50"/>
              </a:rPr>
              <a:t>inode</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number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mode_t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st_mode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protection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nlink_t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st_nlink</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number of hard links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uid_t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st_uid</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user ID of owner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gid_t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st_gid</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group ID of owner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dev_t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st_rdev</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device ID (if special file)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off_t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st_size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total size, in bytes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blksize_t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st_blksize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7400"/>
                </a:solidFill>
                <a:uFillTx/>
                <a:latin typeface="Menlo-Regular"/>
                <a:ea typeface="Noto Sans CJK TC Light" panose="020B0300000000000000" pitchFamily="34" charset="-120"/>
                <a:cs typeface="Noto Sans Mono Light" panose="020B0409040504020204" pitchFamily="50"/>
              </a:rPr>
              <a:t>blocksize</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for filesystem I/O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blkcnt_t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st_blocks</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number of 512B blocks allocated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time_t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st_atime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time of last access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time_t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st_mtime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time of last modification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time_t</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st_ctime</a:t>
            </a: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time of last status change */</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9397095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0C1E4B9-008B-1C45-A663-5CC645CFC6A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4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stat常用的欄位說明</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370C7FD-0A01-4348-AE29-A2881316EFEE}"/>
              </a:ext>
            </a:extLst>
          </p:cNvPr>
          <p:cNvSpPr txBox="1"/>
          <p:nvPr/>
        </p:nvSpPr>
        <p:spPr>
          <a:xfrm>
            <a:off x="604802" y="1847883"/>
            <a:ext cx="10981797"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8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struct</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stat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mode_t    st_mode;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檔案類型及檔案權限*/</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nlink_t   st_nlink;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多少hard link指到這個檔案*/</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uid_t     st_uid;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owner的ID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gid_t     st_gid;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group的ID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dev_t     st_rdev;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device ID (if special file)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off_t     st_size;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total size, in bytes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time_t    st_atime;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最後存取時間*/</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time_t    st_mtime;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上次修改時間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time_t    st_ctime;   </a:t>
            </a:r>
            <a:r>
              <a:rPr lang="zh-TW" sz="2000" b="0" i="0" u="none" strike="noStrike" kern="1200" cap="none" spc="-1" baseline="0" dirty="0">
                <a:solidFill>
                  <a:srgbClr val="007400"/>
                </a:solidFill>
                <a:uFillTx/>
                <a:latin typeface="Menlo-Regular"/>
                <a:ea typeface="Noto Sans CJK TC Light" panose="020B0300000000000000" pitchFamily="34" charset="-120"/>
                <a:cs typeface="Noto Sans Mono Light" panose="020B0409040504020204" pitchFamily="50"/>
              </a:rPr>
              <a:t>/* 修改這個資料結構（meta-data）的時間 */</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952247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3AA6444-6C0A-164C-BFE6-5535AA6D7737}"/>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dir2</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DF4ACB9-19B5-944F-A634-F83B86408373}"/>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&lt;stdio.h&gt;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&lt;dirent.h&gt;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&lt;stdio.h&gt;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&lt;dirent.h&gt;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&lt;string.h&gt;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&lt;sys/types.h&gt;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&lt;sys/stat.h&gt;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&lt;unistd.h&gt;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092208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9E50FC8-A011-6147-8BD2-B401DF4A330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dir2</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550D9A4-46A9-9746-9BA4-E03D93FFE4AD}"/>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8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&lt;time.h&gt;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8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main(</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argc,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**argv) {</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DIR* dir;</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dirent* ent;</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curDir =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pathname[</a:t>
            </a:r>
            <a:r>
              <a:rPr lang="zh-TW" sz="2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512</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stat buf;</a:t>
            </a:r>
          </a:p>
          <a:p>
            <a:pPr marL="514441" marR="0" lvl="0" indent="-514075" algn="l" defTabSz="914400" rtl="0" fontAlgn="auto" hangingPunct="1">
              <a:lnSpc>
                <a:spcPct val="8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a:t>
            </a:r>
          </a:p>
        </p:txBody>
      </p:sp>
    </p:spTree>
    <p:extLst>
      <p:ext uri="{BB962C8B-B14F-4D97-AF65-F5344CB8AC3E}">
        <p14:creationId xmlns:p14="http://schemas.microsoft.com/office/powerpoint/2010/main" val="1149763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0C91D3E-E3EF-3349-ABAE-8A33A8A05343}"/>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dir2</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2384BFA0-6437-3D41-B719-8A7C9BA524F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r>
              <a:rPr lang="en-US" sz="2600" b="0" i="0" u="none" strike="noStrike" kern="1200" cap="none" spc="-1" baseline="0" dirty="0">
                <a:solidFill>
                  <a:srgbClr val="AA0D91"/>
                </a:solidFill>
                <a:uFillTx/>
                <a:latin typeface="Courier New"/>
                <a:ea typeface="Courier New"/>
                <a:cs typeface="Noto Sans Mono Light" panose="020B0409040504020204" pitchFamily="50"/>
              </a:rPr>
              <a:t>char</a:t>
            </a:r>
            <a:r>
              <a:rPr lang="en-US" sz="2600" b="0" i="0" u="none" strike="noStrike" kern="1200" cap="none" spc="-1" baseline="0" dirty="0">
                <a:solidFill>
                  <a:srgbClr val="000000"/>
                </a:solidFill>
                <a:uFillTx/>
                <a:latin typeface="Courier New"/>
                <a:ea typeface="Courier New"/>
                <a:cs typeface="Noto Sans Mono Light" panose="020B0409040504020204" pitchFamily="50"/>
              </a:rPr>
              <a:t> *time;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1" i="0" u="none" strike="noStrike" kern="1200" cap="none" spc="-1" baseline="0" dirty="0">
                <a:solidFill>
                  <a:srgbClr val="000000"/>
                </a:solidFill>
                <a:uFillTx/>
                <a:latin typeface="Courier New"/>
                <a:ea typeface="Courier New"/>
                <a:cs typeface="Noto Sans Mono Light" panose="020B0409040504020204" pitchFamily="50"/>
              </a:rPr>
              <a:t>    </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dir</a:t>
            </a:r>
            <a:r>
              <a:rPr lang="en-US" sz="2600" b="1" i="0" u="none" strike="noStrike" kern="1200" cap="none" spc="-1" baseline="0" dirty="0">
                <a:solidFill>
                  <a:srgbClr val="000000"/>
                </a:solidFill>
                <a:uFillTx/>
                <a:latin typeface="Courier New"/>
                <a:ea typeface="Courier New"/>
                <a:cs typeface="Noto Sans Mono Light" panose="020B0409040504020204" pitchFamily="50"/>
              </a:rPr>
              <a:t> = </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opendir</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argv</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r>
              <a:rPr lang="en-US" sz="2600" b="1" i="0" u="none" strike="noStrike" kern="1200" cap="none" spc="-1" baseline="0" dirty="0">
                <a:solidFill>
                  <a:srgbClr val="1C00CF"/>
                </a:solidFill>
                <a:uFillTx/>
                <a:latin typeface="Courier New"/>
                <a:ea typeface="Courier New"/>
                <a:cs typeface="Noto Sans Mono Light" panose="020B0409040504020204" pitchFamily="50"/>
              </a:rPr>
              <a:t>1</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1" i="0" u="none" strike="noStrike" kern="1200" cap="none" spc="-1" baseline="0" dirty="0">
                <a:solidFill>
                  <a:srgbClr val="000000"/>
                </a:solidFill>
                <a:uFillTx/>
                <a:latin typeface="Courier New"/>
                <a:ea typeface="Courier New"/>
                <a:cs typeface="Noto Sans Mono Light" panose="020B0409040504020204" pitchFamily="50"/>
              </a:rPr>
              <a:t>    </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ent</a:t>
            </a:r>
            <a:r>
              <a:rPr lang="en-US" sz="2600" b="1" i="0" u="none" strike="noStrike" kern="1200" cap="none" spc="-1" baseline="0" dirty="0">
                <a:solidFill>
                  <a:srgbClr val="000000"/>
                </a:solidFill>
                <a:uFillTx/>
                <a:latin typeface="Courier New"/>
                <a:ea typeface="Courier New"/>
                <a:cs typeface="Noto Sans Mono Light" panose="020B0409040504020204" pitchFamily="50"/>
              </a:rPr>
              <a:t> = </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readdir</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dir</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r>
              <a:rPr lang="en-US" sz="2600" b="0" i="0" u="none" strike="noStrike" kern="1200" cap="none" spc="-1" baseline="0" dirty="0">
                <a:solidFill>
                  <a:srgbClr val="AA0D91"/>
                </a:solidFill>
                <a:uFillTx/>
                <a:latin typeface="Courier New"/>
                <a:ea typeface="Courier New"/>
                <a:cs typeface="Noto Sans Mono Light" panose="020B0409040504020204" pitchFamily="50"/>
              </a:rPr>
              <a:t>while</a:t>
            </a:r>
            <a:r>
              <a:rPr lang="en-US" sz="2600" b="0" i="0" u="none" strike="noStrike" kern="1200" cap="none" spc="-1" baseline="0" dirty="0">
                <a:solidFill>
                  <a:srgbClr val="000000"/>
                </a:solidFill>
                <a:uFillTx/>
                <a:latin typeface="Courier New"/>
                <a:ea typeface="Courier New"/>
                <a:cs typeface="Noto Sans Mono Light" panose="020B0409040504020204" pitchFamily="50"/>
              </a:rPr>
              <a:t>(</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ent</a:t>
            </a:r>
            <a:r>
              <a:rPr lang="en-US" sz="2600" b="0" i="0" u="none" strike="noStrike" kern="1200" cap="none" spc="-1" baseline="0" dirty="0">
                <a:solidFill>
                  <a:srgbClr val="000000"/>
                </a:solidFill>
                <a:uFillTx/>
                <a:latin typeface="Courier New"/>
                <a:ea typeface="Courier New"/>
                <a:cs typeface="Noto Sans Mono Light" panose="020B0409040504020204" pitchFamily="50"/>
              </a:rPr>
              <a:t>!=</a:t>
            </a:r>
            <a:r>
              <a:rPr lang="en-US" sz="2600" b="0" i="0" u="none" strike="noStrike" kern="1200" cap="none" spc="-1" baseline="0" dirty="0">
                <a:solidFill>
                  <a:srgbClr val="AA0D91"/>
                </a:solidFill>
                <a:uFillTx/>
                <a:latin typeface="Courier New"/>
                <a:ea typeface="Courier New"/>
                <a:cs typeface="Noto Sans Mono Light" panose="020B0409040504020204" pitchFamily="50"/>
              </a:rPr>
              <a:t>NULL</a:t>
            </a: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strcpy</a:t>
            </a:r>
            <a:r>
              <a:rPr lang="en-US" sz="2600" b="0" i="0" u="none" strike="noStrike" kern="1200" cap="none" spc="-1" baseline="0" dirty="0">
                <a:solidFill>
                  <a:srgbClr val="000000"/>
                </a:solidFill>
                <a:uFillTx/>
                <a:latin typeface="Courier New"/>
                <a:ea typeface="Courier New"/>
                <a:cs typeface="Noto Sans Mono Light" panose="020B0409040504020204" pitchFamily="50"/>
              </a:rPr>
              <a:t>(pathname,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curDir</a:t>
            </a:r>
            <a:r>
              <a:rPr lang="en-US" sz="26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strcat</a:t>
            </a:r>
            <a:r>
              <a:rPr lang="en-US" sz="2600" b="0" i="0" u="none" strike="noStrike" kern="1200" cap="none" spc="-1" baseline="0" dirty="0">
                <a:solidFill>
                  <a:srgbClr val="000000"/>
                </a:solidFill>
                <a:uFillTx/>
                <a:latin typeface="Courier New"/>
                <a:ea typeface="Courier New"/>
                <a:cs typeface="Noto Sans Mono Light" panose="020B0409040504020204" pitchFamily="50"/>
              </a:rPr>
              <a:t>(pathname,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ent</a:t>
            </a:r>
            <a:r>
              <a:rPr lang="en-US" sz="2600" b="0" i="0" u="none" strike="noStrike" kern="1200" cap="none" spc="-1" baseline="0" dirty="0">
                <a:solidFill>
                  <a:srgbClr val="000000"/>
                </a:solidFill>
                <a:uFillTx/>
                <a:latin typeface="Courier New"/>
                <a:ea typeface="Courier New"/>
                <a:cs typeface="Noto Sans Mono Light" panose="020B0409040504020204" pitchFamily="50"/>
              </a:rPr>
              <a:t>-&gt;</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d_name</a:t>
            </a:r>
            <a:r>
              <a:rPr lang="en-US" sz="2600" b="0"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1" i="0" u="none" strike="noStrike" kern="1200" cap="none" spc="-1" baseline="0" dirty="0">
                <a:solidFill>
                  <a:srgbClr val="000000"/>
                </a:solidFill>
                <a:uFillTx/>
                <a:latin typeface="Courier New"/>
                <a:ea typeface="Courier New"/>
                <a:cs typeface="Noto Sans Mono Light" panose="020B0409040504020204" pitchFamily="50"/>
              </a:rPr>
              <a:t>        stat(pathname, &amp;</a:t>
            </a:r>
            <a:r>
              <a:rPr lang="en-US" sz="2600" b="1" i="0" u="none" strike="noStrike" kern="1200" cap="none" spc="-1" baseline="0" dirty="0" err="1">
                <a:solidFill>
                  <a:srgbClr val="000000"/>
                </a:solidFill>
                <a:uFillTx/>
                <a:latin typeface="Courier New"/>
                <a:ea typeface="Courier New"/>
                <a:cs typeface="Noto Sans Mono Light" panose="020B0409040504020204" pitchFamily="50"/>
              </a:rPr>
              <a:t>buf</a:t>
            </a:r>
            <a:r>
              <a:rPr lang="en-US" sz="2600" b="1" i="0" u="none" strike="noStrike" kern="1200" cap="none" spc="-1" baseline="0" dirty="0">
                <a:solidFill>
                  <a:srgbClr val="000000"/>
                </a:solidFill>
                <a:uFillTx/>
                <a:latin typeface="Courier New"/>
                <a:ea typeface="Courier New"/>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perm = (</a:t>
            </a:r>
            <a:r>
              <a:rPr lang="en-US" sz="2600" b="0" i="0" u="none" strike="noStrike" kern="1200" cap="none" spc="-1" baseline="0" dirty="0" err="1">
                <a:solidFill>
                  <a:srgbClr val="000000"/>
                </a:solidFill>
                <a:uFillTx/>
                <a:latin typeface="Courier New"/>
                <a:ea typeface="Courier New"/>
                <a:cs typeface="Noto Sans Mono Light" panose="020B0409040504020204" pitchFamily="50"/>
              </a:rPr>
              <a:t>buf.st_mode</a:t>
            </a:r>
            <a:r>
              <a:rPr lang="en-US" sz="2600" b="0" i="0" u="none" strike="noStrike" kern="1200" cap="none" spc="-1" baseline="0" dirty="0">
                <a:solidFill>
                  <a:srgbClr val="000000"/>
                </a:solidFill>
                <a:uFillTx/>
                <a:latin typeface="Courier New"/>
                <a:ea typeface="Courier New"/>
                <a:cs typeface="Noto Sans Mono Light" panose="020B0409040504020204" pitchFamily="50"/>
              </a:rPr>
              <a:t> &amp; \</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Courier New"/>
                <a:cs typeface="Noto Sans Mono Light" panose="020B0409040504020204" pitchFamily="50"/>
              </a:rPr>
              <a:t>          (S_IRWXU | S_IRWXG | S_IRWXO));</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406682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B82A386-2AFC-6242-9CF7-AC1EE1F4AB1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dir2</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ADCD20A-2DD8-1145-8D7C-9F8DAEDCFE8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time = </a:t>
            </a:r>
            <a:r>
              <a:rPr lang="en-US" sz="26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ctime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(&amp;</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buf.st_atime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time[</a:t>
            </a:r>
            <a:r>
              <a:rPr lang="en-US" sz="2600" b="1"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strlen</a:t>
            </a:r>
            <a:r>
              <a:rPr lang="en-US" sz="26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(time)-</a:t>
            </a:r>
            <a:r>
              <a:rPr lang="en-US" sz="2600" b="1"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1</a:t>
            </a:r>
            <a:r>
              <a:rPr lang="en-US" sz="26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2600" b="1"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0</a:t>
            </a:r>
            <a:r>
              <a:rPr lang="en-US" sz="2600" b="1"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"%o  %d  %d %8d %s %s\n"</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buf.st_uid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buf.st_gid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buf.st_size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time,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readdir</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dir</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closedir</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dir</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return</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0</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7475304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6204DE4-423D-8F4B-ADAD-686F7F3D927D}"/>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2634C5C-47B5-5249-88E8-825F187E5C56}"/>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./dir2 ./</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755  1000  1000      340 Sat Mar 12 06:42:29 2016 .</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755  1000  1000      680 Fri Mar 11 16:35:03 2016 ..</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1000  1000     8663 Fri Mar 11 17:10:20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chmod</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305 Fri Mar 11 13:52:03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chmod.c</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1000  1000     8709 Sat Mar 12 06:42:25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dir</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261 Fri Mar 11 17:05:58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dir.c</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1000  1000     9092 Sat Mar 12 06:42:29 2016 dir2</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762 Sat Mar 12 06:36:12 2016 dir2.c</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298 Fri Mar 11 17:10:20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link.c</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1000  1000      298 Fri Mar 11 17:10:20 2016 </a:t>
            </a:r>
            <a:r>
              <a:rPr lang="en-US" sz="24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lnk</a:t>
            </a:r>
            <a:endParaRPr lang="en-US"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961476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B9663A5-2D0B-634A-94B0-7B2D3BA9F05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更進階版的dir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CDAD66E9-3900-D745-8CB8-AC8F664ACA8C}"/>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目前dir的輸出結果已經很像ls -al</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但使用者名稱和群組名稱都是數字，而非有意義的字串</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使用下列二個函數</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&lt;pwd.h&gt;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passwd *getpwuid(uid_t uid);</a:t>
            </a:r>
          </a:p>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&lt;grp.h&gt;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struct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group *getgrgid(gid_t gid);</a:t>
            </a:r>
          </a:p>
        </p:txBody>
      </p:sp>
    </p:spTree>
    <p:extLst>
      <p:ext uri="{BB962C8B-B14F-4D97-AF65-F5344CB8AC3E}">
        <p14:creationId xmlns:p14="http://schemas.microsoft.com/office/powerpoint/2010/main" val="29118430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D8959F5-E0CD-6940-A62B-D329F2AFB190}"/>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dir3</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2DC3E5C-F01F-5640-BB38-36F53A09FAC2}"/>
              </a:ext>
            </a:extLst>
          </p:cNvPr>
          <p:cNvSpPr txBox="1"/>
          <p:nvPr/>
        </p:nvSpPr>
        <p:spPr>
          <a:xfrm>
            <a:off x="716761"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將輸出函數換成新的輸出函數</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"%o  %d  %d %8d %s %s\n"</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buf.st_uid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buf.st_gid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buf.st_size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time,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"%o  %s  %s %8d %s %s\n"</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 \</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getpwuid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buf.st_uid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pw_name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getgrgid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buf.st_gid</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gr_name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buf.st_size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time, </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ent</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-&gt;</a:t>
            </a:r>
            <a:r>
              <a:rPr lang="en-US" sz="26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d_name</a:t>
            </a:r>
            <a:r>
              <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
        <p:nvSpPr>
          <p:cNvPr id="4" name="CustomShape 3">
            <a:extLst>
              <a:ext uri="{FF2B5EF4-FFF2-40B4-BE49-F238E27FC236}">
                <a16:creationId xmlns:a16="http://schemas.microsoft.com/office/drawing/2014/main" id="{5EE66AB2-C6A6-5240-9BCA-F782D005CC58}"/>
              </a:ext>
            </a:extLst>
          </p:cNvPr>
          <p:cNvSpPr/>
          <p:nvPr/>
        </p:nvSpPr>
        <p:spPr>
          <a:xfrm>
            <a:off x="4375083" y="3854516"/>
            <a:ext cx="555123" cy="659520"/>
          </a:xfrm>
          <a:custGeom>
            <a:avLst>
              <a:gd name="f0" fmla="val 1251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5B9BD5"/>
          </a:solidFill>
          <a:ln w="12600" cap="flat">
            <a:solidFill>
              <a:srgbClr val="43729D"/>
            </a:solidFill>
            <a:prstDash val="solid"/>
            <a:miter/>
          </a:ln>
        </p:spPr>
        <p:txBody>
          <a:bodyPr lIns="0" tIns="0" rIns="0" bIns="0"/>
          <a:lstStyle/>
          <a:p>
            <a:endParaRPr lang="zh-TW" altLang="en-US" dirty="0">
              <a:ea typeface="Noto Sans CJK TC Light" panose="020B0300000000000000" pitchFamily="34" charset="-120"/>
            </a:endParaRPr>
          </a:p>
        </p:txBody>
      </p:sp>
    </p:spTree>
    <p:extLst>
      <p:ext uri="{BB962C8B-B14F-4D97-AF65-F5344CB8AC3E}">
        <p14:creationId xmlns:p14="http://schemas.microsoft.com/office/powerpoint/2010/main" val="38086825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B832643-D87E-3445-B009-DE1BD99D61A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CE781DE-BC41-3141-BFA0-E267B9F99170}"/>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./dir3 ./</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755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408 Sat Mar 12 07:02:42 2016 .</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755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680 Fri Mar 11 16:35:03 2016 ..</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8663 Sat Mar 12 06:59:25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chmod</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305 Fri Mar 11 13:52:03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chmod.c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8709 Sat Mar 12 06:59:25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dir</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261 Fri Mar 11 17:05:58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dir.c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9092 Sat Mar 12 06:59:25 2016 dir2</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762 Sat Mar 12 06:59:04 2016 dir2.c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775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9200 Sat Mar 12 07:02:42 2016 dir3</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831 Sat Mar 12 07:02:30 2016 dir3.c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298 Sat Mar 12 06:59:25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link.c</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664  shiwulo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shiwulo</a:t>
            </a:r>
            <a:r>
              <a:rPr lang="en-US" sz="1800" b="0" i="0" u="none" strike="noStrike" kern="1200" cap="none" spc="-1" baseline="0" dirty="0">
                <a:solidFill>
                  <a:srgbClr val="FFFFFF"/>
                </a:solidFill>
                <a:uFillTx/>
                <a:latin typeface="Courier" pitchFamily="2"/>
                <a:ea typeface="Noto Mono" panose="020B0609030804020204" pitchFamily="49" charset="0"/>
                <a:cs typeface="Noto Sans Mono Light" panose="020B0409040504020204" pitchFamily="50"/>
              </a:rPr>
              <a:t>      298 Sat Mar 12 06:59:25 2016 </a:t>
            </a:r>
            <a:r>
              <a:rPr lang="en-US" sz="1800" b="0" i="0" u="none" strike="noStrike" kern="1200" cap="none" spc="-1" baseline="0" dirty="0" err="1">
                <a:solidFill>
                  <a:srgbClr val="FFFFFF"/>
                </a:solidFill>
                <a:uFillTx/>
                <a:latin typeface="Courier" pitchFamily="2"/>
                <a:ea typeface="Noto Mono" panose="020B0609030804020204" pitchFamily="49" charset="0"/>
                <a:cs typeface="Noto Sans Mono Light" panose="020B0409040504020204" pitchFamily="50"/>
              </a:rPr>
              <a:t>lnk</a:t>
            </a:r>
            <a:endParaRPr lang="en-US" sz="1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08779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94D028A-DEFC-1C48-A6E4-FBBDA36FCA2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檔案的基本屬性</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C0D8006A-193C-E440-A355-8B7FB052B8A4}"/>
              </a:ext>
            </a:extLst>
          </p:cNvPr>
          <p:cNvSpPr txBox="1"/>
          <p:nvPr/>
        </p:nvSpPr>
        <p:spPr>
          <a:xfrm>
            <a:off x="565556" y="1848596"/>
            <a:ext cx="11060280" cy="43509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-rw-r--r--  2 shiwulo shiwulo </a:t>
            </a:r>
            <a:r>
              <a:rPr lang="zh-TW" sz="2400" b="0" i="0" u="none" strike="noStrike" kern="1200" cap="none" spc="-1" baseline="0" dirty="0">
                <a:solidFill>
                  <a:srgbClr val="00B050"/>
                </a:solidFill>
                <a:uFillTx/>
                <a:latin typeface="Courier"/>
                <a:ea typeface="Consolas"/>
                <a:cs typeface="Noto Sans Mono Light" panose="020B0409040504020204" pitchFamily="50"/>
              </a:rPr>
              <a:t>8.8K</a:t>
            </a:r>
            <a:r>
              <a:rPr lang="zh-TW" sz="2400" b="0" i="0" u="none" strike="noStrike" kern="1200" cap="none" spc="-1" baseline="0" dirty="0">
                <a:solidFill>
                  <a:srgbClr val="C00000"/>
                </a:solidFill>
                <a:uFillTx/>
                <a:latin typeface="Courier"/>
                <a:ea typeface="Consolas"/>
                <a:cs typeface="Noto Sans Mono Light" panose="020B0409040504020204" pitchFamily="50"/>
              </a:rPr>
              <a:t> Dec 29 05:41 </a:t>
            </a:r>
            <a:r>
              <a:rPr lang="zh-TW" sz="2400" b="0" i="0" u="none" strike="noStrike" kern="1200" cap="none" spc="-1" baseline="0" dirty="0">
                <a:solidFill>
                  <a:srgbClr val="0070C0"/>
                </a:solidFill>
                <a:uFillTx/>
                <a:latin typeface="Courier"/>
                <a:ea typeface="Consolas"/>
                <a:cs typeface="Noto Sans Mono Light" panose="020B0409040504020204" pitchFamily="50"/>
              </a:rPr>
              <a:t>examples.desktop </a:t>
            </a:r>
            <a:r>
              <a:rPr lang="zh-TW" sz="2400" b="0" i="0" u="none" strike="noStrike" kern="1200" cap="none" spc="-1" baseline="0" dirty="0">
                <a:solidFill>
                  <a:srgbClr val="000000"/>
                </a:solidFill>
                <a:uFillTx/>
                <a:latin typeface="Courier"/>
                <a:ea typeface="Consolas"/>
                <a:cs typeface="Noto Sans Mono Light" panose="020B0409040504020204" pitchFamily="50"/>
              </a:rPr>
              <a:t>-rw-r--r--  1 shiwulo shiwulo  </a:t>
            </a:r>
            <a:r>
              <a:rPr lang="zh-TW" sz="2400" b="0" i="0" u="none" strike="noStrike" kern="1200" cap="none" spc="-1" baseline="0" dirty="0">
                <a:solidFill>
                  <a:srgbClr val="00B050"/>
                </a:solidFill>
                <a:uFillTx/>
                <a:latin typeface="Courier"/>
                <a:ea typeface="Consolas"/>
                <a:cs typeface="Noto Sans Mono Light" panose="020B0409040504020204" pitchFamily="50"/>
              </a:rPr>
              <a:t>675</a:t>
            </a:r>
            <a:r>
              <a:rPr lang="zh-TW" sz="2400" b="0" i="0" u="none" strike="noStrike" kern="1200" cap="none" spc="-1" baseline="0" dirty="0">
                <a:solidFill>
                  <a:srgbClr val="C00000"/>
                </a:solidFill>
                <a:uFillTx/>
                <a:latin typeface="Courier"/>
                <a:ea typeface="Consolas"/>
                <a:cs typeface="Noto Sans Mono Light" panose="020B0409040504020204" pitchFamily="50"/>
              </a:rPr>
              <a:t> Dec 29 05:41 </a:t>
            </a:r>
            <a:r>
              <a:rPr lang="zh-TW" sz="2400" b="0" i="0" u="none" strike="noStrike" kern="1200" cap="none" spc="-1" baseline="0" dirty="0">
                <a:solidFill>
                  <a:srgbClr val="0070C0"/>
                </a:solidFill>
                <a:uFillTx/>
                <a:latin typeface="Courier"/>
                <a:ea typeface="Consolas"/>
                <a:cs typeface="Noto Sans Mono Light" panose="020B0409040504020204" pitchFamily="50"/>
              </a:rPr>
              <a:t>.profile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a:t>
            </a:r>
            <a:r>
              <a:rPr lang="zh-TW" sz="2400" b="0" i="0" u="none" strike="noStrike" kern="1200" cap="none" spc="-1" baseline="0" dirty="0">
                <a:solidFill>
                  <a:srgbClr val="00B050"/>
                </a:solidFill>
                <a:uFillTx/>
                <a:latin typeface="Courier"/>
                <a:ea typeface="Consolas"/>
                <a:cs typeface="Noto Sans Mono Light" panose="020B0409040504020204" pitchFamily="50"/>
              </a:rPr>
              <a:t>8.8K</a:t>
            </a:r>
            <a:r>
              <a:rPr lang="zh-TW" sz="2400" b="0" i="0" u="none" strike="noStrike" kern="1200" cap="none" spc="-1" baseline="0" dirty="0">
                <a:solidFill>
                  <a:srgbClr val="000000"/>
                </a:solidFill>
                <a:uFillTx/>
                <a:latin typeface="Courier"/>
                <a:ea typeface="Consolas"/>
                <a:cs typeface="Noto Sans Mono Light" panose="020B0409040504020204" pitchFamily="50"/>
              </a:rPr>
              <a:t>」「</a:t>
            </a:r>
            <a:r>
              <a:rPr lang="zh-TW" sz="2400" b="0" i="0" u="none" strike="noStrike" kern="1200" cap="none" spc="-1" baseline="0" dirty="0">
                <a:solidFill>
                  <a:srgbClr val="00B050"/>
                </a:solidFill>
                <a:uFillTx/>
                <a:latin typeface="Courier"/>
                <a:ea typeface="Consolas"/>
                <a:cs typeface="Noto Sans Mono Light" panose="020B0409040504020204" pitchFamily="50"/>
              </a:rPr>
              <a:t>675</a:t>
            </a:r>
            <a:r>
              <a:rPr lang="zh-TW" sz="2400" b="0" i="0" u="none" strike="noStrike" kern="1200" cap="none" spc="-1" baseline="0" dirty="0">
                <a:solidFill>
                  <a:srgbClr val="000000"/>
                </a:solidFill>
                <a:uFillTx/>
                <a:latin typeface="Courier"/>
                <a:ea typeface="Consolas"/>
                <a:cs typeface="Noto Sans Mono Light" panose="020B0409040504020204" pitchFamily="50"/>
              </a:rPr>
              <a:t>」分別代表檔案大小</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a:t>
            </a:r>
            <a:r>
              <a:rPr lang="zh-TW" sz="2400" b="0" i="0" u="none" strike="noStrike" kern="1200" cap="none" spc="-1" baseline="0" dirty="0">
                <a:solidFill>
                  <a:srgbClr val="C00000"/>
                </a:solidFill>
                <a:uFillTx/>
                <a:latin typeface="Courier"/>
                <a:ea typeface="Consolas"/>
                <a:cs typeface="Noto Sans Mono Light" panose="020B0409040504020204" pitchFamily="50"/>
              </a:rPr>
              <a:t> Dec 29 05:41 </a:t>
            </a:r>
            <a:r>
              <a:rPr lang="zh-TW" sz="2400" b="0" i="0" u="none" strike="noStrike" kern="1200" cap="none" spc="-1" baseline="0" dirty="0">
                <a:solidFill>
                  <a:srgbClr val="000000"/>
                </a:solidFill>
                <a:uFillTx/>
                <a:latin typeface="Courier"/>
                <a:ea typeface="Consolas"/>
                <a:cs typeface="Noto Sans Mono Light" panose="020B0409040504020204" pitchFamily="50"/>
              </a:rPr>
              <a:t>」及「</a:t>
            </a:r>
            <a:r>
              <a:rPr lang="zh-TW" sz="2400" b="0" i="0" u="none" strike="noStrike" kern="1200" cap="none" spc="-1" baseline="0" dirty="0">
                <a:solidFill>
                  <a:srgbClr val="C00000"/>
                </a:solidFill>
                <a:uFillTx/>
                <a:latin typeface="Courier"/>
                <a:ea typeface="Consolas"/>
                <a:cs typeface="Noto Sans Mono Light" panose="020B0409040504020204" pitchFamily="50"/>
              </a:rPr>
              <a:t> Dec 29 05:41 </a:t>
            </a:r>
            <a:r>
              <a:rPr lang="zh-TW" sz="2400" b="0" i="0" u="none" strike="noStrike" kern="1200" cap="none" spc="-1" baseline="0" dirty="0">
                <a:solidFill>
                  <a:srgbClr val="000000"/>
                </a:solidFill>
                <a:uFillTx/>
                <a:latin typeface="Courier"/>
                <a:ea typeface="Consolas"/>
                <a:cs typeface="Noto Sans Mono Light" panose="020B0409040504020204" pitchFamily="50"/>
              </a:rPr>
              <a:t>」是上一次的「存取時間」</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0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a:ea typeface="Consolas"/>
                <a:cs typeface="Noto Sans Mono Light" panose="020B0409040504020204" pitchFamily="50"/>
              </a:rPr>
              <a:t>「</a:t>
            </a:r>
            <a:r>
              <a:rPr lang="zh-TW" sz="2400" b="0" i="0" u="none" strike="noStrike" kern="1200" cap="none" spc="-1" baseline="0" dirty="0">
                <a:solidFill>
                  <a:srgbClr val="0070C0"/>
                </a:solidFill>
                <a:uFillTx/>
                <a:latin typeface="Courier"/>
                <a:ea typeface="Consolas"/>
                <a:cs typeface="Noto Sans Mono Light" panose="020B0409040504020204" pitchFamily="50"/>
              </a:rPr>
              <a:t> examples.desktop </a:t>
            </a:r>
            <a:r>
              <a:rPr lang="zh-TW" sz="2400" b="0" i="0" u="none" strike="noStrike" kern="1200" cap="none" spc="-1" baseline="0" dirty="0">
                <a:solidFill>
                  <a:srgbClr val="000000"/>
                </a:solidFill>
                <a:uFillTx/>
                <a:latin typeface="Courier"/>
                <a:ea typeface="Consolas"/>
                <a:cs typeface="Noto Sans Mono Light" panose="020B0409040504020204" pitchFamily="50"/>
              </a:rPr>
              <a:t>」及「</a:t>
            </a:r>
            <a:r>
              <a:rPr lang="zh-TW" sz="2400" b="0" i="0" u="none" strike="noStrike" kern="1200" cap="none" spc="-1" baseline="0" dirty="0">
                <a:solidFill>
                  <a:srgbClr val="0070C0"/>
                </a:solidFill>
                <a:uFillTx/>
                <a:latin typeface="Courier"/>
                <a:ea typeface="Consolas"/>
                <a:cs typeface="Noto Sans Mono Light" panose="020B0409040504020204" pitchFamily="50"/>
              </a:rPr>
              <a:t> .profile </a:t>
            </a:r>
            <a:r>
              <a:rPr lang="zh-TW" sz="2400" b="0" i="0" u="none" strike="noStrike" kern="1200" cap="none" spc="-1" baseline="0" dirty="0">
                <a:solidFill>
                  <a:srgbClr val="000000"/>
                </a:solidFill>
                <a:uFillTx/>
                <a:latin typeface="Courier"/>
                <a:ea typeface="Consolas"/>
                <a:cs typeface="Noto Sans Mono Light" panose="020B0409040504020204" pitchFamily="50"/>
              </a:rPr>
              <a:t>」則是檔名，請注意當檔名的第一個字母是小數點「.」時，該檔案是隱藏檔，如果「ls」所下的指令未包含「a」，就不會顯示隱藏檔</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103967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AEE9EB5-4E32-F54C-A117-B14816A7F22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78804FBB-0A32-AA42-9F83-A6C7AA37904D}"/>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本小結最主要的重點在於「了解如何取得檔案屬性」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了解ctime, mtime, atime的不同</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15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mtime、atime分別代表修改時間、存取時間</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15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ctime，修改meta data的時間，也就是修改i-node的時間，Linux並未提供函數修改ctime</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了解如何走訪目錄結構</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1202465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6CE9B41-EA3F-5A4F-A64C-FAF011A84149}"/>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檔案的操作</a:t>
            </a:r>
          </a:p>
        </p:txBody>
      </p:sp>
      <p:sp>
        <p:nvSpPr>
          <p:cNvPr id="3" name="TextShape 2">
            <a:extLst>
              <a:ext uri="{FF2B5EF4-FFF2-40B4-BE49-F238E27FC236}">
                <a16:creationId xmlns:a16="http://schemas.microsoft.com/office/drawing/2014/main" id="{8951724E-560A-D940-B3AA-15F3E1DF5086}"/>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148607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4904DC5-5FD5-6C46-9601-CE8E41B4D9F4}"/>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檔案權限的遮罩umask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86CF6A5-F45C-1243-91AF-1B7CECD8AD1B}"/>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Linux</a:t>
            </a:r>
            <a:r>
              <a:rPr lang="zh-TW" sz="2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指令：</a:t>
            </a:r>
            <a:r>
              <a:rPr lang="en-US" sz="2000" b="0" i="0" u="none" strike="noStrike" kern="1200" cap="none" spc="-1" baseline="0" dirty="0" err="1">
                <a:solidFill>
                  <a:srgbClr val="000000"/>
                </a:solidFill>
                <a:uFillTx/>
                <a:latin typeface="Arial"/>
                <a:ea typeface="Noto Sans CJK TC Light" panose="020B0300000000000000" pitchFamily="34" charset="-120"/>
                <a:cs typeface="Noto Sans Mono Light" panose="020B0409040504020204" pitchFamily="50"/>
              </a:rPr>
              <a:t>umask</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en-US"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a:t>
            </a:r>
            <a:r>
              <a:rPr lang="en-US" sz="20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types.h</a:t>
            </a:r>
            <a:r>
              <a:rPr lang="en-US"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en-US" sz="20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&lt;sys/</a:t>
            </a:r>
            <a:r>
              <a:rPr lang="en-US" sz="20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stat.h</a:t>
            </a:r>
            <a:r>
              <a:rPr lang="en-US" sz="20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7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mode_t</a:t>
            </a:r>
            <a:r>
              <a:rPr lang="en-US"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en-US"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mode_t</a:t>
            </a:r>
            <a:r>
              <a:rPr lang="en-US"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mask);</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使用</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可以設定「檔案遮罩」，所有新建立的檔案或者檔案權限的修改都會受到這個檔案遮罩的影響。</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的回傳值是「舊的</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的設定值」</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例如：使用</a:t>
            </a:r>
            <a:r>
              <a:rPr lang="en-US" sz="2000" b="0" i="0" u="none" strike="noStrike" kern="1200" cap="none" spc="-1" baseline="0" dirty="0" err="1">
                <a:solidFill>
                  <a:srgbClr val="000000"/>
                </a:solidFill>
                <a:uFillTx/>
                <a:latin typeface="Menlo-Regular"/>
                <a:ea typeface="Noto Sans CJK TC Light" panose="020B0300000000000000" pitchFamily="34" charset="-120"/>
                <a:cs typeface="Noto Sans Mono Light" panose="020B0409040504020204" pitchFamily="50"/>
              </a:rPr>
              <a:t>umask</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將檔案遮罩設定為「</a:t>
            </a:r>
            <a:r>
              <a:rPr lang="en-US"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002</a:t>
            </a: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」，那麼新建立的檔案的「其他人」就一定不會有「寫入權限」</a:t>
            </a:r>
            <a:endParaRPr lang="en-US"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266150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1F83F2B-EB19-A84F-8723-E8B6581D0DA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課堂小作業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A0BAB5E3-9FE8-EF4B-AF2D-15C5A67C5310}"/>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寫一支程式，該程式會在螢幕上印出目前umask的設定，並且不會改變umask的設定值</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9602378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7DBA25-E073-2A41-9033-C68ACC811736}"/>
              </a:ext>
            </a:extLst>
          </p:cNvPr>
          <p:cNvSpPr>
            <a:spLocks noGrp="1"/>
          </p:cNvSpPr>
          <p:nvPr>
            <p:ph type="title"/>
          </p:nvPr>
        </p:nvSpPr>
        <p:spPr/>
        <p:txBody>
          <a:bodyPr/>
          <a:lstStyle/>
          <a:p>
            <a:r>
              <a:rPr kumimoji="1" lang="en-US" altLang="zh-TW" dirty="0" err="1"/>
              <a:t>umask</a:t>
            </a:r>
            <a:r>
              <a:rPr kumimoji="1" lang="zh-TW" altLang="en-US" dirty="0"/>
              <a:t>的功能 </a:t>
            </a:r>
          </a:p>
        </p:txBody>
      </p:sp>
      <p:sp>
        <p:nvSpPr>
          <p:cNvPr id="3" name="內容版面配置區 2">
            <a:extLst>
              <a:ext uri="{FF2B5EF4-FFF2-40B4-BE49-F238E27FC236}">
                <a16:creationId xmlns:a16="http://schemas.microsoft.com/office/drawing/2014/main" id="{82F76C73-B610-D54F-AD3B-1E7E11F96564}"/>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rPr>
              <a:t>/*</a:t>
            </a:r>
            <a:r>
              <a:rPr kumimoji="1" lang="zh-TW" altLang="en-US" dirty="0">
                <a:solidFill>
                  <a:srgbClr val="FFFF00"/>
                </a:solidFill>
                <a:latin typeface="Noto Sans CJK TC" panose="020B0500000000000000" pitchFamily="34" charset="-128"/>
                <a:ea typeface="Noto Sans CJK TC" panose="020B0500000000000000" pitchFamily="34" charset="-128"/>
              </a:rPr>
              <a:t>設定「新建的檔案、新建的目錄」的最大權限。注意，如果該權限位元為</a:t>
            </a:r>
            <a:r>
              <a:rPr kumimoji="1" lang="en-US" altLang="zh-TW" dirty="0">
                <a:solidFill>
                  <a:srgbClr val="FFFF00"/>
                </a:solidFill>
                <a:latin typeface="Noto Sans CJK TC" panose="020B0500000000000000" pitchFamily="34" charset="-128"/>
                <a:ea typeface="Noto Sans CJK TC" panose="020B0500000000000000" pitchFamily="34" charset="-128"/>
              </a:rPr>
              <a:t>1</a:t>
            </a:r>
            <a:r>
              <a:rPr kumimoji="1" lang="zh-TW" altLang="en-US" dirty="0">
                <a:solidFill>
                  <a:srgbClr val="FFFF00"/>
                </a:solidFill>
                <a:latin typeface="Noto Sans CJK TC" panose="020B0500000000000000" pitchFamily="34" charset="-128"/>
                <a:ea typeface="Noto Sans CJK TC" panose="020B0500000000000000" pitchFamily="34" charset="-128"/>
              </a:rPr>
              <a:t>代表「被遮蓋掉」，換句話講，就是不會有該權限。請看下面例子：</a:t>
            </a:r>
            <a:r>
              <a:rPr kumimoji="1" lang="en-US" altLang="zh-TW" dirty="0">
                <a:solidFill>
                  <a:srgbClr val="FFFF00"/>
                </a:solidFill>
                <a:latin typeface="Noto Sans CJK TC" panose="020B0500000000000000" pitchFamily="34" charset="-128"/>
                <a:ea typeface="Noto Sans CJK TC" panose="020B0500000000000000" pitchFamily="34" charset="-128"/>
              </a:rPr>
              <a:t>*/</a:t>
            </a:r>
            <a:endParaRPr kumimoji="1" lang="zh-TW" altLang="en-US" dirty="0">
              <a:solidFill>
                <a:srgbClr val="FFFF00"/>
              </a:solidFill>
              <a:latin typeface="Noto Sans CJK TC" panose="020B0500000000000000" pitchFamily="34" charset="-128"/>
              <a:ea typeface="Noto Sans CJK TC" panose="020B0500000000000000" pitchFamily="34" charset="-128"/>
            </a:endParaRP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umask</a:t>
            </a:r>
            <a:endParaRPr kumimoji="1" lang="en-US" altLang="zh-TW" dirty="0">
              <a:latin typeface="Noto Sans Mono" panose="020B0509040504020204" pitchFamily="49" charset="0"/>
              <a:ea typeface="Noto Sans Mono" panose="020B0509040504020204" pitchFamily="49" charset="0"/>
              <a:cs typeface="Noto Sans Mono" panose="020B0509040504020204" pitchFamily="49" charset="0"/>
            </a:endParaRP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0002 </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/*others</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不會有</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write</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權限*</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touch a </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/*touch</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會產生檔案</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a -l</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rw</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rw</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-r-- 1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0  </a:t>
            </a:r>
            <a:r>
              <a:rPr kumimoji="1" lang="zh-TW" altLang="en-US" dirty="0">
                <a:latin typeface="Noto Sans Mono" panose="020B0509040504020204" pitchFamily="49" charset="0"/>
                <a:cs typeface="Noto Sans Mono" panose="020B0509040504020204" pitchFamily="49" charset="0"/>
              </a:rPr>
              <a:t>五   </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8 19:07 a</a:t>
            </a:r>
          </a:p>
          <a:p>
            <a:pPr marL="0" indent="0">
              <a:buNone/>
            </a:pPr>
            <a:endParaRPr kumimoji="1" lang="zh-TW" altLang="en-US" dirty="0"/>
          </a:p>
        </p:txBody>
      </p:sp>
    </p:spTree>
    <p:extLst>
      <p:ext uri="{BB962C8B-B14F-4D97-AF65-F5344CB8AC3E}">
        <p14:creationId xmlns:p14="http://schemas.microsoft.com/office/powerpoint/2010/main" val="27039900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2BCB7C-90A1-8B40-9931-E19518B6D69B}"/>
              </a:ext>
            </a:extLst>
          </p:cNvPr>
          <p:cNvSpPr>
            <a:spLocks noGrp="1"/>
          </p:cNvSpPr>
          <p:nvPr>
            <p:ph type="title"/>
          </p:nvPr>
        </p:nvSpPr>
        <p:spPr/>
        <p:txBody>
          <a:bodyPr/>
          <a:lstStyle/>
          <a:p>
            <a:r>
              <a:rPr kumimoji="1" lang="en-US" altLang="zh-TW" dirty="0" err="1"/>
              <a:t>umask</a:t>
            </a:r>
            <a:r>
              <a:rPr kumimoji="1" lang="zh-TW" altLang="en-US" dirty="0"/>
              <a:t>的功能 </a:t>
            </a:r>
          </a:p>
        </p:txBody>
      </p:sp>
      <p:sp>
        <p:nvSpPr>
          <p:cNvPr id="3" name="內容版面配置區 2">
            <a:extLst>
              <a:ext uri="{FF2B5EF4-FFF2-40B4-BE49-F238E27FC236}">
                <a16:creationId xmlns:a16="http://schemas.microsoft.com/office/drawing/2014/main" id="{77460E5F-BC4C-FE4A-9137-05D7D612A6CD}"/>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umask</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777 </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r>
              <a:rPr kumimoji="1" lang="zh-TW" altLang="en-US"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全部的權限都遮蓋掉*</a:t>
            </a:r>
            <a:r>
              <a:rPr kumimoji="1" lang="en-US" altLang="zh-TW" dirty="0">
                <a:solidFill>
                  <a:srgbClr val="FFFF00"/>
                </a:solidFill>
                <a:latin typeface="Noto Sans CJK TC" panose="020B0500000000000000" pitchFamily="34" charset="-128"/>
                <a:ea typeface="Noto Sans CJK TC" panose="020B0500000000000000" pitchFamily="34" charset="-128"/>
                <a:cs typeface="Noto Sans Mono" panose="020B0509040504020204" pitchFamily="49" charset="0"/>
              </a:rPr>
              <a:t>/</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touch b</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ls b -l</a:t>
            </a:r>
          </a:p>
          <a:p>
            <a:pPr marL="0" indent="0">
              <a:buNone/>
            </a:pP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---------- 1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a:t>
            </a:r>
            <a:r>
              <a:rPr kumimoji="1" lang="en-US" altLang="zh-TW" dirty="0" err="1">
                <a:latin typeface="Noto Sans Mono" panose="020B0509040504020204" pitchFamily="49" charset="0"/>
                <a:ea typeface="Noto Sans Mono" panose="020B0509040504020204" pitchFamily="49" charset="0"/>
                <a:cs typeface="Noto Sans Mono" panose="020B0509040504020204" pitchFamily="49" charset="0"/>
              </a:rPr>
              <a:t>shiwulo</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 0  </a:t>
            </a:r>
            <a:r>
              <a:rPr kumimoji="1" lang="zh-TW" altLang="en-US" dirty="0">
                <a:latin typeface="Noto Sans Mono" panose="020B0509040504020204" pitchFamily="49" charset="0"/>
                <a:cs typeface="Noto Sans Mono" panose="020B0509040504020204" pitchFamily="49" charset="0"/>
              </a:rPr>
              <a:t>五   </a:t>
            </a:r>
            <a:r>
              <a:rPr kumimoji="1" lang="en-US" altLang="zh-TW" dirty="0">
                <a:latin typeface="Noto Sans Mono" panose="020B0509040504020204" pitchFamily="49" charset="0"/>
                <a:ea typeface="Noto Sans Mono" panose="020B0509040504020204" pitchFamily="49" charset="0"/>
                <a:cs typeface="Noto Sans Mono" panose="020B0509040504020204" pitchFamily="49" charset="0"/>
              </a:rPr>
              <a:t>8 19:07 b </a:t>
            </a:r>
            <a:r>
              <a:rPr kumimoji="1" lang="en-US" altLang="zh-TW" dirty="0">
                <a:solidFill>
                  <a:srgbClr val="FFFF00"/>
                </a:solidFill>
                <a:latin typeface="Noto Sans CJK TC" panose="020B0500000000000000" pitchFamily="34" charset="-128"/>
                <a:ea typeface="Noto Sans CJK TC" panose="020B0500000000000000" pitchFamily="34" charset="-128"/>
              </a:rPr>
              <a:t>/*b</a:t>
            </a:r>
            <a:r>
              <a:rPr kumimoji="1" lang="zh-TW" altLang="en-US" dirty="0">
                <a:solidFill>
                  <a:srgbClr val="FFFF00"/>
                </a:solidFill>
                <a:latin typeface="Noto Sans CJK TC" panose="020B0500000000000000" pitchFamily="34" charset="-128"/>
                <a:ea typeface="Noto Sans CJK TC" panose="020B0500000000000000" pitchFamily="34" charset="-128"/>
              </a:rPr>
              <a:t>沒有任何權限*</a:t>
            </a:r>
            <a:r>
              <a:rPr kumimoji="1" lang="en-US" altLang="zh-TW" dirty="0">
                <a:solidFill>
                  <a:srgbClr val="FFFF00"/>
                </a:solidFill>
                <a:latin typeface="Noto Sans CJK TC" panose="020B0500000000000000" pitchFamily="34" charset="-128"/>
                <a:ea typeface="Noto Sans CJK TC" panose="020B0500000000000000" pitchFamily="34" charset="-128"/>
              </a:rPr>
              <a:t>/</a:t>
            </a:r>
          </a:p>
          <a:p>
            <a:pPr marL="0" indent="0">
              <a:buNone/>
            </a:pPr>
            <a:r>
              <a:rPr kumimoji="1" lang="en-US" altLang="zh-TW" dirty="0"/>
              <a:t> </a:t>
            </a:r>
          </a:p>
          <a:p>
            <a:pPr marL="0" indent="0">
              <a:buNone/>
            </a:pPr>
            <a:r>
              <a:rPr kumimoji="1" lang="en-US" altLang="zh-TW" dirty="0">
                <a:solidFill>
                  <a:srgbClr val="FFFF00"/>
                </a:solidFill>
                <a:latin typeface="Noto Sans CJK TC" panose="020B0500000000000000" pitchFamily="34" charset="-128"/>
                <a:ea typeface="Noto Sans CJK TC" panose="020B0500000000000000" pitchFamily="34" charset="-128"/>
              </a:rPr>
              <a:t>/*</a:t>
            </a:r>
            <a:r>
              <a:rPr kumimoji="1" lang="zh-TW" altLang="en-US" dirty="0">
                <a:solidFill>
                  <a:srgbClr val="FFFF00"/>
                </a:solidFill>
                <a:latin typeface="Noto Sans CJK TC" panose="020B0500000000000000" pitchFamily="34" charset="-128"/>
                <a:ea typeface="Noto Sans CJK TC" panose="020B0500000000000000" pitchFamily="34" charset="-128"/>
              </a:rPr>
              <a:t>要特別注意的是如果使用</a:t>
            </a:r>
            <a:r>
              <a:rPr kumimoji="1" lang="en-US" altLang="zh-TW" dirty="0">
                <a:solidFill>
                  <a:srgbClr val="FFFF00"/>
                </a:solidFill>
                <a:latin typeface="Noto Sans CJK TC" panose="020B0500000000000000" pitchFamily="34" charset="-128"/>
                <a:ea typeface="Noto Sans CJK TC" panose="020B0500000000000000" pitchFamily="34" charset="-128"/>
              </a:rPr>
              <a:t>ACL</a:t>
            </a:r>
            <a:r>
              <a:rPr kumimoji="1" lang="zh-TW" altLang="en-US" dirty="0">
                <a:solidFill>
                  <a:srgbClr val="FFFF00"/>
                </a:solidFill>
                <a:latin typeface="Noto Sans CJK TC" panose="020B0500000000000000" pitchFamily="34" charset="-128"/>
                <a:ea typeface="Noto Sans CJK TC" panose="020B0500000000000000" pitchFamily="34" charset="-128"/>
              </a:rPr>
              <a:t>，並且啟動目錄的「預設</a:t>
            </a:r>
            <a:r>
              <a:rPr kumimoji="1" lang="en-US" altLang="zh-TW" dirty="0">
                <a:solidFill>
                  <a:srgbClr val="FFFF00"/>
                </a:solidFill>
                <a:latin typeface="Noto Sans CJK TC" panose="020B0500000000000000" pitchFamily="34" charset="-128"/>
                <a:ea typeface="Noto Sans CJK TC" panose="020B0500000000000000" pitchFamily="34" charset="-128"/>
              </a:rPr>
              <a:t>ACL</a:t>
            </a:r>
            <a:r>
              <a:rPr kumimoji="1" lang="zh-TW" altLang="en-US" dirty="0">
                <a:solidFill>
                  <a:srgbClr val="FFFF00"/>
                </a:solidFill>
                <a:latin typeface="Noto Sans CJK TC" panose="020B0500000000000000" pitchFamily="34" charset="-128"/>
                <a:ea typeface="Noto Sans CJK TC" panose="020B0500000000000000" pitchFamily="34" charset="-128"/>
              </a:rPr>
              <a:t>」功能，那麼</a:t>
            </a:r>
            <a:r>
              <a:rPr kumimoji="1" lang="en-US" altLang="zh-TW" dirty="0" err="1">
                <a:solidFill>
                  <a:srgbClr val="FFFF00"/>
                </a:solidFill>
                <a:latin typeface="Noto Sans CJK TC" panose="020B0500000000000000" pitchFamily="34" charset="-128"/>
                <a:ea typeface="Noto Sans CJK TC" panose="020B0500000000000000" pitchFamily="34" charset="-128"/>
              </a:rPr>
              <a:t>umask</a:t>
            </a:r>
            <a:r>
              <a:rPr kumimoji="1" lang="zh-TW" altLang="en-US" dirty="0">
                <a:solidFill>
                  <a:srgbClr val="FFFF00"/>
                </a:solidFill>
                <a:latin typeface="Noto Sans CJK TC" panose="020B0500000000000000" pitchFamily="34" charset="-128"/>
                <a:ea typeface="Noto Sans CJK TC" panose="020B0500000000000000" pitchFamily="34" charset="-128"/>
              </a:rPr>
              <a:t>功能和</a:t>
            </a:r>
            <a:r>
              <a:rPr kumimoji="1" lang="en-US" altLang="zh-TW" dirty="0">
                <a:solidFill>
                  <a:srgbClr val="FFFF00"/>
                </a:solidFill>
                <a:latin typeface="Noto Sans CJK TC" panose="020B0500000000000000" pitchFamily="34" charset="-128"/>
                <a:ea typeface="Noto Sans CJK TC" panose="020B0500000000000000" pitchFamily="34" charset="-128"/>
              </a:rPr>
              <a:t>ACL</a:t>
            </a:r>
            <a:r>
              <a:rPr kumimoji="1" lang="zh-TW" altLang="en-US" dirty="0">
                <a:solidFill>
                  <a:srgbClr val="FFFF00"/>
                </a:solidFill>
                <a:latin typeface="Noto Sans CJK TC" panose="020B0500000000000000" pitchFamily="34" charset="-128"/>
                <a:ea typeface="Noto Sans CJK TC" panose="020B0500000000000000" pitchFamily="34" charset="-128"/>
              </a:rPr>
              <a:t>的預設權限重疊，因此會被忽略掉。</a:t>
            </a:r>
            <a:r>
              <a:rPr kumimoji="1" lang="en-US" altLang="zh-TW" dirty="0">
                <a:solidFill>
                  <a:srgbClr val="FFFF00"/>
                </a:solidFill>
                <a:latin typeface="Noto Sans CJK TC" panose="020B0500000000000000" pitchFamily="34" charset="-128"/>
                <a:ea typeface="Noto Sans CJK TC" panose="020B0500000000000000" pitchFamily="34" charset="-128"/>
              </a:rPr>
              <a:t>(</a:t>
            </a:r>
            <a:r>
              <a:rPr kumimoji="1" lang="zh-TW" altLang="en-US" dirty="0">
                <a:solidFill>
                  <a:srgbClr val="FFFF00"/>
                </a:solidFill>
                <a:latin typeface="Noto Sans CJK TC" panose="020B0500000000000000" pitchFamily="34" charset="-128"/>
                <a:ea typeface="Noto Sans CJK TC" panose="020B0500000000000000" pitchFamily="34" charset="-128"/>
              </a:rPr>
              <a:t>詳細的部分請自行查閱</a:t>
            </a:r>
            <a:r>
              <a:rPr kumimoji="1" lang="en-US" altLang="zh-TW" dirty="0">
                <a:solidFill>
                  <a:srgbClr val="FFFF00"/>
                </a:solidFill>
                <a:latin typeface="Noto Sans CJK TC" panose="020B0500000000000000" pitchFamily="34" charset="-128"/>
                <a:ea typeface="Noto Sans CJK TC" panose="020B0500000000000000" pitchFamily="34" charset="-128"/>
              </a:rPr>
              <a:t>man 5 </a:t>
            </a:r>
            <a:r>
              <a:rPr kumimoji="1" lang="en-US" altLang="zh-TW" dirty="0" err="1">
                <a:solidFill>
                  <a:srgbClr val="FFFF00"/>
                </a:solidFill>
                <a:latin typeface="Noto Sans CJK TC" panose="020B0500000000000000" pitchFamily="34" charset="-128"/>
                <a:ea typeface="Noto Sans CJK TC" panose="020B0500000000000000" pitchFamily="34" charset="-128"/>
              </a:rPr>
              <a:t>acl</a:t>
            </a:r>
            <a:r>
              <a:rPr kumimoji="1" lang="en-US" altLang="zh-TW" dirty="0">
                <a:solidFill>
                  <a:srgbClr val="FFFF00"/>
                </a:solidFill>
                <a:latin typeface="Noto Sans CJK TC" panose="020B0500000000000000" pitchFamily="34" charset="-128"/>
                <a:ea typeface="Noto Sans CJK TC" panose="020B0500000000000000" pitchFamily="34" charset="-128"/>
              </a:rPr>
              <a:t>)*/</a:t>
            </a:r>
          </a:p>
          <a:p>
            <a:pPr marL="0" indent="0">
              <a:buNone/>
            </a:pPr>
            <a:endParaRPr kumimoji="1" lang="zh-TW" altLang="en-US" dirty="0"/>
          </a:p>
        </p:txBody>
      </p:sp>
    </p:spTree>
    <p:extLst>
      <p:ext uri="{BB962C8B-B14F-4D97-AF65-F5344CB8AC3E}">
        <p14:creationId xmlns:p14="http://schemas.microsoft.com/office/powerpoint/2010/main" val="28512483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5C0A0B5-45A4-6748-BF63-D35E2BCA693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unlink</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9DB9B54-5587-9B49-B482-3D2C2FA3378D}"/>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Linux</a:t>
            </a:r>
            <a:r>
              <a:rPr lang="zh-TW"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指令：</a:t>
            </a: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rm</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en-US" sz="26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a:t>
            </a:r>
            <a:r>
              <a:rPr lang="en-US" sz="2600" b="0" i="0" u="none" strike="noStrike" kern="1200" cap="none" spc="-1" baseline="0" dirty="0" err="1">
                <a:solidFill>
                  <a:srgbClr val="C41A16"/>
                </a:solidFill>
                <a:uFillTx/>
                <a:latin typeface="Menlo-Regular"/>
                <a:ea typeface="Noto Sans CJK TC Light" panose="020B0300000000000000" pitchFamily="34" charset="-120"/>
                <a:cs typeface="Noto Sans Mono Light" panose="020B0409040504020204" pitchFamily="50"/>
              </a:rPr>
              <a:t>stdio.h</a:t>
            </a:r>
            <a:r>
              <a:rPr lang="en-US" sz="26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&gt;</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remove(</a:t>
            </a:r>
            <a:r>
              <a:rPr lang="en-US" sz="26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en-US" sz="26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en-US" sz="26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*pathname);</a:t>
            </a: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80000"/>
              </a:lnSpc>
              <a:spcBef>
                <a:spcPts val="1000"/>
              </a:spcBef>
              <a:spcAft>
                <a:spcPts val="0"/>
              </a:spcAft>
              <a:buNone/>
              <a:tabLst/>
              <a:defRPr sz="1800" b="0" i="0" u="none" strike="noStrike" kern="0" cap="none" spc="0" baseline="0">
                <a:solidFill>
                  <a:srgbClr val="000000"/>
                </a:solidFill>
                <a:uFillTx/>
              </a:defRPr>
            </a:pPr>
            <a:endParaRPr lang="en-US" sz="26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刪除</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pathname</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，在</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Linux</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中由於一個檔案可能被多個「路徑名」參照，因此「刪除</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pathname</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」的實際功能是讓「參照數」少</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1</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，如果參照數變為</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0</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，系統就會真正刪除這個檔案</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資料夾（資料夾的參考數都為</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1</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a:t>
            </a:r>
            <a:endPar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endParaRPr>
          </a:p>
          <a:p>
            <a:pPr marL="228600" marR="0" lvl="0" indent="-228243" algn="l" defTabSz="914400" rtl="0" fontAlgn="auto" hangingPunct="1">
              <a:lnSpc>
                <a:spcPct val="8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要特別注意的是，如果正好有一個程式打開</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(open)</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了這個檔案，除非這個程式關閉</a:t>
            </a:r>
            <a:r>
              <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(close)</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了這個檔案，否則這個檔案會以「</a:t>
            </a:r>
            <a:r>
              <a:rPr lang="zh-TW" sz="2400" b="0" i="0" u="none" strike="noStrike" kern="1200" cap="none" spc="-1" baseline="0" dirty="0">
                <a:solidFill>
                  <a:srgbClr val="FF0000"/>
                </a:solidFill>
                <a:uFillTx/>
                <a:latin typeface="Noto Sans CJK TC" panose="020B0500000000000000" pitchFamily="34" charset="-128"/>
                <a:ea typeface="Noto Sans CJK TC" panose="020B0500000000000000" pitchFamily="34" charset="-128"/>
                <a:cs typeface="Noto Sans Mono Light" panose="020B0409040504020204" pitchFamily="50"/>
              </a:rPr>
              <a:t>隱形的方式</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」存在於檔案系統，</a:t>
            </a:r>
            <a:r>
              <a:rPr lang="zh-TW" sz="2400" b="0" i="0" u="none" strike="noStrike" kern="1200" cap="none" spc="-1" baseline="0" dirty="0">
                <a:solidFill>
                  <a:srgbClr val="FF0000"/>
                </a:solidFill>
                <a:uFillTx/>
                <a:latin typeface="Noto Sans CJK TC" panose="020B0500000000000000" pitchFamily="34" charset="-128"/>
                <a:ea typeface="Noto Sans CJK TC" panose="020B0500000000000000" pitchFamily="34" charset="-128"/>
                <a:cs typeface="Noto Sans Mono Light" panose="020B0409040504020204" pitchFamily="50"/>
              </a:rPr>
              <a:t>這是避免暫存檔案佔據空間的重要技巧</a:t>
            </a:r>
            <a:r>
              <a:rPr lang="zh-TW"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a:t>
            </a:r>
            <a:endParaRPr lang="en-US" sz="24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endParaRPr>
          </a:p>
        </p:txBody>
      </p:sp>
    </p:spTree>
    <p:extLst>
      <p:ext uri="{BB962C8B-B14F-4D97-AF65-F5344CB8AC3E}">
        <p14:creationId xmlns:p14="http://schemas.microsoft.com/office/powerpoint/2010/main" val="20450014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A44ACF96-0616-2049-8DC6-BBFFD61E2AC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課堂小作業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031C324-3932-EE42-AD64-55AE02FAD0B6}"/>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寫一隻小程式，可以移除某個檔案或者資料夾，例如：</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myrm /path/something</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3743505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83CA57E1-C12D-3D4A-A34E-CD47A6120901}"/>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rename()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89229BED-F7AC-7E42-89EA-50A3BA5FF3DF}"/>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Linux指令：rm</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Menlo-Regular"/>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Menlo-Regular"/>
                <a:ea typeface="Noto Sans CJK TC Light" panose="020B0300000000000000" pitchFamily="34" charset="-120"/>
                <a:cs typeface="Noto Sans Mono Light" panose="020B0409040504020204" pitchFamily="50"/>
              </a:rPr>
              <a:t>&lt;stdio.h&gt;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rename(</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*old,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Menlo-Regular"/>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 *new);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將old名字改成new。</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734447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E6D374C9-ADD3-D843-8323-76E0BAC0D4B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rename</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CC6D60F-C7E3-E942-82E8-6EB908B49637}"/>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9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&lt;stdio.h&gt;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9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main(</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argc,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**argv)</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rename(argv[</a:t>
            </a:r>
            <a:r>
              <a:rPr lang="zh-TW" sz="2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1</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argv[</a:t>
            </a:r>
            <a:r>
              <a:rPr lang="zh-TW" sz="2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2</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return</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0</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9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8939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B65B108-EF60-2843-941D-C351711CA0A3}"/>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rwx在目錄上的權限含義</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178BD33-8E52-4240-BCD8-9FB1684F655C}"/>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a:ea typeface="Consolas"/>
                <a:cs typeface="Noto Sans Mono Light" panose="020B0409040504020204" pitchFamily="50"/>
              </a:rPr>
              <a:t>在傳統UNIX系統上，目錄是一個「特別的檔案」</a:t>
            </a:r>
            <a:r>
              <a:rPr lang="zh-TW" sz="2800" b="0" i="0" u="none" strike="noStrike" kern="1200" cap="none" spc="-1" baseline="0" dirty="0">
                <a:solidFill>
                  <a:srgbClr val="000000"/>
                </a:solidFill>
                <a:uFillTx/>
                <a:latin typeface="Courier"/>
                <a:ea typeface="Consolas"/>
                <a:cs typeface="Noto Sans Mono Light" panose="020B0409040504020204" pitchFamily="50"/>
              </a:rPr>
              <a:t>，這個檔案記錄了「其他檔案的檔名、屬性」及「對應的檔案分配表（inode）」</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「r」</a:t>
            </a:r>
            <a:r>
              <a:rPr lang="zh-TW" sz="2800" b="0" i="0" u="none" strike="noStrike" kern="1200" cap="none" spc="-1" baseline="0" dirty="0">
                <a:solidFill>
                  <a:srgbClr val="000000"/>
                </a:solidFill>
                <a:uFillTx/>
                <a:latin typeface="Arial"/>
                <a:ea typeface="Consolas"/>
                <a:cs typeface="Noto Sans Mono Light" panose="020B0409040504020204" pitchFamily="50"/>
              </a:rPr>
              <a:t>代表可以可以讀取該目錄，例如：印出該目錄的內容</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「w」</a:t>
            </a:r>
            <a:r>
              <a:rPr lang="zh-TW" sz="2800" b="0" i="0" u="none" strike="noStrike" kern="1200" cap="none" spc="-1" baseline="0" dirty="0">
                <a:solidFill>
                  <a:srgbClr val="000000"/>
                </a:solidFill>
                <a:uFillTx/>
                <a:latin typeface="Arial"/>
                <a:ea typeface="Consolas"/>
                <a:cs typeface="Noto Sans Mono Light" panose="020B0409040504020204" pitchFamily="50"/>
              </a:rPr>
              <a:t>代表可以修改這個目錄，例如：「新增、刪除、更名、移動」一個檔案</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a:ea typeface="Consolas"/>
                <a:cs typeface="Noto Sans Mono Light" panose="020B0409040504020204" pitchFamily="50"/>
              </a:rPr>
              <a:t>「x」</a:t>
            </a:r>
            <a:r>
              <a:rPr lang="zh-TW" sz="2800" b="0" i="0" u="none" strike="noStrike" kern="1200" cap="none" spc="-1" baseline="0" dirty="0">
                <a:solidFill>
                  <a:srgbClr val="000000"/>
                </a:solidFill>
                <a:uFillTx/>
                <a:latin typeface="Arial"/>
                <a:ea typeface="Consolas"/>
                <a:cs typeface="Noto Sans Mono Light" panose="020B0409040504020204" pitchFamily="50"/>
              </a:rPr>
              <a:t>代表可以進入該目錄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6786446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0D5A3D75-DD45-2E45-A4D5-F6CCFFCCEEE8}"/>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47FFAF8-95F5-4A4F-BA61-2B7FDF0EAF58}"/>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./rename tmp ../tmp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cd ..</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ls 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0722686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72FD274-8AAC-5545-8256-72623493A64F}"/>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chmod, chgrp, chowner</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104719E-B951-B244-85DB-D408A0F14763}"/>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Linux指令: chgrp, chown, chmod</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&lt;sys/types.h&gt;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&lt;unistd.h&gt;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chown(</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uid_t owner, gid_t group);</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0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&lt;sys/stat.h&gt;</a:t>
            </a:r>
            <a:endPar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chmod(</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mode_t mode);</a:t>
            </a: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fchmodat(</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fd,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mode_t mode, </a:t>
            </a:r>
            <a:r>
              <a:rPr lang="zh-TW" sz="20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0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flag);</a:t>
            </a:r>
          </a:p>
        </p:txBody>
      </p:sp>
    </p:spTree>
    <p:extLst>
      <p:ext uri="{BB962C8B-B14F-4D97-AF65-F5344CB8AC3E}">
        <p14:creationId xmlns:p14="http://schemas.microsoft.com/office/powerpoint/2010/main" val="40339754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F9ED74BF-73B9-6C46-B4F4-D8071F50BF8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課堂作業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2ADAE5CE-541D-254D-9B4A-DD483A8AADF1}"/>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Menlo-Regular"/>
                <a:ea typeface="Noto Sans CJK TC Light" panose="020B0300000000000000" pitchFamily="34" charset="-120"/>
                <a:cs typeface="Noto Sans Mono Light" panose="020B0409040504020204" pitchFamily="50"/>
              </a:rPr>
              <a:t>自行用man這個指令查看這三個函數的用途</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7544706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A83EF1E-7E72-0D4C-8C40-1B78D1460B02}"/>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修改權限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FB43A30-80BE-6F49-A46F-C3381F9F47DB}"/>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Linux指令：chmod</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64382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zh-TW" sz="2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&lt;sys/stat.h&gt;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chmod(</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const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*path, mode_t mode);</a:t>
            </a:r>
          </a:p>
          <a:p>
            <a:pPr marL="228600" marR="0" lvl="0" indent="-228243" algn="l" defTabSz="914400" rtl="0" fontAlgn="auto" hangingPunct="1">
              <a:lnSpc>
                <a:spcPct val="90000"/>
              </a:lnSpc>
              <a:spcBef>
                <a:spcPts val="1000"/>
              </a:spcBef>
              <a:spcAft>
                <a:spcPts val="0"/>
              </a:spcAft>
              <a:buClr>
                <a:srgbClr val="AA0D91"/>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fchmod(</a:t>
            </a:r>
            <a:r>
              <a:rPr lang="zh-TW" sz="2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fd, mode_t mode);</a:t>
            </a:r>
          </a:p>
        </p:txBody>
      </p:sp>
    </p:spTree>
    <p:extLst>
      <p:ext uri="{BB962C8B-B14F-4D97-AF65-F5344CB8AC3E}">
        <p14:creationId xmlns:p14="http://schemas.microsoft.com/office/powerpoint/2010/main" val="40041740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D4EBC062-A1D7-2645-8D72-364156C564D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課堂作業</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C23B37C4-FC11-1C4A-815A-9C27CB90E7C5}"/>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撰寫一支程式，可以改變檔案權限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2497666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261A65A-FA75-3248-BDB3-3B084161978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chmod</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FB06992A-13C2-1442-8494-40E9BC417DE7}"/>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a:t>
            </a:r>
            <a:r>
              <a:rPr lang="en-US" sz="1800" b="0" i="0" u="none" strike="noStrike" kern="1200" cap="none" spc="-1" baseline="0" dirty="0" err="1">
                <a:solidFill>
                  <a:srgbClr val="C41A16"/>
                </a:solidFill>
                <a:uFillTx/>
                <a:latin typeface="Courier New"/>
                <a:ea typeface="Noto Sans CJK TC Light" panose="020B0300000000000000" pitchFamily="34" charset="-120"/>
                <a:cs typeface="Noto Sans Mono Light" panose="020B0409040504020204" pitchFamily="50"/>
              </a:rPr>
              <a:t>stdio.h</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&gt;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64382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643820"/>
                </a:solidFill>
                <a:uFillTx/>
                <a:latin typeface="Courier New"/>
                <a:ea typeface="Noto Sans CJK TC Light" panose="020B0300000000000000" pitchFamily="34" charset="-120"/>
                <a:cs typeface="Noto Sans Mono Light" panose="020B0409040504020204" pitchFamily="50"/>
              </a:rPr>
              <a:t>#include </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&lt;sys/</a:t>
            </a:r>
            <a:r>
              <a:rPr lang="en-US" sz="1800" b="0" i="0" u="none" strike="noStrike" kern="1200" cap="none" spc="-1" baseline="0" dirty="0" err="1">
                <a:solidFill>
                  <a:srgbClr val="C41A16"/>
                </a:solidFill>
                <a:uFillTx/>
                <a:latin typeface="Courier New"/>
                <a:ea typeface="Noto Sans CJK TC Light" panose="020B0300000000000000" pitchFamily="34" charset="-120"/>
                <a:cs typeface="Noto Sans Mono Light" panose="020B0409040504020204" pitchFamily="50"/>
              </a:rPr>
              <a:t>stat.h</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&gt;</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AA0D91"/>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main(</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argc</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char</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int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owner, grp, others;</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sscanf</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2</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"%1d%1d%1d"</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&amp;owner, &amp;grp, &amp;others);</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printf</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C41A16"/>
                </a:solidFill>
                <a:uFillTx/>
                <a:latin typeface="Courier New"/>
                <a:ea typeface="Noto Sans CJK TC Light" panose="020B0300000000000000" pitchFamily="34" charset="-120"/>
                <a:cs typeface="Noto Sans Mono Light" panose="020B0409040504020204" pitchFamily="50"/>
              </a:rPr>
              <a:t>"permission = %d %d %d\n"</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owner, grp, others);</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perm = owner&lt;&lt;</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6</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grp&lt;&lt;</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3</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 others;</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385623"/>
                </a:solidFill>
                <a:uFillTx/>
                <a:latin typeface="Courier New"/>
                <a:ea typeface="Noto Sans CJK TC Light" panose="020B0300000000000000" pitchFamily="34" charset="-120"/>
                <a:cs typeface="Noto Sans Mono Light" panose="020B0409040504020204" pitchFamily="50"/>
              </a:rPr>
              <a:t>/*7&lt;&lt;6 == 111 000 000, 7&lt;&lt;3 == 111 000, 7 == 111*/</a:t>
            </a:r>
            <a:endPar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chmod</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argv</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1</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err="1">
                <a:solidFill>
                  <a:srgbClr val="000000"/>
                </a:solidFill>
                <a:uFillTx/>
                <a:latin typeface="Courier New"/>
                <a:ea typeface="Noto Sans CJK TC Light" panose="020B0300000000000000" pitchFamily="34" charset="-120"/>
                <a:cs typeface="Noto Sans Mono Light" panose="020B0409040504020204" pitchFamily="50"/>
              </a:rPr>
              <a:t>mode_t</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)perm);</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AA0D91"/>
                </a:solidFill>
                <a:uFillTx/>
                <a:latin typeface="Courier New"/>
                <a:ea typeface="Noto Sans CJK TC Light" panose="020B0300000000000000" pitchFamily="34" charset="-120"/>
                <a:cs typeface="Noto Sans Mono Light" panose="020B0409040504020204" pitchFamily="50"/>
              </a:rPr>
              <a:t>return</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t>
            </a:r>
            <a:r>
              <a:rPr lang="en-US" sz="1800" b="0" i="0" u="none" strike="noStrike" kern="1200" cap="none" spc="-1" baseline="0" dirty="0">
                <a:solidFill>
                  <a:srgbClr val="1C00CF"/>
                </a:solidFill>
                <a:uFillTx/>
                <a:latin typeface="Courier New"/>
                <a:ea typeface="Noto Sans CJK TC Light" panose="020B0300000000000000" pitchFamily="34" charset="-120"/>
                <a:cs typeface="Noto Sans Mono Light" panose="020B0409040504020204" pitchFamily="50"/>
              </a:rPr>
              <a:t>0</a:t>
            </a: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a:p>
            <a:pPr marL="514441" marR="0" lvl="0" indent="-514075" algn="l" defTabSz="914400" rtl="0" fontAlgn="auto" hangingPunct="1">
              <a:lnSpc>
                <a:spcPct val="70000"/>
              </a:lnSpc>
              <a:spcBef>
                <a:spcPts val="1000"/>
              </a:spcBef>
              <a:spcAft>
                <a:spcPts val="0"/>
              </a:spcAft>
              <a:buClr>
                <a:srgbClr val="000000"/>
              </a:buClr>
              <a:buSzPct val="100000"/>
              <a:buFont typeface="StarSymbol"/>
              <a:buAutoNum type="arabicPeriod"/>
              <a:tabLst/>
              <a:defRPr sz="1800" b="0" i="0" u="none" strike="noStrike" kern="0" cap="none" spc="0" baseline="0">
                <a:solidFill>
                  <a:srgbClr val="000000"/>
                </a:solidFill>
                <a:uFillTx/>
              </a:defRPr>
            </a:pPr>
            <a:r>
              <a:rPr lang="en-US" sz="1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p>
        </p:txBody>
      </p:sp>
    </p:spTree>
    <p:extLst>
      <p:ext uri="{BB962C8B-B14F-4D97-AF65-F5344CB8AC3E}">
        <p14:creationId xmlns:p14="http://schemas.microsoft.com/office/powerpoint/2010/main" val="19950796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3C52033-E903-F645-997E-5DA2B4C92FF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DE62B9A-3247-0F4F-8090-93890EB91520}"/>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$./chmod link.c 777</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permission = 7 7 7</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 ls -alh link.c</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New"/>
                <a:ea typeface="Noto Sans CJK TC Light" panose="020B0300000000000000" pitchFamily="34" charset="-120"/>
                <a:cs typeface="Noto Sans Mono Light" panose="020B0409040504020204" pitchFamily="50"/>
              </a:rPr>
              <a:t>-rwxrwxrwx 1 shiwulo shiwulo 298 Mar 11 14:23 link.c</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7925232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D11349D-8913-DA45-9B4A-EF37E1E4D6AE}"/>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小結</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65A5DAD2-49ED-204F-B094-C1DF154F72EE}"/>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了解如何變更UNIX（注意，不只是Linux）的檔案屬性變更方法</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8423475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BCF93432-4E7E-EC46-981F-CC1F93FF6FA6}"/>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設定檔案的擴充權限</a:t>
            </a:r>
          </a:p>
        </p:txBody>
      </p:sp>
      <p:sp>
        <p:nvSpPr>
          <p:cNvPr id="3" name="TextShape 2">
            <a:extLst>
              <a:ext uri="{FF2B5EF4-FFF2-40B4-BE49-F238E27FC236}">
                <a16:creationId xmlns:a16="http://schemas.microsoft.com/office/drawing/2014/main" id="{EC765A7C-C4EB-BE4D-B486-36CE08E72AC6}"/>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734359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6FEB4C87-AA8C-9847-85AC-A14488DEDC8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檔案的擴充屬性</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954AB11E-C105-144D-A277-56037D7CF4A8}"/>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285"/>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傳統Unix只有三種屬性，分別是：owner、group、others，但有時候人員很複雜，需要做個細緻的規範</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285"/>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例如：</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780"/>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老師可以針對作業進行任何修改</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780"/>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助教：可以讀取任何作業</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780"/>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學生：可以修改作業</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780"/>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Noto Sans"/>
                <a:ea typeface="Noto Sans"/>
                <a:cs typeface="Noto Sans Mono Light" panose="020B0409040504020204" pitchFamily="50"/>
              </a:rPr>
              <a:t>其他人：沒有權限</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285"/>
              </a:spcBef>
              <a:spcAft>
                <a:spcPts val="285"/>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以上一個例子而言，權限就有四種，超出傳統Unix的權限</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3818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0C6AE50-D1AD-B44E-94F4-91EDF8483989}"/>
              </a:ext>
            </a:extLst>
          </p:cNvPr>
          <p:cNvSpPr txBox="1"/>
          <p:nvPr/>
        </p:nvSpPr>
        <p:spPr>
          <a:xfrm>
            <a:off x="831957" y="1709644"/>
            <a:ext cx="10515243" cy="2852278"/>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60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檔案的特殊屬性</a:t>
            </a:r>
          </a:p>
        </p:txBody>
      </p:sp>
      <p:sp>
        <p:nvSpPr>
          <p:cNvPr id="3" name="TextShape 2">
            <a:extLst>
              <a:ext uri="{FF2B5EF4-FFF2-40B4-BE49-F238E27FC236}">
                <a16:creationId xmlns:a16="http://schemas.microsoft.com/office/drawing/2014/main" id="{450342A4-CF8E-944B-AFF4-52D0560A4DF6}"/>
              </a:ext>
            </a:extLst>
          </p:cNvPr>
          <p:cNvSpPr txBox="1"/>
          <p:nvPr/>
        </p:nvSpPr>
        <p:spPr>
          <a:xfrm>
            <a:off x="831957" y="4589638"/>
            <a:ext cx="10515243" cy="149976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zh-TW" sz="28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41547121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9FF5EB3-5980-0C48-A7FA-905B8739A1B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指令：getfacl, setfacl</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4CF63F29-B531-F543-990C-31792EA49008}"/>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getfacl（acl：access control list）讀取一個檔案或目錄的擴充屬性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Noto Sans"/>
                <a:ea typeface="Noto Sans"/>
                <a:cs typeface="Noto Sans Mono Light" panose="020B0409040504020204" pitchFamily="50"/>
              </a:rPr>
              <a:t>setfacl，設定一個檔案或者目錄的擴充屬性</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1296917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2884E4F6-F064-9E44-8F9F-E65F2C110C5A}"/>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getfacl</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E5719D42-4CE1-8C4F-B5A5-2D9F8D01E84D}"/>
              </a:ext>
            </a:extLst>
          </p:cNvPr>
          <p:cNvSpPr txBox="1"/>
          <p:nvPr/>
        </p:nvSpPr>
        <p:spPr>
          <a:xfrm>
            <a:off x="838084" y="1825563"/>
            <a:ext cx="10515243" cy="4350962"/>
          </a:xfrm>
          <a:prstGeom prst="rect">
            <a:avLst/>
          </a:prstGeom>
          <a:solidFill>
            <a:srgbClr val="000000"/>
          </a:solidFill>
          <a:ln w="12600" cap="flat">
            <a:solidFill>
              <a:srgbClr val="000000"/>
            </a:solidFill>
            <a:prstDash val="solid"/>
            <a:miter/>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 getfacl examples.desktop   </a:t>
            </a:r>
            <a:r>
              <a:rPr lang="zh-TW" sz="2800" b="0" i="0" u="none" strike="noStrike" kern="1200" cap="none" spc="-1" baseline="0" dirty="0">
                <a:solidFill>
                  <a:srgbClr val="FFFF00"/>
                </a:solidFill>
                <a:uFillTx/>
                <a:latin typeface="Courier" pitchFamily="2"/>
                <a:ea typeface="Noto Sans CJK TC Light" panose="020B0300000000000000" pitchFamily="34" charset="-120"/>
                <a:cs typeface="Noto Sans Mono Light" panose="020B0409040504020204" pitchFamily="50"/>
              </a:rPr>
              <a:t>/*對，就是這麼簡單，getfacl後面將路徑名*/ </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 file: examples.desktop  </a:t>
            </a:r>
            <a:r>
              <a:rPr lang="zh-TW" sz="2800" b="0" i="0" u="none" strike="noStrike" kern="1200" cap="none" spc="-1" baseline="0" dirty="0">
                <a:solidFill>
                  <a:srgbClr val="FFFF00"/>
                </a:solidFill>
                <a:uFillTx/>
                <a:latin typeface="Courier" pitchFamily="2"/>
                <a:ea typeface="Noto Sans CJK TC Light" panose="020B0300000000000000" pitchFamily="34" charset="-120"/>
                <a:cs typeface="Noto Sans Mono Light" panose="020B0409040504020204" pitchFamily="50"/>
              </a:rPr>
              <a:t>/*檔名*/</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 owner: shiwulo </a:t>
            </a:r>
            <a:r>
              <a:rPr lang="zh-TW" sz="2800" b="0" i="0" u="none" strike="noStrike" kern="1200" cap="none" spc="-1" baseline="0" dirty="0">
                <a:solidFill>
                  <a:srgbClr val="FFFF00"/>
                </a:solidFill>
                <a:uFillTx/>
                <a:latin typeface="Courier" pitchFamily="2"/>
                <a:ea typeface="Noto Sans CJK TC Light" panose="020B0300000000000000" pitchFamily="34" charset="-120"/>
                <a:cs typeface="Noto Sans Mono Light" panose="020B0409040504020204" pitchFamily="50"/>
              </a:rPr>
              <a:t>/*檔案擁有者*/</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 group: shiwulo /*群組*/</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user::rw- </a:t>
            </a:r>
            <a:r>
              <a:rPr lang="zh-TW" sz="2800" b="0" i="0" u="none" strike="noStrike" kern="1200" cap="none" spc="-1" baseline="0" dirty="0">
                <a:solidFill>
                  <a:srgbClr val="FFFF00"/>
                </a:solidFill>
                <a:uFillTx/>
                <a:latin typeface="Courier" pitchFamily="2"/>
                <a:ea typeface="Noto Sans CJK TC Light" panose="020B0300000000000000" pitchFamily="34" charset="-120"/>
                <a:cs typeface="Noto Sans Mono Light" panose="020B0409040504020204" pitchFamily="50"/>
              </a:rPr>
              <a:t>/*UNIX預設屬性rwx rwx rwx*/</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group::r--</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800" b="0" i="0" u="none" strike="noStrike" kern="1200" cap="none" spc="-1" baseline="0" dirty="0">
                <a:solidFill>
                  <a:srgbClr val="FFFFFF"/>
                </a:solidFill>
                <a:uFillTx/>
                <a:latin typeface="Courier" pitchFamily="2"/>
                <a:ea typeface="Noto Sans CJK TC Light" panose="020B0300000000000000" pitchFamily="34" charset="-120"/>
                <a:cs typeface="Noto Sans Mono Light" panose="020B0409040504020204" pitchFamily="50"/>
              </a:rPr>
              <a:t>other::r--</a:t>
            </a:r>
            <a:endParaRPr lang="zh-TW" sz="28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2610302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4103FFD2-EAE5-BD41-8186-4EFF59C899F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setfacl</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73EAA71F-369C-8D44-95AB-20E0BD132296}"/>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setfacl -m u:guest1:rx ./tmp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-m代表修改（modify）權限</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u：[使用者名稱]：[權限]  檔名</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Courier New"/>
                <a:cs typeface="Noto Sans Mono Light" panose="020B0409040504020204" pitchFamily="50"/>
              </a:rPr>
              <a:t>setfacl -m g:guest1:rx ./tmp</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-m代表修改（modify）權限</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685800" marR="0" lvl="1" indent="-228243" algn="l" defTabSz="914400" rtl="0" fontAlgn="auto" hangingPunct="1">
              <a:lnSpc>
                <a:spcPct val="90000"/>
              </a:lnSpc>
              <a:spcBef>
                <a:spcPts val="5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400" b="0" i="0" u="none" strike="noStrike" kern="1200" cap="none" spc="-1" baseline="0" dirty="0">
                <a:solidFill>
                  <a:srgbClr val="000000"/>
                </a:solidFill>
                <a:uFillTx/>
                <a:latin typeface="Courier New"/>
                <a:ea typeface="Courier New"/>
                <a:cs typeface="Noto Sans Mono Light" panose="020B0409040504020204" pitchFamily="50"/>
              </a:rPr>
              <a:t>g：[群組名稱]：[權限]  檔名</a:t>
            </a:r>
            <a:endParaRPr lang="zh-TW" sz="2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8970482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10245404-54B8-274A-8B8E-83FEE1812E79}"/>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D572DCF8-8C47-6044-9315-E36AF2DE70A9}"/>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setfacl</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-m u:guest1:rw ./</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tmp</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getfacl</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tmp</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file: </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tmp</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owner: shiwulo</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group: shiwulo</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user::</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rw</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   </a:t>
            </a:r>
            <a:r>
              <a:rPr lang="en-US" sz="2600" b="0" i="0" u="none" strike="noStrike" kern="1200" cap="none" spc="-1" baseline="0" dirty="0">
                <a:solidFill>
                  <a:srgbClr val="FFFF00"/>
                </a:solidFill>
                <a:uFillTx/>
                <a:latin typeface="Courier" pitchFamily="2"/>
                <a:ea typeface="Courier New"/>
                <a:cs typeface="Noto Sans Mono Light" panose="020B0409040504020204" pitchFamily="50"/>
              </a:rPr>
              <a:t>/*</a:t>
            </a:r>
            <a:r>
              <a:rPr lang="zh-TW" sz="2600" b="0" i="0" u="none" strike="noStrike" kern="1200" cap="none" spc="-1" baseline="0" dirty="0">
                <a:solidFill>
                  <a:srgbClr val="FFFF00"/>
                </a:solidFill>
                <a:uFillTx/>
                <a:latin typeface="Courier" pitchFamily="2"/>
                <a:ea typeface="Courier New"/>
                <a:cs typeface="Noto Sans Mono Light" panose="020B0409040504020204" pitchFamily="50"/>
              </a:rPr>
              <a:t>沒有使用者（</a:t>
            </a:r>
            <a:r>
              <a:rPr lang="en-US" sz="2600" b="0" i="0" u="none" strike="noStrike" kern="1200" cap="none" spc="-1" baseline="0" dirty="0">
                <a:solidFill>
                  <a:srgbClr val="FFFF00"/>
                </a:solidFill>
                <a:uFillTx/>
                <a:latin typeface="Courier" pitchFamily="2"/>
                <a:ea typeface="Courier New"/>
                <a:cs typeface="Noto Sans Mono Light" panose="020B0409040504020204" pitchFamily="50"/>
              </a:rPr>
              <a:t>::</a:t>
            </a:r>
            <a:r>
              <a:rPr lang="zh-TW" sz="2600" b="0" i="0" u="none" strike="noStrike" kern="1200" cap="none" spc="-1" baseline="0" dirty="0">
                <a:solidFill>
                  <a:srgbClr val="FFFF00"/>
                </a:solidFill>
                <a:uFillTx/>
                <a:latin typeface="Courier" pitchFamily="2"/>
                <a:ea typeface="Courier New"/>
                <a:cs typeface="Noto Sans Mono Light" panose="020B0409040504020204" pitchFamily="50"/>
              </a:rPr>
              <a:t>）代表擁有者（</a:t>
            </a:r>
            <a:r>
              <a:rPr lang="en-US" sz="2600" b="0" i="0" u="none" strike="noStrike" kern="1200" cap="none" spc="-1" baseline="0" dirty="0">
                <a:solidFill>
                  <a:srgbClr val="FFFF00"/>
                </a:solidFill>
                <a:uFillTx/>
                <a:latin typeface="Courier" pitchFamily="2"/>
                <a:ea typeface="Courier New"/>
                <a:cs typeface="Noto Sans Mono Light" panose="020B0409040504020204" pitchFamily="50"/>
              </a:rPr>
              <a:t>owner</a:t>
            </a:r>
            <a:r>
              <a:rPr lang="zh-TW" sz="2600" b="0" i="0" u="none" strike="noStrike" kern="1200" cap="none" spc="-1" baseline="0" dirty="0">
                <a:solidFill>
                  <a:srgbClr val="FFFF00"/>
                </a:solidFill>
                <a:uFillTx/>
                <a:latin typeface="Courier" pitchFamily="2"/>
                <a:ea typeface="Courier New"/>
                <a:cs typeface="Noto Sans Mono Light" panose="020B0409040504020204" pitchFamily="50"/>
              </a:rPr>
              <a:t>）</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user:guest1:rw-</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group::</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rw</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mask::</a:t>
            </a:r>
            <a:r>
              <a:rPr lang="en-US" sz="2600" b="0" i="0" u="none" strike="noStrike" kern="1200" cap="none" spc="-1" baseline="0" dirty="0" err="1">
                <a:solidFill>
                  <a:srgbClr val="FFFFFF"/>
                </a:solidFill>
                <a:uFillTx/>
                <a:latin typeface="Courier" pitchFamily="2"/>
                <a:ea typeface="Courier New"/>
                <a:cs typeface="Noto Sans Mono Light" panose="020B0409040504020204" pitchFamily="50"/>
              </a:rPr>
              <a:t>rw</a:t>
            </a: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1" baseline="0" dirty="0">
                <a:solidFill>
                  <a:srgbClr val="FFFFFF"/>
                </a:solidFill>
                <a:uFillTx/>
                <a:latin typeface="Courier" pitchFamily="2"/>
                <a:ea typeface="Courier New"/>
                <a:cs typeface="Noto Sans Mono Light" panose="020B0409040504020204" pitchFamily="50"/>
              </a:rPr>
              <a:t>other::r--</a:t>
            </a:r>
            <a:endParaRPr lang="en-US" sz="26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8370049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7243D638-6995-064C-B43E-B0FD5AF42B4D}"/>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執行結果</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0E68DF86-34ED-3B4E-A9B8-E4C65488A445}"/>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$setfacl -m g:guest1:rw ./tmp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 getfacl ./tmp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 file: tmp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 owner: shiwulo</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 group: shiwulo</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user::rw-</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user:guest1:rw-</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group::rw-</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group:guest1:rw-   </a:t>
            </a:r>
            <a:r>
              <a:rPr lang="zh-TW" sz="2400" b="0" i="0" u="none" strike="noStrike" kern="1200" cap="none" spc="-1" baseline="0" dirty="0">
                <a:solidFill>
                  <a:srgbClr val="FFFF00"/>
                </a:solidFill>
                <a:uFillTx/>
                <a:latin typeface="Courier" pitchFamily="2"/>
                <a:ea typeface="Consolas"/>
                <a:cs typeface="Noto Sans Mono Light" panose="020B0409040504020204" pitchFamily="50"/>
              </a:rPr>
              <a:t>/*增加了新的群組guset1，權限為可讀寫*/</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mask::rw-</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other::r--</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22396331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3CEC16FA-0B11-1740-8D8D-F1FEAB2B2E3C}"/>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ls一下</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1DC5099B-7CB0-0B4E-BC9E-26FC1EE70BE3}"/>
              </a:ext>
            </a:extLst>
          </p:cNvPr>
          <p:cNvSpPr txBox="1"/>
          <p:nvPr/>
        </p:nvSpPr>
        <p:spPr>
          <a:xfrm>
            <a:off x="838084" y="1825563"/>
            <a:ext cx="10515243" cy="4350962"/>
          </a:xfrm>
          <a:prstGeom prst="rect">
            <a:avLst/>
          </a:prstGeom>
          <a:gradFill>
            <a:gsLst>
              <a:gs pos="0">
                <a:srgbClr val="000000"/>
              </a:gs>
              <a:gs pos="100000">
                <a:srgbClr val="4B4B4B"/>
              </a:gs>
            </a:gsLst>
            <a:lin ang="16200000"/>
          </a:grad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$ls -lh</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drwxrwxr-x  6 shiwulo shiwulo 4.0K Feb  1 12:25 _sp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drwxr-xr-x  2 shiwulo shiwulo 4.0K Dec 29 12:44 Templates</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-rw-rw-r--+ 1 shiwulo shiwulo    0 Mar 15 08:14 tmp</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00"/>
                </a:solidFill>
                <a:uFillTx/>
                <a:latin typeface="Courier" pitchFamily="2"/>
                <a:ea typeface="Consolas"/>
                <a:cs typeface="Noto Sans Mono Light" panose="020B0409040504020204" pitchFamily="50"/>
              </a:rPr>
              <a:t>/*檔案屬性多了+代表這一個檔案有擴充屬性，要用getfacl才可以看到完整的屬性*/</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2400" b="0" i="0" u="none" strike="noStrike" kern="1200" cap="none" spc="-1" baseline="0" dirty="0">
                <a:solidFill>
                  <a:srgbClr val="FFFFFF"/>
                </a:solidFill>
                <a:uFillTx/>
                <a:latin typeface="Courier" pitchFamily="2"/>
                <a:ea typeface="Consolas"/>
                <a:cs typeface="Noto Sans Mono Light" panose="020B0409040504020204" pitchFamily="50"/>
              </a:rPr>
              <a:t>drwxr-xr-x  2 shiwulo shiwulo 4.0K Dec 29 12:44 Videos</a:t>
            </a:r>
            <a:endParaRPr lang="zh-TW" sz="2400" b="0" i="0" u="none" strike="noStrike" kern="1200" cap="none" spc="-1" baseline="0" dirty="0">
              <a:solidFill>
                <a:srgbClr val="000000"/>
              </a:solidFill>
              <a:uFillTx/>
              <a:latin typeface="Courier" pitchFamily="2"/>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18786340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3245330-882A-454D-9D81-00BEAC341DA3}"/>
              </a:ext>
            </a:extLst>
          </p:cNvPr>
          <p:cNvSpPr txBox="1"/>
          <p:nvPr/>
        </p:nvSpPr>
        <p:spPr>
          <a:xfrm>
            <a:off x="838084" y="365037"/>
            <a:ext cx="10515243" cy="1325157"/>
          </a:xfrm>
          <a:prstGeom prst="rect">
            <a:avLst/>
          </a:prstGeom>
          <a:noFill/>
          <a:ln cap="flat">
            <a:noFill/>
          </a:ln>
        </p:spPr>
        <p:txBody>
          <a:bodyPr vert="horz" wrap="square" lIns="0" tIns="0" rIns="0" bIns="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GUI</a:t>
            </a:r>
          </a:p>
        </p:txBody>
      </p:sp>
      <p:sp>
        <p:nvSpPr>
          <p:cNvPr id="3" name="TextShape 2">
            <a:extLst>
              <a:ext uri="{FF2B5EF4-FFF2-40B4-BE49-F238E27FC236}">
                <a16:creationId xmlns:a16="http://schemas.microsoft.com/office/drawing/2014/main" id="{D5A9D7B0-0E04-5044-8997-68E144B9FA5D}"/>
              </a:ext>
            </a:extLst>
          </p:cNvPr>
          <p:cNvSpPr txBox="1"/>
          <p:nvPr/>
        </p:nvSpPr>
        <p:spPr>
          <a:xfrm>
            <a:off x="377729" y="1831204"/>
            <a:ext cx="5297859" cy="4350962"/>
          </a:xfrm>
          <a:prstGeom prst="rect">
            <a:avLst/>
          </a:prstGeom>
          <a:gradFill>
            <a:gsLst>
              <a:gs pos="0">
                <a:srgbClr val="000000"/>
              </a:gs>
              <a:gs pos="100000">
                <a:srgbClr val="000000"/>
              </a:gs>
            </a:gsLst>
            <a:lin ang="16200000"/>
          </a:gradFill>
          <a:ln cap="flat">
            <a:noFill/>
          </a:ln>
          <a:effectLst>
            <a:outerShdw dist="22997" dir="5400000" algn="tl">
              <a:srgbClr val="000000">
                <a:alpha val="35000"/>
              </a:srgbClr>
            </a:outerShdw>
          </a:effectLst>
        </p:spPr>
        <p:txBody>
          <a:bodyPr vert="horz" wrap="square" lIns="0" tIns="0" rIns="0" bIns="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sudo</a:t>
            </a:r>
            <a:r>
              <a:rPr lang="en-US" sz="3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rPr>
              <a:t> apt-get install </a:t>
            </a:r>
            <a:r>
              <a:rPr lang="en-US" sz="3200" b="0" i="0" u="none" strike="noStrike" kern="1200" cap="none" spc="-1" baseline="0" dirty="0" err="1">
                <a:solidFill>
                  <a:srgbClr val="FFFFFF"/>
                </a:solidFill>
                <a:uFillTx/>
                <a:latin typeface="Arial"/>
                <a:ea typeface="Noto Sans CJK TC Light" panose="020B0300000000000000" pitchFamily="34" charset="-120"/>
                <a:cs typeface="Noto Sans Mono Light" panose="020B0409040504020204" pitchFamily="50"/>
              </a:rPr>
              <a:t>eiciel</a:t>
            </a:r>
            <a:endParaRPr lang="en-US" sz="3200" b="0" i="0" u="none" strike="noStrike" kern="1200" cap="none" spc="-1" baseline="0" dirty="0">
              <a:solidFill>
                <a:srgbClr val="FFFFFF"/>
              </a:solidFill>
              <a:uFillTx/>
              <a:latin typeface="Arial"/>
              <a:ea typeface="Noto Sans CJK TC Light" panose="020B0300000000000000" pitchFamily="34" charset="-120"/>
              <a:cs typeface="Noto Sans Mono Light" panose="020B0409040504020204" pitchFamily="50"/>
            </a:endParaRPr>
          </a:p>
        </p:txBody>
      </p:sp>
      <p:pic>
        <p:nvPicPr>
          <p:cNvPr id="4" name="圖片 348">
            <a:extLst>
              <a:ext uri="{FF2B5EF4-FFF2-40B4-BE49-F238E27FC236}">
                <a16:creationId xmlns:a16="http://schemas.microsoft.com/office/drawing/2014/main" id="{B0FCD61F-82E8-3643-9ACD-1C3700375C7C}"/>
              </a:ext>
            </a:extLst>
          </p:cNvPr>
          <p:cNvPicPr>
            <a:picLocks noChangeAspect="1"/>
          </p:cNvPicPr>
          <p:nvPr/>
        </p:nvPicPr>
        <p:blipFill>
          <a:blip r:embed="rId2"/>
          <a:stretch>
            <a:fillRect/>
          </a:stretch>
        </p:blipFill>
        <p:spPr>
          <a:xfrm>
            <a:off x="5807518" y="619560"/>
            <a:ext cx="6000475" cy="6076444"/>
          </a:xfrm>
          <a:prstGeom prst="rect">
            <a:avLst/>
          </a:prstGeom>
          <a:noFill/>
          <a:ln cap="flat">
            <a:noFill/>
          </a:ln>
        </p:spPr>
      </p:pic>
    </p:spTree>
    <p:extLst>
      <p:ext uri="{BB962C8B-B14F-4D97-AF65-F5344CB8AC3E}">
        <p14:creationId xmlns:p14="http://schemas.microsoft.com/office/powerpoint/2010/main" val="24356326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AC036BE-110F-6142-BAEF-976480FA8475}"/>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b="0" i="0" u="none" strike="noStrike" kern="1200" cap="none" spc="-1" baseline="0" dirty="0">
                <a:solidFill>
                  <a:srgbClr val="000000"/>
                </a:solidFill>
                <a:uFillTx/>
                <a:latin typeface="Arial"/>
                <a:ea typeface="Noto Sans CJK TC Light" panose="020B0300000000000000" pitchFamily="34" charset="-120"/>
                <a:cs typeface="Noto Sans Mono Light" panose="020B0409040504020204" pitchFamily="50"/>
              </a:rPr>
              <a:t>ACL functions</a:t>
            </a:r>
            <a:endParaRPr lang="zh-TW" sz="44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
        <p:nvSpPr>
          <p:cNvPr id="3" name="TextShape 2">
            <a:extLst>
              <a:ext uri="{FF2B5EF4-FFF2-40B4-BE49-F238E27FC236}">
                <a16:creationId xmlns:a16="http://schemas.microsoft.com/office/drawing/2014/main" id="{5DBF1683-E0EB-0D48-95EF-2806359DD316}"/>
              </a:ext>
            </a:extLst>
          </p:cNvPr>
          <p:cNvSpPr txBox="1"/>
          <p:nvPr/>
        </p:nvSpPr>
        <p:spPr>
          <a:xfrm>
            <a:off x="838084" y="1825563"/>
            <a:ext cx="10515243" cy="4350962"/>
          </a:xfrm>
          <a:prstGeom prst="rect">
            <a:avLst/>
          </a:prstGeom>
          <a:noFill/>
          <a:ln cap="flat">
            <a:noFill/>
          </a:ln>
        </p:spPr>
        <p:txBody>
          <a:bodyPr vert="horz" wrap="square" lIns="91440" tIns="45720" rIns="91440" bIns="45720" anchor="ctr" anchorCtr="0" compatLnSpc="1">
            <a:normAutofit/>
          </a:bodyPr>
          <a:lstStyle/>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sudo apt-get install acl acl-dev</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acl_get_file</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acl_get_entry</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acl_get_tag_type</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acl_get_qualifier</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acl_get_permset</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r>
              <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 acl_get_perm</a:t>
            </a:r>
            <a:r>
              <a:rPr lang="en-US"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rPr>
              <a:t>()</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sudo apt-get install clang</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clang -lacl list_acl.c</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a:p>
            <a:pPr marL="228600" marR="0" lvl="0" indent="-228243" algn="l" defTabSz="914400" rtl="0" fontAlgn="auto" hangingPunct="1">
              <a:lnSpc>
                <a:spcPct val="90000"/>
              </a:lnSpc>
              <a:spcBef>
                <a:spcPts val="1000"/>
              </a:spcBef>
              <a:spcAft>
                <a:spcPts val="0"/>
              </a:spcAft>
              <a:buClr>
                <a:srgbClr val="FF0000"/>
              </a:buClr>
              <a:buSzPct val="100000"/>
              <a:buFont typeface="Arial"/>
              <a:buChar char="•"/>
              <a:tabLst/>
              <a:defRPr sz="1800" b="0" i="0" u="none" strike="noStrike" kern="0" cap="none" spc="0" baseline="0">
                <a:solidFill>
                  <a:srgbClr val="000000"/>
                </a:solidFill>
                <a:uFillTx/>
              </a:defRPr>
            </a:pPr>
            <a:r>
              <a:rPr lang="zh-TW" sz="2800" b="0" i="0" u="none" strike="noStrike" kern="1200" cap="none" spc="-1" baseline="0" dirty="0">
                <a:solidFill>
                  <a:srgbClr val="FF0000"/>
                </a:solidFill>
                <a:uFillTx/>
                <a:latin typeface="Courier New"/>
                <a:ea typeface="Noto Sans CJK TC Light" panose="020B0300000000000000" pitchFamily="34" charset="-120"/>
                <a:cs typeface="Noto Sans Mono Light" panose="020B0409040504020204" pitchFamily="50"/>
              </a:rPr>
              <a:t>gcc list_acl.c -lacl</a:t>
            </a:r>
            <a:endParaRPr lang="zh-TW" sz="2800" b="0" i="0" u="none" strike="noStrike" kern="1200" cap="none" spc="-1" baseline="0" dirty="0">
              <a:solidFill>
                <a:srgbClr val="000000"/>
              </a:solidFill>
              <a:uFillTx/>
              <a:latin typeface="Courier New"/>
              <a:ea typeface="Noto Sans CJK TC Light" panose="020B0300000000000000" pitchFamily="34" charset="-120"/>
              <a:cs typeface="Noto Sans Mono Light" panose="020B0409040504020204" pitchFamily="50"/>
            </a:endParaRPr>
          </a:p>
        </p:txBody>
      </p:sp>
    </p:spTree>
    <p:extLst>
      <p:ext uri="{BB962C8B-B14F-4D97-AF65-F5344CB8AC3E}">
        <p14:creationId xmlns:p14="http://schemas.microsoft.com/office/powerpoint/2010/main" val="34062239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317724-1B60-C942-B116-46EB83F7733E}"/>
              </a:ext>
            </a:extLst>
          </p:cNvPr>
          <p:cNvSpPr>
            <a:spLocks noGrp="1"/>
          </p:cNvSpPr>
          <p:nvPr>
            <p:ph type="title"/>
          </p:nvPr>
        </p:nvSpPr>
        <p:spPr/>
        <p:txBody>
          <a:bodyPr>
            <a:normAutofit/>
          </a:bodyPr>
          <a:lstStyle/>
          <a:p>
            <a:r>
              <a:rPr kumimoji="1" lang="en-US" altLang="zh-TW" sz="4400" dirty="0">
                <a:latin typeface="Noto Sans CJK TC Light" panose="020B0300000000000000" pitchFamily="34" charset="-120"/>
              </a:rPr>
              <a:t>clang</a:t>
            </a:r>
            <a:endParaRPr kumimoji="1" lang="zh-TW" altLang="en-US" sz="4400" dirty="0">
              <a:latin typeface="Noto Sans CJK TC Light" panose="020B0300000000000000" pitchFamily="34" charset="-120"/>
            </a:endParaRPr>
          </a:p>
        </p:txBody>
      </p:sp>
      <p:sp>
        <p:nvSpPr>
          <p:cNvPr id="3" name="副標題 2">
            <a:extLst>
              <a:ext uri="{FF2B5EF4-FFF2-40B4-BE49-F238E27FC236}">
                <a16:creationId xmlns:a16="http://schemas.microsoft.com/office/drawing/2014/main" id="{01E8ABD4-A757-504D-9593-207764E0DB2C}"/>
              </a:ext>
            </a:extLst>
          </p:cNvPr>
          <p:cNvSpPr>
            <a:spLocks noGrp="1"/>
          </p:cNvSpPr>
          <p:nvPr>
            <p:ph type="subTitle" idx="4294967295"/>
          </p:nvPr>
        </p:nvSpPr>
        <p:spPr/>
        <p:txBody>
          <a:bodyPr>
            <a:normAutofit/>
          </a:bodyPr>
          <a:lstStyle/>
          <a:p>
            <a:pPr algn="l"/>
            <a:r>
              <a:rPr kumimoji="1" lang="en-US" altLang="zh-TW" dirty="0">
                <a:latin typeface="Noto Sans CJK TC Light" panose="020B0300000000000000" pitchFamily="34" charset="-120"/>
              </a:rPr>
              <a:t>Clang is designed to be highly compatible with GCC.</a:t>
            </a:r>
          </a:p>
          <a:p>
            <a:pPr lvl="1"/>
            <a:r>
              <a:rPr kumimoji="1" lang="en-US" altLang="zh-TW" dirty="0">
                <a:latin typeface="Noto Sans CJK TC Light" panose="020B0300000000000000" pitchFamily="34" charset="-120"/>
              </a:rPr>
              <a:t>Clang's command-line interface is similar to and shares many flags and options with GCC. </a:t>
            </a:r>
          </a:p>
          <a:p>
            <a:pPr lvl="1"/>
            <a:r>
              <a:rPr kumimoji="1" lang="en-US" altLang="zh-TW" dirty="0">
                <a:latin typeface="Noto Sans CJK TC Light" panose="020B0300000000000000" pitchFamily="34" charset="-120"/>
              </a:rPr>
              <a:t>Clang implements many GNU language extensions and enables them by default.</a:t>
            </a:r>
          </a:p>
          <a:p>
            <a:pPr algn="l"/>
            <a:r>
              <a:rPr kumimoji="1" lang="en-US" altLang="zh-TW" dirty="0">
                <a:latin typeface="Noto Sans CJK TC Light" panose="020B0300000000000000" pitchFamily="34" charset="-120"/>
              </a:rPr>
              <a:t>Clang's developers aim to reduce memory footprint and increase compilation speed compared to competing compilers, such as GCC.</a:t>
            </a:r>
          </a:p>
          <a:p>
            <a:pPr lvl="1"/>
            <a:r>
              <a:rPr lang="en-US" altLang="zh-TW" dirty="0">
                <a:latin typeface="Noto Sans CJK TC Light" panose="020B0300000000000000" pitchFamily="34" charset="-120"/>
              </a:rPr>
              <a:t>More recent comparisons indicate that both compilers have evolved to increase their performance.</a:t>
            </a:r>
          </a:p>
          <a:p>
            <a:pPr lvl="1"/>
            <a:r>
              <a:rPr kumimoji="1" lang="zh-CN" altLang="en-US" dirty="0">
                <a:latin typeface="Noto Sans CJK TC Light" panose="020B0300000000000000" pitchFamily="34" charset="-120"/>
              </a:rPr>
              <a:t>效能不分軒輊</a:t>
            </a:r>
            <a:endParaRPr kumimoji="1" lang="en-US" altLang="zh-TW" dirty="0">
              <a:latin typeface="Noto Sans CJK TC Light" panose="020B0300000000000000" pitchFamily="34" charset="-120"/>
            </a:endParaRPr>
          </a:p>
        </p:txBody>
      </p:sp>
    </p:spTree>
    <p:extLst>
      <p:ext uri="{BB962C8B-B14F-4D97-AF65-F5344CB8AC3E}">
        <p14:creationId xmlns:p14="http://schemas.microsoft.com/office/powerpoint/2010/main" val="41380476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8CB564D-108B-E846-80BC-1867CA85E7F6}"/>
              </a:ext>
            </a:extLst>
          </p:cNvPr>
          <p:cNvSpPr txBox="1"/>
          <p:nvPr/>
        </p:nvSpPr>
        <p:spPr>
          <a:xfrm>
            <a:off x="838084" y="365037"/>
            <a:ext cx="10515243" cy="132515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zh-TW" sz="440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position of gcc -l option</a:t>
            </a:r>
          </a:p>
        </p:txBody>
      </p:sp>
      <p:sp>
        <p:nvSpPr>
          <p:cNvPr id="3" name="TextShape 2">
            <a:extLst>
              <a:ext uri="{FF2B5EF4-FFF2-40B4-BE49-F238E27FC236}">
                <a16:creationId xmlns:a16="http://schemas.microsoft.com/office/drawing/2014/main" id="{F3925F12-FB64-C24D-A795-3CF3B575BCDC}"/>
              </a:ext>
            </a:extLst>
          </p:cNvPr>
          <p:cNvSpPr txBox="1"/>
          <p:nvPr/>
        </p:nvSpPr>
        <p:spPr>
          <a:xfrm>
            <a:off x="838084" y="1825563"/>
            <a:ext cx="10515243" cy="4350962"/>
          </a:xfrm>
          <a:prstGeom prst="rect">
            <a:avLst/>
          </a:prstGeom>
          <a:noFill/>
          <a:ln cap="flat">
            <a:noFill/>
          </a:ln>
        </p:spPr>
        <p:txBody>
          <a:bodyPr vert="horz" wrap="square" lIns="91440" tIns="45720" rIns="91440" bIns="45720" anchor="t" anchorCtr="0" compatLnSpc="1">
            <a:normAutofit/>
          </a:bodyPr>
          <a:lstStyle/>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It makes a difference where in the command you write this option; the linker searches and processes libraries and object files in the order they are specified. </a:t>
            </a:r>
          </a:p>
          <a:p>
            <a:pPr marL="228600" marR="0" lvl="0" indent="-228243" algn="l" defTabSz="914400" rtl="0" fontAlgn="auto" hangingPunct="1">
              <a:lnSpc>
                <a:spcPct val="15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Thus,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foo.o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lz</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bar.o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searches library z after file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foo.o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but before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bar.o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If </a:t>
            </a:r>
            <a:r>
              <a:rPr lang="en-US" sz="2600" b="0" i="0" u="none" strike="noStrike" kern="1200" cap="none" spc="-1" baseline="0" dirty="0" err="1">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bar.o</a:t>
            </a:r>
            <a:r>
              <a:rPr lang="en-US" sz="2600" b="0" i="0" u="none" strike="noStrike" kern="1200" cap="none" spc="-1" baseline="0" dirty="0">
                <a:solidFill>
                  <a:srgbClr val="000000"/>
                </a:solidFill>
                <a:uFillTx/>
                <a:latin typeface="Noto Sans CJK TC" panose="020B0500000000000000" pitchFamily="34" charset="-128"/>
                <a:ea typeface="Noto Sans CJK TC" panose="020B0500000000000000" pitchFamily="34" charset="-128"/>
                <a:cs typeface="Noto Sans Mono Light" panose="020B0409040504020204" pitchFamily="50"/>
              </a:rPr>
              <a:t> refers to functions in z, those functions may not be loaded.</a:t>
            </a:r>
          </a:p>
        </p:txBody>
      </p:sp>
    </p:spTree>
    <p:extLst>
      <p:ext uri="{BB962C8B-B14F-4D97-AF65-F5344CB8AC3E}">
        <p14:creationId xmlns:p14="http://schemas.microsoft.com/office/powerpoint/2010/main" val="34349426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6927</Words>
  <Application>Microsoft Macintosh PowerPoint</Application>
  <PresentationFormat>寬螢幕</PresentationFormat>
  <Paragraphs>997</Paragraphs>
  <Slides>125</Slides>
  <Notes>5</Notes>
  <HiddenSlides>0</HiddenSlides>
  <MMClips>0</MMClips>
  <ScaleCrop>false</ScaleCrop>
  <HeadingPairs>
    <vt:vector size="6" baseType="variant">
      <vt:variant>
        <vt:lpstr>使用字型</vt:lpstr>
      </vt:variant>
      <vt:variant>
        <vt:i4>20</vt:i4>
      </vt:variant>
      <vt:variant>
        <vt:lpstr>佈景主題</vt:lpstr>
      </vt:variant>
      <vt:variant>
        <vt:i4>1</vt:i4>
      </vt:variant>
      <vt:variant>
        <vt:lpstr>投影片標題</vt:lpstr>
      </vt:variant>
      <vt:variant>
        <vt:i4>125</vt:i4>
      </vt:variant>
    </vt:vector>
  </HeadingPairs>
  <TitlesOfParts>
    <vt:vector size="146" baseType="lpstr">
      <vt:lpstr>微軟正黑體</vt:lpstr>
      <vt:lpstr>新細明體</vt:lpstr>
      <vt:lpstr>Noto Mono</vt:lpstr>
      <vt:lpstr>Noto Sans CJK TC</vt:lpstr>
      <vt:lpstr>Noto Sans CJK TC DemiLight</vt:lpstr>
      <vt:lpstr>Noto Sans CJK TC Light</vt:lpstr>
      <vt:lpstr>Noto Sans CJK TC Medium</vt:lpstr>
      <vt:lpstr>Noto Sans Mono CJK TC</vt:lpstr>
      <vt:lpstr>黑体</vt:lpstr>
      <vt:lpstr>StarSymbol</vt:lpstr>
      <vt:lpstr>Arial</vt:lpstr>
      <vt:lpstr>Calibri</vt:lpstr>
      <vt:lpstr>Consolas</vt:lpstr>
      <vt:lpstr>Courier</vt:lpstr>
      <vt:lpstr>Courier New</vt:lpstr>
      <vt:lpstr>Menlo</vt:lpstr>
      <vt:lpstr>Menlo-Regular</vt:lpstr>
      <vt:lpstr>Noto Sans</vt:lpstr>
      <vt:lpstr>Noto Sans Mono</vt:lpstr>
      <vt:lpstr>Noto Sans Mono Light</vt:lpstr>
      <vt:lpstr>Office 佈景主題</vt:lpstr>
      <vt:lpstr>PowerPoint 簡報</vt:lpstr>
      <vt:lpstr>認識檔案基本屬性</vt:lpstr>
      <vt:lpstr>檔案的基本屬性 (ls -alh)</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如果是setuid的程式，檔案的owner是root，會發生什麼情況？</vt:lpstr>
      <vt:lpstr>如果是setuid的程式，檔案的owner是root，會發生什麼情況？</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hardlink的特性</vt:lpstr>
      <vt:lpstr>hardlink的特性</vt:lpstr>
      <vt:lpstr>hardlink的特性</vt:lpstr>
      <vt:lpstr>softlink的特性 </vt:lpstr>
      <vt:lpstr>softlink的特性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umask的功能 </vt:lpstr>
      <vt:lpstr>umask的功能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clang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修改listattr.c</vt:lpstr>
      <vt:lpstr>PowerPoint 簡報</vt:lpstr>
      <vt:lpstr>PowerPoint 簡報</vt:lpstr>
      <vt:lpstr>期中考成績</vt:lpstr>
      <vt:lpstr>成績分布</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習五 羅</dc:creator>
  <cp:lastModifiedBy>習五 羅</cp:lastModifiedBy>
  <cp:revision>16</cp:revision>
  <dcterms:created xsi:type="dcterms:W3CDTF">2018-05-08T05:54:43Z</dcterms:created>
  <dcterms:modified xsi:type="dcterms:W3CDTF">2018-06-21T08:39:17Z</dcterms:modified>
</cp:coreProperties>
</file>