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8"/>
  </p:notesMasterIdLst>
  <p:sldIdLst>
    <p:sldId id="312" r:id="rId2"/>
    <p:sldId id="313" r:id="rId3"/>
    <p:sldId id="314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7" r:id="rId12"/>
    <p:sldId id="328" r:id="rId13"/>
    <p:sldId id="329" r:id="rId14"/>
    <p:sldId id="330" r:id="rId15"/>
    <p:sldId id="308" r:id="rId16"/>
    <p:sldId id="309" r:id="rId17"/>
    <p:sldId id="301" r:id="rId18"/>
    <p:sldId id="302" r:id="rId19"/>
    <p:sldId id="304" r:id="rId20"/>
    <p:sldId id="306" r:id="rId21"/>
    <p:sldId id="310" r:id="rId22"/>
    <p:sldId id="331" r:id="rId23"/>
    <p:sldId id="332" r:id="rId24"/>
    <p:sldId id="333" r:id="rId25"/>
    <p:sldId id="334" r:id="rId26"/>
    <p:sldId id="336" r:id="rId27"/>
    <p:sldId id="372" r:id="rId28"/>
    <p:sldId id="337" r:id="rId29"/>
    <p:sldId id="338" r:id="rId30"/>
    <p:sldId id="339" r:id="rId31"/>
    <p:sldId id="374" r:id="rId32"/>
    <p:sldId id="340" r:id="rId33"/>
    <p:sldId id="341" r:id="rId34"/>
    <p:sldId id="344" r:id="rId35"/>
    <p:sldId id="345" r:id="rId36"/>
    <p:sldId id="346" r:id="rId37"/>
    <p:sldId id="347" r:id="rId38"/>
    <p:sldId id="348" r:id="rId39"/>
    <p:sldId id="349" r:id="rId40"/>
    <p:sldId id="351" r:id="rId41"/>
    <p:sldId id="352" r:id="rId42"/>
    <p:sldId id="350" r:id="rId43"/>
    <p:sldId id="377" r:id="rId44"/>
    <p:sldId id="379" r:id="rId45"/>
    <p:sldId id="380" r:id="rId46"/>
    <p:sldId id="353" r:id="rId47"/>
    <p:sldId id="354" r:id="rId48"/>
    <p:sldId id="355" r:id="rId49"/>
    <p:sldId id="357" r:id="rId50"/>
    <p:sldId id="356" r:id="rId51"/>
    <p:sldId id="358" r:id="rId52"/>
    <p:sldId id="359" r:id="rId53"/>
    <p:sldId id="360" r:id="rId54"/>
    <p:sldId id="361" r:id="rId55"/>
    <p:sldId id="362" r:id="rId56"/>
    <p:sldId id="363" r:id="rId57"/>
    <p:sldId id="365" r:id="rId58"/>
    <p:sldId id="366" r:id="rId59"/>
    <p:sldId id="371" r:id="rId60"/>
    <p:sldId id="367" r:id="rId61"/>
    <p:sldId id="368" r:id="rId62"/>
    <p:sldId id="369" r:id="rId63"/>
    <p:sldId id="370" r:id="rId64"/>
    <p:sldId id="376" r:id="rId65"/>
    <p:sldId id="311" r:id="rId66"/>
    <p:sldId id="373" r:id="rId6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5FF84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02" autoAdjust="0"/>
    <p:restoredTop sz="92929"/>
  </p:normalViewPr>
  <p:slideViewPr>
    <p:cSldViewPr snapToGrid="0">
      <p:cViewPr varScale="1">
        <p:scale>
          <a:sx n="108" d="100"/>
          <a:sy n="108" d="100"/>
        </p:scale>
        <p:origin x="232" y="2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61" d="100"/>
          <a:sy n="161" d="100"/>
        </p:scale>
        <p:origin x="67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2F726-B46C-4364-8DF8-7829E004135A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8A871-9AA9-4C6A-813D-9B9CA6438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63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2" name="Picture 2" descr="https://mirrors.creativecommons.org/presskit/buttons/88x31/png/by-nc-sa.png">
            <a:extLst>
              <a:ext uri="{FF2B5EF4-FFF2-40B4-BE49-F238E27FC236}">
                <a16:creationId xmlns:a16="http://schemas.microsoft.com/office/drawing/2014/main" id="{353C9410-0D6B-D04F-8EE1-C947B629CE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941" y="5743181"/>
            <a:ext cx="2796117" cy="97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35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2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79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46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節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82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95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40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13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61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6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87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CE8F2-C8C0-4341-9710-F79D26D217E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D6756D7-9FCB-FC45-8DA1-E1AB1A0D95A6}"/>
              </a:ext>
            </a:extLst>
          </p:cNvPr>
          <p:cNvSpPr txBox="1"/>
          <p:nvPr userDrawn="1"/>
        </p:nvSpPr>
        <p:spPr>
          <a:xfrm>
            <a:off x="3846576" y="6356350"/>
            <a:ext cx="449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創作共用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姓名   標示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非商業性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相同方式分享</a:t>
            </a:r>
            <a:endParaRPr kumimoji="1" lang="zh-TW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kumimoji="1"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CC-BY-NC-SA</a:t>
            </a:r>
            <a:endParaRPr kumimoji="1" lang="zh-TW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D2D1590-107C-1B44-9935-81CC7CD2D421}"/>
              </a:ext>
            </a:extLst>
          </p:cNvPr>
          <p:cNvSpPr txBox="1"/>
          <p:nvPr userDrawn="1"/>
        </p:nvSpPr>
        <p:spPr>
          <a:xfrm>
            <a:off x="629963" y="6424410"/>
            <a:ext cx="2292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中正大學</a:t>
            </a:r>
            <a:r>
              <a:rPr kumimoji="1"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羅習五</a:t>
            </a:r>
            <a:endParaRPr kumimoji="1" lang="zh-TW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21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iti TC Medium" pitchFamily="2" charset="-128"/>
          <a:ea typeface="Heiti TC Medium" pitchFamily="2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iti TC Medium" pitchFamily="2" charset="-128"/>
          <a:ea typeface="Heiti TC Medium" pitchFamily="2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iti TC Medium" pitchFamily="2" charset="-128"/>
          <a:ea typeface="Heiti TC Medium" pitchFamily="2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iti TC Medium" pitchFamily="2" charset="-128"/>
          <a:ea typeface="Heiti TC Medium" pitchFamily="2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iti TC Medium" pitchFamily="2" charset="-128"/>
          <a:ea typeface="Heiti TC Medium" pitchFamily="2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iti TC Medium" pitchFamily="2" charset="-128"/>
          <a:ea typeface="Heiti TC Medium" pitchFamily="2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vignette.wikia.nocookie.net/plantsvszombies/images/b/bc/Newspaper_Zombie.png/revision/latest?cb=20120311221149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10E9AA2-2A2C-EF46-87D0-9C01A2322D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Process control</a:t>
            </a:r>
            <a:endParaRPr kumimoji="1"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1EA7D6F7-B529-604F-9862-DD31289368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中正大學，作業系統實驗室</a:t>
            </a:r>
            <a:endParaRPr kumimoji="1" lang="en-US" altLang="zh-TW" dirty="0"/>
          </a:p>
          <a:p>
            <a:r>
              <a:rPr kumimoji="1" lang="zh-TW" altLang="en-US" dirty="0"/>
              <a:t>羅習五</a:t>
            </a:r>
            <a:r>
              <a:rPr kumimoji="1" lang="zh-Hant" altLang="en-US" dirty="0"/>
              <a:t> 陽春副教授</a:t>
            </a:r>
            <a:endParaRPr kumimoji="1" lang="en-US" altLang="zh-Hant" dirty="0"/>
          </a:p>
          <a:p>
            <a:r>
              <a:rPr kumimoji="1" lang="en-US" altLang="zh-TW" dirty="0" err="1"/>
              <a:t>shiwulo@gmail.com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4673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70E4F-ECE2-A340-866F-6D5F5D14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fork()</a:t>
            </a:r>
            <a:endParaRPr kumimoji="1" lang="zh-TW" altLang="en-US" dirty="0"/>
          </a:p>
        </p:txBody>
      </p: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A49325CB-4FB5-AE4D-A2D4-E90C10C99130}"/>
              </a:ext>
            </a:extLst>
          </p:cNvPr>
          <p:cNvCxnSpPr>
            <a:cxnSpLocks/>
          </p:cNvCxnSpPr>
          <p:nvPr/>
        </p:nvCxnSpPr>
        <p:spPr>
          <a:xfrm>
            <a:off x="4419600" y="1690688"/>
            <a:ext cx="0" cy="4786312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7C876E0D-B8A2-4844-ABAA-298678E1C5B9}"/>
              </a:ext>
            </a:extLst>
          </p:cNvPr>
          <p:cNvSpPr txBox="1"/>
          <p:nvPr/>
        </p:nvSpPr>
        <p:spPr>
          <a:xfrm>
            <a:off x="3951361" y="1025991"/>
            <a:ext cx="936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/>
              <a:t>parent</a:t>
            </a:r>
          </a:p>
          <a:p>
            <a:pPr algn="ctr"/>
            <a:r>
              <a:rPr kumimoji="1" lang="en-US" altLang="zh-TW" dirty="0" err="1"/>
              <a:t>pid</a:t>
            </a:r>
            <a:r>
              <a:rPr kumimoji="1" lang="en-US" altLang="zh-TW" dirty="0"/>
              <a:t> = 78</a:t>
            </a:r>
            <a:endParaRPr kumimoji="1"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B8D092A5-4265-BD4E-96A0-53C1C9F57012}"/>
              </a:ext>
            </a:extLst>
          </p:cNvPr>
          <p:cNvSpPr/>
          <p:nvPr/>
        </p:nvSpPr>
        <p:spPr>
          <a:xfrm>
            <a:off x="4275361" y="2872012"/>
            <a:ext cx="288477" cy="288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FD87430-8923-064B-BE6E-6BFA0D532313}"/>
              </a:ext>
            </a:extLst>
          </p:cNvPr>
          <p:cNvSpPr txBox="1"/>
          <p:nvPr/>
        </p:nvSpPr>
        <p:spPr>
          <a:xfrm>
            <a:off x="3056512" y="2824719"/>
            <a:ext cx="108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ret=fork()</a:t>
            </a:r>
            <a:endParaRPr kumimoji="1"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2637D35-FAF2-0A4A-9965-B3CEE0E474AD}"/>
              </a:ext>
            </a:extLst>
          </p:cNvPr>
          <p:cNvCxnSpPr>
            <a:stCxn id="8" idx="6"/>
          </p:cNvCxnSpPr>
          <p:nvPr/>
        </p:nvCxnSpPr>
        <p:spPr>
          <a:xfrm flipV="1">
            <a:off x="4563838" y="3016250"/>
            <a:ext cx="1595662" cy="1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7259BEC7-B0B4-7D40-ADBD-F38D634D6BC7}"/>
              </a:ext>
            </a:extLst>
          </p:cNvPr>
          <p:cNvCxnSpPr>
            <a:cxnSpLocks/>
          </p:cNvCxnSpPr>
          <p:nvPr/>
        </p:nvCxnSpPr>
        <p:spPr>
          <a:xfrm>
            <a:off x="6159500" y="3009385"/>
            <a:ext cx="0" cy="3467615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4EFA59D-1231-604A-A75F-21C345F167AB}"/>
              </a:ext>
            </a:extLst>
          </p:cNvPr>
          <p:cNvSpPr txBox="1"/>
          <p:nvPr/>
        </p:nvSpPr>
        <p:spPr>
          <a:xfrm>
            <a:off x="3056512" y="3803650"/>
            <a:ext cx="1023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ret &gt; 0</a:t>
            </a:r>
          </a:p>
          <a:p>
            <a:r>
              <a:rPr kumimoji="1" lang="en-US" altLang="zh-TW" dirty="0"/>
              <a:t>ret == 98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443E01C-F7B8-8C45-8DF0-FFC31C3CC24B}"/>
              </a:ext>
            </a:extLst>
          </p:cNvPr>
          <p:cNvSpPr txBox="1"/>
          <p:nvPr/>
        </p:nvSpPr>
        <p:spPr>
          <a:xfrm>
            <a:off x="6402962" y="3803650"/>
            <a:ext cx="906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ret == 0</a:t>
            </a:r>
            <a:endParaRPr kumimoji="1"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FF19BA9-CDE1-F841-A195-75519CB0CF83}"/>
              </a:ext>
            </a:extLst>
          </p:cNvPr>
          <p:cNvSpPr txBox="1"/>
          <p:nvPr/>
        </p:nvSpPr>
        <p:spPr>
          <a:xfrm>
            <a:off x="5691262" y="2178388"/>
            <a:ext cx="936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/>
              <a:t>child</a:t>
            </a:r>
          </a:p>
          <a:p>
            <a:pPr algn="ctr"/>
            <a:r>
              <a:rPr kumimoji="1" lang="en-US" altLang="zh-TW" dirty="0" err="1"/>
              <a:t>pid</a:t>
            </a:r>
            <a:r>
              <a:rPr kumimoji="1" lang="en-US" altLang="zh-TW" dirty="0"/>
              <a:t> = 98</a:t>
            </a:r>
            <a:endParaRPr kumimoji="1" lang="zh-TW" altLang="en-US" dirty="0"/>
          </a:p>
        </p:txBody>
      </p:sp>
      <p:pic>
        <p:nvPicPr>
          <p:cNvPr id="13" name="Picture 3" descr="File:Twins.png">
            <a:extLst>
              <a:ext uri="{FF2B5EF4-FFF2-40B4-BE49-F238E27FC236}">
                <a16:creationId xmlns:a16="http://schemas.microsoft.com/office/drawing/2014/main" id="{6FCC8EEC-4DAE-E54A-9E0A-43DC02489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2616200"/>
            <a:ext cx="4572000" cy="42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496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D2E45944-A9E6-7D45-AAA4-A901A6270214}"/>
              </a:ext>
            </a:extLst>
          </p:cNvPr>
          <p:cNvSpPr/>
          <p:nvPr/>
        </p:nvSpPr>
        <p:spPr>
          <a:xfrm>
            <a:off x="5446637" y="1586602"/>
            <a:ext cx="1422400" cy="517276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 dirty="0" err="1">
                <a:solidFill>
                  <a:schemeClr val="tx1"/>
                </a:solidFill>
              </a:rPr>
              <a:t>a.out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4862D9F-BEFF-B447-83E1-3CF99EDE813D}"/>
              </a:ext>
            </a:extLst>
          </p:cNvPr>
          <p:cNvSpPr/>
          <p:nvPr/>
        </p:nvSpPr>
        <p:spPr>
          <a:xfrm>
            <a:off x="3708398" y="1586602"/>
            <a:ext cx="1422400" cy="517276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 dirty="0" err="1">
                <a:solidFill>
                  <a:schemeClr val="tx1"/>
                </a:solidFill>
              </a:rPr>
              <a:t>a.out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970E4F-ECE2-A340-866F-6D5F5D14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fork()</a:t>
            </a:r>
            <a:endParaRPr kumimoji="1" lang="zh-TW" altLang="en-US" dirty="0"/>
          </a:p>
        </p:txBody>
      </p: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A49325CB-4FB5-AE4D-A2D4-E90C10C99130}"/>
              </a:ext>
            </a:extLst>
          </p:cNvPr>
          <p:cNvCxnSpPr>
            <a:cxnSpLocks/>
          </p:cNvCxnSpPr>
          <p:nvPr/>
        </p:nvCxnSpPr>
        <p:spPr>
          <a:xfrm>
            <a:off x="4419600" y="1690688"/>
            <a:ext cx="0" cy="4786312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7C876E0D-B8A2-4844-ABAA-298678E1C5B9}"/>
              </a:ext>
            </a:extLst>
          </p:cNvPr>
          <p:cNvSpPr txBox="1"/>
          <p:nvPr/>
        </p:nvSpPr>
        <p:spPr>
          <a:xfrm>
            <a:off x="3951361" y="1025991"/>
            <a:ext cx="936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/>
              <a:t>parent</a:t>
            </a:r>
          </a:p>
          <a:p>
            <a:pPr algn="ctr"/>
            <a:r>
              <a:rPr kumimoji="1" lang="en-US" altLang="zh-TW" dirty="0" err="1"/>
              <a:t>pid</a:t>
            </a:r>
            <a:r>
              <a:rPr kumimoji="1" lang="en-US" altLang="zh-TW" dirty="0"/>
              <a:t> = 78</a:t>
            </a:r>
            <a:endParaRPr kumimoji="1"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B8D092A5-4265-BD4E-96A0-53C1C9F57012}"/>
              </a:ext>
            </a:extLst>
          </p:cNvPr>
          <p:cNvSpPr/>
          <p:nvPr/>
        </p:nvSpPr>
        <p:spPr>
          <a:xfrm>
            <a:off x="4275361" y="2872012"/>
            <a:ext cx="288477" cy="288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FD87430-8923-064B-BE6E-6BFA0D532313}"/>
              </a:ext>
            </a:extLst>
          </p:cNvPr>
          <p:cNvSpPr txBox="1"/>
          <p:nvPr/>
        </p:nvSpPr>
        <p:spPr>
          <a:xfrm>
            <a:off x="3056512" y="2824719"/>
            <a:ext cx="108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ret=fork()</a:t>
            </a:r>
            <a:endParaRPr kumimoji="1"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2637D35-FAF2-0A4A-9965-B3CEE0E474AD}"/>
              </a:ext>
            </a:extLst>
          </p:cNvPr>
          <p:cNvCxnSpPr>
            <a:stCxn id="8" idx="6"/>
          </p:cNvCxnSpPr>
          <p:nvPr/>
        </p:nvCxnSpPr>
        <p:spPr>
          <a:xfrm flipV="1">
            <a:off x="4563838" y="3016250"/>
            <a:ext cx="1595662" cy="1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7259BEC7-B0B4-7D40-ADBD-F38D634D6BC7}"/>
              </a:ext>
            </a:extLst>
          </p:cNvPr>
          <p:cNvCxnSpPr>
            <a:cxnSpLocks/>
          </p:cNvCxnSpPr>
          <p:nvPr/>
        </p:nvCxnSpPr>
        <p:spPr>
          <a:xfrm>
            <a:off x="6159500" y="3009385"/>
            <a:ext cx="0" cy="3467615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4EFA59D-1231-604A-A75F-21C345F167AB}"/>
              </a:ext>
            </a:extLst>
          </p:cNvPr>
          <p:cNvSpPr txBox="1"/>
          <p:nvPr/>
        </p:nvSpPr>
        <p:spPr>
          <a:xfrm>
            <a:off x="3056512" y="3803650"/>
            <a:ext cx="1023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ret &gt; 0</a:t>
            </a:r>
          </a:p>
          <a:p>
            <a:r>
              <a:rPr kumimoji="1" lang="en-US" altLang="zh-TW" dirty="0"/>
              <a:t>ret == 98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443E01C-F7B8-8C45-8DF0-FFC31C3CC24B}"/>
              </a:ext>
            </a:extLst>
          </p:cNvPr>
          <p:cNvSpPr txBox="1"/>
          <p:nvPr/>
        </p:nvSpPr>
        <p:spPr>
          <a:xfrm>
            <a:off x="6402962" y="3803650"/>
            <a:ext cx="906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ret == 0</a:t>
            </a:r>
            <a:endParaRPr kumimoji="1"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FF19BA9-CDE1-F841-A195-75519CB0CF83}"/>
              </a:ext>
            </a:extLst>
          </p:cNvPr>
          <p:cNvSpPr txBox="1"/>
          <p:nvPr/>
        </p:nvSpPr>
        <p:spPr>
          <a:xfrm>
            <a:off x="5691262" y="2178388"/>
            <a:ext cx="936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/>
              <a:t>child</a:t>
            </a:r>
          </a:p>
          <a:p>
            <a:pPr algn="ctr"/>
            <a:r>
              <a:rPr kumimoji="1" lang="en-US" altLang="zh-TW" dirty="0" err="1"/>
              <a:t>pid</a:t>
            </a:r>
            <a:r>
              <a:rPr kumimoji="1" lang="en-US" altLang="zh-TW" dirty="0"/>
              <a:t> = 98</a:t>
            </a:r>
            <a:endParaRPr kumimoji="1" lang="zh-TW" altLang="en-US" dirty="0"/>
          </a:p>
        </p:txBody>
      </p:sp>
      <p:pic>
        <p:nvPicPr>
          <p:cNvPr id="17" name="Picture 3" descr="File:Twins.png">
            <a:extLst>
              <a:ext uri="{FF2B5EF4-FFF2-40B4-BE49-F238E27FC236}">
                <a16:creationId xmlns:a16="http://schemas.microsoft.com/office/drawing/2014/main" id="{FB646C44-596A-7342-8C55-6F7D9AAAA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2616200"/>
            <a:ext cx="4572000" cy="42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418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D5F87D9-840B-2946-8FCB-55A8881B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fork1.c</a:t>
            </a:r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1679BF-E73A-5344-860C-979B4C17B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4000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78492A"/>
                </a:solidFill>
                <a:latin typeface="Menlo" charset="0"/>
              </a:rPr>
              <a:t>#include </a:t>
            </a:r>
            <a:r>
              <a:rPr lang="is-IS" altLang="zh-TW" sz="1800" dirty="0">
                <a:solidFill>
                  <a:srgbClr val="D12F1B"/>
                </a:solidFill>
                <a:latin typeface="Menlo" charset="0"/>
              </a:rPr>
              <a:t>&lt;stdio.h&gt;</a:t>
            </a:r>
            <a:endParaRPr lang="is-IS" altLang="zh-TW" sz="1800" dirty="0">
              <a:solidFill>
                <a:srgbClr val="78492A"/>
              </a:solidFill>
              <a:latin typeface="Menlo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78492A"/>
                </a:solidFill>
                <a:latin typeface="Menlo" charset="0"/>
              </a:rPr>
              <a:t>#include </a:t>
            </a:r>
            <a:r>
              <a:rPr lang="is-IS" altLang="zh-TW" sz="1800" dirty="0">
                <a:solidFill>
                  <a:srgbClr val="D12F1B"/>
                </a:solidFill>
                <a:latin typeface="Menlo" charset="0"/>
              </a:rPr>
              <a:t>&lt;unistd.h&gt;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 main()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sz="1800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 var = </a:t>
            </a:r>
            <a:r>
              <a:rPr lang="is-IS" altLang="zh-TW" sz="1800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    pid_t pid;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    pid = fork();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    printf(“%d”, var);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sz="1800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(pid == </a:t>
            </a:r>
            <a:r>
              <a:rPr lang="is-IS" altLang="zh-TW" sz="1800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) { </a:t>
            </a:r>
            <a:r>
              <a:rPr lang="is-IS" altLang="zh-TW" sz="1800" dirty="0">
                <a:solidFill>
                  <a:srgbClr val="008400"/>
                </a:solidFill>
                <a:latin typeface="Menlo" charset="0"/>
              </a:rPr>
              <a:t>/* child </a:t>
            </a:r>
            <a:r>
              <a:rPr lang="zh-TW" altLang="is-IS" sz="1800" dirty="0">
                <a:solidFill>
                  <a:srgbClr val="008400"/>
                </a:solidFill>
                <a:latin typeface="PingFang TC" charset="-120"/>
              </a:rPr>
              <a:t>執行</a:t>
            </a:r>
            <a:r>
              <a:rPr lang="is-IS" altLang="zh-TW" sz="1800" dirty="0">
                <a:solidFill>
                  <a:srgbClr val="008400"/>
                </a:solidFill>
                <a:latin typeface="Menlo" charset="0"/>
              </a:rPr>
              <a:t> */</a:t>
            </a:r>
            <a:endParaRPr lang="is-IS" altLang="zh-TW" sz="1800" dirty="0">
              <a:solidFill>
                <a:srgbClr val="000000"/>
              </a:solidFill>
              <a:latin typeface="Menlo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        var = </a:t>
            </a:r>
            <a:r>
              <a:rPr lang="is-IS" altLang="zh-TW" sz="1800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    }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49BFE0-A0BA-9540-9982-ECB4519F03A9}"/>
              </a:ext>
            </a:extLst>
          </p:cNvPr>
          <p:cNvSpPr/>
          <p:nvPr/>
        </p:nvSpPr>
        <p:spPr>
          <a:xfrm>
            <a:off x="5791200" y="1935887"/>
            <a:ext cx="62674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2"/>
            </a:pP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    else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(pid &gt; 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) {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parent </a:t>
            </a:r>
            <a:r>
              <a:rPr lang="zh-TW" altLang="is-IS" dirty="0">
                <a:solidFill>
                  <a:srgbClr val="008400"/>
                </a:solidFill>
                <a:latin typeface="PingFang TC" charset="-120"/>
              </a:rPr>
              <a:t>執行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 */</a:t>
            </a:r>
            <a:endParaRPr lang="is-IS" altLang="zh-TW" dirty="0">
              <a:solidFill>
                <a:srgbClr val="000000"/>
              </a:solidFill>
              <a:latin typeface="Menlo" charset="0"/>
            </a:endParaRPr>
          </a:p>
          <a:p>
            <a:pPr marL="342900" indent="-342900">
              <a:buFont typeface="+mj-lt"/>
              <a:buAutoNum type="arabicPeriod" startAt="12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var = 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}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printf(“%d”, var)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return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4497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16CDFA-1F0D-9748-9FFF-F3FB6181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fork1.c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C8D6EA-FF83-A04D-977F-09799A01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fork()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的回傳值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亦即</a:t>
            </a:r>
            <a:r>
              <a:rPr lang="en-US" altLang="zh-TW" sz="2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pid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進行父程序與子程序各自需要完成任務的程式碼區分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各程序的執行結果：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algn="just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父程序：</a:t>
            </a:r>
            <a:r>
              <a:rPr lang="en-US" altLang="zh-TW" sz="2000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02</a:t>
            </a:r>
          </a:p>
          <a:p>
            <a:pPr lvl="1" algn="just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子程序：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</a:p>
          <a:p>
            <a:pPr algn="just"/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然而，系統並沒有限制兩個程序的執行順序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algn="just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fork()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成功，執行結果可能為：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2000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000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2000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02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  <a:r>
              <a:rPr lang="en-US" altLang="zh-TW" sz="2000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02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 </a:t>
            </a:r>
            <a:r>
              <a:rPr lang="en-US" altLang="zh-TW" sz="2000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02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</a:p>
          <a:p>
            <a:pPr lvl="1" algn="just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fork()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失敗，執行結果為：</a:t>
            </a:r>
            <a:r>
              <a:rPr lang="en-US" altLang="zh-TW" sz="2000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</a:t>
            </a:r>
          </a:p>
          <a:p>
            <a:pPr algn="just"/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你的實際結果是？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algn="just"/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的執行順序其實是固定的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algn="just"/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/proc/sys/kernel/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sched_child_runs_first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798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1FC51C-A2FC-604A-B01F-65DB41331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調換</a:t>
            </a:r>
            <a:r>
              <a:rPr kumimoji="1" lang="en-US" altLang="zh-TW" dirty="0"/>
              <a:t>fork</a:t>
            </a:r>
            <a:r>
              <a:rPr kumimoji="1" lang="zh-TW" altLang="en-US" dirty="0"/>
              <a:t>與</a:t>
            </a:r>
            <a:r>
              <a:rPr kumimoji="1" lang="en-US" altLang="zh-TW" dirty="0" err="1"/>
              <a:t>printf</a:t>
            </a:r>
            <a:r>
              <a:rPr kumimoji="1" lang="en-US" altLang="zh-TW" dirty="0"/>
              <a:t>(frok2.c)</a:t>
            </a:r>
            <a:r>
              <a:rPr kumimoji="1" lang="zh-TW" altLang="en-US" dirty="0"/>
              <a:t>，其輸出結果為？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133301-58E7-EB4D-8C17-6F6F84A2E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is-IS" altLang="zh-TW" dirty="0">
                <a:solidFill>
                  <a:srgbClr val="78492A"/>
                </a:solidFill>
                <a:latin typeface="Menlo" charset="0"/>
              </a:rPr>
              <a:t>#include </a:t>
            </a:r>
            <a:r>
              <a:rPr lang="is-IS" altLang="zh-TW" dirty="0">
                <a:solidFill>
                  <a:srgbClr val="D12F1B"/>
                </a:solidFill>
                <a:latin typeface="Menlo" charset="0"/>
              </a:rPr>
              <a:t>&lt;stdio.h&gt;</a:t>
            </a:r>
            <a:endParaRPr lang="is-IS" altLang="zh-TW" dirty="0">
              <a:solidFill>
                <a:srgbClr val="78492A"/>
              </a:solidFill>
              <a:latin typeface="Menlo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s-IS" altLang="zh-TW" dirty="0">
                <a:solidFill>
                  <a:srgbClr val="78492A"/>
                </a:solidFill>
                <a:latin typeface="Menlo" charset="0"/>
              </a:rPr>
              <a:t>#include </a:t>
            </a:r>
            <a:r>
              <a:rPr lang="is-IS" altLang="zh-TW" dirty="0">
                <a:solidFill>
                  <a:srgbClr val="D12F1B"/>
                </a:solidFill>
                <a:latin typeface="Menlo" charset="0"/>
              </a:rPr>
              <a:t>&lt;unistd.h&gt;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main()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var = 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pid_t pid;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b="1" dirty="0">
                <a:solidFill>
                  <a:srgbClr val="FF0000"/>
                </a:solidFill>
                <a:latin typeface="Menlo" charset="0"/>
              </a:rPr>
              <a:t>    printf(“%d”, var);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b="1" dirty="0">
                <a:solidFill>
                  <a:srgbClr val="FF0000"/>
                </a:solidFill>
                <a:latin typeface="Menlo" charset="0"/>
              </a:rPr>
              <a:t>    pid = fork();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(pid == 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) {       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child </a:t>
            </a:r>
            <a:r>
              <a:rPr lang="zh-TW" altLang="is-IS" dirty="0">
                <a:solidFill>
                  <a:srgbClr val="008400"/>
                </a:solidFill>
                <a:latin typeface="PingFang TC" charset="-120"/>
              </a:rPr>
              <a:t>執行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 */</a:t>
            </a:r>
            <a:endParaRPr lang="is-IS" altLang="zh-TW" dirty="0">
              <a:solidFill>
                <a:srgbClr val="000000"/>
              </a:solidFill>
              <a:latin typeface="Menlo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var = 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}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else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(pid &gt; 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) {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parent </a:t>
            </a:r>
            <a:r>
              <a:rPr lang="zh-TW" altLang="is-IS" dirty="0">
                <a:solidFill>
                  <a:srgbClr val="008400"/>
                </a:solidFill>
                <a:latin typeface="PingFang TC" charset="-120"/>
              </a:rPr>
              <a:t>執行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 */</a:t>
            </a:r>
            <a:endParaRPr lang="is-IS" altLang="zh-TW" dirty="0">
              <a:solidFill>
                <a:srgbClr val="000000"/>
              </a:solidFill>
              <a:latin typeface="Menlo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var = 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}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printf(“%d”, var)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return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4116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printf</a:t>
            </a:r>
            <a:r>
              <a:rPr kumimoji="1" lang="zh-TW" altLang="en-US" dirty="0"/>
              <a:t>是</a:t>
            </a:r>
            <a:r>
              <a:rPr kumimoji="1" lang="en-US" altLang="zh-TW" dirty="0"/>
              <a:t>line buffer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zh-TW" dirty="0">
                <a:latin typeface="Menlo" charset="0"/>
              </a:rPr>
              <a:t>『</a:t>
            </a:r>
            <a:r>
              <a:rPr lang="is-IS" altLang="zh-TW" dirty="0">
                <a:latin typeface="Menlo" charset="0"/>
              </a:rPr>
              <a:t>printf(“%d”, var);</a:t>
            </a:r>
            <a:r>
              <a:rPr lang="en-US" altLang="zh-TW" dirty="0">
                <a:latin typeface="Menlo" charset="0"/>
              </a:rPr>
              <a:t>』</a:t>
            </a:r>
            <a:r>
              <a:rPr lang="zh-TW" altLang="en-US" dirty="0">
                <a:latin typeface="Menlo" charset="0"/>
              </a:rPr>
              <a:t>會被</a:t>
            </a:r>
            <a:r>
              <a:rPr lang="en-US" altLang="zh-TW" dirty="0">
                <a:latin typeface="Menlo" charset="0"/>
              </a:rPr>
              <a:t>queue</a:t>
            </a:r>
            <a:r>
              <a:rPr lang="zh-TW" altLang="en-US" dirty="0">
                <a:latin typeface="Menlo" charset="0"/>
              </a:rPr>
              <a:t>起來，放在</a:t>
            </a:r>
            <a:r>
              <a:rPr lang="en-US" altLang="zh-TW" dirty="0">
                <a:latin typeface="Menlo" charset="0"/>
              </a:rPr>
              <a:t>buffer</a:t>
            </a:r>
            <a:r>
              <a:rPr lang="zh-TW" altLang="en-US" dirty="0">
                <a:latin typeface="Menlo" charset="0"/>
              </a:rPr>
              <a:t>中</a:t>
            </a:r>
            <a:endParaRPr lang="en-US" altLang="zh-TW" dirty="0">
              <a:latin typeface="Menlo" charset="0"/>
            </a:endParaRPr>
          </a:p>
          <a:p>
            <a:r>
              <a:rPr lang="en-US" altLang="zh-TW" dirty="0">
                <a:latin typeface="Menlo" charset="0"/>
              </a:rPr>
              <a:t>fork</a:t>
            </a:r>
            <a:r>
              <a:rPr lang="zh-TW" altLang="en-US" dirty="0">
                <a:latin typeface="Menlo" charset="0"/>
              </a:rPr>
              <a:t>時，會將所有記憶體，包含</a:t>
            </a:r>
            <a:r>
              <a:rPr lang="en-US" altLang="zh-TW" dirty="0">
                <a:latin typeface="Menlo" charset="0"/>
              </a:rPr>
              <a:t>buffer</a:t>
            </a:r>
            <a:r>
              <a:rPr lang="zh-TW" altLang="en-US" dirty="0">
                <a:latin typeface="Menlo" charset="0"/>
              </a:rPr>
              <a:t>複製出一份</a:t>
            </a:r>
            <a:endParaRPr lang="is-IS" altLang="zh-TW" dirty="0"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96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5" name="Picture 1" descr="Bug">
            <a:extLst>
              <a:ext uri="{FF2B5EF4-FFF2-40B4-BE49-F238E27FC236}">
                <a16:creationId xmlns:a16="http://schemas.microsoft.com/office/drawing/2014/main" id="{4CC686E7-0984-F047-9F28-6C1B4CB9E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70" y="643467"/>
            <a:ext cx="624209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222550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zh-TW" altLang="en-US" kern="1200" dirty="0">
                <a:solidFill>
                  <a:srgbClr val="FFFFFF"/>
                </a:solidFill>
              </a:rPr>
              <a:t>對</a:t>
            </a:r>
            <a:r>
              <a:rPr kumimoji="1" lang="en-US" altLang="zh-TW" kern="1200" dirty="0">
                <a:solidFill>
                  <a:srgbClr val="FFFFFF"/>
                </a:solidFill>
              </a:rPr>
              <a:t>fork</a:t>
            </a:r>
            <a:br>
              <a:rPr kumimoji="1" lang="en-US" altLang="zh-TW" kern="1200" dirty="0">
                <a:solidFill>
                  <a:srgbClr val="FFFFFF"/>
                </a:solidFill>
              </a:rPr>
            </a:br>
            <a:r>
              <a:rPr kumimoji="1" lang="zh-TW" altLang="en-US" kern="1200" dirty="0">
                <a:solidFill>
                  <a:srgbClr val="FFFFFF"/>
                </a:solidFill>
              </a:rPr>
              <a:t>除錯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8222549" y="3602038"/>
            <a:ext cx="3308131" cy="1655762"/>
          </a:xfrm>
        </p:spPr>
        <p:txBody>
          <a:bodyPr vert="horz" lIns="91440" tIns="45720" rIns="91440" bIns="45720" rtlCol="0">
            <a:normAutofit/>
          </a:bodyPr>
          <a:lstStyle/>
          <a:p>
            <a:endParaRPr kumimoji="1" lang="en-US" altLang="zh-TW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432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TW" dirty="0">
                <a:latin typeface="Tahoma" charset="0"/>
                <a:ea typeface="新細明體" charset="0"/>
              </a:rPr>
              <a:t>debug fork()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 a program forks, </a:t>
            </a:r>
            <a:r>
              <a:rPr lang="en-US" altLang="zh-TW" dirty="0" err="1"/>
              <a:t>gdb</a:t>
            </a:r>
            <a:r>
              <a:rPr lang="en-US" altLang="zh-TW" dirty="0"/>
              <a:t> will continue to debug the parent process and the child process will run unimpeded. </a:t>
            </a:r>
          </a:p>
          <a:p>
            <a:pPr lvl="1"/>
            <a:r>
              <a:rPr lang="en-US" altLang="zh-TW" strike="sngStrike" dirty="0">
                <a:solidFill>
                  <a:srgbClr val="FF0000"/>
                </a:solidFill>
              </a:rPr>
              <a:t>If you have set a breakpoint in any code which the child then executes, the child will get a SIGTRAP signal which (unless it catches the signal) will cause it to terminate. </a:t>
            </a:r>
            <a:r>
              <a:rPr lang="en-US" altLang="zh-TW" dirty="0">
                <a:solidFill>
                  <a:srgbClr val="FF0000"/>
                </a:solidFill>
              </a:rPr>
              <a:t>???</a:t>
            </a:r>
          </a:p>
          <a:p>
            <a:pPr lvl="1"/>
            <a:r>
              <a:rPr lang="en-US" altLang="zh-TW" dirty="0" err="1"/>
              <a:t>testDebug.c</a:t>
            </a:r>
            <a:endParaRPr lang="en-US" altLang="zh-TW" dirty="0"/>
          </a:p>
          <a:p>
            <a:r>
              <a:rPr lang="en-US" altLang="zh-TW" dirty="0"/>
              <a:t>debugging the child process</a:t>
            </a:r>
          </a:p>
          <a:p>
            <a:pPr lvl="1"/>
            <a:r>
              <a:rPr lang="en-US" altLang="zh-TW" dirty="0"/>
              <a:t>using touch commend (hint: put sleep after fork)</a:t>
            </a:r>
          </a:p>
          <a:p>
            <a:pPr lvl="1"/>
            <a:r>
              <a:rPr lang="en-US" altLang="zh-TW" dirty="0"/>
              <a:t>debug child process instead of parent process (using “</a:t>
            </a:r>
            <a:r>
              <a:rPr lang="en-US" altLang="zh-TW" b="1" dirty="0"/>
              <a:t>set follow-fork-mode child</a:t>
            </a:r>
            <a:r>
              <a:rPr lang="en-US" altLang="zh-TW" dirty="0"/>
              <a:t>”</a:t>
            </a:r>
          </a:p>
        </p:txBody>
      </p:sp>
      <p:sp>
        <p:nvSpPr>
          <p:cNvPr id="6" name="矩形 5"/>
          <p:cNvSpPr/>
          <p:nvPr/>
        </p:nvSpPr>
        <p:spPr>
          <a:xfrm>
            <a:off x="1991544" y="6093296"/>
            <a:ext cx="82089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http://</a:t>
            </a:r>
            <a:r>
              <a:rPr lang="en-US" altLang="zh-TW" sz="2000" dirty="0" err="1"/>
              <a:t>sourceware.org</a:t>
            </a:r>
            <a:r>
              <a:rPr lang="en-US" altLang="zh-TW" sz="2000" dirty="0"/>
              <a:t>/</a:t>
            </a:r>
            <a:r>
              <a:rPr lang="en-US" altLang="zh-TW" sz="2000" dirty="0" err="1"/>
              <a:t>gdb</a:t>
            </a:r>
            <a:r>
              <a:rPr lang="en-US" altLang="zh-TW" sz="2000" dirty="0"/>
              <a:t>/</a:t>
            </a:r>
            <a:r>
              <a:rPr lang="en-US" altLang="zh-TW" sz="2000" dirty="0" err="1"/>
              <a:t>onlinedocs</a:t>
            </a:r>
            <a:r>
              <a:rPr lang="en-US" altLang="zh-TW" sz="2000" dirty="0"/>
              <a:t>/</a:t>
            </a:r>
            <a:r>
              <a:rPr lang="en-US" altLang="zh-TW" sz="2000" dirty="0" err="1"/>
              <a:t>gdb</a:t>
            </a:r>
            <a:r>
              <a:rPr lang="en-US" altLang="zh-TW" sz="2000" dirty="0"/>
              <a:t>/</a:t>
            </a:r>
            <a:r>
              <a:rPr lang="en-US" altLang="zh-TW" sz="2000" dirty="0" err="1"/>
              <a:t>Forks.html</a:t>
            </a:r>
            <a:endParaRPr lang="en-US" altLang="zh-TW" sz="2000" dirty="0"/>
          </a:p>
          <a:p>
            <a:r>
              <a:rPr lang="en-US" altLang="zh-TW" sz="2000" dirty="0"/>
              <a:t>http://</a:t>
            </a:r>
            <a:r>
              <a:rPr lang="en-US" altLang="zh-TW" sz="2000" dirty="0" err="1"/>
              <a:t>www.cnblogs.com</a:t>
            </a:r>
            <a:r>
              <a:rPr lang="en-US" altLang="zh-TW" sz="2000" dirty="0"/>
              <a:t>/</a:t>
            </a:r>
            <a:r>
              <a:rPr lang="en-US" altLang="zh-TW" sz="2000" dirty="0" err="1"/>
              <a:t>zhenjing</a:t>
            </a:r>
            <a:r>
              <a:rPr lang="en-US" altLang="zh-TW" sz="2000" dirty="0"/>
              <a:t>/archive/2011/06/01/</a:t>
            </a:r>
            <a:r>
              <a:rPr lang="en-US" altLang="zh-TW" sz="2000" dirty="0" err="1"/>
              <a:t>gdb_fork.html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10176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kumimoji="1" lang="en-US" altLang="zh-TW" dirty="0"/>
              <a:t>debug fork()</a:t>
            </a:r>
            <a:r>
              <a:rPr lang="en-US" altLang="zh-TW" dirty="0">
                <a:latin typeface="Tahoma" charset="0"/>
                <a:ea typeface="新細明體" charset="0"/>
              </a:rPr>
              <a:t> – debugFork1.c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$</a:t>
            </a:r>
            <a:r>
              <a:rPr kumimoji="1" lang="en-US" altLang="zh-TW" dirty="0" err="1">
                <a:latin typeface="Consolas"/>
                <a:cs typeface="Consolas"/>
              </a:rPr>
              <a:t>gdb</a:t>
            </a:r>
            <a:r>
              <a:rPr kumimoji="1" lang="en-US" altLang="zh-TW" dirty="0">
                <a:latin typeface="Consolas"/>
                <a:cs typeface="Consolas"/>
              </a:rPr>
              <a:t> debugFork1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(</a:t>
            </a:r>
            <a:r>
              <a:rPr kumimoji="1" lang="en-US" altLang="zh-TW" dirty="0" err="1">
                <a:latin typeface="Consolas"/>
                <a:cs typeface="Consolas"/>
              </a:rPr>
              <a:t>gdb</a:t>
            </a:r>
            <a:r>
              <a:rPr kumimoji="1" lang="en-US" altLang="zh-TW" dirty="0">
                <a:latin typeface="Consolas"/>
                <a:cs typeface="Consolas"/>
              </a:rPr>
              <a:t>)b main 	/*set a breakpoint*/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(</a:t>
            </a:r>
            <a:r>
              <a:rPr kumimoji="1" lang="en-US" altLang="zh-TW" dirty="0" err="1">
                <a:latin typeface="Consolas"/>
                <a:cs typeface="Consolas"/>
              </a:rPr>
              <a:t>gdb</a:t>
            </a:r>
            <a:r>
              <a:rPr kumimoji="1" lang="en-US" altLang="zh-TW" dirty="0">
                <a:latin typeface="Consolas"/>
                <a:cs typeface="Consolas"/>
              </a:rPr>
              <a:t>)r		/*run*/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(</a:t>
            </a:r>
            <a:r>
              <a:rPr kumimoji="1" lang="en-US" altLang="zh-TW" dirty="0" err="1">
                <a:latin typeface="Consolas"/>
                <a:cs typeface="Consolas"/>
              </a:rPr>
              <a:t>gdb</a:t>
            </a:r>
            <a:r>
              <a:rPr kumimoji="1" lang="en-US" altLang="zh-TW" dirty="0">
                <a:latin typeface="Consolas"/>
                <a:cs typeface="Consolas"/>
              </a:rPr>
              <a:t>)n		/*next*/</a:t>
            </a:r>
            <a:br>
              <a:rPr kumimoji="1" lang="en-US" altLang="zh-TW" dirty="0">
                <a:latin typeface="Consolas"/>
                <a:cs typeface="Consolas"/>
              </a:rPr>
            </a:br>
            <a:r>
              <a:rPr kumimoji="1" lang="en-US" altLang="zh-TW" dirty="0">
                <a:latin typeface="Consolas"/>
                <a:cs typeface="Consolas"/>
              </a:rPr>
              <a:t>(</a:t>
            </a:r>
            <a:r>
              <a:rPr kumimoji="1" lang="en-US" altLang="zh-TW" dirty="0" err="1">
                <a:latin typeface="Consolas"/>
                <a:cs typeface="Consolas"/>
              </a:rPr>
              <a:t>gdb</a:t>
            </a:r>
            <a:r>
              <a:rPr kumimoji="1" lang="en-US" altLang="zh-TW" dirty="0">
                <a:latin typeface="Consolas"/>
                <a:cs typeface="Consolas"/>
              </a:rPr>
              <a:t>)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FF00"/>
                </a:solidFill>
              </a:rPr>
              <a:t>show follow-fork-mode</a:t>
            </a:r>
          </a:p>
          <a:p>
            <a:pPr marL="0" indent="0">
              <a:buNone/>
            </a:pPr>
            <a:r>
              <a:rPr lang="en-US" altLang="zh-TW" dirty="0"/>
              <a:t>Debugger </a:t>
            </a:r>
            <a:r>
              <a:rPr lang="en-US" altLang="zh-TW" dirty="0" err="1"/>
              <a:t>reponse</a:t>
            </a:r>
            <a:r>
              <a:rPr lang="en-US" altLang="zh-TW" dirty="0"/>
              <a:t> to a program call of fork or </a:t>
            </a:r>
            <a:r>
              <a:rPr lang="en-US" altLang="zh-TW" dirty="0" err="1"/>
              <a:t>vfork</a:t>
            </a:r>
            <a:r>
              <a:rPr lang="en-US" altLang="zh-TW" dirty="0"/>
              <a:t> is “</a:t>
            </a:r>
            <a:r>
              <a:rPr lang="en-US" altLang="zh-TW" dirty="0">
                <a:solidFill>
                  <a:srgbClr val="FFFF00"/>
                </a:solidFill>
              </a:rPr>
              <a:t>parent</a:t>
            </a:r>
            <a:r>
              <a:rPr lang="en-US" altLang="zh-TW" dirty="0"/>
              <a:t>”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(</a:t>
            </a:r>
            <a:r>
              <a:rPr kumimoji="1" lang="en-US" altLang="zh-TW" dirty="0" err="1">
                <a:latin typeface="Consolas"/>
                <a:cs typeface="Consolas"/>
              </a:rPr>
              <a:t>gdb</a:t>
            </a:r>
            <a:r>
              <a:rPr kumimoji="1" lang="en-US" altLang="zh-TW" dirty="0">
                <a:latin typeface="Consolas"/>
                <a:cs typeface="Consolas"/>
              </a:rPr>
              <a:t>)c		/*continue*/</a:t>
            </a:r>
            <a:endParaRPr kumimoji="1" lang="zh-TW" alt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09896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kumimoji="1" lang="en-US" altLang="zh-TW" dirty="0"/>
              <a:t>debug fork()</a:t>
            </a:r>
            <a:r>
              <a:rPr lang="en-US" altLang="zh-TW" dirty="0">
                <a:latin typeface="Tahoma" charset="0"/>
                <a:ea typeface="新細明體" charset="0"/>
              </a:rPr>
              <a:t> – debugFork1.c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...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(</a:t>
            </a:r>
            <a:r>
              <a:rPr kumimoji="1" lang="en-US" altLang="zh-TW" dirty="0" err="1">
                <a:latin typeface="Consolas"/>
                <a:cs typeface="Consolas"/>
              </a:rPr>
              <a:t>gdb</a:t>
            </a:r>
            <a:r>
              <a:rPr kumimoji="1" lang="en-US" altLang="zh-TW" dirty="0">
                <a:latin typeface="Consolas"/>
                <a:cs typeface="Consolas"/>
              </a:rPr>
              <a:t>) </a:t>
            </a:r>
            <a:r>
              <a:rPr kumimoji="1" lang="en-US" altLang="zh-TW" dirty="0">
                <a:solidFill>
                  <a:srgbClr val="FFFF00"/>
                </a:solidFill>
                <a:latin typeface="Consolas"/>
                <a:cs typeface="Consolas"/>
              </a:rPr>
              <a:t>set </a:t>
            </a:r>
            <a:r>
              <a:rPr lang="en-US" altLang="zh-TW" dirty="0">
                <a:solidFill>
                  <a:srgbClr val="FFFF00"/>
                </a:solidFill>
              </a:rPr>
              <a:t>follow-fork-mode child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(</a:t>
            </a:r>
            <a:r>
              <a:rPr kumimoji="1" lang="en-US" altLang="zh-TW" dirty="0" err="1">
                <a:latin typeface="Consolas"/>
                <a:cs typeface="Consolas"/>
              </a:rPr>
              <a:t>gdb</a:t>
            </a:r>
            <a:r>
              <a:rPr kumimoji="1" lang="en-US" altLang="zh-TW" dirty="0">
                <a:latin typeface="Consolas"/>
                <a:cs typeface="Consolas"/>
              </a:rPr>
              <a:t>) n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...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(</a:t>
            </a:r>
            <a:r>
              <a:rPr kumimoji="1" lang="en-US" altLang="zh-TW" dirty="0" err="1">
                <a:latin typeface="Consolas"/>
                <a:cs typeface="Consolas"/>
              </a:rPr>
              <a:t>gdb</a:t>
            </a:r>
            <a:r>
              <a:rPr kumimoji="1" lang="en-US" altLang="zh-TW" dirty="0">
                <a:latin typeface="Consolas"/>
                <a:cs typeface="Consolas"/>
              </a:rPr>
              <a:t>) p </a:t>
            </a:r>
            <a:r>
              <a:rPr kumimoji="1" lang="en-US" altLang="zh-TW" dirty="0" err="1">
                <a:latin typeface="Consolas"/>
                <a:cs typeface="Consolas"/>
              </a:rPr>
              <a:t>pid</a:t>
            </a:r>
            <a:r>
              <a:rPr kumimoji="1" lang="en-US" altLang="zh-TW" dirty="0">
                <a:latin typeface="Consolas"/>
                <a:cs typeface="Consolas"/>
              </a:rPr>
              <a:t> /*child OR parent?*/</a:t>
            </a:r>
          </a:p>
          <a:p>
            <a:pPr marL="0" indent="0">
              <a:buNone/>
            </a:pPr>
            <a:endParaRPr kumimoji="1" lang="zh-TW" alt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284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1C8C44-7252-6F47-AAC9-A38DA50A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大綱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E5E03A-5BB8-744F-A0C2-D49AEDDAA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3600" dirty="0"/>
              <a:t>programs &amp; processes</a:t>
            </a:r>
          </a:p>
          <a:p>
            <a:pPr>
              <a:lnSpc>
                <a:spcPct val="150000"/>
              </a:lnSpc>
            </a:pPr>
            <a:r>
              <a:rPr kumimoji="1" lang="en-US" altLang="zh-TW" sz="3600" dirty="0"/>
              <a:t>fork()</a:t>
            </a:r>
          </a:p>
          <a:p>
            <a:pPr>
              <a:lnSpc>
                <a:spcPct val="150000"/>
              </a:lnSpc>
            </a:pPr>
            <a:r>
              <a:rPr kumimoji="1" lang="en-US" altLang="zh-TW" sz="3600" dirty="0"/>
              <a:t>wait()</a:t>
            </a:r>
          </a:p>
          <a:p>
            <a:pPr>
              <a:lnSpc>
                <a:spcPct val="150000"/>
              </a:lnSpc>
            </a:pPr>
            <a:r>
              <a:rPr kumimoji="1" lang="en-US" altLang="zh-TW" sz="3600" dirty="0"/>
              <a:t>zombie process</a:t>
            </a:r>
          </a:p>
          <a:p>
            <a:pPr>
              <a:lnSpc>
                <a:spcPct val="150000"/>
              </a:lnSpc>
            </a:pPr>
            <a:r>
              <a:rPr kumimoji="1" lang="en-US" altLang="zh-TW" sz="3600" dirty="0" err="1"/>
              <a:t>execve</a:t>
            </a:r>
            <a:r>
              <a:rPr kumimoji="1" lang="en-US" altLang="zh-TW" sz="3600" dirty="0"/>
              <a:t>() functions</a:t>
            </a:r>
          </a:p>
          <a:p>
            <a:pPr>
              <a:lnSpc>
                <a:spcPct val="150000"/>
              </a:lnSpc>
            </a:pPr>
            <a:r>
              <a:rPr kumimoji="1" lang="en-US" altLang="zh-TW" sz="3600" dirty="0" err="1"/>
              <a:t>vfork</a:t>
            </a:r>
            <a:r>
              <a:rPr kumimoji="1" lang="en-US" altLang="zh-TW" sz="3600" dirty="0"/>
              <a:t>() &amp; </a:t>
            </a:r>
            <a:r>
              <a:rPr kumimoji="1" lang="en-US" altLang="zh-TW" sz="3600" dirty="0" err="1"/>
              <a:t>execv</a:t>
            </a:r>
            <a:r>
              <a:rPr kumimoji="1" lang="en-US" altLang="zh-TW" sz="3600" dirty="0"/>
              <a:t>()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17770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kumimoji="1" lang="en-US" altLang="zh-TW" dirty="0"/>
              <a:t>debug fork()</a:t>
            </a:r>
            <a:r>
              <a:rPr lang="en-US" altLang="zh-TW" dirty="0">
                <a:latin typeface="Tahoma" charset="0"/>
                <a:ea typeface="新細明體" charset="0"/>
              </a:rPr>
              <a:t> – debugFork2.c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$</a:t>
            </a:r>
            <a:r>
              <a:rPr kumimoji="1" lang="en-US" altLang="zh-TW" dirty="0" err="1">
                <a:latin typeface="Consolas"/>
                <a:cs typeface="Consolas"/>
              </a:rPr>
              <a:t>gdb</a:t>
            </a:r>
            <a:r>
              <a:rPr kumimoji="1" lang="en-US" altLang="zh-TW" dirty="0">
                <a:latin typeface="Consolas"/>
                <a:cs typeface="Consolas"/>
              </a:rPr>
              <a:t> debugFork2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(</a:t>
            </a:r>
            <a:r>
              <a:rPr kumimoji="1" lang="en-US" altLang="zh-TW" dirty="0" err="1">
                <a:latin typeface="Consolas"/>
                <a:cs typeface="Consolas"/>
              </a:rPr>
              <a:t>gdb</a:t>
            </a:r>
            <a:r>
              <a:rPr kumimoji="1" lang="en-US" altLang="zh-TW" dirty="0">
                <a:latin typeface="Consolas"/>
                <a:cs typeface="Consolas"/>
              </a:rPr>
              <a:t>) b 9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(</a:t>
            </a:r>
            <a:r>
              <a:rPr kumimoji="1" lang="en-US" altLang="zh-TW" dirty="0" err="1">
                <a:latin typeface="Consolas"/>
                <a:cs typeface="Consolas"/>
              </a:rPr>
              <a:t>gdb</a:t>
            </a:r>
            <a:r>
              <a:rPr kumimoji="1" lang="en-US" altLang="zh-TW" dirty="0">
                <a:latin typeface="Consolas"/>
                <a:cs typeface="Consolas"/>
              </a:rPr>
              <a:t>) r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(</a:t>
            </a:r>
            <a:r>
              <a:rPr kumimoji="1" lang="en-US" altLang="zh-TW" dirty="0" err="1">
                <a:latin typeface="Consolas"/>
                <a:cs typeface="Consolas"/>
              </a:rPr>
              <a:t>gdb</a:t>
            </a:r>
            <a:r>
              <a:rPr kumimoji="1" lang="en-US" altLang="zh-TW" dirty="0">
                <a:latin typeface="Consolas"/>
                <a:cs typeface="Consolas"/>
              </a:rPr>
              <a:t>) n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(</a:t>
            </a:r>
            <a:r>
              <a:rPr kumimoji="1" lang="en-US" altLang="zh-TW" dirty="0" err="1">
                <a:latin typeface="Consolas"/>
                <a:cs typeface="Consolas"/>
              </a:rPr>
              <a:t>gdb</a:t>
            </a:r>
            <a:r>
              <a:rPr kumimoji="1" lang="en-US" altLang="zh-TW" dirty="0">
                <a:latin typeface="Consolas"/>
                <a:cs typeface="Consolas"/>
              </a:rPr>
              <a:t>) p </a:t>
            </a:r>
            <a:r>
              <a:rPr kumimoji="1" lang="en-US" altLang="zh-TW" dirty="0" err="1">
                <a:latin typeface="Consolas"/>
                <a:cs typeface="Consolas"/>
              </a:rPr>
              <a:t>pid</a:t>
            </a:r>
            <a:r>
              <a:rPr kumimoji="1" lang="en-US" altLang="zh-TW" dirty="0">
                <a:latin typeface="Consolas"/>
                <a:cs typeface="Consolas"/>
              </a:rPr>
              <a:t> </a:t>
            </a:r>
            <a:r>
              <a:rPr kumimoji="1" lang="en-US" altLang="zh-TW" u="sng" dirty="0">
                <a:solidFill>
                  <a:srgbClr val="FFFF00"/>
                </a:solidFill>
                <a:latin typeface="Consolas"/>
                <a:cs typeface="Consolas"/>
              </a:rPr>
              <a:t>29979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B77C181-8B0B-A54F-AED0-2A82ABE055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/*</a:t>
            </a:r>
          </a:p>
          <a:p>
            <a:pPr marL="0" indent="0">
              <a:buNone/>
            </a:pPr>
            <a:r>
              <a:rPr kumimoji="1" lang="zh-CN" altLang="en-US" dirty="0">
                <a:latin typeface="Consolas"/>
                <a:cs typeface="Consolas"/>
              </a:rPr>
              <a:t>開第二個</a:t>
            </a:r>
            <a:r>
              <a:rPr kumimoji="1" lang="en-US" altLang="zh-CN" dirty="0">
                <a:latin typeface="Consolas"/>
                <a:cs typeface="Consolas"/>
              </a:rPr>
              <a:t>terminal</a:t>
            </a:r>
            <a:endParaRPr kumimoji="1" lang="en-US" altLang="zh-TW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*/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$</a:t>
            </a:r>
            <a:r>
              <a:rPr kumimoji="1" lang="en-US" altLang="zh-TW" dirty="0" err="1">
                <a:solidFill>
                  <a:srgbClr val="FFFF00"/>
                </a:solidFill>
                <a:latin typeface="Consolas"/>
                <a:cs typeface="Consolas"/>
              </a:rPr>
              <a:t>sudo</a:t>
            </a:r>
            <a:r>
              <a:rPr kumimoji="1" lang="en-US" altLang="zh-TW" dirty="0">
                <a:solidFill>
                  <a:srgbClr val="FFFF00"/>
                </a:solidFill>
                <a:latin typeface="Consolas"/>
                <a:cs typeface="Consolas"/>
              </a:rPr>
              <a:t> </a:t>
            </a:r>
            <a:r>
              <a:rPr kumimoji="1" lang="en-US" altLang="zh-TW" dirty="0" err="1">
                <a:solidFill>
                  <a:srgbClr val="FFFF00"/>
                </a:solidFill>
                <a:latin typeface="Consolas"/>
                <a:cs typeface="Consolas"/>
              </a:rPr>
              <a:t>gdb</a:t>
            </a:r>
            <a:r>
              <a:rPr kumimoji="1" lang="en-US" altLang="zh-TW" dirty="0">
                <a:solidFill>
                  <a:srgbClr val="FFFF00"/>
                </a:solidFill>
                <a:latin typeface="Consolas"/>
                <a:cs typeface="Consolas"/>
              </a:rPr>
              <a:t> debugFrok2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(</a:t>
            </a:r>
            <a:r>
              <a:rPr kumimoji="1" lang="en-US" altLang="zh-TW" dirty="0" err="1">
                <a:latin typeface="Consolas"/>
                <a:cs typeface="Consolas"/>
              </a:rPr>
              <a:t>gdb</a:t>
            </a:r>
            <a:r>
              <a:rPr kumimoji="1" lang="en-US" altLang="zh-TW" dirty="0">
                <a:latin typeface="Consolas"/>
                <a:cs typeface="Consolas"/>
              </a:rPr>
              <a:t>) </a:t>
            </a:r>
            <a:r>
              <a:rPr kumimoji="1" lang="en-US" altLang="zh-TW" dirty="0">
                <a:solidFill>
                  <a:srgbClr val="FFFF00"/>
                </a:solidFill>
                <a:latin typeface="Consolas"/>
                <a:cs typeface="Consolas"/>
              </a:rPr>
              <a:t>attach </a:t>
            </a:r>
            <a:r>
              <a:rPr kumimoji="1" lang="en-US" altLang="zh-TW" u="sng" dirty="0">
                <a:solidFill>
                  <a:srgbClr val="FFFF00"/>
                </a:solidFill>
                <a:latin typeface="Consolas"/>
                <a:cs typeface="Consolas"/>
              </a:rPr>
              <a:t>29979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(</a:t>
            </a:r>
            <a:r>
              <a:rPr kumimoji="1" lang="en-US" altLang="zh-TW" dirty="0" err="1">
                <a:latin typeface="Consolas"/>
                <a:cs typeface="Consolas"/>
              </a:rPr>
              <a:t>gdb</a:t>
            </a:r>
            <a:r>
              <a:rPr kumimoji="1" lang="en-US" altLang="zh-TW" dirty="0">
                <a:latin typeface="Consolas"/>
                <a:cs typeface="Consolas"/>
              </a:rPr>
              <a:t>) </a:t>
            </a:r>
            <a:r>
              <a:rPr kumimoji="1" lang="en-US" altLang="zh-TW" dirty="0">
                <a:solidFill>
                  <a:srgbClr val="FFFF00"/>
                </a:solidFill>
                <a:latin typeface="Consolas"/>
                <a:cs typeface="Consolas"/>
              </a:rPr>
              <a:t>set waiting=0 </a:t>
            </a:r>
            <a:r>
              <a:rPr kumimoji="1" lang="en-US" altLang="zh-TW" dirty="0">
                <a:latin typeface="Consolas"/>
                <a:cs typeface="Consolas"/>
              </a:rPr>
              <a:t>/*continue*/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3007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debugFork2.c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733925" cy="4351338"/>
          </a:xfrm>
        </p:spPr>
        <p:txBody>
          <a:bodyPr numCol="1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s-IS" altLang="zh-TW" sz="1600" dirty="0">
                <a:solidFill>
                  <a:srgbClr val="78492A"/>
                </a:solidFill>
                <a:latin typeface="Menlo" charset="0"/>
              </a:rPr>
              <a:t>#include </a:t>
            </a:r>
            <a:r>
              <a:rPr lang="is-IS" altLang="zh-TW" sz="1600" dirty="0">
                <a:solidFill>
                  <a:srgbClr val="D12F1B"/>
                </a:solidFill>
                <a:latin typeface="Menlo" charset="0"/>
              </a:rPr>
              <a:t>&lt;stdio.h&gt;</a:t>
            </a:r>
            <a:endParaRPr lang="is-IS" altLang="zh-TW" sz="1600" dirty="0">
              <a:solidFill>
                <a:srgbClr val="78492A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s-IS" altLang="zh-TW" sz="1600" dirty="0">
                <a:solidFill>
                  <a:srgbClr val="78492A"/>
                </a:solidFill>
                <a:latin typeface="Menlo" charset="0"/>
              </a:rPr>
              <a:t>#include </a:t>
            </a:r>
            <a:r>
              <a:rPr lang="is-IS" altLang="zh-TW" sz="1600" dirty="0">
                <a:solidFill>
                  <a:srgbClr val="D12F1B"/>
                </a:solidFill>
                <a:latin typeface="Menlo" charset="0"/>
              </a:rPr>
              <a:t>&lt;unistd.h&gt;</a:t>
            </a:r>
          </a:p>
          <a:p>
            <a:pPr marL="514350" indent="-514350">
              <a:buFont typeface="+mj-lt"/>
              <a:buAutoNum type="arabicPeriod"/>
            </a:pPr>
            <a:br>
              <a:rPr lang="is-IS" altLang="zh-TW" sz="1600" dirty="0">
                <a:solidFill>
                  <a:srgbClr val="000000"/>
                </a:solidFill>
                <a:latin typeface="Menlo" charset="0"/>
              </a:rPr>
            </a:br>
            <a:endParaRPr lang="is-IS" altLang="zh-TW" sz="1600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s-IS" altLang="zh-TW" sz="1600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 main(</a:t>
            </a:r>
            <a:r>
              <a:rPr lang="is-IS" altLang="zh-TW" sz="1600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    pid_t   pid;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sz="1800" b="1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sz="1800" b="1" dirty="0">
                <a:solidFill>
                  <a:srgbClr val="000000"/>
                </a:solidFill>
                <a:latin typeface="Menlo" charset="0"/>
              </a:rPr>
              <a:t> waiting = </a:t>
            </a:r>
            <a:r>
              <a:rPr lang="is-IS" altLang="zh-TW" sz="1800" b="1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is-IS" altLang="zh-TW" sz="1800" b="1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    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sz="1600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 ( (pid = fork()) == </a:t>
            </a:r>
            <a:r>
              <a:rPr lang="is-IS" altLang="zh-TW" sz="1600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altLang="zh-TW" sz="1800" b="1" dirty="0">
                <a:solidFill>
                  <a:srgbClr val="BA2DA2"/>
                </a:solidFill>
                <a:latin typeface="Menlo" charset="0"/>
              </a:rPr>
              <a:t>while</a:t>
            </a:r>
            <a:r>
              <a:rPr lang="is-IS" altLang="zh-TW" sz="1800" b="1" dirty="0">
                <a:solidFill>
                  <a:srgbClr val="000000"/>
                </a:solidFill>
                <a:latin typeface="Menlo" charset="0"/>
              </a:rPr>
              <a:t>(waiting)</a:t>
            </a:r>
            <a:endParaRPr lang="is-IS" altLang="zh-TW" sz="1600" b="1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            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        printf(</a:t>
            </a:r>
            <a:r>
              <a:rPr lang="is-IS" altLang="zh-TW" sz="1600" dirty="0">
                <a:solidFill>
                  <a:srgbClr val="D12F1B"/>
                </a:solidFill>
                <a:latin typeface="Menlo" charset="0"/>
              </a:rPr>
              <a:t>"child"</a:t>
            </a: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zh-TW" altLang="en-US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E2FE7A-2BFD-B54D-AC56-E270614A4321}"/>
              </a:ext>
            </a:extLst>
          </p:cNvPr>
          <p:cNvSpPr/>
          <p:nvPr/>
        </p:nvSpPr>
        <p:spPr>
          <a:xfrm>
            <a:off x="5572125" y="182562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 startAt="12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}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else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printf(</a:t>
            </a:r>
            <a:r>
              <a:rPr lang="is-IS" altLang="zh-TW" dirty="0">
                <a:solidFill>
                  <a:srgbClr val="D12F1B"/>
                </a:solidFill>
                <a:latin typeface="Menlo" charset="0"/>
              </a:rPr>
              <a:t>"child's pid = %d\n"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,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           pid);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printf(</a:t>
            </a:r>
            <a:r>
              <a:rPr lang="is-IS" altLang="zh-TW" dirty="0">
                <a:solidFill>
                  <a:srgbClr val="D12F1B"/>
                </a:solidFill>
                <a:latin typeface="Menlo" charset="0"/>
              </a:rPr>
              <a:t>"parent"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}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return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3733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1" name="Picture 1" descr="time, hour, interface, sand, Clock, waiting, Wait Icon">
            <a:extLst>
              <a:ext uri="{FF2B5EF4-FFF2-40B4-BE49-F238E27FC236}">
                <a16:creationId xmlns:a16="http://schemas.microsoft.com/office/drawing/2014/main" id="{43803459-2666-9749-9C4F-710E8ECEA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82" y="643467"/>
            <a:ext cx="5571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0F2BF010-B551-4B4A-A182-4EBD89C8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2550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TW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wait()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8E18ED1-FAAB-2142-BD50-4C09915FB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2549" y="3602038"/>
            <a:ext cx="3308131" cy="1655762"/>
          </a:xfrm>
        </p:spPr>
        <p:txBody>
          <a:bodyPr vert="horz" lIns="91440" tIns="45720" rIns="91440" bIns="45720" rtlCol="0">
            <a:normAutofit/>
          </a:bodyPr>
          <a:lstStyle/>
          <a:p>
            <a:endParaRPr kumimoji="1" lang="en-US" altLang="zh-TW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3426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4E23D4A-D283-6747-9E2E-92808BC3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等待子程序狀態轉換：</a:t>
            </a:r>
            <a:r>
              <a:rPr kumimoji="1" lang="en-US" altLang="zh-TW" dirty="0"/>
              <a:t>wait()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7725F5C-B206-3B4D-B140-A989261A0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zh-TW" altLang="en-US" sz="2200" dirty="0"/>
              <a:t>當子程序狀態轉換時，</a:t>
            </a:r>
            <a:r>
              <a:rPr lang="zh-TW" altLang="en-US" sz="2200" dirty="0">
                <a:solidFill>
                  <a:srgbClr val="FF0000"/>
                </a:solidFill>
              </a:rPr>
              <a:t>父程序負責處理</a:t>
            </a:r>
            <a:r>
              <a:rPr lang="zh-TW" altLang="en-US" sz="2200" dirty="0"/>
              <a:t>其狀態。</a:t>
            </a:r>
            <a:endParaRPr lang="en-US" altLang="zh-TW" sz="2200" dirty="0"/>
          </a:p>
          <a:p>
            <a:pPr lvl="1" algn="just">
              <a:lnSpc>
                <a:spcPct val="150000"/>
              </a:lnSpc>
            </a:pPr>
            <a:r>
              <a:rPr lang="zh-TW" altLang="en-US" sz="2000" dirty="0"/>
              <a:t>子程序</a:t>
            </a:r>
            <a:r>
              <a:rPr lang="zh-TW" altLang="en-US" sz="2000" b="1" dirty="0">
                <a:solidFill>
                  <a:srgbClr val="FF0000"/>
                </a:solidFill>
              </a:rPr>
              <a:t>結束</a:t>
            </a:r>
            <a:r>
              <a:rPr lang="zh-TW" altLang="en-US" sz="2000" dirty="0"/>
              <a:t>：父程序等待後，可使子程序所佔用的資源釋放還給系統。</a:t>
            </a:r>
            <a:endParaRPr lang="en-US" altLang="zh-TW" sz="2000" dirty="0"/>
          </a:p>
          <a:p>
            <a:pPr lvl="2" algn="just">
              <a:lnSpc>
                <a:spcPct val="150000"/>
              </a:lnSpc>
            </a:pPr>
            <a:r>
              <a:rPr lang="zh-TW" altLang="en-US" sz="2200" dirty="0"/>
              <a:t>若父程序沒有等帶子程序，子程序會變成殭屍程序</a:t>
            </a:r>
            <a:r>
              <a:rPr lang="en-US" altLang="zh-TW" sz="2200" dirty="0"/>
              <a:t>(</a:t>
            </a:r>
            <a:r>
              <a:rPr lang="en-US" altLang="zh-TW" sz="2200" b="1" dirty="0">
                <a:solidFill>
                  <a:srgbClr val="FF0000"/>
                </a:solidFill>
              </a:rPr>
              <a:t>zombie process</a:t>
            </a:r>
            <a:r>
              <a:rPr lang="en-US" altLang="zh-TW" sz="2200" dirty="0"/>
              <a:t>)</a:t>
            </a:r>
            <a:r>
              <a:rPr lang="zh-TW" altLang="en-US" sz="2200" dirty="0"/>
              <a:t>。</a:t>
            </a:r>
            <a:endParaRPr lang="en-US" altLang="zh-TW" sz="2200" dirty="0"/>
          </a:p>
          <a:p>
            <a:pPr lvl="1" algn="just">
              <a:lnSpc>
                <a:spcPct val="150000"/>
              </a:lnSpc>
            </a:pPr>
            <a:r>
              <a:rPr lang="zh-TW" altLang="en-US" sz="2000" dirty="0"/>
              <a:t>子程序收到號誌後</a:t>
            </a:r>
            <a:r>
              <a:rPr lang="zh-TW" altLang="en-US" sz="2000" b="1" dirty="0">
                <a:solidFill>
                  <a:srgbClr val="FF0000"/>
                </a:solidFill>
              </a:rPr>
              <a:t>暫停</a:t>
            </a:r>
            <a:r>
              <a:rPr lang="zh-TW" altLang="en-US" sz="2000" dirty="0"/>
              <a:t>運行 </a:t>
            </a:r>
            <a:r>
              <a:rPr lang="en-US" altLang="zh-TW" sz="2000" dirty="0"/>
              <a:t>(stopped)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lvl="1" algn="just">
              <a:lnSpc>
                <a:spcPct val="150000"/>
              </a:lnSpc>
            </a:pPr>
            <a:r>
              <a:rPr lang="zh-TW" altLang="en-US" sz="2000" dirty="0"/>
              <a:t>子程序收到號誌後</a:t>
            </a:r>
            <a:r>
              <a:rPr lang="zh-TW" altLang="en-US" sz="2000" b="1" dirty="0">
                <a:solidFill>
                  <a:srgbClr val="FF0000"/>
                </a:solidFill>
              </a:rPr>
              <a:t>恢復</a:t>
            </a:r>
            <a:r>
              <a:rPr lang="zh-TW" altLang="en-US" sz="2000" dirty="0"/>
              <a:t>運行 </a:t>
            </a:r>
            <a:r>
              <a:rPr lang="en-US" altLang="zh-TW" sz="2000" dirty="0"/>
              <a:t>(resumed)</a:t>
            </a:r>
            <a:r>
              <a:rPr lang="zh-TW" altLang="en-US" sz="2000" dirty="0"/>
              <a:t>。</a:t>
            </a:r>
            <a:endParaRPr kumimoji="1" lang="en-US" altLang="zh-TW" sz="2000" dirty="0"/>
          </a:p>
          <a:p>
            <a:pPr lvl="1" algn="just">
              <a:lnSpc>
                <a:spcPct val="150000"/>
              </a:lnSpc>
            </a:pPr>
            <a:endParaRPr kumimoji="1" lang="en-US" altLang="zh-TW" sz="2000" dirty="0"/>
          </a:p>
          <a:p>
            <a:pPr lvl="1" algn="just">
              <a:lnSpc>
                <a:spcPct val="150000"/>
              </a:lnSpc>
            </a:pPr>
            <a:r>
              <a:rPr kumimoji="1" lang="zh-CN" altLang="en-US" sz="2000" dirty="0"/>
              <a:t>號誌（</a:t>
            </a:r>
            <a:r>
              <a:rPr kumimoji="1" lang="en-US" altLang="zh-CN" sz="2000" dirty="0" err="1"/>
              <a:t>singnal</a:t>
            </a:r>
            <a:r>
              <a:rPr kumimoji="1" lang="zh-CN" altLang="en-US" sz="2000" dirty="0"/>
              <a:t>）將在下個章節介紹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987608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824A84-8D32-C84F-A511-AB404ABE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wait &amp; </a:t>
            </a:r>
            <a:r>
              <a:rPr kumimoji="1" lang="en-US" altLang="zh-TW" dirty="0" err="1"/>
              <a:t>waitpid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F7057C-154C-074C-B6DC-522996CD9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TW" sz="2400" dirty="0">
                <a:solidFill>
                  <a:srgbClr val="D12F1B"/>
                </a:solidFill>
                <a:latin typeface="Menlo" panose="020B0609030804020204" pitchFamily="49" charset="0"/>
              </a:rPr>
              <a:t>&lt;sys/</a:t>
            </a:r>
            <a:r>
              <a:rPr lang="en-US" altLang="zh-TW" sz="2400" dirty="0" err="1">
                <a:solidFill>
                  <a:srgbClr val="D12F1B"/>
                </a:solidFill>
                <a:latin typeface="Menlo" panose="020B0609030804020204" pitchFamily="49" charset="0"/>
              </a:rPr>
              <a:t>types.h</a:t>
            </a:r>
            <a:r>
              <a:rPr lang="en-US" altLang="zh-TW" sz="2400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altLang="zh-TW" sz="2400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TW" sz="2400" dirty="0">
                <a:solidFill>
                  <a:srgbClr val="D12F1B"/>
                </a:solidFill>
                <a:latin typeface="Menlo" panose="020B0609030804020204" pitchFamily="49" charset="0"/>
              </a:rPr>
              <a:t>&lt;sys/</a:t>
            </a:r>
            <a:r>
              <a:rPr lang="en-US" altLang="zh-TW" sz="2400" dirty="0" err="1">
                <a:solidFill>
                  <a:srgbClr val="D12F1B"/>
                </a:solidFill>
                <a:latin typeface="Menlo" panose="020B0609030804020204" pitchFamily="49" charset="0"/>
              </a:rPr>
              <a:t>wait.h</a:t>
            </a:r>
            <a:r>
              <a:rPr lang="en-US" altLang="zh-TW" sz="2400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altLang="zh-TW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pid_t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 wait(</a:t>
            </a:r>
            <a:r>
              <a:rPr lang="en-US" altLang="zh-TW" sz="24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TW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pid_t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waitpid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pid_t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24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TW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24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 options);</a:t>
            </a:r>
          </a:p>
          <a:p>
            <a:endParaRPr lang="en-US" altLang="zh-TW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回傳值：</a:t>
            </a:r>
            <a:endParaRPr lang="en-US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zh-CN" altLang="en-US" dirty="0"/>
              <a:t>「大致上」成功傳回該</a:t>
            </a:r>
            <a:r>
              <a:rPr lang="en-US" altLang="zh-CN" dirty="0"/>
              <a:t>child</a:t>
            </a:r>
            <a:r>
              <a:rPr lang="zh-CN" altLang="en-US" dirty="0"/>
              <a:t>的</a:t>
            </a:r>
            <a:r>
              <a:rPr lang="en-US" altLang="zh-CN" dirty="0" err="1"/>
              <a:t>pid</a:t>
            </a:r>
            <a:r>
              <a:rPr lang="zh-CN" altLang="en-US" dirty="0"/>
              <a:t>，失敗的話回傳</a:t>
            </a:r>
            <a:r>
              <a:rPr lang="en-US" altLang="zh-CN" dirty="0"/>
              <a:t>-1</a:t>
            </a:r>
          </a:p>
          <a:p>
            <a:pPr lvl="1"/>
            <a:r>
              <a:rPr lang="zh-CN" altLang="en-US" dirty="0"/>
              <a:t>詳細的部分請看</a:t>
            </a:r>
            <a:r>
              <a:rPr lang="en-US" altLang="zh-CN" dirty="0"/>
              <a:t>man 2 wait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15808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AC5994-27F0-3C4D-966A-C1B3E986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wait(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4800" b="1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TW" sz="4800" b="1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5B0B30-83ED-F442-AC60-72EF145D2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檢查子程序狀態可使用表中的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macro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。號誌（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signal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）下一節介紹。</a:t>
            </a:r>
          </a:p>
          <a:p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BF593FC-DE67-7740-90B8-3C54502933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873876"/>
              </p:ext>
            </p:extLst>
          </p:nvPr>
        </p:nvGraphicFramePr>
        <p:xfrm>
          <a:off x="1127954" y="2459718"/>
          <a:ext cx="9508295" cy="4155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7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0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776">
                <a:tc>
                  <a:txBody>
                    <a:bodyPr/>
                    <a:lstStyle/>
                    <a:p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MACRO</a:t>
                      </a:r>
                      <a:endParaRPr lang="zh-TW" altLang="en-US" sz="2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0005" marR="100005" marT="50003" marB="50003" anchor="ctr"/>
                </a:tc>
                <a:tc>
                  <a:txBody>
                    <a:bodyPr/>
                    <a:lstStyle/>
                    <a:p>
                      <a:r>
                        <a:rPr lang="zh-TW" altLang="en-US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</a:p>
                  </a:txBody>
                  <a:tcPr marL="100005" marR="100005" marT="50003" marB="5000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76">
                <a:tc>
                  <a:txBody>
                    <a:bodyPr/>
                    <a:lstStyle/>
                    <a:p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WIF</a:t>
                      </a:r>
                      <a:r>
                        <a:rPr lang="en-US" altLang="zh-TW" sz="2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EXITED</a:t>
                      </a:r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(status)</a:t>
                      </a:r>
                      <a:endParaRPr lang="zh-TW" altLang="en-US" sz="2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0005" marR="100005" marT="50003" marB="50003" anchor="ctr"/>
                </a:tc>
                <a:tc>
                  <a:txBody>
                    <a:bodyPr/>
                    <a:lstStyle/>
                    <a:p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  <a:r>
                        <a:rPr lang="zh-TW" altLang="en-US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，若子程序正常</a:t>
                      </a:r>
                      <a:r>
                        <a:rPr lang="zh-TW" altLang="en-US" sz="2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結束</a:t>
                      </a:r>
                    </a:p>
                  </a:txBody>
                  <a:tcPr marL="100005" marR="100005" marT="50003" marB="5000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76">
                <a:tc>
                  <a:txBody>
                    <a:bodyPr/>
                    <a:lstStyle/>
                    <a:p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WEXIT</a:t>
                      </a:r>
                      <a:r>
                        <a:rPr lang="en-US" altLang="zh-TW" sz="2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STATU</a:t>
                      </a:r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S(status)</a:t>
                      </a:r>
                      <a:endParaRPr lang="zh-TW" altLang="en-US" sz="2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0005" marR="100005" marT="50003" marB="50003" anchor="ctr"/>
                </a:tc>
                <a:tc>
                  <a:txBody>
                    <a:bodyPr/>
                    <a:lstStyle/>
                    <a:p>
                      <a:r>
                        <a:rPr lang="zh-TW" altLang="en-US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子程序</a:t>
                      </a:r>
                      <a:r>
                        <a:rPr lang="zh-TW" altLang="en-US" sz="2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結束狀態 </a:t>
                      </a:r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(exit status)</a:t>
                      </a:r>
                      <a:endParaRPr lang="zh-TW" altLang="en-US" sz="2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0005" marR="100005" marT="50003" marB="5000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76">
                <a:tc>
                  <a:txBody>
                    <a:bodyPr/>
                    <a:lstStyle/>
                    <a:p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WIF</a:t>
                      </a:r>
                      <a:r>
                        <a:rPr lang="en-US" altLang="zh-TW" sz="2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SIGNALED</a:t>
                      </a:r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(status)</a:t>
                      </a:r>
                      <a:endParaRPr lang="zh-TW" altLang="en-US" sz="2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0005" marR="100005" marT="50003" marB="50003" anchor="ctr"/>
                </a:tc>
                <a:tc>
                  <a:txBody>
                    <a:bodyPr/>
                    <a:lstStyle/>
                    <a:p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  <a:r>
                        <a:rPr lang="zh-TW" altLang="en-US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，若子程序</a:t>
                      </a:r>
                      <a:r>
                        <a:rPr lang="zh-TW" altLang="en-US" sz="2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被號誌終止</a:t>
                      </a:r>
                    </a:p>
                  </a:txBody>
                  <a:tcPr marL="100005" marR="100005" marT="50003" marB="5000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776">
                <a:tc>
                  <a:txBody>
                    <a:bodyPr/>
                    <a:lstStyle/>
                    <a:p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</a:t>
                      </a:r>
                      <a:r>
                        <a:rPr lang="en-US" altLang="zh-TW" sz="2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TERMSIG</a:t>
                      </a:r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(status)</a:t>
                      </a:r>
                      <a:endParaRPr lang="zh-TW" altLang="en-US" sz="2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0005" marR="100005" marT="50003" marB="50003" anchor="ctr"/>
                </a:tc>
                <a:tc>
                  <a:txBody>
                    <a:bodyPr/>
                    <a:lstStyle/>
                    <a:p>
                      <a:r>
                        <a:rPr lang="zh-TW" altLang="en-US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子程序被號誌終止的</a:t>
                      </a:r>
                      <a:r>
                        <a:rPr lang="zh-TW" altLang="en-US" sz="2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號誌編號 </a:t>
                      </a:r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(signal number)</a:t>
                      </a:r>
                      <a:endParaRPr lang="zh-TW" altLang="en-US" sz="2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0005" marR="100005" marT="50003" marB="5000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776">
                <a:tc>
                  <a:txBody>
                    <a:bodyPr/>
                    <a:lstStyle/>
                    <a:p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</a:t>
                      </a:r>
                      <a:r>
                        <a:rPr lang="en-US" altLang="zh-TW" sz="2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COREDUMP</a:t>
                      </a:r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(status)</a:t>
                      </a:r>
                      <a:endParaRPr lang="zh-TW" altLang="en-US" sz="2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0005" marR="100005" marT="50003" marB="50003" anchor="ctr"/>
                </a:tc>
                <a:tc>
                  <a:txBody>
                    <a:bodyPr/>
                    <a:lstStyle/>
                    <a:p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  <a:r>
                        <a:rPr lang="zh-TW" altLang="en-US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，若子程序有產生</a:t>
                      </a:r>
                      <a:r>
                        <a:rPr lang="en-US" altLang="zh-TW" sz="2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CORE</a:t>
                      </a:r>
                      <a:r>
                        <a:rPr lang="zh-TW" altLang="en-US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</a:t>
                      </a:r>
                    </a:p>
                  </a:txBody>
                  <a:tcPr marL="100005" marR="100005" marT="50003" marB="5000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776">
                <a:tc>
                  <a:txBody>
                    <a:bodyPr/>
                    <a:lstStyle/>
                    <a:p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WIF</a:t>
                      </a:r>
                      <a:r>
                        <a:rPr lang="en-US" altLang="zh-TW" sz="2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STOPPED</a:t>
                      </a:r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(status)</a:t>
                      </a:r>
                      <a:endParaRPr lang="zh-TW" altLang="en-US" sz="2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0005" marR="100005" marT="50003" marB="50003" anchor="ctr"/>
                </a:tc>
                <a:tc>
                  <a:txBody>
                    <a:bodyPr/>
                    <a:lstStyle/>
                    <a:p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  <a:r>
                        <a:rPr lang="zh-TW" altLang="en-US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，若子程序</a:t>
                      </a:r>
                      <a:r>
                        <a:rPr lang="zh-TW" altLang="en-US" sz="2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被號誌暫停</a:t>
                      </a:r>
                    </a:p>
                  </a:txBody>
                  <a:tcPr marL="100005" marR="100005" marT="50003" marB="50003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776">
                <a:tc>
                  <a:txBody>
                    <a:bodyPr/>
                    <a:lstStyle/>
                    <a:p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</a:t>
                      </a:r>
                      <a:r>
                        <a:rPr lang="en-US" altLang="zh-TW" sz="2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STOPSIG</a:t>
                      </a:r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(status)</a:t>
                      </a:r>
                      <a:endParaRPr lang="zh-TW" altLang="en-US" sz="2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0005" marR="100005" marT="50003" marB="50003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子程序被號誌暫停的</a:t>
                      </a:r>
                      <a:r>
                        <a:rPr lang="zh-TW" altLang="en-US" sz="2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號誌編號 </a:t>
                      </a:r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(signal number)</a:t>
                      </a:r>
                      <a:endParaRPr lang="zh-TW" altLang="en-US" sz="2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0005" marR="100005" marT="50003" marB="50003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2836">
                <a:tc>
                  <a:txBody>
                    <a:bodyPr/>
                    <a:lstStyle/>
                    <a:p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WIF</a:t>
                      </a:r>
                      <a:r>
                        <a:rPr lang="en-US" altLang="zh-TW" sz="2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CONTINUED</a:t>
                      </a:r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(status)</a:t>
                      </a:r>
                      <a:endParaRPr lang="zh-TW" altLang="en-US" sz="2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0005" marR="100005" marT="50003" marB="50003" anchor="ctr"/>
                </a:tc>
                <a:tc>
                  <a:txBody>
                    <a:bodyPr/>
                    <a:lstStyle/>
                    <a:p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  <a:r>
                        <a:rPr lang="zh-TW" altLang="en-US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，若子程序收到</a:t>
                      </a:r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SIGCONT</a:t>
                      </a:r>
                      <a:r>
                        <a:rPr lang="zh-TW" altLang="en-US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號誌而</a:t>
                      </a:r>
                      <a:r>
                        <a:rPr lang="zh-TW" altLang="en-US" sz="2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恢復運行</a:t>
                      </a:r>
                    </a:p>
                  </a:txBody>
                  <a:tcPr marL="100005" marR="100005" marT="50003" marB="50003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21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45B0B5-0152-8949-9ADD-9827BD7C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waitpid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*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opt)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5D00CB7-334A-CC44-B549-E25F203C4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TW" dirty="0"/>
              <a:t>The value of </a:t>
            </a:r>
            <a:r>
              <a:rPr kumimoji="1" lang="en-US" altLang="zh-TW" dirty="0" err="1"/>
              <a:t>pid</a:t>
            </a:r>
            <a:r>
              <a:rPr kumimoji="1" lang="en-US" altLang="zh-TW" dirty="0"/>
              <a:t> can be</a:t>
            </a:r>
            <a:r>
              <a:rPr kumimoji="1" lang="zh-TW" altLang="en-US" dirty="0"/>
              <a:t>：</a:t>
            </a:r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C4BFF105-E294-334D-83F1-10E3F4FB7A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4090380"/>
              </p:ext>
            </p:extLst>
          </p:nvPr>
        </p:nvGraphicFramePr>
        <p:xfrm>
          <a:off x="870284" y="2490537"/>
          <a:ext cx="10515600" cy="39102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1988111450"/>
                    </a:ext>
                  </a:extLst>
                </a:gridCol>
                <a:gridCol w="9671050">
                  <a:extLst>
                    <a:ext uri="{9D8B030D-6E8A-4147-A177-3AD203B41FA5}">
                      <a16:colId xmlns:a16="http://schemas.microsoft.com/office/drawing/2014/main" val="3981596772"/>
                    </a:ext>
                  </a:extLst>
                </a:gridCol>
              </a:tblGrid>
              <a:tr h="1101983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&lt; -1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任意一個</a:t>
                      </a:r>
                      <a:r>
                        <a:rPr lang="en-US" altLang="zh-CN" sz="2800" dirty="0"/>
                        <a:t>group id</a:t>
                      </a:r>
                      <a:r>
                        <a:rPr lang="zh-CN" altLang="en-US" sz="2800" dirty="0"/>
                        <a:t>為</a:t>
                      </a:r>
                      <a:r>
                        <a:rPr lang="en-US" altLang="zh-CN" sz="2800" dirty="0"/>
                        <a:t>|</a:t>
                      </a:r>
                      <a:r>
                        <a:rPr lang="en-US" altLang="zh-CN" sz="2800" dirty="0" err="1"/>
                        <a:t>pid</a:t>
                      </a:r>
                      <a:r>
                        <a:rPr lang="en-US" altLang="zh-CN" sz="2800" dirty="0"/>
                        <a:t>|</a:t>
                      </a:r>
                      <a:r>
                        <a:rPr lang="zh-CN" altLang="en-US" sz="2800" dirty="0"/>
                        <a:t>的</a:t>
                      </a:r>
                      <a:r>
                        <a:rPr lang="en-US" altLang="zh-CN" sz="2800" dirty="0"/>
                        <a:t>child</a:t>
                      </a:r>
                      <a:r>
                        <a:rPr lang="zh-CN" altLang="en-US" sz="2800" dirty="0"/>
                        <a:t>結束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201103"/>
                  </a:ext>
                </a:extLst>
              </a:tr>
              <a:tr h="604314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-1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任意的一個</a:t>
                      </a:r>
                      <a:r>
                        <a:rPr lang="en-US" altLang="zh-CN" sz="2800" dirty="0"/>
                        <a:t>child</a:t>
                      </a:r>
                      <a:endParaRPr lang="en-US" altLang="zh-TW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165876"/>
                  </a:ext>
                </a:extLst>
              </a:tr>
              <a:tr h="1101983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任意一個跟自己的</a:t>
                      </a:r>
                      <a:r>
                        <a:rPr lang="en-US" altLang="zh-CN" sz="2800" dirty="0"/>
                        <a:t>group id</a:t>
                      </a:r>
                      <a:r>
                        <a:rPr lang="zh-CN" altLang="en-US" sz="2800" dirty="0"/>
                        <a:t>一樣的</a:t>
                      </a:r>
                      <a:r>
                        <a:rPr lang="en-US" altLang="zh-CN" sz="2800" dirty="0"/>
                        <a:t>child</a:t>
                      </a:r>
                      <a:r>
                        <a:rPr lang="zh-CN" altLang="en-US" sz="2800" dirty="0"/>
                        <a:t>結束</a:t>
                      </a:r>
                      <a:endParaRPr lang="en-US" altLang="zh-TW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220482"/>
                  </a:ext>
                </a:extLst>
              </a:tr>
              <a:tr h="1101983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&gt; 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等</a:t>
                      </a:r>
                      <a:r>
                        <a:rPr lang="en-US" altLang="zh-CN" sz="2800" dirty="0"/>
                        <a:t>process ID</a:t>
                      </a:r>
                      <a:r>
                        <a:rPr lang="zh-CN" altLang="en-US" sz="2800" dirty="0"/>
                        <a:t>為</a:t>
                      </a:r>
                      <a:r>
                        <a:rPr lang="en-US" altLang="zh-CN" sz="2800" dirty="0" err="1"/>
                        <a:t>pid</a:t>
                      </a:r>
                      <a:r>
                        <a:rPr lang="zh-CN" altLang="en-US" sz="2800" dirty="0"/>
                        <a:t>的</a:t>
                      </a:r>
                      <a:r>
                        <a:rPr lang="en-US" altLang="zh-CN" sz="2800" dirty="0"/>
                        <a:t>child</a:t>
                      </a:r>
                      <a:r>
                        <a:rPr lang="zh-CN" altLang="en-US" sz="2800" dirty="0"/>
                        <a:t>結束</a:t>
                      </a:r>
                      <a:endParaRPr lang="en-US" altLang="zh-TW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404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446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60FD04-3263-004D-BF7B-1AC184AAF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Process group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933FBB-72AA-6A44-ABD8-05F91FFAE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56649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kumimoji="1"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$ ls </a:t>
            </a:r>
            <a:r>
              <a:rPr kumimoji="1" lang="en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kumimoji="1"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-R | </a:t>
            </a:r>
            <a:r>
              <a:rPr kumimoji="1" lang="en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egrep</a:t>
            </a:r>
            <a:r>
              <a:rPr kumimoji="1"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"\\.c$" | </a:t>
            </a:r>
            <a:r>
              <a:rPr kumimoji="1" lang="en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kumimoji="1"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-l</a:t>
            </a:r>
          </a:p>
          <a:p>
            <a:pPr marL="0" indent="0">
              <a:buNone/>
            </a:pPr>
            <a:r>
              <a:rPr kumimoji="1"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335</a:t>
            </a:r>
          </a:p>
          <a:p>
            <a:pPr marL="0" indent="0">
              <a:buNone/>
            </a:pPr>
            <a:r>
              <a:rPr kumimoji="1" lang="en" altLang="zh-TW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kumimoji="1" lang="zh-CN" alt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共有</a:t>
            </a:r>
            <a:r>
              <a:rPr kumimoji="1" lang="en-US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ls, </a:t>
            </a:r>
            <a:r>
              <a:rPr kumimoji="1" lang="en-US" altLang="zh-CN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egrep</a:t>
            </a:r>
            <a:r>
              <a:rPr kumimoji="1" lang="en-US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1" lang="en-US" altLang="zh-CN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kumimoji="1" lang="zh-CN" alt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三個程式一起完成工作，</a:t>
            </a:r>
            <a:r>
              <a:rPr kumimoji="1" lang="en-US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bash</a:t>
            </a:r>
            <a:r>
              <a:rPr kumimoji="1" lang="zh-CN" alt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將這三個程式設成同一個</a:t>
            </a:r>
            <a:r>
              <a:rPr kumimoji="1" lang="en-US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 group*/</a:t>
            </a:r>
            <a:endParaRPr kumimoji="1" lang="en" altLang="zh-TW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B86C69-A9F1-0648-82B9-00D0823C30B8}"/>
              </a:ext>
            </a:extLst>
          </p:cNvPr>
          <p:cNvSpPr txBox="1"/>
          <p:nvPr/>
        </p:nvSpPr>
        <p:spPr>
          <a:xfrm>
            <a:off x="838200" y="4661941"/>
            <a:ext cx="10515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2400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" altLang="zh-TW" sz="2400" dirty="0">
                <a:solidFill>
                  <a:srgbClr val="D12F1B"/>
                </a:solidFill>
                <a:latin typeface="Menlo" panose="020B0609030804020204" pitchFamily="49" charset="0"/>
              </a:rPr>
              <a:t>&lt;sys/</a:t>
            </a:r>
            <a:r>
              <a:rPr lang="en" altLang="zh-TW" sz="2400" dirty="0" err="1">
                <a:solidFill>
                  <a:srgbClr val="D12F1B"/>
                </a:solidFill>
                <a:latin typeface="Menlo" panose="020B0609030804020204" pitchFamily="49" charset="0"/>
              </a:rPr>
              <a:t>types.h</a:t>
            </a:r>
            <a:r>
              <a:rPr lang="en" altLang="zh-TW" sz="2400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TW" sz="2400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" altLang="zh-TW" sz="2400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" altLang="zh-TW" sz="2400" dirty="0" err="1">
                <a:solidFill>
                  <a:srgbClr val="D12F1B"/>
                </a:solidFill>
                <a:latin typeface="Menlo" panose="020B0609030804020204" pitchFamily="49" charset="0"/>
              </a:rPr>
              <a:t>unistd.h</a:t>
            </a:r>
            <a:r>
              <a:rPr lang="en" altLang="zh-TW" sz="2400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TW" sz="24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setpgid</a:t>
            </a:r>
            <a:r>
              <a:rPr lang="en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pid_t</a:t>
            </a:r>
            <a:r>
              <a:rPr lang="en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pid_t</a:t>
            </a:r>
            <a:r>
              <a:rPr lang="en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pgid</a:t>
            </a:r>
            <a:r>
              <a:rPr lang="en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TW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pid_t</a:t>
            </a:r>
            <a:r>
              <a:rPr lang="en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getpgid</a:t>
            </a:r>
            <a:r>
              <a:rPr lang="en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pid_t</a:t>
            </a:r>
            <a:r>
              <a:rPr lang="en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TW" sz="2400" dirty="0">
                <a:solidFill>
                  <a:srgbClr val="008400"/>
                </a:solidFill>
                <a:latin typeface="Heiti TC Medium" pitchFamily="2" charset="-128"/>
                <a:ea typeface="Heiti TC Medium" pitchFamily="2" charset="-128"/>
              </a:rPr>
              <a:t>/*</a:t>
            </a:r>
            <a:r>
              <a:rPr lang="zh-TW" altLang="en-US" sz="2400" dirty="0">
                <a:solidFill>
                  <a:srgbClr val="008400"/>
                </a:solidFill>
                <a:latin typeface="Heiti TC Medium" pitchFamily="2" charset="-128"/>
                <a:ea typeface="Heiti TC Medium" pitchFamily="2" charset="-128"/>
              </a:rPr>
              <a:t>設定</a:t>
            </a:r>
            <a:r>
              <a:rPr lang="en" altLang="zh-TW" sz="2400" dirty="0">
                <a:solidFill>
                  <a:srgbClr val="008400"/>
                </a:solidFill>
                <a:latin typeface="Heiti TC Medium" pitchFamily="2" charset="-128"/>
                <a:ea typeface="Heiti TC Medium" pitchFamily="2" charset="-128"/>
              </a:rPr>
              <a:t>process group</a:t>
            </a:r>
            <a:r>
              <a:rPr lang="zh-TW" altLang="en-US" sz="2400" dirty="0">
                <a:solidFill>
                  <a:srgbClr val="008400"/>
                </a:solidFill>
                <a:latin typeface="Heiti TC Medium" pitchFamily="2" charset="-128"/>
                <a:ea typeface="Heiti TC Medium" pitchFamily="2" charset="-128"/>
              </a:rPr>
              <a:t>的</a:t>
            </a:r>
            <a:r>
              <a:rPr lang="en" altLang="zh-TW" sz="2400" dirty="0">
                <a:solidFill>
                  <a:srgbClr val="008400"/>
                </a:solidFill>
                <a:latin typeface="Heiti TC Medium" pitchFamily="2" charset="-128"/>
                <a:ea typeface="Heiti TC Medium" pitchFamily="2" charset="-128"/>
              </a:rPr>
              <a:t>function</a:t>
            </a:r>
            <a:r>
              <a:rPr lang="zh-TW" altLang="en" sz="2400" dirty="0">
                <a:solidFill>
                  <a:srgbClr val="008400"/>
                </a:solidFill>
                <a:latin typeface="Heiti TC Medium" pitchFamily="2" charset="-128"/>
                <a:ea typeface="Heiti TC Medium" pitchFamily="2" charset="-128"/>
              </a:rPr>
              <a:t>，</a:t>
            </a:r>
            <a:r>
              <a:rPr lang="zh-TW" altLang="en-US" sz="2400" b="1" dirty="0">
                <a:solidFill>
                  <a:srgbClr val="008400"/>
                </a:solidFill>
                <a:latin typeface="Heiti TC Medium" pitchFamily="2" charset="-128"/>
                <a:ea typeface="Heiti TC Medium" pitchFamily="2" charset="-128"/>
              </a:rPr>
              <a:t>請自行查閱</a:t>
            </a:r>
            <a:r>
              <a:rPr lang="zh-TW" altLang="en-US" sz="2400" dirty="0">
                <a:solidFill>
                  <a:srgbClr val="008400"/>
                </a:solidFill>
                <a:latin typeface="Heiti TC Medium" pitchFamily="2" charset="-128"/>
                <a:ea typeface="Heiti TC Medium" pitchFamily="2" charset="-128"/>
              </a:rPr>
              <a:t>*</a:t>
            </a:r>
            <a:r>
              <a:rPr lang="en-US" altLang="zh-TW" sz="2400" dirty="0">
                <a:solidFill>
                  <a:srgbClr val="008400"/>
                </a:solidFill>
                <a:latin typeface="Heiti TC Medium" pitchFamily="2" charset="-128"/>
                <a:ea typeface="Heiti TC Medium" pitchFamily="2" charset="-128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65392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9FA2A-5E6C-DA4B-8E79-0A5ED59F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waitpid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*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opt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9ABD45-A28A-9E4E-A4E7-4D6CCCDC5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TW" dirty="0"/>
              <a:t>The value of options is an OR of zero or more of the following constants:</a:t>
            </a:r>
          </a:p>
          <a:p>
            <a:pPr marL="0" indent="0">
              <a:buNone/>
            </a:pPr>
            <a:r>
              <a:rPr kumimoji="1" lang="zh-CN" altLang="en-US" dirty="0"/>
              <a:t>簡單來說，就是當</a:t>
            </a:r>
            <a:r>
              <a:rPr kumimoji="1" lang="en-US" altLang="zh-CN" dirty="0"/>
              <a:t>child</a:t>
            </a:r>
            <a:r>
              <a:rPr kumimoji="1" lang="zh-CN" altLang="en-US" dirty="0"/>
              <a:t>還未結束時，</a:t>
            </a:r>
            <a:r>
              <a:rPr kumimoji="1" lang="en-US" altLang="zh-CN" dirty="0"/>
              <a:t>parent</a:t>
            </a:r>
            <a:r>
              <a:rPr kumimoji="1" lang="zh-CN" altLang="en-US" dirty="0"/>
              <a:t>想要知道</a:t>
            </a:r>
            <a:r>
              <a:rPr kumimoji="1" lang="en-US" altLang="zh-CN" dirty="0"/>
              <a:t>child</a:t>
            </a:r>
            <a:r>
              <a:rPr kumimoji="1" lang="zh-CN" altLang="en-US" dirty="0"/>
              <a:t>的狀態</a:t>
            </a:r>
            <a:endParaRPr kumimoji="1"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FAE4B7D-0841-684B-A95D-F9BB89523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24399"/>
              </p:ext>
            </p:extLst>
          </p:nvPr>
        </p:nvGraphicFramePr>
        <p:xfrm>
          <a:off x="950495" y="3486149"/>
          <a:ext cx="10403305" cy="29481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84473">
                  <a:extLst>
                    <a:ext uri="{9D8B030D-6E8A-4147-A177-3AD203B41FA5}">
                      <a16:colId xmlns:a16="http://schemas.microsoft.com/office/drawing/2014/main" val="802163160"/>
                    </a:ext>
                  </a:extLst>
                </a:gridCol>
                <a:gridCol w="7918832">
                  <a:extLst>
                    <a:ext uri="{9D8B030D-6E8A-4147-A177-3AD203B41FA5}">
                      <a16:colId xmlns:a16="http://schemas.microsoft.com/office/drawing/2014/main" val="2287440472"/>
                    </a:ext>
                  </a:extLst>
                </a:gridCol>
              </a:tblGrid>
              <a:tr h="8797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kern="1200" dirty="0">
                          <a:solidFill>
                            <a:schemeClr val="dk1"/>
                          </a:solidFill>
                          <a:effectLst/>
                          <a:latin typeface="Heiti TC Medium" pitchFamily="2" charset="-128"/>
                          <a:ea typeface="Heiti TC Medium" pitchFamily="2" charset="-128"/>
                          <a:cs typeface="+mn-cs"/>
                        </a:rPr>
                        <a:t>WNOHANG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effectLst/>
                        <a:latin typeface="Heiti TC Medium" pitchFamily="2" charset="-128"/>
                        <a:ea typeface="Heiti TC Medium" pitchFamily="2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Heiti TC Medium" pitchFamily="2" charset="-128"/>
                          <a:ea typeface="Heiti TC Medium" pitchFamily="2" charset="-128"/>
                        </a:rPr>
                        <a:t>return immediately if no child has exited.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557153"/>
                  </a:ext>
                </a:extLst>
              </a:tr>
              <a:tr h="8797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kern="1200" dirty="0">
                          <a:solidFill>
                            <a:schemeClr val="dk1"/>
                          </a:solidFill>
                          <a:effectLst/>
                          <a:latin typeface="Heiti TC Medium" pitchFamily="2" charset="-128"/>
                          <a:ea typeface="Heiti TC Medium" pitchFamily="2" charset="-128"/>
                          <a:cs typeface="+mn-cs"/>
                        </a:rPr>
                        <a:t>WUNTRACED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effectLst/>
                        <a:latin typeface="Heiti TC Medium" pitchFamily="2" charset="-128"/>
                        <a:ea typeface="Heiti TC Medium" pitchFamily="2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Heiti TC Medium" pitchFamily="2" charset="-128"/>
                          <a:ea typeface="Heiti TC Medium" pitchFamily="2" charset="-128"/>
                        </a:rPr>
                        <a:t>also  return  if a child has stopped (but not traced via </a:t>
                      </a:r>
                      <a:r>
                        <a:rPr lang="en-US" altLang="zh-TW" sz="2400" dirty="0" err="1">
                          <a:latin typeface="Heiti TC Medium" pitchFamily="2" charset="-128"/>
                          <a:ea typeface="Heiti TC Medium" pitchFamily="2" charset="-128"/>
                        </a:rPr>
                        <a:t>ptrace</a:t>
                      </a:r>
                      <a:r>
                        <a:rPr lang="en-US" altLang="zh-TW" sz="2400" dirty="0">
                          <a:latin typeface="Heiti TC Medium" pitchFamily="2" charset="-128"/>
                          <a:ea typeface="Heiti TC Medium" pitchFamily="2" charset="-128"/>
                        </a:rPr>
                        <a:t>(2)</a:t>
                      </a:r>
                      <a:r>
                        <a:rPr lang="zh-TW" altLang="en-US" sz="2400" dirty="0">
                          <a:latin typeface="Heiti TC Medium" pitchFamily="2" charset="-128"/>
                          <a:ea typeface="Heiti TC Medium" pitchFamily="2" charset="-128"/>
                        </a:rPr>
                        <a:t>，簡單來說</a:t>
                      </a:r>
                      <a:r>
                        <a:rPr lang="zh-CN" altLang="en-US" sz="2400" dirty="0">
                          <a:latin typeface="Heiti TC Medium" pitchFamily="2" charset="-128"/>
                          <a:ea typeface="Heiti TC Medium" pitchFamily="2" charset="-128"/>
                        </a:rPr>
                        <a:t>被</a:t>
                      </a:r>
                      <a:r>
                        <a:rPr lang="en-US" altLang="zh-TW" sz="2400" dirty="0" err="1">
                          <a:latin typeface="Heiti TC Medium" pitchFamily="2" charset="-128"/>
                          <a:ea typeface="Heiti TC Medium" pitchFamily="2" charset="-128"/>
                        </a:rPr>
                        <a:t>ptrace</a:t>
                      </a:r>
                      <a:r>
                        <a:rPr lang="zh-CN" altLang="en-US" sz="2400" dirty="0">
                          <a:latin typeface="Heiti TC Medium" pitchFamily="2" charset="-128"/>
                          <a:ea typeface="Heiti TC Medium" pitchFamily="2" charset="-128"/>
                        </a:rPr>
                        <a:t>就是被</a:t>
                      </a:r>
                      <a:r>
                        <a:rPr lang="en-US" altLang="zh-CN" sz="2400" dirty="0">
                          <a:latin typeface="Heiti TC Medium" pitchFamily="2" charset="-128"/>
                          <a:ea typeface="Heiti TC Medium" pitchFamily="2" charset="-128"/>
                        </a:rPr>
                        <a:t>debug</a:t>
                      </a:r>
                      <a:r>
                        <a:rPr lang="en-US" altLang="zh-TW" sz="2400" dirty="0">
                          <a:latin typeface="Heiti TC Medium" pitchFamily="2" charset="-128"/>
                          <a:ea typeface="Heiti TC Medium" pitchFamily="2" charset="-128"/>
                        </a:rPr>
                        <a:t>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895951"/>
                  </a:ext>
                </a:extLst>
              </a:tr>
              <a:tr h="10082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kern="1200" dirty="0">
                          <a:solidFill>
                            <a:schemeClr val="dk1"/>
                          </a:solidFill>
                          <a:effectLst/>
                          <a:latin typeface="Heiti TC Medium" pitchFamily="2" charset="-128"/>
                          <a:ea typeface="Heiti TC Medium" pitchFamily="2" charset="-128"/>
                          <a:cs typeface="+mn-cs"/>
                        </a:rPr>
                        <a:t>WCONTINUED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effectLst/>
                        <a:latin typeface="Heiti TC Medium" pitchFamily="2" charset="-128"/>
                        <a:ea typeface="Heiti TC Medium" pitchFamily="2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Heiti TC Medium" pitchFamily="2" charset="-128"/>
                          <a:ea typeface="Heiti TC Medium" pitchFamily="2" charset="-128"/>
                        </a:rPr>
                        <a:t>also return if a stopped child has been resumed by delivery of SIGCONT.</a:t>
                      </a:r>
                      <a:r>
                        <a:rPr lang="zh-TW" altLang="en-US" sz="2400" dirty="0">
                          <a:latin typeface="Heiti TC Medium" pitchFamily="2" charset="-128"/>
                          <a:ea typeface="Heiti TC Medium" pitchFamily="2" charset="-128"/>
                        </a:rPr>
                        <a:t> </a:t>
                      </a:r>
                      <a:endParaRPr lang="en-US" altLang="zh-TW" sz="2400" dirty="0">
                        <a:latin typeface="Heiti TC Medium" pitchFamily="2" charset="-128"/>
                        <a:ea typeface="Heiti TC Medium" pitchFamily="2" charset="-128"/>
                      </a:endParaRPr>
                    </a:p>
                    <a:p>
                      <a:r>
                        <a:rPr lang="zh-TW" altLang="en-US" sz="2400" dirty="0">
                          <a:latin typeface="Heiti TC Medium" pitchFamily="2" charset="-128"/>
                          <a:ea typeface="Heiti TC Medium" pitchFamily="2" charset="-128"/>
                        </a:rPr>
                        <a:t>（</a:t>
                      </a:r>
                      <a:r>
                        <a:rPr lang="en-US" altLang="zh-TW" sz="2400" dirty="0">
                          <a:latin typeface="Heiti TC Medium" pitchFamily="2" charset="-128"/>
                          <a:ea typeface="Heiti TC Medium" pitchFamily="2" charset="-128"/>
                        </a:rPr>
                        <a:t>SIGCONT</a:t>
                      </a:r>
                      <a:r>
                        <a:rPr lang="zh-CN" altLang="en-US" sz="2400" dirty="0">
                          <a:latin typeface="Heiti TC Medium" pitchFamily="2" charset="-128"/>
                          <a:ea typeface="Heiti TC Medium" pitchFamily="2" charset="-128"/>
                        </a:rPr>
                        <a:t>是</a:t>
                      </a:r>
                      <a:r>
                        <a:rPr lang="en-US" altLang="zh-CN" sz="2400" dirty="0">
                          <a:latin typeface="Heiti TC Medium" pitchFamily="2" charset="-128"/>
                          <a:ea typeface="Heiti TC Medium" pitchFamily="2" charset="-128"/>
                        </a:rPr>
                        <a:t>signal</a:t>
                      </a:r>
                      <a:r>
                        <a:rPr lang="zh-CN" altLang="en-US" sz="2400" dirty="0">
                          <a:latin typeface="Heiti TC Medium" pitchFamily="2" charset="-128"/>
                          <a:ea typeface="Heiti TC Medium" pitchFamily="2" charset="-128"/>
                        </a:rPr>
                        <a:t>，下個章節介紹</a:t>
                      </a:r>
                      <a:r>
                        <a:rPr lang="zh-TW" altLang="en-US" sz="2400" dirty="0">
                          <a:latin typeface="Heiti TC Medium" pitchFamily="2" charset="-128"/>
                          <a:ea typeface="Heiti TC Medium" pitchFamily="2" charset="-128"/>
                        </a:rPr>
                        <a:t>）</a:t>
                      </a:r>
                      <a:endParaRPr lang="en-US" altLang="zh-TW" sz="2400" dirty="0">
                        <a:latin typeface="Heiti TC Medium" pitchFamily="2" charset="-128"/>
                        <a:ea typeface="Heiti TC Medium" pitchFamily="2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760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270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085582-68B1-2B42-8C0D-8CAF17260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wait.c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294637-6D37-3C46-9292-227642FBB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0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TW" sz="20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2000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pid_t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cpid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, w;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20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cpid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= fork();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2000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cpid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TW" sz="20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) {            </a:t>
            </a:r>
            <a:r>
              <a:rPr lang="en-US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/* Code executed by child */</a:t>
            </a:r>
            <a:endParaRPr lang="en-US" altLang="zh-TW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2000" dirty="0">
                <a:solidFill>
                  <a:srgbClr val="D12F1B"/>
                </a:solidFill>
                <a:latin typeface="Menlo" panose="020B0609030804020204" pitchFamily="49" charset="0"/>
              </a:rPr>
              <a:t>"Child PID is %</a:t>
            </a:r>
            <a:r>
              <a:rPr lang="en-US" altLang="zh-TW" sz="2000" dirty="0" err="1">
                <a:solidFill>
                  <a:srgbClr val="D12F1B"/>
                </a:solidFill>
                <a:latin typeface="Menlo" panose="020B0609030804020204" pitchFamily="49" charset="0"/>
              </a:rPr>
              <a:t>ld</a:t>
            </a:r>
            <a:r>
              <a:rPr lang="en-US" altLang="zh-TW" sz="2000" dirty="0">
                <a:solidFill>
                  <a:srgbClr val="D12F1B"/>
                </a:solidFill>
                <a:latin typeface="Menlo" panose="020B0609030804020204" pitchFamily="49" charset="0"/>
              </a:rPr>
              <a:t>\n"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, (</a:t>
            </a:r>
            <a:r>
              <a:rPr lang="en-US" altLang="zh-TW" sz="2000" dirty="0">
                <a:solidFill>
                  <a:srgbClr val="BA2DA2"/>
                </a:solidFill>
                <a:latin typeface="Menlo" panose="020B0609030804020204" pitchFamily="49" charset="0"/>
              </a:rPr>
              <a:t>long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getpid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());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pause();                    </a:t>
            </a:r>
            <a:r>
              <a:rPr lang="en-US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/* Wait for signals */</a:t>
            </a:r>
            <a:endParaRPr lang="en-US" altLang="zh-TW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720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CF47ABC8-C968-E64C-89C5-A05BB36E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Program &amp; process</a:t>
            </a:r>
            <a:endParaRPr kumimoji="1" lang="zh-TW" altLang="en-US" dirty="0"/>
          </a:p>
        </p:txBody>
      </p:sp>
      <p:sp>
        <p:nvSpPr>
          <p:cNvPr id="7" name="文字預留位置 6">
            <a:extLst>
              <a:ext uri="{FF2B5EF4-FFF2-40B4-BE49-F238E27FC236}">
                <a16:creationId xmlns:a16="http://schemas.microsoft.com/office/drawing/2014/main" id="{A4DA0D5A-3BC5-0348-86EE-B43DED471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42865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2E723B-3CE3-1047-862D-34D0C1EF9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32" y="365125"/>
            <a:ext cx="11766884" cy="6288338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else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{                  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/* Code executed by parent */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do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w =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waitpid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cpid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, WUNTRACED | WCONTINUED);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(WIFEXITED(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800" dirty="0">
                <a:solidFill>
                  <a:srgbClr val="D12F1B"/>
                </a:solidFill>
                <a:latin typeface="Menlo" panose="020B0609030804020204" pitchFamily="49" charset="0"/>
              </a:rPr>
              <a:t>"Parent: child is exited, status=%d\n"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, WEXITSTATUS(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(WIFSIGNALED(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800" dirty="0">
                <a:solidFill>
                  <a:srgbClr val="D12F1B"/>
                </a:solidFill>
                <a:latin typeface="Menlo" panose="020B0609030804020204" pitchFamily="49" charset="0"/>
              </a:rPr>
              <a:t>"Parent: child is killed by signal %d\n"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, WTERMSIG(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(WIFSTOPPED(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800" dirty="0">
                <a:solidFill>
                  <a:srgbClr val="D12F1B"/>
                </a:solidFill>
                <a:latin typeface="Menlo" panose="020B0609030804020204" pitchFamily="49" charset="0"/>
              </a:rPr>
              <a:t>"Parent: child is stopped by signal %d\n"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, WSTOPSIG(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(WIFCONTINUED(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800" dirty="0">
                <a:solidFill>
                  <a:srgbClr val="D12F1B"/>
                </a:solidFill>
                <a:latin typeface="Menlo" panose="020B0609030804020204" pitchFamily="49" charset="0"/>
              </a:rPr>
              <a:t>"Parent: child is continued\n"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TW" sz="1800" dirty="0">
              <a:solidFill>
                <a:srgbClr val="D12F1B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}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(!WIFEXITED(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 &amp;&amp; !WIFSIGNALED(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/*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當子行程沒有結束並且沒有被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signal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終止*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zh-TW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800" dirty="0">
                <a:solidFill>
                  <a:srgbClr val="D12F1B"/>
                </a:solidFill>
                <a:latin typeface="Menlo" panose="020B0609030804020204" pitchFamily="49" charset="0"/>
              </a:rPr>
              <a:t>"Parent: bye bye\n"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TW" sz="1800" dirty="0">
              <a:solidFill>
                <a:srgbClr val="D12F1B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exit(EXIT_SUCCESS);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8187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3E3BCA-D042-4B49-9D20-E3C5A824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pause()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CBB658-28CC-444C-A8EE-EFD0DC4E1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unistd.h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  <a:endParaRPr lang="en-US" altLang="zh-TW" dirty="0"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pause(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用途：讓行程一直睡覺，直到遇到終止號誌（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signal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），或者遇到可以處理的號誌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8968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AE8EEB-8ED2-E943-B645-A9ABB4C9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1CBDEF-AB2B-E04E-BD0F-6C2B2CD287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$ ./wait </a:t>
            </a:r>
          </a:p>
          <a:p>
            <a:pPr marL="0" indent="0">
              <a:buNone/>
            </a:pPr>
            <a:r>
              <a:rPr lang="en-US" altLang="zh-TW" dirty="0"/>
              <a:t>Child PID is 9006</a:t>
            </a:r>
          </a:p>
          <a:p>
            <a:pPr marL="0" indent="0">
              <a:buNone/>
            </a:pPr>
            <a:r>
              <a:rPr lang="en-US" altLang="zh-TW" dirty="0"/>
              <a:t>Parent: child is stopped by signal 19</a:t>
            </a:r>
          </a:p>
          <a:p>
            <a:pPr marL="0" indent="0">
              <a:buNone/>
            </a:pPr>
            <a:r>
              <a:rPr lang="en-US" altLang="zh-TW" dirty="0"/>
              <a:t>Parent: child is continued</a:t>
            </a:r>
          </a:p>
          <a:p>
            <a:pPr marL="0" indent="0">
              <a:buNone/>
            </a:pPr>
            <a:r>
              <a:rPr lang="en-US" altLang="zh-TW" dirty="0"/>
              <a:t>Parent: child is killed by signal 15</a:t>
            </a:r>
          </a:p>
          <a:p>
            <a:pPr marL="0" indent="0">
              <a:buNone/>
            </a:pPr>
            <a:r>
              <a:rPr lang="en-US" altLang="zh-TW" dirty="0"/>
              <a:t>Parent: bye bye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9D8E868-F0FB-434E-B875-69EEE3BC49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/>
              <a:t>$ kill -STOP 9006</a:t>
            </a:r>
          </a:p>
          <a:p>
            <a:pPr marL="0" indent="0">
              <a:buNone/>
            </a:pPr>
            <a:r>
              <a:rPr kumimoji="1" lang="en-US" altLang="zh-TW" dirty="0"/>
              <a:t>$ kill -STOP 9006</a:t>
            </a:r>
          </a:p>
          <a:p>
            <a:pPr marL="0" indent="0">
              <a:buNone/>
            </a:pPr>
            <a:r>
              <a:rPr kumimoji="1" lang="en-US" altLang="zh-TW" dirty="0"/>
              <a:t>$ kill -CONT 9006</a:t>
            </a:r>
          </a:p>
          <a:p>
            <a:pPr marL="0" indent="0">
              <a:buNone/>
            </a:pPr>
            <a:r>
              <a:rPr kumimoji="1" lang="en-US" altLang="zh-TW" dirty="0"/>
              <a:t>$ kill -TERM 9006</a:t>
            </a:r>
          </a:p>
        </p:txBody>
      </p:sp>
    </p:spTree>
    <p:extLst>
      <p:ext uri="{BB962C8B-B14F-4D97-AF65-F5344CB8AC3E}">
        <p14:creationId xmlns:p14="http://schemas.microsoft.com/office/powerpoint/2010/main" val="3139257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0" name="Picture 6" descr="http://www.clker.com/cliparts/Q/X/I/I/L/o/twin-boys-hi.png">
            <a:extLst>
              <a:ext uri="{FF2B5EF4-FFF2-40B4-BE49-F238E27FC236}">
                <a16:creationId xmlns:a16="http://schemas.microsoft.com/office/drawing/2014/main" id="{C747FD52-61C7-6940-87E0-9D399823B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88" y="307731"/>
            <a:ext cx="407922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www.clker.com/cliparts/O/R/3/y/7/4/twin2-hi.png">
            <a:extLst>
              <a:ext uri="{FF2B5EF4-FFF2-40B4-BE49-F238E27FC236}">
                <a16:creationId xmlns:a16="http://schemas.microsoft.com/office/drawing/2014/main" id="{F7F955AB-7BF8-B44A-B01B-9CE877A27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391" y="307731"/>
            <a:ext cx="407922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D6CF2A2C-B572-0D44-9D29-7F711CBE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TW" sz="5400" dirty="0" err="1">
                <a:solidFill>
                  <a:srgbClr val="FFFFFF"/>
                </a:solidFill>
                <a:latin typeface="+mj-lt"/>
                <a:ea typeface="+mj-ea"/>
              </a:rPr>
              <a:t>execve</a:t>
            </a:r>
            <a:r>
              <a:rPr kumimoji="1" lang="en-US" altLang="zh-TW" sz="5400" dirty="0">
                <a:solidFill>
                  <a:srgbClr val="FFFFFF"/>
                </a:solidFill>
                <a:latin typeface="+mj-lt"/>
                <a:ea typeface="+mj-ea"/>
              </a:rPr>
              <a:t>() functions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5FA6ADAB-8AD5-5942-B3F9-0DF43DB2F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kumimoji="1" lang="en-US" altLang="zh-TW" sz="2000">
              <a:solidFill>
                <a:srgbClr val="FFB14E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424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FACD2833-E215-084F-9519-920F77DAA361}"/>
              </a:ext>
            </a:extLst>
          </p:cNvPr>
          <p:cNvSpPr/>
          <p:nvPr/>
        </p:nvSpPr>
        <p:spPr>
          <a:xfrm>
            <a:off x="8045456" y="3496478"/>
            <a:ext cx="1422400" cy="2566281"/>
          </a:xfrm>
          <a:prstGeom prst="rect">
            <a:avLst/>
          </a:prstGeom>
          <a:solidFill>
            <a:srgbClr val="95FF8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zh-TW" dirty="0">
                <a:solidFill>
                  <a:schemeClr val="tx1"/>
                </a:solidFill>
              </a:rPr>
              <a:t>ls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E45944-A9E6-7D45-AAA4-A901A6270214}"/>
              </a:ext>
            </a:extLst>
          </p:cNvPr>
          <p:cNvSpPr/>
          <p:nvPr/>
        </p:nvSpPr>
        <p:spPr>
          <a:xfrm>
            <a:off x="8045456" y="1690687"/>
            <a:ext cx="1422400" cy="1485649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zh-TW" dirty="0">
                <a:solidFill>
                  <a:schemeClr val="tx1"/>
                </a:solidFill>
              </a:rPr>
              <a:t>bash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4862D9F-BEFF-B447-83E1-3CF99EDE813D}"/>
              </a:ext>
            </a:extLst>
          </p:cNvPr>
          <p:cNvSpPr/>
          <p:nvPr/>
        </p:nvSpPr>
        <p:spPr>
          <a:xfrm>
            <a:off x="6030493" y="1165497"/>
            <a:ext cx="1422400" cy="517276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bash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2637D35-FAF2-0A4A-9965-B3CEE0E474AD}"/>
              </a:ext>
            </a:extLst>
          </p:cNvPr>
          <p:cNvCxnSpPr>
            <a:stCxn id="8" idx="6"/>
          </p:cNvCxnSpPr>
          <p:nvPr/>
        </p:nvCxnSpPr>
        <p:spPr>
          <a:xfrm flipV="1">
            <a:off x="6885933" y="2595145"/>
            <a:ext cx="1595662" cy="1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7259BEC7-B0B4-7D40-ADBD-F38D634D6BC7}"/>
              </a:ext>
            </a:extLst>
          </p:cNvPr>
          <p:cNvCxnSpPr>
            <a:cxnSpLocks/>
          </p:cNvCxnSpPr>
          <p:nvPr/>
        </p:nvCxnSpPr>
        <p:spPr>
          <a:xfrm>
            <a:off x="8481595" y="2588280"/>
            <a:ext cx="0" cy="3467615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40970E4F-ECE2-A340-866F-6D5F5D14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fork() + </a:t>
            </a:r>
            <a:r>
              <a:rPr kumimoji="1" lang="en-US" altLang="zh-TW" dirty="0" err="1"/>
              <a:t>execve</a:t>
            </a:r>
            <a:endParaRPr kumimoji="1" lang="zh-TW" altLang="en-US" dirty="0"/>
          </a:p>
        </p:txBody>
      </p: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A49325CB-4FB5-AE4D-A2D4-E90C10C99130}"/>
              </a:ext>
            </a:extLst>
          </p:cNvPr>
          <p:cNvCxnSpPr>
            <a:cxnSpLocks/>
          </p:cNvCxnSpPr>
          <p:nvPr/>
        </p:nvCxnSpPr>
        <p:spPr>
          <a:xfrm>
            <a:off x="6741695" y="1269583"/>
            <a:ext cx="0" cy="1906753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7C876E0D-B8A2-4844-ABAA-298678E1C5B9}"/>
              </a:ext>
            </a:extLst>
          </p:cNvPr>
          <p:cNvSpPr txBox="1"/>
          <p:nvPr/>
        </p:nvSpPr>
        <p:spPr>
          <a:xfrm>
            <a:off x="6273456" y="604886"/>
            <a:ext cx="936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/>
              <a:t>parent</a:t>
            </a:r>
          </a:p>
          <a:p>
            <a:pPr algn="ctr"/>
            <a:r>
              <a:rPr kumimoji="1" lang="en-US" altLang="zh-TW" dirty="0" err="1"/>
              <a:t>pid</a:t>
            </a:r>
            <a:r>
              <a:rPr kumimoji="1" lang="en-US" altLang="zh-TW" dirty="0"/>
              <a:t> = 78</a:t>
            </a:r>
            <a:endParaRPr kumimoji="1"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B8D092A5-4265-BD4E-96A0-53C1C9F57012}"/>
              </a:ext>
            </a:extLst>
          </p:cNvPr>
          <p:cNvSpPr/>
          <p:nvPr/>
        </p:nvSpPr>
        <p:spPr>
          <a:xfrm>
            <a:off x="6597456" y="2450907"/>
            <a:ext cx="288477" cy="288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FF19BA9-CDE1-F841-A195-75519CB0CF83}"/>
              </a:ext>
            </a:extLst>
          </p:cNvPr>
          <p:cNvSpPr txBox="1"/>
          <p:nvPr/>
        </p:nvSpPr>
        <p:spPr>
          <a:xfrm>
            <a:off x="8045456" y="1757283"/>
            <a:ext cx="1385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TW" dirty="0"/>
              <a:t>child</a:t>
            </a:r>
          </a:p>
          <a:p>
            <a:pPr algn="r"/>
            <a:r>
              <a:rPr kumimoji="1" lang="en-US" altLang="zh-TW" dirty="0" err="1"/>
              <a:t>pid</a:t>
            </a:r>
            <a:r>
              <a:rPr kumimoji="1" lang="en-US" altLang="zh-TW" dirty="0"/>
              <a:t> = 98</a:t>
            </a:r>
            <a:endParaRPr kumimoji="1" lang="zh-TW" altLang="en-US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3D16EB6F-A92B-E941-89A0-C2DBB4BB5019}"/>
              </a:ext>
            </a:extLst>
          </p:cNvPr>
          <p:cNvSpPr/>
          <p:nvPr/>
        </p:nvSpPr>
        <p:spPr>
          <a:xfrm>
            <a:off x="8335693" y="3157956"/>
            <a:ext cx="288477" cy="288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FD87430-8923-064B-BE6E-6BFA0D532313}"/>
              </a:ext>
            </a:extLst>
          </p:cNvPr>
          <p:cNvSpPr txBox="1"/>
          <p:nvPr/>
        </p:nvSpPr>
        <p:spPr>
          <a:xfrm>
            <a:off x="4889533" y="2268019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ret=fork()</a:t>
            </a:r>
          </a:p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if (ret!=0)</a:t>
            </a:r>
          </a:p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 wait()</a:t>
            </a:r>
            <a:endParaRPr kumimoji="1"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8E8727B-81AD-A24A-9400-41ECCB129A11}"/>
              </a:ext>
            </a:extLst>
          </p:cNvPr>
          <p:cNvSpPr txBox="1"/>
          <p:nvPr/>
        </p:nvSpPr>
        <p:spPr>
          <a:xfrm>
            <a:off x="8016713" y="3539231"/>
            <a:ext cx="1385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TW" dirty="0"/>
              <a:t>child</a:t>
            </a:r>
          </a:p>
          <a:p>
            <a:pPr algn="r"/>
            <a:r>
              <a:rPr kumimoji="1" lang="en-US" altLang="zh-TW" dirty="0" err="1"/>
              <a:t>pid</a:t>
            </a:r>
            <a:r>
              <a:rPr kumimoji="1" lang="en-US" altLang="zh-TW" dirty="0"/>
              <a:t> = 98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45349D0-683A-9C42-AF69-6535B1404827}"/>
              </a:ext>
            </a:extLst>
          </p:cNvPr>
          <p:cNvSpPr txBox="1"/>
          <p:nvPr/>
        </p:nvSpPr>
        <p:spPr>
          <a:xfrm>
            <a:off x="9652872" y="2979028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if(ret == 0)</a:t>
            </a:r>
          </a:p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execv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(“ls”);</a:t>
            </a: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4BBC44E2-DF04-4D49-8E0E-274CE42EA44B}"/>
              </a:ext>
            </a:extLst>
          </p:cNvPr>
          <p:cNvCxnSpPr>
            <a:stCxn id="4" idx="1"/>
            <a:endCxn id="17" idx="6"/>
          </p:cNvCxnSpPr>
          <p:nvPr/>
        </p:nvCxnSpPr>
        <p:spPr>
          <a:xfrm flipH="1">
            <a:off x="8624170" y="3302194"/>
            <a:ext cx="1028702" cy="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79D48C-1BF1-1D49-B61D-27FA21D5E677}"/>
              </a:ext>
            </a:extLst>
          </p:cNvPr>
          <p:cNvCxnSpPr/>
          <p:nvPr/>
        </p:nvCxnSpPr>
        <p:spPr>
          <a:xfrm>
            <a:off x="6741693" y="3157956"/>
            <a:ext cx="0" cy="280970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3E9A7164-E035-D743-84CD-5F07851D7030}"/>
              </a:ext>
            </a:extLst>
          </p:cNvPr>
          <p:cNvCxnSpPr>
            <a:cxnSpLocks/>
          </p:cNvCxnSpPr>
          <p:nvPr/>
        </p:nvCxnSpPr>
        <p:spPr>
          <a:xfrm>
            <a:off x="6741693" y="6051887"/>
            <a:ext cx="13212" cy="789166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8928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C9DFBA74-1DEB-6A41-A316-141143A5D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execve</a:t>
            </a:r>
            <a:r>
              <a:rPr kumimoji="1" lang="en-US" altLang="zh-TW" dirty="0"/>
              <a:t>-family</a:t>
            </a:r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CF24122-9625-5B45-AF9C-267370C55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TW" sz="1600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-US" altLang="zh-TW" sz="1600" dirty="0" err="1">
                <a:solidFill>
                  <a:srgbClr val="D12F1B"/>
                </a:solidFill>
                <a:latin typeface="Menlo" panose="020B0609030804020204" pitchFamily="49" charset="0"/>
              </a:rPr>
              <a:t>unistd.h</a:t>
            </a:r>
            <a:r>
              <a:rPr lang="en-US" altLang="zh-TW" sz="1600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  <a:endParaRPr lang="en-US" altLang="zh-TW" sz="16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extern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**environ;</a:t>
            </a:r>
            <a:endParaRPr lang="en-US" altLang="zh-TW" sz="16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execl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*path, </a:t>
            </a: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 ...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/* (char  *) NULL */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TW" sz="1600" dirty="0">
              <a:solidFill>
                <a:srgbClr val="0084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execlp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*file, </a:t>
            </a: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 ...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/* (char  *) NULL */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TW" sz="1600" dirty="0">
              <a:solidFill>
                <a:srgbClr val="0084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execle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*path, </a:t>
            </a: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 ...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/*, (char *) NULL, char * </a:t>
            </a:r>
            <a:r>
              <a:rPr lang="en-US" altLang="zh-TW" sz="1600" dirty="0" err="1">
                <a:solidFill>
                  <a:srgbClr val="008400"/>
                </a:solidFill>
                <a:latin typeface="Menlo" panose="020B0609030804020204" pitchFamily="49" charset="0"/>
              </a:rPr>
              <a:t>const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 err="1">
                <a:solidFill>
                  <a:srgbClr val="008400"/>
                </a:solidFill>
                <a:latin typeface="Menlo" panose="020B0609030804020204" pitchFamily="49" charset="0"/>
              </a:rPr>
              <a:t>envp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[] */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TW" sz="1600" dirty="0">
              <a:solidFill>
                <a:srgbClr val="0084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execv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*path, 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[]);</a:t>
            </a:r>
          </a:p>
          <a:p>
            <a:pPr marL="0" indent="0">
              <a:buNone/>
            </a:pP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execvp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*file, 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[]);</a:t>
            </a:r>
          </a:p>
          <a:p>
            <a:pPr marL="0" indent="0">
              <a:buNone/>
            </a:pP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execvpe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*file, 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[],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envp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[]);</a:t>
            </a:r>
          </a:p>
        </p:txBody>
      </p:sp>
    </p:spTree>
    <p:extLst>
      <p:ext uri="{BB962C8B-B14F-4D97-AF65-F5344CB8AC3E}">
        <p14:creationId xmlns:p14="http://schemas.microsoft.com/office/powerpoint/2010/main" val="1227310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DAC8CD-9469-E84E-B8AD-199AF09B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execve</a:t>
            </a:r>
            <a:r>
              <a:rPr kumimoji="1" lang="en-US" altLang="zh-TW" dirty="0"/>
              <a:t>-family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F1C443-65C0-FA43-8242-219582A06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err="1"/>
              <a:t>execl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execlp</a:t>
            </a:r>
            <a:r>
              <a:rPr kumimoji="1" lang="en-US" altLang="zh-CN" dirty="0"/>
              <a:t>, and </a:t>
            </a:r>
            <a:r>
              <a:rPr kumimoji="1" lang="en-US" altLang="zh-CN" dirty="0" err="1"/>
              <a:t>execle</a:t>
            </a:r>
            <a:r>
              <a:rPr kumimoji="1" lang="zh-CN" altLang="en-US" dirty="0"/>
              <a:t>的第二個以後的參數是一群字串，</a:t>
            </a:r>
            <a:r>
              <a:rPr kumimoji="1" lang="zh-CN" altLang="en-US" b="1" dirty="0"/>
              <a:t>「習慣上」</a:t>
            </a:r>
            <a:r>
              <a:rPr kumimoji="1" lang="zh-CN" altLang="en-US" dirty="0"/>
              <a:t>第一個字串是執行檔本身，最後一個參數必須是</a:t>
            </a:r>
            <a:r>
              <a:rPr kumimoji="1" lang="en-US" altLang="zh-CN" dirty="0"/>
              <a:t>(char*)NULL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err="1"/>
              <a:t>execv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execvp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execvpe</a:t>
            </a:r>
            <a:r>
              <a:rPr kumimoji="1" lang="zh-CN" altLang="en-US" dirty="0"/>
              <a:t>的第二個參數是：字串陣列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 err="1"/>
              <a:t>execle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execvpe</a:t>
            </a:r>
            <a:r>
              <a:rPr kumimoji="1" lang="zh-CN" altLang="en-US" dirty="0"/>
              <a:t>環境變數放在</a:t>
            </a:r>
            <a:r>
              <a:rPr kumimoji="1" lang="en-US" altLang="zh-CN" dirty="0" err="1"/>
              <a:t>envp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失敗回傳</a:t>
            </a:r>
            <a:r>
              <a:rPr kumimoji="1" lang="en-US" altLang="zh-CN" dirty="0"/>
              <a:t>-1</a:t>
            </a:r>
            <a:r>
              <a:rPr kumimoji="1" lang="zh-CN" altLang="en-US" dirty="0"/>
              <a:t>，錯誤訊息放在</a:t>
            </a:r>
            <a:r>
              <a:rPr kumimoji="1" lang="en-US" altLang="zh-CN" dirty="0" err="1"/>
              <a:t>errno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1138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57B3B0-1213-7C47-8FDF-A5BEFEFD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execve</a:t>
            </a:r>
            <a:r>
              <a:rPr kumimoji="1" lang="en-US" altLang="zh-TW" dirty="0"/>
              <a:t>-family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84BBDC-FC06-D942-933A-3C33DC967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The </a:t>
            </a:r>
            <a:r>
              <a:rPr lang="en-US" altLang="zh-TW" b="1" dirty="0" err="1"/>
              <a:t>execlp</a:t>
            </a:r>
            <a:r>
              <a:rPr lang="en-US" altLang="zh-TW" dirty="0"/>
              <a:t>(), </a:t>
            </a:r>
            <a:r>
              <a:rPr lang="en-US" altLang="zh-TW" b="1" dirty="0" err="1"/>
              <a:t>execvp</a:t>
            </a:r>
            <a:r>
              <a:rPr lang="en-US" altLang="zh-TW" dirty="0"/>
              <a:t>(), and </a:t>
            </a:r>
            <a:r>
              <a:rPr lang="en-US" altLang="zh-TW" b="1" dirty="0" err="1"/>
              <a:t>execvpe</a:t>
            </a:r>
            <a:r>
              <a:rPr lang="en-US" altLang="zh-TW" dirty="0"/>
              <a:t>() </a:t>
            </a:r>
            <a:r>
              <a:rPr lang="zh-CN" altLang="en-US" dirty="0"/>
              <a:t>如果執行檔的</a:t>
            </a:r>
            <a:r>
              <a:rPr lang="en-US" altLang="zh-CN" dirty="0"/>
              <a:t>path-name</a:t>
            </a:r>
            <a:r>
              <a:rPr lang="zh-CN" altLang="en-US" dirty="0"/>
              <a:t>沒有</a:t>
            </a:r>
            <a:r>
              <a:rPr lang="en-US" altLang="zh-CN" dirty="0"/>
              <a:t>“/”</a:t>
            </a:r>
            <a:r>
              <a:rPr lang="zh-CN" altLang="en-US" dirty="0"/>
              <a:t>那麼這幾個函數會依照</a:t>
            </a:r>
            <a:r>
              <a:rPr lang="en-US" altLang="zh-CN" dirty="0"/>
              <a:t>PATH</a:t>
            </a:r>
            <a:r>
              <a:rPr lang="zh-CN" altLang="en-US" dirty="0"/>
              <a:t>搜尋執行檔。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例如：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2BF19D2-E3AA-4D45-8722-5F578C2515C2}"/>
              </a:ext>
            </a:extLst>
          </p:cNvPr>
          <p:cNvSpPr/>
          <p:nvPr/>
        </p:nvSpPr>
        <p:spPr>
          <a:xfrm>
            <a:off x="1155032" y="4367463"/>
            <a:ext cx="9974179" cy="1809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/>
              <a:t>$ echo $PATH</a:t>
            </a:r>
          </a:p>
          <a:p>
            <a:r>
              <a:rPr lang="en-US" altLang="zh-TW" sz="2800" dirty="0"/>
              <a:t>/</a:t>
            </a:r>
            <a:r>
              <a:rPr lang="en-US" altLang="zh-TW" sz="2800" dirty="0" err="1"/>
              <a:t>usr</a:t>
            </a:r>
            <a:r>
              <a:rPr lang="en-US" altLang="zh-TW" sz="2800" dirty="0"/>
              <a:t>/local/</a:t>
            </a:r>
            <a:r>
              <a:rPr lang="en-US" altLang="zh-TW" sz="2800" dirty="0" err="1"/>
              <a:t>sbin</a:t>
            </a:r>
            <a:r>
              <a:rPr lang="en-US" altLang="zh-TW" sz="2800" dirty="0"/>
              <a:t>:/</a:t>
            </a:r>
            <a:r>
              <a:rPr lang="en-US" altLang="zh-TW" sz="2800" dirty="0" err="1"/>
              <a:t>usr</a:t>
            </a:r>
            <a:r>
              <a:rPr lang="en-US" altLang="zh-TW" sz="2800" dirty="0"/>
              <a:t>/local/bin:/</a:t>
            </a:r>
            <a:r>
              <a:rPr lang="en-US" altLang="zh-TW" sz="2800" dirty="0" err="1"/>
              <a:t>usr</a:t>
            </a:r>
            <a:r>
              <a:rPr lang="en-US" altLang="zh-TW" sz="2800" dirty="0"/>
              <a:t>/</a:t>
            </a:r>
            <a:r>
              <a:rPr lang="en-US" altLang="zh-TW" sz="2800" dirty="0" err="1"/>
              <a:t>sbin</a:t>
            </a:r>
            <a:r>
              <a:rPr lang="en-US" altLang="zh-TW" sz="2800" dirty="0"/>
              <a:t>:/</a:t>
            </a:r>
            <a:r>
              <a:rPr lang="en-US" altLang="zh-TW" sz="2800" dirty="0" err="1"/>
              <a:t>usr</a:t>
            </a:r>
            <a:r>
              <a:rPr lang="en-US" altLang="zh-TW" sz="2800" dirty="0"/>
              <a:t>/bin:/</a:t>
            </a:r>
            <a:r>
              <a:rPr lang="en-US" altLang="zh-TW" sz="2800" dirty="0" err="1"/>
              <a:t>sbin</a:t>
            </a:r>
            <a:r>
              <a:rPr lang="en-US" altLang="zh-TW" sz="2800" dirty="0"/>
              <a:t>:/bin:/</a:t>
            </a:r>
            <a:r>
              <a:rPr lang="en-US" altLang="zh-TW" sz="2800" dirty="0" err="1"/>
              <a:t>usr</a:t>
            </a:r>
            <a:r>
              <a:rPr lang="en-US" altLang="zh-TW" sz="2800" dirty="0"/>
              <a:t>/games:/</a:t>
            </a:r>
            <a:r>
              <a:rPr lang="en-US" altLang="zh-TW" sz="2800" dirty="0" err="1"/>
              <a:t>usr</a:t>
            </a:r>
            <a:r>
              <a:rPr lang="en-US" altLang="zh-TW" sz="2800" dirty="0"/>
              <a:t>/local/games:/snap/bin</a:t>
            </a:r>
          </a:p>
        </p:txBody>
      </p:sp>
    </p:spTree>
    <p:extLst>
      <p:ext uri="{BB962C8B-B14F-4D97-AF65-F5344CB8AC3E}">
        <p14:creationId xmlns:p14="http://schemas.microsoft.com/office/powerpoint/2010/main" val="588163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F3A4F-B715-6B44-94B7-788C8E18F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execve</a:t>
            </a:r>
            <a:r>
              <a:rPr kumimoji="1" lang="en-US" altLang="zh-TW" dirty="0"/>
              <a:t>-family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C6C1EC-B605-1E46-8BC9-3458A17CB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kumimoji="1" lang="zh-TW" altLang="en-US" dirty="0"/>
              <a:t>表格整理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5269A6C0-FAC8-024E-BC0A-891817CA88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7426175"/>
              </p:ext>
            </p:extLst>
          </p:nvPr>
        </p:nvGraphicFramePr>
        <p:xfrm>
          <a:off x="1442745" y="2635420"/>
          <a:ext cx="9638338" cy="336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6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6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6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42085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322" marR="96322" marT="48162" marB="48162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list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322" marR="96322" marT="48162" marB="48162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vector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322" marR="96322" marT="48162" marB="48162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2085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參考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PATH?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322" marR="96322" marT="48162" marB="48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322" marR="96322" marT="48162" marB="48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322" marR="96322" marT="48162" marB="48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322" marR="96322" marT="48162" marB="48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322" marR="96322" marT="48162" marB="48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322" marR="96322" marT="48162" marB="48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322" marR="96322" marT="48162" marB="4816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2085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參考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environ?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322" marR="96322" marT="48162" marB="48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322" marR="96322" marT="48162" marB="48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322" marR="96322" marT="48162" marB="48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322" marR="96322" marT="48162" marB="48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322" marR="96322" marT="48162" marB="48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322" marR="96322" marT="48162" marB="48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322" marR="96322" marT="48162" marB="4816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2085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函數</a:t>
                      </a:r>
                    </a:p>
                  </a:txBody>
                  <a:tcPr marL="96322" marR="96322" marT="48162" marB="48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execl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322" marR="96322" marT="48162" marB="48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execlp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322" marR="96322" marT="48162" marB="48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execle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322" marR="96322" marT="48162" marB="48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execv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322" marR="96322" marT="48162" marB="48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execvp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322" marR="96322" marT="48162" marB="48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execvpe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322" marR="96322" marT="48162" marB="4816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5991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385B5-679B-114E-8550-D8CC2694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284"/>
            <a:ext cx="10515600" cy="890338"/>
          </a:xfrm>
        </p:spPr>
        <p:txBody>
          <a:bodyPr/>
          <a:lstStyle/>
          <a:p>
            <a:r>
              <a:rPr kumimoji="1" lang="en-US" altLang="zh-TW" dirty="0" err="1"/>
              <a:t>myShell.c</a:t>
            </a:r>
            <a:r>
              <a:rPr kumimoji="1" lang="zh-TW" altLang="en-US" dirty="0"/>
              <a:t>（完整程式碼請直接看</a:t>
            </a:r>
            <a:r>
              <a:rPr kumimoji="1" lang="en-US" altLang="zh-TW" dirty="0"/>
              <a:t>.c</a:t>
            </a:r>
            <a:r>
              <a:rPr kumimoji="1" lang="zh-CN" altLang="en-US" dirty="0"/>
              <a:t>檔</a:t>
            </a:r>
            <a:r>
              <a:rPr kumimoji="1"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F5B0B1-0B59-F94C-AE75-3647C1E2E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936"/>
            <a:ext cx="10515600" cy="551046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argVect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256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US" altLang="zh-TW" dirty="0">
              <a:solidFill>
                <a:srgbClr val="BA2DA2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 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myShell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$ 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fgets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cmdLine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4096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stdin);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parseString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cmdLine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exeName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strcmp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exeName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"exit"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==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 = fork();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execvp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exeName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argVect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else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wait(&amp;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834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C17856-806B-7040-A862-0B11FBAA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proc/</a:t>
            </a:r>
            <a:r>
              <a:rPr kumimoji="1" lang="en-US" altLang="zh-TW" dirty="0" err="1"/>
              <a:t>pid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BF83AD-BCDD-6447-8DA8-9A3C3EBB5979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$ls /proc/</a:t>
            </a:r>
          </a:p>
          <a:p>
            <a:pPr marL="0" indent="0">
              <a:buNone/>
            </a:pP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-x   9 root             root                0 May 16 15:09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-x   9 root             root                0 May 16 15:09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-x   9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gdm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gdm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                0 May 16 15:09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1005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-x   9 root             root                0 May 16 15:09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1010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TW" dirty="0"/>
              <a:t>...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98198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339A38-7983-084A-8B1C-008FA70B6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9330"/>
            <a:ext cx="10515600" cy="597242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6"/>
            </a:pPr>
            <a:r>
              <a:rPr lang="en-US" altLang="zh-TW" sz="22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200" dirty="0" err="1">
                <a:solidFill>
                  <a:srgbClr val="000000"/>
                </a:solidFill>
                <a:latin typeface="Menlo" panose="020B0609030804020204" pitchFamily="49" charset="0"/>
              </a:rPr>
              <a:t>parseString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2200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TW" sz="2200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2200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-US" altLang="zh-TW" sz="2200" dirty="0" err="1">
                <a:solidFill>
                  <a:srgbClr val="000000"/>
                </a:solidFill>
                <a:latin typeface="Menlo" panose="020B0609030804020204" pitchFamily="49" charset="0"/>
              </a:rPr>
              <a:t>cmd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22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200" dirty="0" err="1">
                <a:solidFill>
                  <a:srgbClr val="000000"/>
                </a:solidFill>
                <a:latin typeface="Menlo" panose="020B0609030804020204" pitchFamily="49" charset="0"/>
              </a:rPr>
              <a:t>idx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sz="22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2200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TW" sz="2200" dirty="0" err="1">
                <a:solidFill>
                  <a:srgbClr val="000000"/>
                </a:solidFill>
                <a:latin typeface="Menlo" panose="020B0609030804020204" pitchFamily="49" charset="0"/>
              </a:rPr>
              <a:t>retPtr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2200" dirty="0" err="1">
                <a:solidFill>
                  <a:srgbClr val="000000"/>
                </a:solidFill>
                <a:latin typeface="Menlo" panose="020B0609030804020204" pitchFamily="49" charset="0"/>
              </a:rPr>
              <a:t>retPtr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sz="2200" dirty="0" err="1">
                <a:solidFill>
                  <a:srgbClr val="000000"/>
                </a:solidFill>
                <a:latin typeface="Menlo" panose="020B0609030804020204" pitchFamily="49" charset="0"/>
              </a:rPr>
              <a:t>strtok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2200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2200" dirty="0">
                <a:solidFill>
                  <a:srgbClr val="D12F1B"/>
                </a:solidFill>
                <a:latin typeface="Menlo" panose="020B0609030804020204" pitchFamily="49" charset="0"/>
              </a:rPr>
              <a:t>" \n"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2200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2200" dirty="0" err="1">
                <a:solidFill>
                  <a:srgbClr val="000000"/>
                </a:solidFill>
                <a:latin typeface="Menlo" panose="020B0609030804020204" pitchFamily="49" charset="0"/>
              </a:rPr>
              <a:t>retPtr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TW" sz="2200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2200" dirty="0" err="1">
                <a:solidFill>
                  <a:srgbClr val="000000"/>
                </a:solidFill>
                <a:latin typeface="Menlo" panose="020B0609030804020204" pitchFamily="49" charset="0"/>
              </a:rPr>
              <a:t>argVect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sz="2200" dirty="0" err="1">
                <a:solidFill>
                  <a:srgbClr val="000000"/>
                </a:solidFill>
                <a:latin typeface="Menlo" panose="020B0609030804020204" pitchFamily="49" charset="0"/>
              </a:rPr>
              <a:t>idx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++] = </a:t>
            </a:r>
            <a:r>
              <a:rPr lang="en-US" altLang="zh-TW" sz="2200" dirty="0" err="1">
                <a:solidFill>
                  <a:srgbClr val="000000"/>
                </a:solidFill>
                <a:latin typeface="Menlo" panose="020B0609030804020204" pitchFamily="49" charset="0"/>
              </a:rPr>
              <a:t>retPtr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2200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sz="2200" dirty="0" err="1">
                <a:solidFill>
                  <a:srgbClr val="000000"/>
                </a:solidFill>
                <a:latin typeface="Menlo" panose="020B0609030804020204" pitchFamily="49" charset="0"/>
              </a:rPr>
              <a:t>idx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==</a:t>
            </a:r>
            <a:r>
              <a:rPr lang="en-US" altLang="zh-TW" sz="22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*</a:t>
            </a:r>
            <a:r>
              <a:rPr lang="en-US" altLang="zh-TW" sz="2200" dirty="0" err="1">
                <a:solidFill>
                  <a:srgbClr val="000000"/>
                </a:solidFill>
                <a:latin typeface="Menlo" panose="020B0609030804020204" pitchFamily="49" charset="0"/>
              </a:rPr>
              <a:t>cmd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sz="2200" dirty="0" err="1">
                <a:solidFill>
                  <a:srgbClr val="000000"/>
                </a:solidFill>
                <a:latin typeface="Menlo" panose="020B0609030804020204" pitchFamily="49" charset="0"/>
              </a:rPr>
              <a:t>retPtr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2200" dirty="0" err="1">
                <a:solidFill>
                  <a:srgbClr val="000000"/>
                </a:solidFill>
                <a:latin typeface="Menlo" panose="020B0609030804020204" pitchFamily="49" charset="0"/>
              </a:rPr>
              <a:t>retPtr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sz="2200" dirty="0" err="1">
                <a:solidFill>
                  <a:srgbClr val="000000"/>
                </a:solidFill>
                <a:latin typeface="Menlo" panose="020B0609030804020204" pitchFamily="49" charset="0"/>
              </a:rPr>
              <a:t>strtok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2200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2200" dirty="0">
                <a:solidFill>
                  <a:srgbClr val="D12F1B"/>
                </a:solidFill>
                <a:latin typeface="Menlo" panose="020B0609030804020204" pitchFamily="49" charset="0"/>
              </a:rPr>
              <a:t>" \n"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2200" dirty="0" err="1">
                <a:solidFill>
                  <a:srgbClr val="000000"/>
                </a:solidFill>
                <a:latin typeface="Menlo" panose="020B0609030804020204" pitchFamily="49" charset="0"/>
              </a:rPr>
              <a:t>argVect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sz="2200" dirty="0" err="1">
                <a:solidFill>
                  <a:srgbClr val="000000"/>
                </a:solidFill>
                <a:latin typeface="Menlo" panose="020B0609030804020204" pitchFamily="49" charset="0"/>
              </a:rPr>
              <a:t>idx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]=</a:t>
            </a:r>
            <a:r>
              <a:rPr lang="en-US" altLang="zh-TW" sz="2200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2928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958DAC-32A7-034E-BD6D-EAAC4CA4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4091D4-6366-3544-98CE-07F48FB218D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myShell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sz="2000" b="1" dirty="0" err="1">
                <a:solidFill>
                  <a:srgbClr val="34BC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shiwulo@NUC</a:t>
            </a:r>
            <a:r>
              <a:rPr lang="en-US" altLang="zh-TW" sz="2000" b="1" dirty="0">
                <a:solidFill>
                  <a:srgbClr val="34BC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zh-TW" sz="2000" b="1" dirty="0">
                <a:solidFill>
                  <a:srgbClr val="5230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~/Dropbox/course/2018-sp/ch09&gt;&gt; 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*.c</a:t>
            </a:r>
            <a:endParaRPr lang="en-US" altLang="zh-TW" sz="2000" dirty="0">
              <a:solidFill>
                <a:srgbClr val="5230E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ls: cannot access '*.c': No such file or directory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value of </a:t>
            </a:r>
            <a:r>
              <a:rPr lang="en-US" altLang="zh-TW" sz="2000" b="1" dirty="0">
                <a:solidFill>
                  <a:srgbClr val="AFAD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en-US" altLang="zh-TW" sz="2000" dirty="0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</a:t>
            </a:r>
            <a:r>
              <a:rPr lang="en-US" altLang="zh-TW" sz="2000" b="1" dirty="0">
                <a:solidFill>
                  <a:srgbClr val="AFAD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altLang="zh-TW" sz="2000" dirty="0">
              <a:solidFill>
                <a:srgbClr val="C3372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1" dirty="0" err="1">
                <a:solidFill>
                  <a:srgbClr val="34BC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shiwulo@NUC</a:t>
            </a:r>
            <a:r>
              <a:rPr lang="en-US" altLang="zh-TW" sz="2000" b="1" dirty="0">
                <a:solidFill>
                  <a:srgbClr val="34BC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zh-TW" sz="2000" b="1" dirty="0">
                <a:solidFill>
                  <a:srgbClr val="5230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~/Dropbox/course/2018-sp/ch09&gt;&gt; 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myShell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myShell.c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lh</a:t>
            </a:r>
            <a:endParaRPr lang="en-US" altLang="zh-TW" sz="2000" dirty="0">
              <a:solidFill>
                <a:srgbClr val="5230E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1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shiwulo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shiwulo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17K May 17 13:08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myShell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shiwulo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shiwulo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4.1K May 17 13:08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myShell.c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value of </a:t>
            </a:r>
            <a:r>
              <a:rPr lang="en-US" altLang="zh-TW" sz="2000" b="1" dirty="0">
                <a:solidFill>
                  <a:srgbClr val="AFAD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en-US" altLang="zh-TW" sz="2000" dirty="0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</a:t>
            </a:r>
            <a:r>
              <a:rPr lang="en-US" altLang="zh-TW" sz="2000" b="1" dirty="0">
                <a:solidFill>
                  <a:srgbClr val="AFAD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altLang="zh-TW" sz="2000" dirty="0">
              <a:solidFill>
                <a:srgbClr val="C3372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1" dirty="0" err="1">
                <a:solidFill>
                  <a:srgbClr val="34BC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shiwulo@NUC</a:t>
            </a:r>
            <a:r>
              <a:rPr lang="en-US" altLang="zh-TW" sz="2000" b="1" dirty="0">
                <a:solidFill>
                  <a:srgbClr val="34BC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zh-TW" sz="2000" b="1" dirty="0">
                <a:solidFill>
                  <a:srgbClr val="5230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~/Dropbox/course/2018-sp/ch09&gt;&gt; 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myShell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myShell.c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lh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--color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1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shiwulo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shiwulo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17K May 17 13:08 </a:t>
            </a:r>
            <a:r>
              <a:rPr lang="en-US" altLang="zh-TW" sz="2000" b="1" dirty="0" err="1">
                <a:solidFill>
                  <a:srgbClr val="34BC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myShell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shiwulo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shiwulo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4.1K May 17 13:08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myShell.c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value of </a:t>
            </a:r>
            <a:r>
              <a:rPr lang="en-US" altLang="zh-TW" sz="2000" b="1" dirty="0">
                <a:solidFill>
                  <a:srgbClr val="AFAD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en-US" altLang="zh-TW" sz="2000" dirty="0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</a:t>
            </a:r>
            <a:r>
              <a:rPr lang="en-US" altLang="zh-TW" sz="2000" b="1" dirty="0">
                <a:solidFill>
                  <a:srgbClr val="AFAD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altLang="zh-TW" sz="2000" dirty="0">
              <a:solidFill>
                <a:srgbClr val="C3372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1" dirty="0" err="1">
                <a:solidFill>
                  <a:srgbClr val="34BC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shiwulo@NUC</a:t>
            </a:r>
            <a:r>
              <a:rPr lang="en-US" altLang="zh-TW" sz="2000" b="1" dirty="0">
                <a:solidFill>
                  <a:srgbClr val="34BC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zh-TW" sz="2000" b="1" dirty="0">
                <a:solidFill>
                  <a:srgbClr val="5230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~/Dropbox/course/2018-sp/ch09&gt;&gt; 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</a:t>
            </a:r>
            <a:endParaRPr lang="en-US" altLang="zh-TW" sz="2000" dirty="0">
              <a:solidFill>
                <a:srgbClr val="5230E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1" dirty="0" err="1">
                <a:solidFill>
                  <a:srgbClr val="34BC26"/>
                </a:solidFill>
                <a:latin typeface="Menlo" panose="020B0609030804020204" pitchFamily="49" charset="0"/>
              </a:rPr>
              <a:t>shiwulo@NUC</a:t>
            </a:r>
            <a:r>
              <a:rPr lang="en-US" altLang="zh-TW" sz="2000" b="1" dirty="0">
                <a:solidFill>
                  <a:srgbClr val="34BC26"/>
                </a:solidFill>
                <a:latin typeface="Menlo" panose="020B0609030804020204" pitchFamily="49" charset="0"/>
              </a:rPr>
              <a:t>:</a:t>
            </a:r>
            <a:r>
              <a:rPr lang="en-US" altLang="zh-TW" sz="2000" b="1" dirty="0">
                <a:solidFill>
                  <a:srgbClr val="5230E1"/>
                </a:solidFill>
                <a:latin typeface="Menlo" panose="020B0609030804020204" pitchFamily="49" charset="0"/>
              </a:rPr>
              <a:t>~&gt;&gt; 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ggg</a:t>
            </a:r>
            <a:endParaRPr lang="en-US" altLang="zh-TW" sz="2000" dirty="0">
              <a:solidFill>
                <a:srgbClr val="34BC2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myShell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: No such file or directory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C33720"/>
                </a:solidFill>
                <a:latin typeface="Menlo" panose="020B0609030804020204" pitchFamily="49" charset="0"/>
              </a:rPr>
              <a:t>return value of </a:t>
            </a:r>
            <a:r>
              <a:rPr lang="en-US" altLang="zh-TW" sz="2000" b="1" dirty="0" err="1">
                <a:solidFill>
                  <a:srgbClr val="AFAD24"/>
                </a:solidFill>
                <a:latin typeface="Menlo" panose="020B0609030804020204" pitchFamily="49" charset="0"/>
              </a:rPr>
              <a:t>ggg</a:t>
            </a:r>
            <a:r>
              <a:rPr lang="en-US" altLang="zh-TW" sz="2000" dirty="0">
                <a:solidFill>
                  <a:srgbClr val="C33720"/>
                </a:solidFill>
                <a:latin typeface="Menlo" panose="020B0609030804020204" pitchFamily="49" charset="0"/>
              </a:rPr>
              <a:t> is </a:t>
            </a:r>
            <a:r>
              <a:rPr lang="en-US" altLang="zh-TW" sz="2000" b="1" dirty="0">
                <a:solidFill>
                  <a:srgbClr val="AFAD24"/>
                </a:solidFill>
                <a:latin typeface="Menlo" panose="020B0609030804020204" pitchFamily="49" charset="0"/>
              </a:rPr>
              <a:t>254</a:t>
            </a:r>
            <a:endParaRPr lang="en-US" altLang="zh-TW" sz="2000" dirty="0">
              <a:solidFill>
                <a:srgbClr val="C3372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3280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4B5B91-19A0-2143-988F-D8E10519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System call - </a:t>
            </a:r>
            <a:r>
              <a:rPr kumimoji="1" lang="en-US" altLang="zh-TW" dirty="0" err="1"/>
              <a:t>execve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A08E26-E40A-374D-AFEE-7232F7129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unistd.h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  <a:endParaRPr lang="en-US" altLang="zh-TW" dirty="0">
              <a:latin typeface="Helvetica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execve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*filename,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[],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envp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[]);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7082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6B26E66-58BA-BD40-9629-90DEDE0E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install </a:t>
            </a:r>
            <a:r>
              <a:rPr kumimoji="1" lang="en-US" altLang="zh-TW" dirty="0" err="1"/>
              <a:t>kdbg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3253202-C7A4-3243-8DE9-34182549CF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53912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C7C62B-5165-1D46-BA0D-64658F73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使用校內網路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638503-36F6-1147-B4E8-22CDBAAFD1B1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kumimoji="1"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kumimoji="1" lang="en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kumimoji="1"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kumimoji="1"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-O /</a:t>
            </a:r>
            <a:r>
              <a:rPr kumimoji="1" lang="en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kumimoji="1"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/apt/</a:t>
            </a:r>
            <a:r>
              <a:rPr kumimoji="1" lang="en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source.list</a:t>
            </a:r>
            <a:r>
              <a:rPr kumimoji="1"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http://</a:t>
            </a:r>
            <a:r>
              <a:rPr kumimoji="1" lang="en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lonux.cs.ccu.edu.tw</a:t>
            </a:r>
            <a:r>
              <a:rPr kumimoji="1"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/source.list.17.10</a:t>
            </a:r>
          </a:p>
          <a:p>
            <a:pPr marL="0" indent="0">
              <a:buNone/>
            </a:pPr>
            <a:endParaRPr kumimoji="1" lang="en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1" lang="en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kumimoji="1"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apt install </a:t>
            </a:r>
            <a:r>
              <a:rPr kumimoji="1" lang="en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kdbg</a:t>
            </a:r>
            <a:endParaRPr kumimoji="1" lang="en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kumimoji="1"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3590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FA8E8-0AFD-4848-845B-28AE8BB30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關於期末考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9E7DCF-0F75-744C-9148-B7B2E8F2B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期末考會有二題基本題（共</a:t>
            </a:r>
            <a:r>
              <a:rPr lang="en-US" altLang="zh-TW" dirty="0"/>
              <a:t>60</a:t>
            </a:r>
            <a:r>
              <a:rPr lang="en" altLang="zh-TW" dirty="0" err="1"/>
              <a:t>pt</a:t>
            </a:r>
            <a:r>
              <a:rPr lang="zh-TW" altLang="en" dirty="0"/>
              <a:t>），</a:t>
            </a:r>
            <a:r>
              <a:rPr lang="zh-TW" altLang="en-US" dirty="0"/>
              <a:t>只要熟讀我給的範例，加上一點點變化就可以得分，預計就是某一個程式加以修改，修改的字數應該不會超過</a:t>
            </a:r>
            <a:r>
              <a:rPr lang="en-US" altLang="zh-TW" dirty="0"/>
              <a:t>6</a:t>
            </a:r>
            <a:r>
              <a:rPr lang="zh-TW" altLang="en-US" dirty="0"/>
              <a:t>個字（</a:t>
            </a:r>
            <a:r>
              <a:rPr lang="en" altLang="zh-TW" dirty="0"/>
              <a:t>word</a:t>
            </a:r>
            <a:r>
              <a:rPr lang="zh-TW" altLang="en" dirty="0"/>
              <a:t>）。 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期中考成績取 </a:t>
            </a:r>
            <a:r>
              <a:rPr lang="en" altLang="zh-TW" dirty="0"/>
              <a:t>max(</a:t>
            </a:r>
            <a:r>
              <a:rPr lang="zh-TW" altLang="en-US" dirty="0"/>
              <a:t>期中考原始成績，（期中＋期末</a:t>
            </a:r>
            <a:r>
              <a:rPr lang="en-US" altLang="zh-TW" dirty="0"/>
              <a:t>)*49.9%)</a:t>
            </a:r>
            <a:r>
              <a:rPr lang="zh-TW" altLang="en-US" dirty="0"/>
              <a:t>，因此期中考考不好的同學還是有機會補救。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97256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489A6F3-A229-0046-A087-0F8517F4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vfork</a:t>
            </a:r>
            <a:r>
              <a:rPr kumimoji="1" lang="en-US" altLang="zh-TW" dirty="0"/>
              <a:t> &amp; </a:t>
            </a:r>
            <a:r>
              <a:rPr kumimoji="1" lang="en-US" altLang="zh-TW" dirty="0" err="1"/>
              <a:t>execve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2376342-E845-FC4E-A4BE-8E4F773D6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97543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D4EBC3B-5894-7240-BA65-28B53A3F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Windows</a:t>
            </a:r>
            <a:r>
              <a:rPr kumimoji="1" lang="zh-CN" altLang="en-US" dirty="0"/>
              <a:t>建立行程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FFAA6BF-7A88-0E44-AB26-9C3D7CFC3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BOOL WINAPI </a:t>
            </a:r>
            <a:r>
              <a:rPr lang="en-US" altLang="zh-TW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CreateProcess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In_opt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_    LPCTSTR               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lpApplicationName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altLang="zh-TW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Inout_opt</a:t>
            </a:r>
            <a:r>
              <a:rPr lang="en-US" altLang="zh-TW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 LPTSTR                </a:t>
            </a:r>
            <a:r>
              <a:rPr lang="en-US" altLang="zh-TW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lpCommandLine</a:t>
            </a:r>
            <a:r>
              <a:rPr lang="en-US" altLang="zh-TW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In_opt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_    LPSECURITY_ATTRIBUTES 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lpProcessAttributes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, _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In_opt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_    LPSECURITY_ATTRIBUTES 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lpThreadAttributes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, _In_        BOOL                  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bInheritHandles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, _In_        DWORD                 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dwCreationFlags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, _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In_opt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_    LPVOID                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lpEnvironment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, _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In_opt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_    LPCTSTR               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lpCurrentDirectory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, _In_        LPSTARTUPINFO         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lpStartupInfo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, _Out_       LPPROCESS_INFORMATION 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lpProcessInformation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  <a:endParaRPr kumimoji="1"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5516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F7AC40-88A0-8845-BABC-733A7F916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Linux vs. Windows</a:t>
            </a:r>
            <a:r>
              <a:rPr kumimoji="1" lang="zh-TW" altLang="en-US" dirty="0"/>
              <a:t>：</a:t>
            </a:r>
            <a:br>
              <a:rPr kumimoji="1" lang="en-US" altLang="zh-TW" dirty="0"/>
            </a:br>
            <a:r>
              <a:rPr kumimoji="1" lang="en-US" altLang="zh-TW" dirty="0"/>
              <a:t>	</a:t>
            </a:r>
            <a:r>
              <a:rPr kumimoji="1" lang="zh-TW" altLang="en-US" dirty="0"/>
              <a:t>於執行新的</a:t>
            </a:r>
            <a:r>
              <a:rPr kumimoji="1" lang="en-US" altLang="zh-TW" dirty="0"/>
              <a:t>program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397268-E9F8-7E40-B41B-ACC578BB6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Linux</a:t>
            </a:r>
            <a:r>
              <a:rPr kumimoji="1" lang="zh-CN" altLang="en-US" dirty="0"/>
              <a:t>要二個</a:t>
            </a:r>
            <a:r>
              <a:rPr kumimoji="1" lang="en-US" altLang="zh-CN" dirty="0"/>
              <a:t>system call</a:t>
            </a:r>
          </a:p>
          <a:p>
            <a:pPr lvl="1"/>
            <a:r>
              <a:rPr kumimoji="1" lang="en-US" altLang="zh-TW" dirty="0"/>
              <a:t>fork</a:t>
            </a:r>
            <a:r>
              <a:rPr kumimoji="1" lang="zh-CN" altLang="en-US" dirty="0"/>
              <a:t>產生行程</a:t>
            </a:r>
            <a:endParaRPr kumimoji="1" lang="en-US" altLang="zh-CN" dirty="0"/>
          </a:p>
          <a:p>
            <a:pPr lvl="1"/>
            <a:r>
              <a:rPr kumimoji="1" lang="en-US" altLang="zh-TW" dirty="0" err="1"/>
              <a:t>execve</a:t>
            </a:r>
            <a:r>
              <a:rPr kumimoji="1" lang="zh-CN" altLang="en-US" dirty="0"/>
              <a:t>將新的執行檔放到這個新的行程的記憶體空間</a:t>
            </a:r>
            <a:endParaRPr kumimoji="1" lang="en-US" altLang="zh-CN" dirty="0"/>
          </a:p>
          <a:p>
            <a:r>
              <a:rPr kumimoji="1" lang="en-US" altLang="zh-TW" dirty="0"/>
              <a:t>Windows</a:t>
            </a:r>
            <a:r>
              <a:rPr kumimoji="1" lang="zh-CN" altLang="en-US" dirty="0"/>
              <a:t>只需要一個</a:t>
            </a:r>
            <a:r>
              <a:rPr kumimoji="1" lang="en-US" altLang="zh-CN" dirty="0"/>
              <a:t>system call</a:t>
            </a:r>
          </a:p>
          <a:p>
            <a:pPr lvl="1"/>
            <a:r>
              <a:rPr kumimoji="1" lang="zh-CN" altLang="en-US" dirty="0"/>
              <a:t>即</a:t>
            </a:r>
            <a:r>
              <a:rPr kumimoji="1" lang="en-US" altLang="zh-CN" dirty="0" err="1"/>
              <a:t>CreateProcess</a:t>
            </a:r>
            <a:r>
              <a:rPr kumimoji="1" lang="en-US" altLang="zh-CN" dirty="0"/>
              <a:t>(..., filename,...)</a:t>
            </a:r>
          </a:p>
          <a:p>
            <a:r>
              <a:rPr kumimoji="1" lang="en-US" altLang="zh-TW" dirty="0"/>
              <a:t>Linux</a:t>
            </a:r>
            <a:r>
              <a:rPr kumimoji="1" lang="zh-CN" altLang="en-US" dirty="0"/>
              <a:t>的設計較適合用來設計</a:t>
            </a:r>
            <a:r>
              <a:rPr kumimoji="1" lang="en-US" altLang="zh-CN" dirty="0"/>
              <a:t>server</a:t>
            </a:r>
          </a:p>
          <a:p>
            <a:pPr lvl="1"/>
            <a:r>
              <a:rPr kumimoji="1" lang="en-US" altLang="zh-TW" dirty="0"/>
              <a:t>http, ftp, BBS</a:t>
            </a:r>
            <a:r>
              <a:rPr kumimoji="1" lang="zh-CN" altLang="en-US" dirty="0"/>
              <a:t>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上述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在每一個使用者連線以後，都執行相同的執行檔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換言之，只要</a:t>
            </a:r>
            <a:r>
              <a:rPr kumimoji="1" lang="en-US" altLang="zh-CN" dirty="0"/>
              <a:t>fork</a:t>
            </a:r>
            <a:r>
              <a:rPr kumimoji="1" lang="zh-CN" altLang="en-US" dirty="0"/>
              <a:t>就可以服務一個</a:t>
            </a:r>
            <a:r>
              <a:rPr kumimoji="1" lang="en-US" altLang="zh-CN" dirty="0"/>
              <a:t>client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80822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ACE248-A05B-9445-A9DB-5D597CA55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fork vs. </a:t>
            </a:r>
            <a:r>
              <a:rPr kumimoji="1" lang="en-US" altLang="zh-TW" dirty="0" err="1"/>
              <a:t>vfork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52231F-4CB2-7646-BF09-3582EB6A3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&lt;sys/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types.h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unistd.h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stdlib.h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stdio.h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  <a:endParaRPr lang="en-US" altLang="zh-TW" dirty="0"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sscanf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],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"%d"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 = fork();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exit(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continue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71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73592E-A262-6C46-8724-EC7D67FC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proc/</a:t>
            </a:r>
            <a:r>
              <a:rPr kumimoji="1" lang="en-US" altLang="zh-TW" dirty="0" err="1"/>
              <a:t>pid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C47832-BA1D-964C-9AF2-6076FC9CE504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$cd /proc/1</a:t>
            </a: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ls -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alh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-r--r--r--   1 root root 0 May 16 15:09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cmdline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-r--r--   1 root root 0 May 16 15:09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-r--r--   1 root root 0 May 16 15:10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coredump_filter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-r--r--r--   1 root root 0 May 16 15:10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cpuset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lrwxrwxrwx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  1 root root 0 May 16 15:10 </a:t>
            </a:r>
            <a:r>
              <a:rPr lang="en-US" altLang="zh-TW" sz="20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cwd</a:t>
            </a:r>
            <a:r>
              <a:rPr lang="en-US" altLang="zh-TW" sz="20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/</a:t>
            </a: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-r--------   1 root root 0 May 16 15:09 environ</a:t>
            </a:r>
          </a:p>
          <a:p>
            <a:pPr marL="0" indent="0">
              <a:buNone/>
            </a:pP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lrwxrwxrwx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  1 root root 0 May 16 15:09 </a:t>
            </a:r>
            <a:r>
              <a:rPr lang="en-US" altLang="zh-TW" sz="20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 -&gt; /lib/</a:t>
            </a:r>
            <a:r>
              <a:rPr lang="en-US" altLang="zh-TW" sz="20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systemd</a:t>
            </a:r>
            <a:r>
              <a:rPr lang="en-US" altLang="zh-TW" sz="20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zh-TW" sz="20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systemd</a:t>
            </a:r>
            <a:endParaRPr lang="en-US" altLang="zh-TW" sz="20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799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ACE248-A05B-9445-A9DB-5D597CA55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fork vs. </a:t>
            </a:r>
            <a:r>
              <a:rPr kumimoji="1" lang="en-US" altLang="zh-TW" dirty="0" err="1"/>
              <a:t>vfork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52231F-4CB2-7646-BF09-3582EB6A3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&lt;sys/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types.h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unistd.h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stdlib.h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stdio.h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  <a:endParaRPr lang="en-US" altLang="zh-TW" dirty="0"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sscanf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],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"%d"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vfork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exit(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continue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59513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85947-FC22-934E-9AB5-2CCE5F5D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比較</a:t>
            </a:r>
            <a:endParaRPr kumimoji="1"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DBA8621-6406-7746-AC44-A2BCC1E191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err="1"/>
              <a:t>manyFork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EB5B20E-111D-6945-ADB2-DB91B23FF0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$ time ./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manyFork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100000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real 0m1.810s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user 0m0.073s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 0m1.612s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AC67646F-E7A4-FB49-9570-67413A15D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TW" dirty="0" err="1"/>
              <a:t>manyVFork</a:t>
            </a:r>
            <a:endParaRPr kumimoji="1"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B16056E8-E17A-2544-A7B9-FE46E78DCE7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$time ./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manyVFork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100000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real 0m0.534s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user 0m0.005s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 0m0.404s</a:t>
            </a:r>
          </a:p>
        </p:txBody>
      </p:sp>
    </p:spTree>
    <p:extLst>
      <p:ext uri="{BB962C8B-B14F-4D97-AF65-F5344CB8AC3E}">
        <p14:creationId xmlns:p14="http://schemas.microsoft.com/office/powerpoint/2010/main" val="28404335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6E3C58B3-C9F8-894C-B4DC-C7F9E444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vfork</a:t>
            </a:r>
            <a:r>
              <a:rPr kumimoji="1" lang="zh-CN" altLang="en-US" dirty="0"/>
              <a:t>替代</a:t>
            </a:r>
            <a:r>
              <a:rPr kumimoji="1" lang="en-US" altLang="zh-CN" dirty="0"/>
              <a:t>fork</a:t>
            </a:r>
            <a:endParaRPr kumimoji="1"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FC91B9B1-F31B-4541-A621-DDF0BBD96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zh-TW" altLang="en-US" sz="5400" dirty="0"/>
              <a:t>“只有在</a:t>
            </a:r>
            <a:r>
              <a:rPr kumimoji="1" lang="en-US" altLang="zh-TW" sz="5400" dirty="0"/>
              <a:t>fork</a:t>
            </a:r>
            <a:r>
              <a:rPr kumimoji="1" lang="zh-CN" altLang="en-US" sz="5400" dirty="0"/>
              <a:t>後</a:t>
            </a:r>
            <a:r>
              <a:rPr kumimoji="1" lang="zh-CN" altLang="en-US" sz="5400" dirty="0">
                <a:solidFill>
                  <a:srgbClr val="C00000"/>
                </a:solidFill>
              </a:rPr>
              <a:t>馬上跟著</a:t>
            </a:r>
            <a:endParaRPr kumimoji="1" lang="en-US" altLang="zh-CN" sz="54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kumimoji="1" lang="en-US" altLang="zh-CN" sz="5400" dirty="0" err="1"/>
              <a:t>execve</a:t>
            </a:r>
            <a:r>
              <a:rPr kumimoji="1" lang="zh-CN" altLang="en-US" sz="5400" dirty="0"/>
              <a:t>時才用</a:t>
            </a:r>
            <a:r>
              <a:rPr kumimoji="1" lang="en-US" altLang="zh-CN" sz="5400" dirty="0" err="1"/>
              <a:t>vfork</a:t>
            </a:r>
            <a:r>
              <a:rPr kumimoji="1" lang="zh-TW" altLang="en-US" sz="5400" dirty="0"/>
              <a:t>”</a:t>
            </a:r>
            <a:endParaRPr kumimoji="1" lang="en-US" altLang="zh-TW" sz="5400" dirty="0"/>
          </a:p>
          <a:p>
            <a:pPr marL="0" indent="0" algn="ctr">
              <a:buNone/>
            </a:pPr>
            <a:r>
              <a:rPr kumimoji="1" lang="zh-CN" altLang="en-US" dirty="0"/>
              <a:t>否則</a:t>
            </a:r>
            <a:r>
              <a:rPr kumimoji="1" lang="en-US" altLang="zh-CN" dirty="0"/>
              <a:t>child</a:t>
            </a:r>
            <a:r>
              <a:rPr kumimoji="1" lang="zh-CN" altLang="en-US" dirty="0"/>
              <a:t>會改到</a:t>
            </a:r>
            <a:r>
              <a:rPr kumimoji="1" lang="en-US" altLang="zh-CN" dirty="0"/>
              <a:t>parent</a:t>
            </a:r>
            <a:r>
              <a:rPr kumimoji="1" lang="zh-CN" altLang="en-US" dirty="0"/>
              <a:t>的資料，這通常是我們不樂見的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84440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2C8820-DB8E-464C-B842-F0108BCA4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vfork</a:t>
            </a:r>
            <a:r>
              <a:rPr kumimoji="1" lang="zh-CN" altLang="en-US" dirty="0"/>
              <a:t>替代</a:t>
            </a:r>
            <a:r>
              <a:rPr kumimoji="1" lang="en-US" altLang="zh-CN" dirty="0"/>
              <a:t>fork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164375-9700-BC49-9FBE-28708B1DA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en-US" altLang="zh-TW" sz="5400" dirty="0" err="1"/>
              <a:t>vfork</a:t>
            </a:r>
            <a:r>
              <a:rPr kumimoji="1" lang="zh-CN" altLang="en-US" sz="5400" dirty="0"/>
              <a:t>並不能完全取代</a:t>
            </a:r>
            <a:r>
              <a:rPr kumimoji="1" lang="en-US" altLang="zh-CN" sz="5400" dirty="0"/>
              <a:t>fork</a:t>
            </a:r>
          </a:p>
          <a:p>
            <a:pPr marL="0" indent="0" algn="ctr">
              <a:buNone/>
            </a:pPr>
            <a:r>
              <a:rPr kumimoji="1" lang="zh-CN" altLang="en-US" dirty="0"/>
              <a:t>因為</a:t>
            </a:r>
            <a:r>
              <a:rPr kumimoji="1" lang="en-US" altLang="zh-CN" dirty="0"/>
              <a:t>parent</a:t>
            </a:r>
            <a:r>
              <a:rPr kumimoji="1" lang="zh-CN" altLang="en-US" dirty="0"/>
              <a:t>會暫停執行，直到</a:t>
            </a:r>
            <a:r>
              <a:rPr kumimoji="1" lang="en-US" altLang="zh-CN" dirty="0"/>
              <a:t>child</a:t>
            </a:r>
            <a:r>
              <a:rPr kumimoji="1" lang="zh-CN" altLang="en-US" dirty="0"/>
              <a:t>執行</a:t>
            </a:r>
            <a:r>
              <a:rPr kumimoji="1" lang="en-US" altLang="zh-CN" dirty="0" err="1"/>
              <a:t>execve</a:t>
            </a:r>
            <a:r>
              <a:rPr kumimoji="1" lang="zh-CN" altLang="en-US" dirty="0"/>
              <a:t>或結束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15521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4C48E1-2093-CA47-89A5-73B9B0CA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vfork</a:t>
            </a:r>
            <a:r>
              <a:rPr kumimoji="1" lang="zh-CN" altLang="en-US" dirty="0"/>
              <a:t>替代</a:t>
            </a:r>
            <a:r>
              <a:rPr kumimoji="1" lang="en-US" altLang="zh-CN" dirty="0"/>
              <a:t>fork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1AC1E1-F9B4-574B-90B8-59CD5E3E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TW" altLang="en-US" dirty="0"/>
              <a:t>在上述前提下，可以直接將</a:t>
            </a:r>
            <a:r>
              <a:rPr kumimoji="1" lang="en-US" altLang="zh-TW" dirty="0"/>
              <a:t>fork</a:t>
            </a:r>
            <a:r>
              <a:rPr kumimoji="1" lang="zh-CN" altLang="en-US" dirty="0"/>
              <a:t>改成</a:t>
            </a:r>
            <a:r>
              <a:rPr kumimoji="1" lang="en-US" altLang="zh-CN" dirty="0" err="1"/>
              <a:t>vfork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課堂作業：</a:t>
            </a:r>
            <a:endParaRPr kumimoji="1"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zh-CN" altLang="en-US" sz="2800" dirty="0"/>
              <a:t>將</a:t>
            </a:r>
            <a:r>
              <a:rPr kumimoji="1" lang="en-US" altLang="zh-CN" sz="2800" dirty="0" err="1"/>
              <a:t>myShell</a:t>
            </a:r>
            <a:r>
              <a:rPr kumimoji="1" lang="zh-CN" altLang="en-US" sz="2800" dirty="0"/>
              <a:t>改用</a:t>
            </a:r>
            <a:r>
              <a:rPr kumimoji="1" lang="en-US" altLang="zh-CN" sz="2800" dirty="0" err="1"/>
              <a:t>vfork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467513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FA17766-2E40-AF41-A120-725FB5AB30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1029" name="Picture 5" descr="File:Newspaper Zombie.png">
            <a:hlinkClick r:id="rId2"/>
            <a:extLst>
              <a:ext uri="{FF2B5EF4-FFF2-40B4-BE49-F238E27FC236}">
                <a16:creationId xmlns:a16="http://schemas.microsoft.com/office/drawing/2014/main" id="{7A758E3A-5047-BF4B-98E5-76C3F1D50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485775"/>
            <a:ext cx="44958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4C61D7DD-1B28-E247-B055-CE7B4373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543301"/>
            <a:ext cx="10515600" cy="1019174"/>
          </a:xfrm>
          <a:solidFill>
            <a:srgbClr val="FFFFFF">
              <a:alpha val="50196"/>
            </a:srgbClr>
          </a:solidFill>
        </p:spPr>
        <p:txBody>
          <a:bodyPr>
            <a:normAutofit/>
          </a:bodyPr>
          <a:lstStyle/>
          <a:p>
            <a:r>
              <a:rPr kumimoji="1" lang="zh-TW" altLang="en-US" dirty="0"/>
              <a:t>殭屍問題（</a:t>
            </a:r>
            <a:r>
              <a:rPr kumimoji="1" lang="en-US" altLang="zh-TW" dirty="0"/>
              <a:t>zombie process</a:t>
            </a:r>
            <a:r>
              <a:rPr kumimoji="1" lang="zh-TW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650158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82F8F4B-03D7-2147-AA93-8BEDA6C0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zombie.c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275CD79-CCB0-9D46-8DA3-6C867462D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sscanf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],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"%d"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vfork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exit(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continue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getchar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36725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15BF20F-6B4D-E044-88C2-49FC65D9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結果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2F96EF0-0D66-6A41-B326-87D274972E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產生</a:t>
            </a:r>
            <a:r>
              <a:rPr kumimoji="1" lang="en-US" altLang="zh-TW" dirty="0"/>
              <a:t>zombie</a:t>
            </a:r>
            <a:endParaRPr kumimoji="1"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019A25E-B780-4841-8A9C-383B045BF0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-US" altLang="zh-TW" sz="4000" dirty="0"/>
              <a:t>./zombie 10000</a:t>
            </a:r>
            <a:endParaRPr kumimoji="1" lang="zh-TW" altLang="en-US" sz="4000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A2F370DC-26C5-FB4C-A5DB-D5E593C5E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TW" altLang="en-US" dirty="0"/>
              <a:t>觀察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A29BBD7-27D8-5544-A559-8E09A5FA6A8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-a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32753 pts/0    00:00:00 zombie &lt;defunct&gt;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32754 pts/0    00:00:00 zombie &lt;defunct&gt;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32755 pts/0    00:00:00 zombie &lt;defunct&gt;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32756 pts/0    00:00:00 zombie &lt;defunct&gt;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32757 pts/0    00:00:00 zombie &lt;defunct&gt;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32758 pts/0    00:00:00 zombie &lt;defunct&gt;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32759 pts/0    00:00:00 zombie &lt;defunct&gt;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32760 pts/0    00:00:00 zombie &lt;defunct&gt;</a:t>
            </a:r>
          </a:p>
        </p:txBody>
      </p:sp>
    </p:spTree>
    <p:extLst>
      <p:ext uri="{BB962C8B-B14F-4D97-AF65-F5344CB8AC3E}">
        <p14:creationId xmlns:p14="http://schemas.microsoft.com/office/powerpoint/2010/main" val="15875894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72FA1C-9F4E-F346-AF21-FB03FA65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結果</a:t>
            </a:r>
            <a:r>
              <a:rPr kumimoji="1" lang="en-US" altLang="zh-TW" dirty="0"/>
              <a:t> – </a:t>
            </a:r>
            <a:r>
              <a:rPr kumimoji="1" lang="zh-CN" altLang="en-US" dirty="0"/>
              <a:t>造成的影響</a:t>
            </a:r>
            <a:endParaRPr kumimoji="1"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EF11020-D43B-BD4C-AD52-71712C1CD0EF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 less /proc/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slabinfo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 | grep 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task_struct</a:t>
            </a:r>
            <a:endParaRPr lang="en-US" altLang="zh-TW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# name 		&lt;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active_objs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&gt; 	&lt;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num_objs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&gt; 	&lt;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objsize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TW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task_struct</a:t>
            </a:r>
            <a:r>
              <a:rPr lang="en-US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10257  		10280   		6016</a:t>
            </a:r>
          </a:p>
          <a:p>
            <a:pPr marL="0" indent="0">
              <a:buNone/>
            </a:pPr>
            <a:endParaRPr lang="en-US" altLang="zh-TW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zh-CN" altLang="en-US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總共浪費掉</a:t>
            </a:r>
            <a:r>
              <a:rPr lang="en-US" altLang="zh-CN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10257*6016 = 58.84MB</a:t>
            </a:r>
            <a:r>
              <a:rPr lang="zh-CN" altLang="en-US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核心記憶體</a:t>
            </a:r>
            <a:r>
              <a:rPr lang="en-US" altLang="zh-CN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ulimit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 -a | grep process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max user </a:t>
            </a:r>
            <a:r>
              <a:rPr lang="en-US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process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es              (-u) 127320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zh-CN" altLang="en-US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每個使用者可以開啟的</a:t>
            </a:r>
            <a:r>
              <a:rPr lang="en-US" altLang="zh-CN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</a:t>
            </a:r>
            <a:r>
              <a:rPr lang="zh-CN" altLang="en-US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數量有限，</a:t>
            </a:r>
            <a:r>
              <a:rPr lang="en-US" altLang="zh-CN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zombie process</a:t>
            </a:r>
            <a:r>
              <a:rPr lang="zh-CN" altLang="en-US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也算在內</a:t>
            </a:r>
            <a:r>
              <a:rPr lang="en-US" altLang="zh-CN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/*zombie process</a:t>
            </a:r>
            <a:r>
              <a:rPr lang="zh-CN" altLang="en-US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沒辦法</a:t>
            </a:r>
            <a:r>
              <a:rPr lang="en-US" altLang="zh-CN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kill</a:t>
            </a:r>
            <a:r>
              <a:rPr lang="zh-CN" altLang="en-US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掉</a:t>
            </a:r>
            <a:r>
              <a:rPr lang="en-US" altLang="zh-CN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endParaRPr lang="en-US" altLang="zh-TW" sz="24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4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282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8ED9B3-9358-BE41-8EF8-BB54C916EB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2" r="1" b="18094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58449D0-AD73-FF49-92DD-7B9B158A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TW">
                <a:solidFill>
                  <a:srgbClr val="FFFFFF"/>
                </a:solidFill>
              </a:rPr>
              <a:t>Zombie process</a:t>
            </a:r>
            <a:endParaRPr kumimoji="1" lang="zh-TW" altLang="en-US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704E98-27DB-C54A-ADC2-A9E7151C5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kumimoji="1" lang="zh-CN" altLang="en-US" sz="3200" dirty="0">
                <a:solidFill>
                  <a:srgbClr val="FFFFFF"/>
                </a:solidFill>
              </a:rPr>
              <a:t>因此</a:t>
            </a:r>
            <a:r>
              <a:rPr kumimoji="1" lang="en-US" altLang="zh-CN" sz="3200" dirty="0">
                <a:solidFill>
                  <a:srgbClr val="FFFFFF"/>
                </a:solidFill>
              </a:rPr>
              <a:t>parent</a:t>
            </a:r>
            <a:r>
              <a:rPr kumimoji="1" lang="zh-CN" altLang="en-US" sz="3200" dirty="0">
                <a:solidFill>
                  <a:srgbClr val="FFFFFF"/>
                </a:solidFill>
              </a:rPr>
              <a:t>一定要執行</a:t>
            </a:r>
            <a:r>
              <a:rPr kumimoji="1" lang="en-US" altLang="zh-CN" sz="3200" dirty="0">
                <a:solidFill>
                  <a:srgbClr val="FFFFFF"/>
                </a:solidFill>
              </a:rPr>
              <a:t>wait()</a:t>
            </a:r>
            <a:r>
              <a:rPr kumimoji="1" lang="zh-CN" altLang="en-US" sz="3200" dirty="0">
                <a:solidFill>
                  <a:srgbClr val="FFFFFF"/>
                </a:solidFill>
              </a:rPr>
              <a:t>，將</a:t>
            </a:r>
            <a:r>
              <a:rPr kumimoji="1" lang="en-US" altLang="zh-CN" sz="3200" dirty="0">
                <a:solidFill>
                  <a:srgbClr val="FFFFFF"/>
                </a:solidFill>
              </a:rPr>
              <a:t>child</a:t>
            </a:r>
            <a:r>
              <a:rPr kumimoji="1" lang="zh-CN" altLang="en-US" sz="3200" dirty="0">
                <a:solidFill>
                  <a:srgbClr val="FFFFFF"/>
                </a:solidFill>
              </a:rPr>
              <a:t>回收</a:t>
            </a:r>
            <a:endParaRPr kumimoji="1" lang="en-US" altLang="zh-CN" sz="3200" dirty="0">
              <a:solidFill>
                <a:srgbClr val="FFFFFF"/>
              </a:solidFill>
            </a:endParaRPr>
          </a:p>
          <a:p>
            <a:r>
              <a:rPr kumimoji="1" lang="zh-CN" altLang="en-US" sz="3200" dirty="0">
                <a:solidFill>
                  <a:srgbClr val="FFFFFF"/>
                </a:solidFill>
              </a:rPr>
              <a:t>但如果忘記，怎麼辦！？</a:t>
            </a:r>
            <a:endParaRPr kumimoji="1" lang="zh-TW" alt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32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CFCD8A-81C1-1540-AEC8-E1CDBB4F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/proc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5F4AF4-8869-9B45-80A7-DE7E8AA1BF50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sz="20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$less /proc/</a:t>
            </a:r>
            <a:r>
              <a:rPr kumimoji="1" lang="en-US" altLang="zh-TW" sz="20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cpuinfo</a:t>
            </a:r>
            <a:endParaRPr kumimoji="1" lang="en-US" altLang="zh-TW" sz="20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processor       : 0</a:t>
            </a:r>
          </a:p>
          <a:p>
            <a:pPr marL="0" indent="0">
              <a:buNone/>
            </a:pP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vendor_id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      :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GenuineIntel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family      : 6</a:t>
            </a: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model           : 94</a:t>
            </a: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model name      : Intel(R) Core(TM) i7-6770HQ CPU @ 2.60GHz</a:t>
            </a: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stepping        : 3</a:t>
            </a: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microcode       : 0x8a</a:t>
            </a:r>
          </a:p>
          <a:p>
            <a:pPr marL="0" indent="0">
              <a:buNone/>
            </a:pP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MHz         : 934.251</a:t>
            </a: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cache size      : 6144 KB</a:t>
            </a:r>
          </a:p>
        </p:txBody>
      </p:sp>
    </p:spTree>
    <p:extLst>
      <p:ext uri="{BB962C8B-B14F-4D97-AF65-F5344CB8AC3E}">
        <p14:creationId xmlns:p14="http://schemas.microsoft.com/office/powerpoint/2010/main" val="33967749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3D3851-F896-1549-9847-7392FCF0A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解決方法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NoZombie.c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89CF15-9770-C246-B3BB-998AE799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812925"/>
            <a:ext cx="504825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manyChild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8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8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sz="18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vfork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 exit(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continue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6388AA-CD94-E34C-AAA9-272C8135B0A5}"/>
              </a:ext>
            </a:extLst>
          </p:cNvPr>
          <p:cNvSpPr/>
          <p:nvPr/>
        </p:nvSpPr>
        <p:spPr>
          <a:xfrm>
            <a:off x="6096000" y="235978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sscanf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],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"%d"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 = fork();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b="1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TW" b="1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manyChild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exit(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getchar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/*main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處理其他工作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*/</a:t>
            </a:r>
            <a:endParaRPr lang="en-US" altLang="zh-TW" dirty="0">
              <a:solidFill>
                <a:schemeClr val="accent6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459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53F6D0-EA26-694E-807F-AA56FB3D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NoZombie</a:t>
            </a:r>
            <a:r>
              <a:rPr kumimoji="1" lang="zh-CN" altLang="en-US" dirty="0"/>
              <a:t>概念圖</a:t>
            </a:r>
            <a:endParaRPr kumimoji="1"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9666AB6C-DE36-6147-8300-E1EF406BC4F5}"/>
              </a:ext>
            </a:extLst>
          </p:cNvPr>
          <p:cNvSpPr/>
          <p:nvPr/>
        </p:nvSpPr>
        <p:spPr>
          <a:xfrm>
            <a:off x="4927600" y="1619250"/>
            <a:ext cx="97790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main</a:t>
            </a:r>
            <a:endParaRPr kumimoji="1"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E100DD4-4CB9-B94D-B427-ABC1A841F7C4}"/>
              </a:ext>
            </a:extLst>
          </p:cNvPr>
          <p:cNvSpPr/>
          <p:nvPr/>
        </p:nvSpPr>
        <p:spPr>
          <a:xfrm>
            <a:off x="4927600" y="2692400"/>
            <a:ext cx="97790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child</a:t>
            </a:r>
            <a:endParaRPr kumimoji="1"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D08007-AAE0-374A-8EB2-A4BC7936D7BE}"/>
              </a:ext>
            </a:extLst>
          </p:cNvPr>
          <p:cNvSpPr/>
          <p:nvPr/>
        </p:nvSpPr>
        <p:spPr>
          <a:xfrm>
            <a:off x="4743450" y="3854450"/>
            <a:ext cx="1352550" cy="70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manyChild</a:t>
            </a:r>
            <a:endParaRPr kumimoji="1"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54A099F-849B-CC42-9AD6-8AAFF09B5E07}"/>
              </a:ext>
            </a:extLst>
          </p:cNvPr>
          <p:cNvSpPr/>
          <p:nvPr/>
        </p:nvSpPr>
        <p:spPr>
          <a:xfrm>
            <a:off x="1866900" y="5149850"/>
            <a:ext cx="131445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child’s</a:t>
            </a:r>
          </a:p>
          <a:p>
            <a:pPr algn="ctr"/>
            <a:r>
              <a:rPr kumimoji="1" lang="en-US" altLang="zh-TW" dirty="0"/>
              <a:t>child</a:t>
            </a:r>
            <a:endParaRPr kumimoji="1"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76634C1-1FA9-9E4A-ADD4-5DF526B7DCA6}"/>
              </a:ext>
            </a:extLst>
          </p:cNvPr>
          <p:cNvSpPr/>
          <p:nvPr/>
        </p:nvSpPr>
        <p:spPr>
          <a:xfrm>
            <a:off x="8343900" y="5207000"/>
            <a:ext cx="131445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child’s</a:t>
            </a:r>
          </a:p>
          <a:p>
            <a:pPr algn="ctr"/>
            <a:r>
              <a:rPr kumimoji="1" lang="en-US" altLang="zh-TW" dirty="0"/>
              <a:t>child</a:t>
            </a:r>
            <a:endParaRPr kumimoji="1"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C2EA9EE9-2F7F-A14F-A7F4-2A72CC010ED7}"/>
              </a:ext>
            </a:extLst>
          </p:cNvPr>
          <p:cNvSpPr/>
          <p:nvPr/>
        </p:nvSpPr>
        <p:spPr>
          <a:xfrm>
            <a:off x="3486150" y="5207000"/>
            <a:ext cx="131445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child’s</a:t>
            </a:r>
          </a:p>
          <a:p>
            <a:pPr algn="ctr"/>
            <a:r>
              <a:rPr kumimoji="1" lang="en-US" altLang="zh-TW" dirty="0"/>
              <a:t>child</a:t>
            </a:r>
            <a:endParaRPr kumimoji="1"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F42019E4-86A7-0E4C-ACD2-59E2422F105E}"/>
              </a:ext>
            </a:extLst>
          </p:cNvPr>
          <p:cNvSpPr/>
          <p:nvPr/>
        </p:nvSpPr>
        <p:spPr>
          <a:xfrm>
            <a:off x="5105400" y="5207000"/>
            <a:ext cx="131445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child’s</a:t>
            </a:r>
          </a:p>
          <a:p>
            <a:pPr algn="ctr"/>
            <a:r>
              <a:rPr kumimoji="1" lang="en-US" altLang="zh-TW" dirty="0"/>
              <a:t>child</a:t>
            </a:r>
            <a:endParaRPr kumimoji="1"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A14C3AE-13CF-4A4B-8839-A82358460629}"/>
              </a:ext>
            </a:extLst>
          </p:cNvPr>
          <p:cNvSpPr/>
          <p:nvPr/>
        </p:nvSpPr>
        <p:spPr>
          <a:xfrm>
            <a:off x="6724650" y="5207000"/>
            <a:ext cx="131445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child’s</a:t>
            </a:r>
          </a:p>
          <a:p>
            <a:pPr algn="ctr"/>
            <a:r>
              <a:rPr kumimoji="1" lang="en-US" altLang="zh-TW" dirty="0"/>
              <a:t>child</a:t>
            </a:r>
            <a:endParaRPr kumimoji="1" lang="zh-TW" altLang="en-US" dirty="0"/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A95C194C-2823-8845-B8E4-B8428DB041E6}"/>
              </a:ext>
            </a:extLst>
          </p:cNvPr>
          <p:cNvCxnSpPr>
            <a:endCxn id="7" idx="7"/>
          </p:cNvCxnSpPr>
          <p:nvPr/>
        </p:nvCxnSpPr>
        <p:spPr>
          <a:xfrm flipH="1">
            <a:off x="2988853" y="4559300"/>
            <a:ext cx="2427697" cy="70400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2FACFDDB-2123-6E4F-A5EA-A5EBF2BE0C7D}"/>
              </a:ext>
            </a:extLst>
          </p:cNvPr>
          <p:cNvCxnSpPr>
            <a:cxnSpLocks/>
            <a:stCxn id="6" idx="2"/>
            <a:endCxn id="11" idx="7"/>
          </p:cNvCxnSpPr>
          <p:nvPr/>
        </p:nvCxnSpPr>
        <p:spPr>
          <a:xfrm flipH="1">
            <a:off x="4608103" y="4559300"/>
            <a:ext cx="811622" cy="76115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8824D6ED-D328-E844-BE00-5746948AAE22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5419725" y="4559300"/>
            <a:ext cx="342900" cy="64770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7AB58E67-F1AA-8F49-A2DB-AEFDA32C3D54}"/>
              </a:ext>
            </a:extLst>
          </p:cNvPr>
          <p:cNvCxnSpPr>
            <a:cxnSpLocks/>
            <a:stCxn id="6" idx="2"/>
            <a:endCxn id="13" idx="1"/>
          </p:cNvCxnSpPr>
          <p:nvPr/>
        </p:nvCxnSpPr>
        <p:spPr>
          <a:xfrm>
            <a:off x="5419725" y="4559300"/>
            <a:ext cx="1497422" cy="76115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8055B857-EFA4-FE4D-9F75-4E8D86EFD8C9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>
            <a:off x="5419725" y="4559300"/>
            <a:ext cx="3116672" cy="76115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8DD1F58B-2206-F140-B41B-3F778EEB24F1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5416550" y="3467100"/>
            <a:ext cx="3175" cy="38735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08F7C41B-E6D6-5E40-9A54-2377014AD9DE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416550" y="2393950"/>
            <a:ext cx="0" cy="29845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60B65102-A118-9F4A-BBD3-90787CAF318A}"/>
              </a:ext>
            </a:extLst>
          </p:cNvPr>
          <p:cNvSpPr/>
          <p:nvPr/>
        </p:nvSpPr>
        <p:spPr>
          <a:xfrm>
            <a:off x="8870950" y="419100"/>
            <a:ext cx="1962150" cy="145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== 1*/</a:t>
            </a:r>
            <a:b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while(1)</a:t>
            </a:r>
          </a:p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  wait();</a:t>
            </a:r>
          </a:p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55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53F6D0-EA26-694E-807F-AA56FB3D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NoZombie</a:t>
            </a:r>
            <a:r>
              <a:rPr kumimoji="1" lang="zh-CN" altLang="en-US" dirty="0"/>
              <a:t>概念圖</a:t>
            </a:r>
            <a:endParaRPr kumimoji="1"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9666AB6C-DE36-6147-8300-E1EF406BC4F5}"/>
              </a:ext>
            </a:extLst>
          </p:cNvPr>
          <p:cNvSpPr/>
          <p:nvPr/>
        </p:nvSpPr>
        <p:spPr>
          <a:xfrm>
            <a:off x="4927600" y="1619250"/>
            <a:ext cx="97790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main</a:t>
            </a:r>
            <a:endParaRPr kumimoji="1"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E100DD4-4CB9-B94D-B427-ABC1A841F7C4}"/>
              </a:ext>
            </a:extLst>
          </p:cNvPr>
          <p:cNvSpPr/>
          <p:nvPr/>
        </p:nvSpPr>
        <p:spPr>
          <a:xfrm>
            <a:off x="4927600" y="2692400"/>
            <a:ext cx="97790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child</a:t>
            </a:r>
            <a:endParaRPr kumimoji="1"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D08007-AAE0-374A-8EB2-A4BC7936D7BE}"/>
              </a:ext>
            </a:extLst>
          </p:cNvPr>
          <p:cNvSpPr/>
          <p:nvPr/>
        </p:nvSpPr>
        <p:spPr>
          <a:xfrm>
            <a:off x="4743450" y="3854450"/>
            <a:ext cx="1352550" cy="70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manyChild</a:t>
            </a:r>
            <a:endParaRPr kumimoji="1"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54A099F-849B-CC42-9AD6-8AAFF09B5E07}"/>
              </a:ext>
            </a:extLst>
          </p:cNvPr>
          <p:cNvSpPr/>
          <p:nvPr/>
        </p:nvSpPr>
        <p:spPr>
          <a:xfrm>
            <a:off x="1866900" y="5149850"/>
            <a:ext cx="131445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child’s</a:t>
            </a:r>
          </a:p>
          <a:p>
            <a:pPr algn="ctr"/>
            <a:r>
              <a:rPr kumimoji="1" lang="en-US" altLang="zh-TW" dirty="0"/>
              <a:t>child</a:t>
            </a:r>
            <a:endParaRPr kumimoji="1"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76634C1-1FA9-9E4A-ADD4-5DF526B7DCA6}"/>
              </a:ext>
            </a:extLst>
          </p:cNvPr>
          <p:cNvSpPr/>
          <p:nvPr/>
        </p:nvSpPr>
        <p:spPr>
          <a:xfrm>
            <a:off x="8343900" y="5207000"/>
            <a:ext cx="131445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child’s</a:t>
            </a:r>
          </a:p>
          <a:p>
            <a:pPr algn="ctr"/>
            <a:r>
              <a:rPr kumimoji="1" lang="en-US" altLang="zh-TW" dirty="0"/>
              <a:t>child</a:t>
            </a:r>
            <a:endParaRPr kumimoji="1"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C2EA9EE9-2F7F-A14F-A7F4-2A72CC010ED7}"/>
              </a:ext>
            </a:extLst>
          </p:cNvPr>
          <p:cNvSpPr/>
          <p:nvPr/>
        </p:nvSpPr>
        <p:spPr>
          <a:xfrm>
            <a:off x="3486150" y="5207000"/>
            <a:ext cx="131445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child’s</a:t>
            </a:r>
          </a:p>
          <a:p>
            <a:pPr algn="ctr"/>
            <a:r>
              <a:rPr kumimoji="1" lang="en-US" altLang="zh-TW" dirty="0"/>
              <a:t>child</a:t>
            </a:r>
            <a:endParaRPr kumimoji="1"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F42019E4-86A7-0E4C-ACD2-59E2422F105E}"/>
              </a:ext>
            </a:extLst>
          </p:cNvPr>
          <p:cNvSpPr/>
          <p:nvPr/>
        </p:nvSpPr>
        <p:spPr>
          <a:xfrm>
            <a:off x="5105400" y="5207000"/>
            <a:ext cx="131445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child’s</a:t>
            </a:r>
          </a:p>
          <a:p>
            <a:pPr algn="ctr"/>
            <a:r>
              <a:rPr kumimoji="1" lang="en-US" altLang="zh-TW" dirty="0"/>
              <a:t>child</a:t>
            </a:r>
            <a:endParaRPr kumimoji="1"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A14C3AE-13CF-4A4B-8839-A82358460629}"/>
              </a:ext>
            </a:extLst>
          </p:cNvPr>
          <p:cNvSpPr/>
          <p:nvPr/>
        </p:nvSpPr>
        <p:spPr>
          <a:xfrm>
            <a:off x="6724650" y="5207000"/>
            <a:ext cx="131445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child’s</a:t>
            </a:r>
          </a:p>
          <a:p>
            <a:pPr algn="ctr"/>
            <a:r>
              <a:rPr kumimoji="1" lang="en-US" altLang="zh-TW" dirty="0"/>
              <a:t>child</a:t>
            </a:r>
            <a:endParaRPr kumimoji="1" lang="zh-TW" altLang="en-US" dirty="0"/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A95C194C-2823-8845-B8E4-B8428DB041E6}"/>
              </a:ext>
            </a:extLst>
          </p:cNvPr>
          <p:cNvCxnSpPr>
            <a:endCxn id="7" idx="7"/>
          </p:cNvCxnSpPr>
          <p:nvPr/>
        </p:nvCxnSpPr>
        <p:spPr>
          <a:xfrm flipH="1">
            <a:off x="2988853" y="4559300"/>
            <a:ext cx="2427697" cy="70400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2FACFDDB-2123-6E4F-A5EA-A5EBF2BE0C7D}"/>
              </a:ext>
            </a:extLst>
          </p:cNvPr>
          <p:cNvCxnSpPr>
            <a:cxnSpLocks/>
            <a:stCxn id="6" idx="2"/>
            <a:endCxn id="11" idx="7"/>
          </p:cNvCxnSpPr>
          <p:nvPr/>
        </p:nvCxnSpPr>
        <p:spPr>
          <a:xfrm flipH="1">
            <a:off x="4608103" y="4559300"/>
            <a:ext cx="811622" cy="76115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8824D6ED-D328-E844-BE00-5746948AAE22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5419725" y="4559300"/>
            <a:ext cx="342900" cy="64770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7AB58E67-F1AA-8F49-A2DB-AEFDA32C3D54}"/>
              </a:ext>
            </a:extLst>
          </p:cNvPr>
          <p:cNvCxnSpPr>
            <a:cxnSpLocks/>
            <a:stCxn id="6" idx="2"/>
            <a:endCxn id="13" idx="1"/>
          </p:cNvCxnSpPr>
          <p:nvPr/>
        </p:nvCxnSpPr>
        <p:spPr>
          <a:xfrm>
            <a:off x="5419725" y="4559300"/>
            <a:ext cx="1497422" cy="76115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8055B857-EFA4-FE4D-9F75-4E8D86EFD8C9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>
            <a:off x="5419725" y="4559300"/>
            <a:ext cx="3116672" cy="76115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8DD1F58B-2206-F140-B41B-3F778EEB24F1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5416550" y="3467100"/>
            <a:ext cx="3175" cy="38735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08F7C41B-E6D6-5E40-9A54-2377014AD9DE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416550" y="2393950"/>
            <a:ext cx="0" cy="29845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60B65102-A118-9F4A-BBD3-90787CAF318A}"/>
              </a:ext>
            </a:extLst>
          </p:cNvPr>
          <p:cNvSpPr/>
          <p:nvPr/>
        </p:nvSpPr>
        <p:spPr>
          <a:xfrm>
            <a:off x="8870950" y="419100"/>
            <a:ext cx="1962150" cy="145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== 1*/</a:t>
            </a:r>
            <a:b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while(1)</a:t>
            </a:r>
          </a:p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  wait();</a:t>
            </a:r>
          </a:p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6A519D9-217F-4946-B0A4-1D4F61B95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25" y="2466975"/>
            <a:ext cx="882650" cy="88265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3AFD69CC-5AEF-F044-8189-9D30EF1ED4AD}"/>
              </a:ext>
            </a:extLst>
          </p:cNvPr>
          <p:cNvSpPr txBox="1"/>
          <p:nvPr/>
        </p:nvSpPr>
        <p:spPr>
          <a:xfrm>
            <a:off x="2741024" y="2692400"/>
            <a:ext cx="1561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TW" sz="2800" dirty="0"/>
              <a:t>dead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457388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53F6D0-EA26-694E-807F-AA56FB3D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NoZombie</a:t>
            </a:r>
            <a:r>
              <a:rPr kumimoji="1" lang="zh-CN" altLang="en-US" dirty="0"/>
              <a:t>概念圖</a:t>
            </a:r>
            <a:endParaRPr kumimoji="1"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9666AB6C-DE36-6147-8300-E1EF406BC4F5}"/>
              </a:ext>
            </a:extLst>
          </p:cNvPr>
          <p:cNvSpPr/>
          <p:nvPr/>
        </p:nvSpPr>
        <p:spPr>
          <a:xfrm>
            <a:off x="4927600" y="1619250"/>
            <a:ext cx="97790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main</a:t>
            </a:r>
            <a:endParaRPr kumimoji="1"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54A099F-849B-CC42-9AD6-8AAFF09B5E07}"/>
              </a:ext>
            </a:extLst>
          </p:cNvPr>
          <p:cNvSpPr/>
          <p:nvPr/>
        </p:nvSpPr>
        <p:spPr>
          <a:xfrm>
            <a:off x="1866900" y="5149850"/>
            <a:ext cx="131445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child’s</a:t>
            </a:r>
          </a:p>
          <a:p>
            <a:pPr algn="ctr"/>
            <a:r>
              <a:rPr kumimoji="1" lang="en-US" altLang="zh-TW" dirty="0"/>
              <a:t>child</a:t>
            </a:r>
            <a:endParaRPr kumimoji="1"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76634C1-1FA9-9E4A-ADD4-5DF526B7DCA6}"/>
              </a:ext>
            </a:extLst>
          </p:cNvPr>
          <p:cNvSpPr/>
          <p:nvPr/>
        </p:nvSpPr>
        <p:spPr>
          <a:xfrm>
            <a:off x="8343900" y="5207000"/>
            <a:ext cx="131445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child’s</a:t>
            </a:r>
          </a:p>
          <a:p>
            <a:pPr algn="ctr"/>
            <a:r>
              <a:rPr kumimoji="1" lang="en-US" altLang="zh-TW" dirty="0"/>
              <a:t>child</a:t>
            </a:r>
            <a:endParaRPr kumimoji="1"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C2EA9EE9-2F7F-A14F-A7F4-2A72CC010ED7}"/>
              </a:ext>
            </a:extLst>
          </p:cNvPr>
          <p:cNvSpPr/>
          <p:nvPr/>
        </p:nvSpPr>
        <p:spPr>
          <a:xfrm>
            <a:off x="3486150" y="5207000"/>
            <a:ext cx="131445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child’s</a:t>
            </a:r>
          </a:p>
          <a:p>
            <a:pPr algn="ctr"/>
            <a:r>
              <a:rPr kumimoji="1" lang="en-US" altLang="zh-TW" dirty="0"/>
              <a:t>child</a:t>
            </a:r>
            <a:endParaRPr kumimoji="1"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F42019E4-86A7-0E4C-ACD2-59E2422F105E}"/>
              </a:ext>
            </a:extLst>
          </p:cNvPr>
          <p:cNvSpPr/>
          <p:nvPr/>
        </p:nvSpPr>
        <p:spPr>
          <a:xfrm>
            <a:off x="5105400" y="5207000"/>
            <a:ext cx="131445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child’s</a:t>
            </a:r>
          </a:p>
          <a:p>
            <a:pPr algn="ctr"/>
            <a:r>
              <a:rPr kumimoji="1" lang="en-US" altLang="zh-TW" dirty="0"/>
              <a:t>child</a:t>
            </a:r>
            <a:endParaRPr kumimoji="1"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A14C3AE-13CF-4A4B-8839-A82358460629}"/>
              </a:ext>
            </a:extLst>
          </p:cNvPr>
          <p:cNvSpPr/>
          <p:nvPr/>
        </p:nvSpPr>
        <p:spPr>
          <a:xfrm>
            <a:off x="6724650" y="5207000"/>
            <a:ext cx="131445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child’s</a:t>
            </a:r>
          </a:p>
          <a:p>
            <a:pPr algn="ctr"/>
            <a:r>
              <a:rPr kumimoji="1" lang="en-US" altLang="zh-TW" dirty="0"/>
              <a:t>child</a:t>
            </a:r>
            <a:endParaRPr kumimoji="1" lang="zh-TW" altLang="en-US" dirty="0"/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A95C194C-2823-8845-B8E4-B8428DB041E6}"/>
              </a:ext>
            </a:extLst>
          </p:cNvPr>
          <p:cNvCxnSpPr>
            <a:cxnSpLocks/>
            <a:stCxn id="34" idx="2"/>
            <a:endCxn id="7" idx="7"/>
          </p:cNvCxnSpPr>
          <p:nvPr/>
        </p:nvCxnSpPr>
        <p:spPr>
          <a:xfrm flipH="1">
            <a:off x="2988853" y="1873250"/>
            <a:ext cx="6863172" cy="339005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2FACFDDB-2123-6E4F-A5EA-A5EBF2BE0C7D}"/>
              </a:ext>
            </a:extLst>
          </p:cNvPr>
          <p:cNvCxnSpPr>
            <a:cxnSpLocks/>
            <a:stCxn id="34" idx="2"/>
            <a:endCxn id="11" idx="7"/>
          </p:cNvCxnSpPr>
          <p:nvPr/>
        </p:nvCxnSpPr>
        <p:spPr>
          <a:xfrm flipH="1">
            <a:off x="4608103" y="1873250"/>
            <a:ext cx="5243922" cy="344720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8824D6ED-D328-E844-BE00-5746948AAE22}"/>
              </a:ext>
            </a:extLst>
          </p:cNvPr>
          <p:cNvCxnSpPr>
            <a:cxnSpLocks/>
            <a:stCxn id="34" idx="2"/>
            <a:endCxn id="12" idx="0"/>
          </p:cNvCxnSpPr>
          <p:nvPr/>
        </p:nvCxnSpPr>
        <p:spPr>
          <a:xfrm flipH="1">
            <a:off x="5762625" y="1873250"/>
            <a:ext cx="4089400" cy="333375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7AB58E67-F1AA-8F49-A2DB-AEFDA32C3D54}"/>
              </a:ext>
            </a:extLst>
          </p:cNvPr>
          <p:cNvCxnSpPr>
            <a:cxnSpLocks/>
            <a:stCxn id="34" idx="2"/>
            <a:endCxn id="13" idx="1"/>
          </p:cNvCxnSpPr>
          <p:nvPr/>
        </p:nvCxnSpPr>
        <p:spPr>
          <a:xfrm flipH="1">
            <a:off x="6917147" y="1873250"/>
            <a:ext cx="2934878" cy="344720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8055B857-EFA4-FE4D-9F75-4E8D86EFD8C9}"/>
              </a:ext>
            </a:extLst>
          </p:cNvPr>
          <p:cNvCxnSpPr>
            <a:cxnSpLocks/>
            <a:stCxn id="34" idx="2"/>
            <a:endCxn id="10" idx="1"/>
          </p:cNvCxnSpPr>
          <p:nvPr/>
        </p:nvCxnSpPr>
        <p:spPr>
          <a:xfrm flipH="1">
            <a:off x="8536397" y="1873250"/>
            <a:ext cx="1315628" cy="344720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60B65102-A118-9F4A-BBD3-90787CAF318A}"/>
              </a:ext>
            </a:extLst>
          </p:cNvPr>
          <p:cNvSpPr/>
          <p:nvPr/>
        </p:nvSpPr>
        <p:spPr>
          <a:xfrm>
            <a:off x="8870950" y="419100"/>
            <a:ext cx="1962150" cy="145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== 1*/</a:t>
            </a:r>
            <a:b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while(1)</a:t>
            </a:r>
          </a:p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  wait();</a:t>
            </a:r>
          </a:p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9626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1C8C44-7252-6F47-AAC9-A38DA50A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小結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E5E03A-5BB8-744F-A0C2-D49AEDDAA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400" dirty="0"/>
              <a:t>fork()</a:t>
            </a:r>
            <a:r>
              <a:rPr kumimoji="1" lang="zh-TW" altLang="en-US" sz="2400" dirty="0"/>
              <a:t>：用以產生新的</a:t>
            </a:r>
            <a:r>
              <a:rPr kumimoji="1" lang="en-US" altLang="zh-TW" sz="2400" dirty="0"/>
              <a:t>process</a:t>
            </a:r>
            <a:r>
              <a:rPr kumimoji="1" lang="zh-TW" altLang="en-US" sz="2400" dirty="0"/>
              <a:t>，新的、舊的都來自於同一個執行檔</a:t>
            </a:r>
            <a:endParaRPr kumimoji="1" lang="en-US" altLang="zh-TW" sz="2400" dirty="0"/>
          </a:p>
          <a:p>
            <a:pPr>
              <a:lnSpc>
                <a:spcPct val="150000"/>
              </a:lnSpc>
            </a:pPr>
            <a:r>
              <a:rPr kumimoji="1" lang="en-US" altLang="zh-TW" sz="2400" dirty="0"/>
              <a:t>wait()</a:t>
            </a:r>
            <a:r>
              <a:rPr kumimoji="1" lang="zh-TW" altLang="en-US" sz="2400" dirty="0"/>
              <a:t>：通常用於</a:t>
            </a:r>
            <a:r>
              <a:rPr kumimoji="1" lang="en-US" altLang="zh-TW" sz="2400" dirty="0"/>
              <a:t>parent</a:t>
            </a:r>
            <a:r>
              <a:rPr kumimoji="1" lang="zh-CN" altLang="en-US" sz="2400" dirty="0"/>
              <a:t>等</a:t>
            </a:r>
            <a:r>
              <a:rPr kumimoji="1" lang="en-US" altLang="zh-CN" sz="2400" dirty="0"/>
              <a:t>child</a:t>
            </a:r>
            <a:r>
              <a:rPr kumimoji="1" lang="zh-CN" altLang="en-US" sz="2400" dirty="0"/>
              <a:t>完成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en-US" altLang="zh-TW" sz="2400" dirty="0"/>
              <a:t>Zombie process</a:t>
            </a:r>
            <a:r>
              <a:rPr kumimoji="1" lang="zh-TW" altLang="en-US" sz="2400" dirty="0"/>
              <a:t>：</a:t>
            </a:r>
            <a:r>
              <a:rPr kumimoji="1" lang="en-US" altLang="zh-TW" sz="2400" dirty="0"/>
              <a:t>child</a:t>
            </a:r>
            <a:r>
              <a:rPr kumimoji="1" lang="zh-CN" altLang="en-US" sz="2400" dirty="0"/>
              <a:t>結束後，若</a:t>
            </a:r>
            <a:r>
              <a:rPr kumimoji="1" lang="en-US" altLang="zh-TW" sz="2400" dirty="0"/>
              <a:t>parent</a:t>
            </a:r>
            <a:r>
              <a:rPr kumimoji="1" lang="zh-CN" altLang="en-US" sz="2400" dirty="0"/>
              <a:t>沒有執行</a:t>
            </a:r>
            <a:r>
              <a:rPr kumimoji="1" lang="en-US" altLang="zh-CN" sz="2400" dirty="0"/>
              <a:t>wait</a:t>
            </a:r>
            <a:r>
              <a:rPr kumimoji="1" lang="zh-CN" altLang="en-US" sz="2400" dirty="0"/>
              <a:t>，會造成</a:t>
            </a:r>
            <a:r>
              <a:rPr kumimoji="1" lang="en-US" altLang="zh-CN" sz="2400" dirty="0"/>
              <a:t>zombie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zombie</a:t>
            </a:r>
            <a:r>
              <a:rPr kumimoji="1" lang="zh-CN" altLang="en-US" sz="2400" dirty="0"/>
              <a:t>使用</a:t>
            </a:r>
            <a:r>
              <a:rPr kumimoji="1" lang="en-US" altLang="zh-CN" sz="2400" dirty="0"/>
              <a:t>kill</a:t>
            </a:r>
            <a:r>
              <a:rPr kumimoji="1" lang="zh-CN" altLang="en-US" sz="2400" dirty="0"/>
              <a:t>殺不掉</a:t>
            </a:r>
            <a:endParaRPr kumimoji="1" lang="en-US" altLang="zh-TW" sz="2400" dirty="0"/>
          </a:p>
          <a:p>
            <a:pPr>
              <a:lnSpc>
                <a:spcPct val="150000"/>
              </a:lnSpc>
            </a:pPr>
            <a:r>
              <a:rPr kumimoji="1" lang="en-US" altLang="zh-TW" sz="2400" dirty="0" err="1"/>
              <a:t>execve</a:t>
            </a:r>
            <a:r>
              <a:rPr kumimoji="1" lang="zh-TW" altLang="en-US" sz="2400" dirty="0"/>
              <a:t>：載入新的執行檔到</a:t>
            </a:r>
            <a:r>
              <a:rPr kumimoji="1" lang="en-US" altLang="zh-TW" sz="2400" dirty="0"/>
              <a:t>process</a:t>
            </a:r>
            <a:r>
              <a:rPr kumimoji="1" lang="zh-CN" altLang="en-US" sz="2400" dirty="0"/>
              <a:t>的記憶體空間，通常會和</a:t>
            </a:r>
            <a:r>
              <a:rPr kumimoji="1" lang="en-US" altLang="zh-CN" sz="2400" dirty="0" err="1"/>
              <a:t>vfork</a:t>
            </a:r>
            <a:r>
              <a:rPr kumimoji="1" lang="en-US" altLang="zh-CN" sz="2400" dirty="0"/>
              <a:t>()</a:t>
            </a:r>
            <a:r>
              <a:rPr kumimoji="1" lang="zh-CN" altLang="en-US" sz="2400" dirty="0"/>
              <a:t>一起使用</a:t>
            </a:r>
            <a:endParaRPr kumimoji="1"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4595073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作業</a:t>
            </a:r>
            <a:r>
              <a:rPr kumimoji="1" lang="zh-CN" altLang="en-US" dirty="0"/>
              <a:t>一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請寫底下程式，驗證執行結束後總共會有多少個</a:t>
            </a:r>
            <a:r>
              <a:rPr kumimoji="1" lang="en-US" altLang="zh-TW" dirty="0"/>
              <a:t>process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is-IS" altLang="zh-TW" dirty="0">
                <a:solidFill>
                  <a:srgbClr val="78492A"/>
                </a:solidFill>
                <a:latin typeface="Menlo" charset="0"/>
              </a:rPr>
              <a:t>#include </a:t>
            </a:r>
            <a:r>
              <a:rPr lang="is-IS" altLang="zh-TW" dirty="0">
                <a:solidFill>
                  <a:srgbClr val="D12F1B"/>
                </a:solidFill>
                <a:latin typeface="Menlo" charset="0"/>
              </a:rPr>
              <a:t>&lt;stdio.h&gt;</a:t>
            </a:r>
            <a:endParaRPr lang="is-IS" altLang="zh-TW" dirty="0">
              <a:solidFill>
                <a:srgbClr val="78492A"/>
              </a:solidFill>
              <a:latin typeface="Menlo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main() {</a:t>
            </a:r>
          </a:p>
          <a:p>
            <a:pPr marL="914400" lvl="1" indent="-45720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fork();</a:t>
            </a:r>
          </a:p>
          <a:p>
            <a:pPr marL="914400" lvl="1" indent="-45720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fork();</a:t>
            </a:r>
          </a:p>
          <a:p>
            <a:pPr marL="914400" lvl="1" indent="-45720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fork();</a:t>
            </a:r>
          </a:p>
          <a:p>
            <a:pPr marL="914400" lvl="1" indent="-45720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fork();</a:t>
            </a:r>
          </a:p>
          <a:p>
            <a:pPr marL="914400" lvl="1" indent="-45720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}</a:t>
            </a:r>
            <a:endParaRPr lang="is-IS" altLang="zh-TW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7300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AEF552-59DD-ED4C-885A-1388A617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作業二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DAF84D-0315-1D48-B944-1FD209367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修改</a:t>
            </a:r>
            <a:r>
              <a:rPr kumimoji="1" lang="en-US" altLang="zh-CN" dirty="0" err="1"/>
              <a:t>myShell</a:t>
            </a:r>
            <a:r>
              <a:rPr kumimoji="1" lang="zh-CN" altLang="en-US" dirty="0"/>
              <a:t>，</a:t>
            </a:r>
            <a:r>
              <a:rPr kumimoji="1" lang="zh-TW" altLang="en-US" dirty="0"/>
              <a:t>改用</a:t>
            </a:r>
            <a:r>
              <a:rPr kumimoji="1" lang="en-US" altLang="zh-TW" dirty="0" err="1"/>
              <a:t>execle</a:t>
            </a:r>
            <a:r>
              <a:rPr kumimoji="1" lang="zh-CN" altLang="en-US" dirty="0"/>
              <a:t>實作，要能夠用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搜尋執行檔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779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DE45E7-D6BD-3542-9BD8-DE122E40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/proc/</a:t>
            </a:r>
            <a:r>
              <a:rPr kumimoji="1" lang="en-US" altLang="zh-TW" dirty="0" err="1"/>
              <a:t>irq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478808-441A-5B41-AB36-B61D681873A3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05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/proc</a:t>
            </a:r>
            <a:r>
              <a:rPr lang="en-US" altLang="zh-TW" sz="105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less interrupts</a:t>
            </a:r>
          </a:p>
          <a:p>
            <a:pPr marL="0" indent="0">
              <a:buNone/>
            </a:pPr>
            <a:r>
              <a:rPr lang="en-US" altLang="zh-TW" sz="1050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CPU0       CPU1       CPU2       CPU3       CPU4       CPU5       CPU6       CPU7       </a:t>
            </a:r>
          </a:p>
          <a:p>
            <a:pPr marL="0" indent="0">
              <a:buNone/>
            </a:pPr>
            <a:r>
              <a:rPr lang="en-US" altLang="zh-TW" sz="1050" dirty="0">
                <a:latin typeface="Consolas" panose="020B0609020204030204" pitchFamily="49" charset="0"/>
                <a:cs typeface="Consolas" panose="020B0609020204030204" pitchFamily="49" charset="0"/>
              </a:rPr>
              <a:t>   0:         39          0          0          0          0          0          0          0  IR-IO-APIC    2-edge      timer</a:t>
            </a:r>
          </a:p>
          <a:p>
            <a:pPr marL="0" indent="0">
              <a:buNone/>
            </a:pPr>
            <a:r>
              <a:rPr lang="en-US" altLang="zh-TW" sz="1050" dirty="0">
                <a:latin typeface="Consolas" panose="020B0609020204030204" pitchFamily="49" charset="0"/>
                <a:cs typeface="Consolas" panose="020B0609020204030204" pitchFamily="49" charset="0"/>
              </a:rPr>
              <a:t>   3:          0          0          0          0          0          0          0          0  IR-IO-APIC    3-edge      </a:t>
            </a:r>
            <a:r>
              <a:rPr lang="en-US" altLang="zh-TW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nuvoton-cir</a:t>
            </a:r>
            <a:endParaRPr lang="en-US" altLang="zh-TW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050" dirty="0">
                <a:latin typeface="Consolas" panose="020B0609020204030204" pitchFamily="49" charset="0"/>
                <a:cs typeface="Consolas" panose="020B0609020204030204" pitchFamily="49" charset="0"/>
              </a:rPr>
              <a:t>   8:          0          0          0          1          0          0          0          0  IR-IO-APIC    8-edge      rtc0</a:t>
            </a:r>
          </a:p>
          <a:p>
            <a:pPr marL="0" indent="0">
              <a:buNone/>
            </a:pPr>
            <a:r>
              <a:rPr lang="en-US" altLang="zh-TW" sz="1050" dirty="0">
                <a:latin typeface="Consolas" panose="020B0609020204030204" pitchFamily="49" charset="0"/>
                <a:cs typeface="Consolas" panose="020B0609020204030204" pitchFamily="49" charset="0"/>
              </a:rPr>
              <a:t>   9:          0          5          0          0          0          0          0          0  IR-IO-APIC    9-fasteoi   </a:t>
            </a:r>
            <a:r>
              <a:rPr lang="en-US" altLang="zh-TW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acpi</a:t>
            </a:r>
            <a:endParaRPr lang="en-US" altLang="zh-TW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050" dirty="0">
                <a:latin typeface="Consolas" panose="020B0609020204030204" pitchFamily="49" charset="0"/>
                <a:cs typeface="Consolas" panose="020B0609020204030204" pitchFamily="49" charset="0"/>
              </a:rPr>
              <a:t>  17:          0          0          0          0          0          0          0          0  IR-IO-APIC   17-fasteoi   mmc0</a:t>
            </a:r>
          </a:p>
          <a:p>
            <a:pPr marL="0" indent="0">
              <a:buNone/>
            </a:pPr>
            <a:r>
              <a:rPr lang="en-US" altLang="zh-TW" sz="1050" dirty="0">
                <a:latin typeface="Consolas" panose="020B0609020204030204" pitchFamily="49" charset="0"/>
                <a:cs typeface="Consolas" panose="020B0609020204030204" pitchFamily="49" charset="0"/>
              </a:rPr>
              <a:t> 120:          0          0          0          0          0          0          0          0  DMAR-MSI    0-edge      dmar0</a:t>
            </a:r>
          </a:p>
          <a:p>
            <a:pPr marL="0" indent="0">
              <a:buNone/>
            </a:pPr>
            <a:r>
              <a:rPr lang="en-US" altLang="zh-TW" sz="1050" dirty="0">
                <a:latin typeface="Consolas" panose="020B0609020204030204" pitchFamily="49" charset="0"/>
                <a:cs typeface="Consolas" panose="020B0609020204030204" pitchFamily="49" charset="0"/>
              </a:rPr>
              <a:t> 121:          0          0          0          0          0          0          0          0  DMAR-MSI    1-edge      dmar1</a:t>
            </a:r>
          </a:p>
          <a:p>
            <a:pPr marL="0" indent="0">
              <a:buNone/>
            </a:pPr>
            <a:r>
              <a:rPr lang="en-US" altLang="zh-TW" sz="1050" dirty="0">
                <a:latin typeface="Consolas" panose="020B0609020204030204" pitchFamily="49" charset="0"/>
                <a:cs typeface="Consolas" panose="020B0609020204030204" pitchFamily="49" charset="0"/>
              </a:rPr>
              <a:t> 122:          0          0        653          0          0       2698          0          0  IR-PCI-MSI 327680-edge      </a:t>
            </a:r>
            <a:r>
              <a:rPr lang="en-US" altLang="zh-TW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xhci_hcd</a:t>
            </a:r>
            <a:endParaRPr lang="en-US" altLang="zh-TW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050" dirty="0">
                <a:latin typeface="Consolas" panose="020B0609020204030204" pitchFamily="49" charset="0"/>
                <a:cs typeface="Consolas" panose="020B0609020204030204" pitchFamily="49" charset="0"/>
              </a:rPr>
              <a:t> 123:          0          0          0          0     184113          0          0          0  IR-PCI-MSI 376832-edge      </a:t>
            </a:r>
            <a:r>
              <a:rPr lang="en-US" altLang="zh-TW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ahci</a:t>
            </a:r>
            <a:r>
              <a:rPr lang="en-US" altLang="zh-TW" sz="1050" dirty="0">
                <a:latin typeface="Consolas" panose="020B0609020204030204" pitchFamily="49" charset="0"/>
                <a:cs typeface="Consolas" panose="020B0609020204030204" pitchFamily="49" charset="0"/>
              </a:rPr>
              <a:t>[0000:00:17.0]</a:t>
            </a:r>
          </a:p>
          <a:p>
            <a:pPr marL="0" indent="0">
              <a:buNone/>
            </a:pPr>
            <a:r>
              <a:rPr lang="en-US" altLang="zh-TW" sz="1050" dirty="0">
                <a:latin typeface="Consolas" panose="020B0609020204030204" pitchFamily="49" charset="0"/>
                <a:cs typeface="Consolas" panose="020B0609020204030204" pitchFamily="49" charset="0"/>
              </a:rPr>
              <a:t> 124:          0          0          0          0          0      43161        427          0  IR-PCI-MSI 520192-edge      eno1</a:t>
            </a:r>
          </a:p>
          <a:p>
            <a:pPr marL="0" indent="0">
              <a:buNone/>
            </a:pPr>
            <a:endParaRPr kumimoji="1" lang="en-US" altLang="zh-TW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4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70513E5-2869-4946-AA70-23405E258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fork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60CBE20-87EA-C44A-84DB-2955171FD2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3075" name="Picture 3" descr="File:Twins.png">
            <a:extLst>
              <a:ext uri="{FF2B5EF4-FFF2-40B4-BE49-F238E27FC236}">
                <a16:creationId xmlns:a16="http://schemas.microsoft.com/office/drawing/2014/main" id="{159DF15C-41FA-454E-8A2B-EA1116C74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2616200"/>
            <a:ext cx="4572000" cy="42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99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A5DCEC6-FB40-924F-93DB-68C3825D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fork()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ED29CCA-C6BC-4D49-A573-3160F26A5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TW" sz="2000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-US" altLang="zh-TW" sz="2000" dirty="0" err="1">
                <a:solidFill>
                  <a:srgbClr val="D12F1B"/>
                </a:solidFill>
                <a:latin typeface="Menlo" panose="020B0609030804020204" pitchFamily="49" charset="0"/>
              </a:rPr>
              <a:t>unistd.h</a:t>
            </a:r>
            <a:r>
              <a:rPr lang="en-US" altLang="zh-TW" sz="2000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pid_t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fork(</a:t>
            </a:r>
            <a:r>
              <a:rPr lang="en-US" altLang="zh-TW" sz="20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algn="just">
              <a:spcBef>
                <a:spcPts val="500"/>
              </a:spcBef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  <a:cs typeface="Verdana" panose="020B0604030504040204" pitchFamily="34" charset="0"/>
            </a:endParaRPr>
          </a:p>
          <a:p>
            <a:pPr algn="just">
              <a:spcBef>
                <a:spcPts val="500"/>
              </a:spcBef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Verdana" panose="020B0604030504040204" pitchFamily="34" charset="0"/>
              </a:rPr>
              <a:t>POSIX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作業系統的標準中，新的程序均需藉由呼叫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Verdana" panose="020B0604030504040204" pitchFamily="34" charset="0"/>
              </a:rPr>
              <a:t>fork()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函數而產生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algn="just"/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父程序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Verdana" panose="020B0604030504040204" pitchFamily="34" charset="0"/>
              </a:rPr>
              <a:t>(parent process)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：呼叫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Verdana" panose="020B0604030504040204" pitchFamily="34" charset="0"/>
              </a:rPr>
              <a:t>fork()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函數的程序。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algn="just"/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子程序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Verdana" panose="020B0604030504040204" pitchFamily="34" charset="0"/>
              </a:rPr>
              <a:t>(child process)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Verdana" panose="020B0604030504040204" pitchFamily="34" charset="0"/>
              </a:rPr>
              <a:t>fork()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回傳後，新產生的程序。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CN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回傳值：</a:t>
            </a:r>
            <a:endParaRPr lang="en-US" altLang="zh-CN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algn="just"/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Parent</a:t>
            </a:r>
            <a:r>
              <a:rPr lang="zh-CN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CN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child’s </a:t>
            </a:r>
            <a:r>
              <a:rPr lang="en-US" altLang="zh-CN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pid</a:t>
            </a:r>
            <a:endParaRPr lang="en-US" altLang="zh-CN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algn="just"/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Child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 lvl="1" algn="just"/>
            <a:r>
              <a:rPr lang="zh-CN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失敗：</a:t>
            </a:r>
            <a:r>
              <a:rPr lang="en-US" altLang="zh-CN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spcBef>
                <a:spcPts val="500"/>
              </a:spcBef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Verdana" panose="020B0604030504040204" pitchFamily="34" charset="0"/>
              </a:rPr>
              <a:t>fork()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功用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algn="just"/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分工合作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：父程序與一個以上的子程序，共同分工合作完成任務。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algn="just"/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執行新程式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：由子程序執行新的程式，父程序可選擇等待或不等子程序完成執行程式。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3298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09ED978-1EDF-374D-92A3-16F015446E32}">
  <we:reference id="wa104178141" version="3.10.0.52" store="zh-TW" storeType="OMEX"/>
  <we:alternateReferences>
    <we:reference id="wa104178141" version="3.10.0.52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1289</TotalTime>
  <Words>2388</Words>
  <Application>Microsoft Macintosh PowerPoint</Application>
  <PresentationFormat>寬螢幕</PresentationFormat>
  <Paragraphs>611</Paragraphs>
  <Slides>66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66</vt:i4>
      </vt:variant>
    </vt:vector>
  </HeadingPairs>
  <TitlesOfParts>
    <vt:vector size="80" baseType="lpstr">
      <vt:lpstr>微軟正黑體</vt:lpstr>
      <vt:lpstr>新細明體</vt:lpstr>
      <vt:lpstr>等线</vt:lpstr>
      <vt:lpstr>Heiti TC Medium</vt:lpstr>
      <vt:lpstr>PingFang TC</vt:lpstr>
      <vt:lpstr>Arial</vt:lpstr>
      <vt:lpstr>Calibri</vt:lpstr>
      <vt:lpstr>Calibri Light</vt:lpstr>
      <vt:lpstr>Consolas</vt:lpstr>
      <vt:lpstr>Helvetica</vt:lpstr>
      <vt:lpstr>Menlo</vt:lpstr>
      <vt:lpstr>Tahoma</vt:lpstr>
      <vt:lpstr>Verdana</vt:lpstr>
      <vt:lpstr>Office 佈景主題</vt:lpstr>
      <vt:lpstr>Process control</vt:lpstr>
      <vt:lpstr>大綱</vt:lpstr>
      <vt:lpstr>Program &amp; process</vt:lpstr>
      <vt:lpstr>proc/pid</vt:lpstr>
      <vt:lpstr>proc/pid</vt:lpstr>
      <vt:lpstr>/proc</vt:lpstr>
      <vt:lpstr>/proc/irq</vt:lpstr>
      <vt:lpstr>fork</vt:lpstr>
      <vt:lpstr>fork()</vt:lpstr>
      <vt:lpstr>fork()</vt:lpstr>
      <vt:lpstr>fork()</vt:lpstr>
      <vt:lpstr>fork1.c</vt:lpstr>
      <vt:lpstr>fork1.c</vt:lpstr>
      <vt:lpstr>調換fork與printf(frok2.c)，其輸出結果為？</vt:lpstr>
      <vt:lpstr>printf是line buffer</vt:lpstr>
      <vt:lpstr>對fork 除錯</vt:lpstr>
      <vt:lpstr>debug fork()</vt:lpstr>
      <vt:lpstr>debug fork() – debugFork1.c</vt:lpstr>
      <vt:lpstr>debug fork() – debugFork1.c</vt:lpstr>
      <vt:lpstr>debug fork() – debugFork2.c</vt:lpstr>
      <vt:lpstr>debugFork2.c</vt:lpstr>
      <vt:lpstr>wait()</vt:lpstr>
      <vt:lpstr>等待子程序狀態轉換：wait()</vt:lpstr>
      <vt:lpstr>wait &amp; waitpid</vt:lpstr>
      <vt:lpstr>wait(int *wstatus);</vt:lpstr>
      <vt:lpstr>waitpid(pid, *wstatus, opt)</vt:lpstr>
      <vt:lpstr>Process group</vt:lpstr>
      <vt:lpstr>waitpid(pid, *wstatus, opt)</vt:lpstr>
      <vt:lpstr>wait.c</vt:lpstr>
      <vt:lpstr>PowerPoint 簡報</vt:lpstr>
      <vt:lpstr>pause()</vt:lpstr>
      <vt:lpstr>執行結果</vt:lpstr>
      <vt:lpstr>execve() functions</vt:lpstr>
      <vt:lpstr>fork() + execve</vt:lpstr>
      <vt:lpstr>execve-family</vt:lpstr>
      <vt:lpstr>execve-family</vt:lpstr>
      <vt:lpstr>execve-family</vt:lpstr>
      <vt:lpstr>execve-family</vt:lpstr>
      <vt:lpstr>myShell.c（完整程式碼請直接看.c檔）</vt:lpstr>
      <vt:lpstr>PowerPoint 簡報</vt:lpstr>
      <vt:lpstr>執行結果</vt:lpstr>
      <vt:lpstr>System call - execve</vt:lpstr>
      <vt:lpstr>install kdbg</vt:lpstr>
      <vt:lpstr>使用校內網路</vt:lpstr>
      <vt:lpstr>關於期末考</vt:lpstr>
      <vt:lpstr>vfork &amp; execve</vt:lpstr>
      <vt:lpstr>Windows建立行程</vt:lpstr>
      <vt:lpstr>Linux vs. Windows：  於執行新的program</vt:lpstr>
      <vt:lpstr>fork vs. vfork</vt:lpstr>
      <vt:lpstr>fork vs. vfork</vt:lpstr>
      <vt:lpstr>比較</vt:lpstr>
      <vt:lpstr>使用vfork替代fork</vt:lpstr>
      <vt:lpstr>使用vfork替代fork</vt:lpstr>
      <vt:lpstr>使用vfork替代fork</vt:lpstr>
      <vt:lpstr>殭屍問題（zombie process）</vt:lpstr>
      <vt:lpstr>zombie.c</vt:lpstr>
      <vt:lpstr>結果</vt:lpstr>
      <vt:lpstr>結果 – 造成的影響</vt:lpstr>
      <vt:lpstr>Zombie process</vt:lpstr>
      <vt:lpstr>解決方法 NoZombie.c</vt:lpstr>
      <vt:lpstr>NoZombie概念圖</vt:lpstr>
      <vt:lpstr>NoZombie概念圖</vt:lpstr>
      <vt:lpstr>NoZombie概念圖</vt:lpstr>
      <vt:lpstr>小結</vt:lpstr>
      <vt:lpstr>作業一</vt:lpstr>
      <vt:lpstr>作業二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adminpc</dc:creator>
  <cp:lastModifiedBy>習五 羅</cp:lastModifiedBy>
  <cp:revision>130</cp:revision>
  <dcterms:created xsi:type="dcterms:W3CDTF">2016-03-28T01:46:39Z</dcterms:created>
  <dcterms:modified xsi:type="dcterms:W3CDTF">2018-06-19T04:33:18Z</dcterms:modified>
</cp:coreProperties>
</file>