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84" r:id="rId3"/>
    <p:sldId id="293" r:id="rId4"/>
    <p:sldId id="294" r:id="rId5"/>
    <p:sldId id="261" r:id="rId6"/>
    <p:sldId id="257" r:id="rId7"/>
    <p:sldId id="288" r:id="rId8"/>
    <p:sldId id="267" r:id="rId9"/>
    <p:sldId id="258" r:id="rId10"/>
    <p:sldId id="285" r:id="rId11"/>
    <p:sldId id="259" r:id="rId12"/>
    <p:sldId id="289" r:id="rId13"/>
    <p:sldId id="260" r:id="rId14"/>
    <p:sldId id="266" r:id="rId15"/>
    <p:sldId id="262" r:id="rId16"/>
    <p:sldId id="263" r:id="rId17"/>
    <p:sldId id="290" r:id="rId18"/>
    <p:sldId id="269" r:id="rId19"/>
    <p:sldId id="264" r:id="rId20"/>
    <p:sldId id="287" r:id="rId21"/>
    <p:sldId id="265" r:id="rId22"/>
    <p:sldId id="295" r:id="rId23"/>
    <p:sldId id="286" r:id="rId24"/>
    <p:sldId id="297" r:id="rId25"/>
    <p:sldId id="272" r:id="rId26"/>
    <p:sldId id="301" r:id="rId27"/>
    <p:sldId id="270" r:id="rId28"/>
    <p:sldId id="304" r:id="rId29"/>
    <p:sldId id="273" r:id="rId30"/>
    <p:sldId id="305" r:id="rId31"/>
    <p:sldId id="306" r:id="rId32"/>
    <p:sldId id="303" r:id="rId33"/>
    <p:sldId id="308" r:id="rId34"/>
    <p:sldId id="309" r:id="rId35"/>
    <p:sldId id="310" r:id="rId36"/>
    <p:sldId id="311" r:id="rId37"/>
    <p:sldId id="312" r:id="rId38"/>
    <p:sldId id="314" r:id="rId39"/>
    <p:sldId id="321" r:id="rId40"/>
    <p:sldId id="315" r:id="rId41"/>
    <p:sldId id="316" r:id="rId42"/>
    <p:sldId id="317" r:id="rId43"/>
    <p:sldId id="318" r:id="rId44"/>
    <p:sldId id="319" r:id="rId45"/>
    <p:sldId id="322" r:id="rId46"/>
    <p:sldId id="323" r:id="rId47"/>
    <p:sldId id="324" r:id="rId48"/>
    <p:sldId id="325" r:id="rId49"/>
    <p:sldId id="274" r:id="rId50"/>
    <p:sldId id="276" r:id="rId51"/>
    <p:sldId id="275" r:id="rId52"/>
    <p:sldId id="291" r:id="rId53"/>
    <p:sldId id="292" r:id="rId54"/>
    <p:sldId id="277" r:id="rId55"/>
    <p:sldId id="278" r:id="rId56"/>
    <p:sldId id="299" r:id="rId57"/>
    <p:sldId id="280" r:id="rId58"/>
    <p:sldId id="281" r:id="rId59"/>
    <p:sldId id="300" r:id="rId60"/>
    <p:sldId id="283" r:id="rId61"/>
    <p:sldId id="307" r:id="rId62"/>
    <p:sldId id="320" r:id="rId63"/>
    <p:sldId id="296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/>
    <p:restoredTop sz="92929"/>
  </p:normalViewPr>
  <p:slideViewPr>
    <p:cSldViewPr snapToGrid="0" snapToObjects="1">
      <p:cViewPr varScale="1">
        <p:scale>
          <a:sx n="111" d="100"/>
          <a:sy n="111" d="100"/>
        </p:scale>
        <p:origin x="224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0E4E2-1335-CA4A-A6E0-32A77CB607EC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746B-1ADA-124F-82CA-9D407B3759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50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746B-1ADA-124F-82CA-9D407B3759C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88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746B-1ADA-124F-82CA-9D407B3759CA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06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2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C9FB37F8-47F0-9B4F-B61C-8C353DDD2F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1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8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648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2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69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7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07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57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9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CA9F7A-2A54-2445-89B9-2AB8CAD9B2E1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F490A2-208D-464A-A14E-F2D210A3DAD0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pipe &amp; </a:t>
            </a:r>
            <a:r>
              <a:rPr kumimoji="1" lang="en-US" altLang="zh-TW" dirty="0" err="1"/>
              <a:t>fifo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作為</a:t>
            </a:r>
            <a:br>
              <a:rPr kumimoji="1" lang="en-US" altLang="zh-TW" dirty="0"/>
            </a:br>
            <a:r>
              <a:rPr kumimoji="1" lang="zh-TW" altLang="en-US" dirty="0"/>
              <a:t>父行程與子行程的通訊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1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常見的寫法一，直接溝通（</a:t>
            </a:r>
            <a:r>
              <a:rPr kumimoji="1" lang="en-US" altLang="zh-TW" dirty="0"/>
              <a:t>pipe2.c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02250" cy="4351338"/>
          </a:xfrm>
        </p:spPr>
        <p:txBody>
          <a:bodyPr numCol="1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assert.h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"hello\n"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    pipe(</a:t>
            </a:r>
            <a:r>
              <a:rPr lang="ro-RO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    ret = fork();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assert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&gt;=</a:t>
            </a:r>
            <a:r>
              <a:rPr lang="it-IT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8895EB-D0B4-7441-A073-B3BBFDDF6870}"/>
              </a:ext>
            </a:extLst>
          </p:cNvPr>
          <p:cNvSpPr/>
          <p:nvPr/>
        </p:nvSpPr>
        <p:spPr>
          <a:xfrm>
            <a:off x="6191250" y="1690688"/>
            <a:ext cx="5772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(ret==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close(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b="1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]);	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write(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b="1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   </a:t>
            </a:r>
            <a:r>
              <a:rPr lang="en-US" altLang="zh-TW" b="1" dirty="0" err="1">
                <a:solidFill>
                  <a:srgbClr val="AA0D91"/>
                </a:solidFill>
                <a:latin typeface="Menlo-Regular" charset="0"/>
              </a:rPr>
              <a:t>strlen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)+1);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}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{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close(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b="1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de-DE" altLang="zh-TW" b="1" dirty="0" err="1">
                <a:solidFill>
                  <a:srgbClr val="000000"/>
                </a:solidFill>
                <a:latin typeface="Menlo-Regular" charset="0"/>
              </a:rPr>
              <a:t>read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b="1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de-DE" altLang="zh-TW" b="1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b="1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childL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: %s"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buf);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68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./pipe2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child: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26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/>
              <a:t>fork</a:t>
            </a:r>
            <a:r>
              <a:rPr kumimoji="1" lang="zh-TW" altLang="en-US" dirty="0"/>
              <a:t>產生父行程與子行程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子行程對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寫入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父行程對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讀取</a:t>
            </a:r>
            <a:endParaRPr kumimoji="1" lang="en-US" altLang="zh-TW" dirty="0"/>
          </a:p>
          <a:p>
            <a:r>
              <a:rPr kumimoji="1" lang="zh-TW" altLang="en-US" dirty="0"/>
              <a:t>因此構成行程間（父與子行程）間的通訊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6" name="矩形 5"/>
          <p:cNvSpPr/>
          <p:nvPr/>
        </p:nvSpPr>
        <p:spPr>
          <a:xfrm>
            <a:off x="1979271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子行程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</a:t>
            </a:r>
            <a:r>
              <a:rPr kumimoji="1" lang="en-US" altLang="zh-TW" dirty="0"/>
              <a:t>fd1</a:t>
            </a:r>
            <a:r>
              <a:rPr kumimoji="1" lang="zh-TW" altLang="en-US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7917085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(fd0)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cxnSpLocks/>
            <a:stCxn id="6" idx="3"/>
          </p:cNvCxnSpPr>
          <p:nvPr/>
        </p:nvCxnSpPr>
        <p:spPr>
          <a:xfrm>
            <a:off x="3310359" y="3886202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cxnSpLocks/>
            <a:endCxn id="7" idx="1"/>
          </p:cNvCxnSpPr>
          <p:nvPr/>
        </p:nvCxnSpPr>
        <p:spPr>
          <a:xfrm>
            <a:off x="6636634" y="3886202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「pipe png」的圖片搜尋結果">
            <a:extLst>
              <a:ext uri="{FF2B5EF4-FFF2-40B4-BE49-F238E27FC236}">
                <a16:creationId xmlns:a16="http://schemas.microsoft.com/office/drawing/2014/main" id="{26A7C942-03A9-564C-A2A2-3B69BE7C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12" y="3220658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3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常見的寫法二，改成標準輸出入（</a:t>
            </a:r>
            <a:r>
              <a:rPr kumimoji="1" lang="en-US" altLang="zh-TW" dirty="0"/>
              <a:t>pipe3.c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assert.h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    pipe(</a:t>
            </a:r>
            <a:r>
              <a:rPr lang="ro-RO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    ret = fork();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assert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&gt;=</a:t>
            </a:r>
            <a:r>
              <a:rPr lang="it-IT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(ret==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	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/*child*/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50195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常見的寫法二，改成標準輸出入（</a:t>
            </a:r>
            <a:r>
              <a:rPr kumimoji="1" lang="en-US" altLang="zh-TW" dirty="0"/>
              <a:t>pipe3.c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   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dup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pipefd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印出 “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hello” 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到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} 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   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stdin*/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dup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pipefd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stdin*/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"%s"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從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stdin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讀入資料*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"parent: %s\n"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95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./pipe3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parent: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679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6" name="矩形 5"/>
          <p:cNvSpPr/>
          <p:nvPr/>
        </p:nvSpPr>
        <p:spPr>
          <a:xfrm>
            <a:off x="1979271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7917085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</p:txBody>
      </p:sp>
      <p:cxnSp>
        <p:nvCxnSpPr>
          <p:cNvPr id="9" name="直線箭頭接點 8"/>
          <p:cNvCxnSpPr>
            <a:cxnSpLocks/>
            <a:stCxn id="6" idx="3"/>
          </p:cNvCxnSpPr>
          <p:nvPr/>
        </p:nvCxnSpPr>
        <p:spPr>
          <a:xfrm>
            <a:off x="3310359" y="3886202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cxnSpLocks/>
            <a:endCxn id="7" idx="1"/>
          </p:cNvCxnSpPr>
          <p:nvPr/>
        </p:nvCxnSpPr>
        <p:spPr>
          <a:xfrm>
            <a:off x="6636634" y="3886202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99819" y="3683643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51010" y="3683643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pic>
        <p:nvPicPr>
          <p:cNvPr id="12" name="Picture 2" descr="「pipe png」的圖片搜尋結果">
            <a:extLst>
              <a:ext uri="{FF2B5EF4-FFF2-40B4-BE49-F238E27FC236}">
                <a16:creationId xmlns:a16="http://schemas.microsoft.com/office/drawing/2014/main" id="{75E268C5-5398-7B44-997C-B9863C72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12" y="3220658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複製一個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到最低的</a:t>
            </a:r>
            <a:r>
              <a:rPr kumimoji="1" lang="en-US" altLang="zh-TW" dirty="0"/>
              <a:t>file descriptor</a:t>
            </a:r>
          </a:p>
          <a:p>
            <a:r>
              <a:rPr kumimoji="1" lang="zh-TW" altLang="en-US" dirty="0"/>
              <a:t>常見的用法是：</a:t>
            </a:r>
            <a:r>
              <a:rPr kumimoji="1" lang="en-US" altLang="zh-TW" dirty="0"/>
              <a:t>	</a:t>
            </a:r>
          </a:p>
          <a:p>
            <a:pPr lvl="1"/>
            <a:r>
              <a:rPr kumimoji="1" lang="zh-TW" altLang="en-US" dirty="0"/>
              <a:t>關閉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，隨後馬上執行</a:t>
            </a:r>
            <a:r>
              <a:rPr kumimoji="1" lang="en-US" altLang="zh-TW" dirty="0"/>
              <a:t>dup</a:t>
            </a:r>
            <a:r>
              <a:rPr kumimoji="1" lang="zh-TW" altLang="en-US" dirty="0"/>
              <a:t>，如此可以讓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變成所指定的</a:t>
            </a:r>
            <a:r>
              <a:rPr kumimoji="1" lang="en-US" altLang="zh-TW" dirty="0"/>
              <a:t>file descriptor</a:t>
            </a:r>
          </a:p>
          <a:p>
            <a:pPr lvl="1"/>
            <a:r>
              <a:rPr kumimoji="1" lang="zh-TW" altLang="en-US" dirty="0"/>
              <a:t>換言之，對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所有的操作都變成對該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的操作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86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</a:t>
            </a:r>
            <a:r>
              <a:rPr kumimoji="1" lang="zh-TW" altLang="en-US" dirty="0"/>
              <a:t>的簡單用法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847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dup2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dup2(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oldfd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newfd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kumimoji="1" lang="zh-TW" altLang="en-US" dirty="0"/>
              <a:t>複製一個「</a:t>
            </a:r>
            <a:r>
              <a:rPr kumimoji="1" lang="en-US" altLang="zh-TW" dirty="0" err="1"/>
              <a:t>oldfd</a:t>
            </a:r>
            <a:r>
              <a:rPr kumimoji="1" lang="zh-TW" altLang="en-US" dirty="0"/>
              <a:t>」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到「</a:t>
            </a:r>
            <a:r>
              <a:rPr kumimoji="1" lang="en-US" altLang="zh-TW" dirty="0" err="1"/>
              <a:t>newfd</a:t>
            </a:r>
            <a:r>
              <a:rPr kumimoji="1" lang="zh-TW" altLang="en-US" dirty="0"/>
              <a:t>」的</a:t>
            </a:r>
            <a:r>
              <a:rPr kumimoji="1" lang="en-US" altLang="zh-TW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155843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先將子行程的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結束掉（</a:t>
            </a:r>
            <a:r>
              <a:rPr kumimoji="1" lang="en-US" altLang="zh-TW" dirty="0"/>
              <a:t>close</a:t>
            </a:r>
            <a:r>
              <a:rPr kumimoji="1" lang="zh-TW" altLang="en-US" dirty="0"/>
              <a:t>） ，再呼叫</a:t>
            </a:r>
            <a:r>
              <a:rPr kumimoji="1" lang="en-US" altLang="zh-TW" dirty="0"/>
              <a:t>dup(</a:t>
            </a:r>
            <a:r>
              <a:rPr kumimoji="1" lang="en-US" altLang="zh-TW" dirty="0" err="1"/>
              <a:t>fd</a:t>
            </a:r>
            <a:r>
              <a:rPr kumimoji="1" lang="en-US" altLang="zh-TW" dirty="0"/>
              <a:t>[1])</a:t>
            </a:r>
            <a:r>
              <a:rPr kumimoji="1" lang="zh-TW" altLang="en-US" dirty="0"/>
              <a:t>，讓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接到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的輸出端</a:t>
            </a:r>
            <a:endParaRPr kumimoji="1" lang="en-US" altLang="zh-TW" dirty="0"/>
          </a:p>
          <a:p>
            <a:r>
              <a:rPr kumimoji="1" lang="zh-TW" altLang="en-US" dirty="0"/>
              <a:t>先將父行程的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結束掉（</a:t>
            </a:r>
            <a:r>
              <a:rPr kumimoji="1" lang="en-US" altLang="zh-TW" dirty="0"/>
              <a:t>close</a:t>
            </a:r>
            <a:r>
              <a:rPr kumimoji="1" lang="zh-TW" altLang="en-US" dirty="0"/>
              <a:t>） ，再呼叫</a:t>
            </a:r>
            <a:r>
              <a:rPr kumimoji="1" lang="en-US" altLang="zh-TW" dirty="0"/>
              <a:t>dup(</a:t>
            </a:r>
            <a:r>
              <a:rPr kumimoji="1" lang="en-US" altLang="zh-TW" dirty="0" err="1"/>
              <a:t>fd</a:t>
            </a:r>
            <a:r>
              <a:rPr kumimoji="1" lang="en-US" altLang="zh-TW" dirty="0"/>
              <a:t>[0])</a:t>
            </a:r>
            <a:r>
              <a:rPr kumimoji="1" lang="zh-TW" altLang="en-US" dirty="0"/>
              <a:t>，讓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接到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的輸入端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從子行程呼叫</a:t>
            </a:r>
            <a:r>
              <a:rPr kumimoji="1" lang="en-US" altLang="zh-TW" dirty="0" err="1"/>
              <a:t>printf</a:t>
            </a:r>
            <a:r>
              <a:rPr kumimoji="1" lang="zh-TW" altLang="en-US" dirty="0"/>
              <a:t>，會將資料導向父行程，父行程會將該字串加上“</a:t>
            </a:r>
            <a:r>
              <a:rPr kumimoji="1" lang="en-US" altLang="zh-TW" dirty="0"/>
              <a:t>parent: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4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system()-like</a:t>
            </a:r>
            <a:r>
              <a:rPr kumimoji="1" lang="zh-TW" altLang="en-US" dirty="0"/>
              <a:t>版的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（自行練習）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popen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*command,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*type);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pclose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(FILE *stream);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The  </a:t>
            </a:r>
            <a:r>
              <a:rPr kumimoji="1" lang="en-US" altLang="zh-TW" dirty="0" err="1"/>
              <a:t>popen</a:t>
            </a:r>
            <a:r>
              <a:rPr kumimoji="1" lang="en-US" altLang="zh-TW" dirty="0"/>
              <a:t>()  function  opens  a process </a:t>
            </a:r>
            <a:r>
              <a:rPr kumimoji="1" lang="en-US" altLang="zh-TW" dirty="0">
                <a:solidFill>
                  <a:srgbClr val="FF0000"/>
                </a:solidFill>
              </a:rPr>
              <a:t>by creating a pipe, forking, and invoking the shell</a:t>
            </a:r>
            <a:r>
              <a:rPr kumimoji="1" lang="en-US" altLang="zh-TW" dirty="0"/>
              <a:t>.  The type argument may specify only reading or writing, not both.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The </a:t>
            </a:r>
            <a:r>
              <a:rPr kumimoji="1" lang="en-US" altLang="zh-TW" dirty="0" err="1"/>
              <a:t>pclose</a:t>
            </a:r>
            <a:r>
              <a:rPr kumimoji="1" lang="en-US" altLang="zh-TW" dirty="0"/>
              <a:t>() function </a:t>
            </a:r>
            <a:r>
              <a:rPr kumimoji="1" lang="en-US" altLang="zh-TW" dirty="0">
                <a:solidFill>
                  <a:srgbClr val="FF0000"/>
                </a:solidFill>
              </a:rPr>
              <a:t>waits for the associated process to terminate</a:t>
            </a:r>
            <a:r>
              <a:rPr kumimoji="1" lang="en-US" altLang="zh-TW" dirty="0"/>
              <a:t> and returns the exit status of the command.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4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利用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作為</a:t>
            </a:r>
            <a:br>
              <a:rPr kumimoji="1" lang="en-US" altLang="zh-TW" dirty="0"/>
            </a:br>
            <a:r>
              <a:rPr kumimoji="1" lang="zh-TW" altLang="en-US" dirty="0"/>
              <a:t>子行程間的通訊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77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常見寫法三，子行程間通訊（</a:t>
            </a:r>
            <a:r>
              <a:rPr kumimoji="1" lang="en-US" altLang="zh-TW" dirty="0"/>
              <a:t>pipe4.c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308" y="1690688"/>
            <a:ext cx="6094863" cy="4351338"/>
          </a:xfrm>
        </p:spPr>
        <p:txBody>
          <a:bodyPr numCol="1"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&lt;assert.h&gt;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sz="1800" dirty="0">
              <a:solidFill>
                <a:srgbClr val="78492A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argc,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**argv) {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buf[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200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FILE *in_stream;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ret;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pipe(pipefd);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ret = fork();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(ret==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 { </a:t>
            </a:r>
            <a:r>
              <a:rPr lang="is-IS" altLang="zh-TW" sz="1800" dirty="0">
                <a:solidFill>
                  <a:srgbClr val="008400"/>
                </a:solidFill>
                <a:latin typeface="Menlo" charset="0"/>
              </a:rPr>
              <a:t>/*child 1*/</a:t>
            </a:r>
            <a:endParaRPr lang="is-IS" altLang="zh-TW" sz="1800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"I am child 1\n"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close(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); dup(pipefd[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close(pipefd[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]); close(pipefd[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endParaRPr lang="mr-IN" altLang="zh-TW" sz="18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C19126-E065-944B-BF80-7D7F6870A2B4}"/>
              </a:ext>
            </a:extLst>
          </p:cNvPr>
          <p:cNvSpPr/>
          <p:nvPr/>
        </p:nvSpPr>
        <p:spPr>
          <a:xfrm>
            <a:off x="5463654" y="1554210"/>
            <a:ext cx="6469038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"send by pipe"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(ret&gt;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ret = fork();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(ret==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/*child 2*/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close(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 dup(pipefd[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close(pipefd[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           close(pipefd[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in_stream=fdopen(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"r"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用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fgets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取代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gets*/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fgets(buf,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200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in_stream);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"child 2: %s\n"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buf);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   }   }</a:t>
            </a:r>
          </a:p>
        </p:txBody>
      </p:sp>
    </p:spTree>
    <p:extLst>
      <p:ext uri="{BB962C8B-B14F-4D97-AF65-F5344CB8AC3E}">
        <p14:creationId xmlns:p14="http://schemas.microsoft.com/office/powerpoint/2010/main" val="19751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5" name="矩形 4"/>
          <p:cNvSpPr/>
          <p:nvPr/>
        </p:nvSpPr>
        <p:spPr>
          <a:xfrm>
            <a:off x="2141316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079130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cxnSp>
        <p:nvCxnSpPr>
          <p:cNvPr id="7" name="直線箭頭接點 6"/>
          <p:cNvCxnSpPr>
            <a:stCxn id="8" idx="3"/>
            <a:endCxn id="6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6" idx="0"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</p:txBody>
      </p:sp>
      <p:cxnSp>
        <p:nvCxnSpPr>
          <p:cNvPr id="12" name="直線箭頭接點 11"/>
          <p:cNvCxnSpPr>
            <a:stCxn id="11" idx="2"/>
            <a:endCxn id="5" idx="0"/>
          </p:cNvCxnSpPr>
          <p:nvPr/>
        </p:nvCxnSpPr>
        <p:spPr>
          <a:xfrm flipH="1">
            <a:off x="2806860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11" idx="2"/>
            <a:endCxn id="6" idx="0"/>
          </p:cNvCxnSpPr>
          <p:nvPr/>
        </p:nvCxnSpPr>
        <p:spPr>
          <a:xfrm>
            <a:off x="5775767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7B9C73-D543-5446-86B1-35BE39772390}"/>
              </a:ext>
            </a:extLst>
          </p:cNvPr>
          <p:cNvSpPr txBox="1"/>
          <p:nvPr/>
        </p:nvSpPr>
        <p:spPr>
          <a:xfrm rot="20160843">
            <a:off x="3789678" y="3050809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97E4FC-C186-5042-AC62-B71746661B60}"/>
              </a:ext>
            </a:extLst>
          </p:cNvPr>
          <p:cNvSpPr txBox="1"/>
          <p:nvPr/>
        </p:nvSpPr>
        <p:spPr>
          <a:xfrm rot="1353435">
            <a:off x="7051553" y="3057710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pic>
        <p:nvPicPr>
          <p:cNvPr id="16" name="Picture 2" descr="「pipe png」的圖片搜尋結果">
            <a:extLst>
              <a:ext uri="{FF2B5EF4-FFF2-40B4-BE49-F238E27FC236}">
                <a16:creationId xmlns:a16="http://schemas.microsoft.com/office/drawing/2014/main" id="{F1E525F2-93EF-484C-91B8-962DA302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D655E-A82F-064C-933E-590853EE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6FCCC-DCDC-E849-9C9A-387AD257788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 am child 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child 2: send by pipe</a:t>
            </a:r>
          </a:p>
        </p:txBody>
      </p:sp>
    </p:spTree>
    <p:extLst>
      <p:ext uri="{BB962C8B-B14F-4D97-AF65-F5344CB8AC3E}">
        <p14:creationId xmlns:p14="http://schemas.microsoft.com/office/powerpoint/2010/main" val="50643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常見寫法三</a:t>
            </a:r>
            <a:r>
              <a:rPr kumimoji="1" lang="en-US" altLang="zh-TW" dirty="0"/>
              <a:t>-2</a:t>
            </a:r>
            <a:r>
              <a:rPr kumimoji="1" lang="zh-TW" altLang="en-US" dirty="0"/>
              <a:t>，子行程間通訊（</a:t>
            </a:r>
            <a:r>
              <a:rPr kumimoji="1" lang="en-US" altLang="zh-TW" dirty="0"/>
              <a:t>pipe4-2.c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ret,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pid1, pid2;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//char **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param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={"EXENAME", NULL};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pipe(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pid1 = fork();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產生第一個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(pid1==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dup(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會將東西藉由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輸出到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"1st child's 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pid1);</a:t>
            </a:r>
            <a:endParaRPr lang="en-US" altLang="zh-TW" sz="18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(pid1&gt;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186529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常見寫法三</a:t>
            </a:r>
            <a:r>
              <a:rPr kumimoji="1" lang="en-US" altLang="zh-TW" dirty="0"/>
              <a:t>-2</a:t>
            </a:r>
            <a:r>
              <a:rPr kumimoji="1" lang="zh-TW" altLang="en-US" dirty="0"/>
              <a:t>，子行程間通訊（</a:t>
            </a:r>
            <a:r>
              <a:rPr kumimoji="1" lang="en-US" altLang="zh-TW" dirty="0"/>
              <a:t>pipe4-2.c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 fontScale="85000" lnSpcReduction="10000"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pid2 = fork();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產生第二個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(pid2==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dup(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wc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wc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將透過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從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讀入資料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"2nd child's 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pid2);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一定要記得關掉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不然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不會結束（因為沒有接到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）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2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父行程先建立</a:t>
            </a:r>
            <a:r>
              <a:rPr kumimoji="1" lang="en-US" altLang="zh-TW" dirty="0" err="1"/>
              <a:t>fd</a:t>
            </a:r>
            <a:r>
              <a:rPr kumimoji="1" lang="en-US" altLang="zh-TW" dirty="0"/>
              <a:t>[2]</a:t>
            </a:r>
          </a:p>
          <a:p>
            <a:r>
              <a:rPr kumimoji="1" lang="zh-TW" altLang="en-US" dirty="0"/>
              <a:t>二個子行程分別關閉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stdout</a:t>
            </a:r>
            <a:endParaRPr kumimoji="1" lang="en-US" altLang="zh-TW" dirty="0"/>
          </a:p>
          <a:p>
            <a:r>
              <a:rPr kumimoji="1" lang="zh-TW" altLang="en-US" dirty="0"/>
              <a:t>隨後立即使用</a:t>
            </a:r>
            <a:r>
              <a:rPr kumimoji="1" lang="en-US" altLang="zh-TW" dirty="0"/>
              <a:t>dup</a:t>
            </a:r>
            <a:r>
              <a:rPr kumimoji="1" lang="zh-TW" altLang="en-US" dirty="0"/>
              <a:t>將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轉向到</a:t>
            </a:r>
            <a:r>
              <a:rPr kumimoji="1" lang="en-US" altLang="zh-TW" dirty="0"/>
              <a:t>pipe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9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使用命令列（使用「</a:t>
            </a:r>
            <a:r>
              <a:rPr kumimoji="1" lang="en-US" altLang="zh-TW" dirty="0"/>
              <a:t>l</a:t>
            </a:r>
            <a:r>
              <a:rPr kumimoji="1" lang="zh-TW" altLang="en-US" dirty="0"/>
              <a:t>」）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less fifo1.c </a:t>
            </a:r>
            <a:r>
              <a:rPr kumimoji="1" lang="en-US" altLang="zh-TW" dirty="0">
                <a:solidFill>
                  <a:srgbClr val="FFFF00"/>
                </a:solidFill>
              </a:rPr>
              <a:t>|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wc</a:t>
            </a:r>
            <a:r>
              <a:rPr kumimoji="1" lang="en-US" altLang="zh-TW" dirty="0"/>
              <a:t> -l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22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less fifo1.c</a:t>
            </a:r>
            <a:r>
              <a:rPr kumimoji="1" lang="en-US" altLang="zh-TW" dirty="0">
                <a:solidFill>
                  <a:srgbClr val="FFFF00"/>
                </a:solidFill>
              </a:rPr>
              <a:t> | </a:t>
            </a:r>
            <a:r>
              <a:rPr kumimoji="1" lang="en-US" altLang="zh-TW" dirty="0"/>
              <a:t>grep "#include"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fcntl.h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&lt;sys/</a:t>
            </a:r>
            <a:r>
              <a:rPr kumimoji="1" lang="en-US" altLang="zh-TW" dirty="0" err="1"/>
              <a:t>stat.h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&lt;sys/</a:t>
            </a:r>
            <a:r>
              <a:rPr kumimoji="1" lang="en-US" altLang="zh-TW" dirty="0" err="1"/>
              <a:t>types.h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unistd.h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stdio.h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string.h</a:t>
            </a:r>
            <a:r>
              <a:rPr kumimoji="1" lang="en-US" altLang="zh-TW" dirty="0"/>
              <a:t>&gt;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5" name="矩形 4"/>
          <p:cNvSpPr/>
          <p:nvPr/>
        </p:nvSpPr>
        <p:spPr>
          <a:xfrm>
            <a:off x="2141316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079130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cxnSp>
        <p:nvCxnSpPr>
          <p:cNvPr id="7" name="直線箭頭接點 6"/>
          <p:cNvCxnSpPr>
            <a:stCxn id="8" idx="3"/>
            <a:endCxn id="6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6" idx="0"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</p:txBody>
      </p:sp>
      <p:cxnSp>
        <p:nvCxnSpPr>
          <p:cNvPr id="12" name="直線箭頭接點 11"/>
          <p:cNvCxnSpPr>
            <a:stCxn id="11" idx="2"/>
            <a:endCxn id="5" idx="0"/>
          </p:cNvCxnSpPr>
          <p:nvPr/>
        </p:nvCxnSpPr>
        <p:spPr>
          <a:xfrm flipH="1">
            <a:off x="2806860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11" idx="2"/>
            <a:endCxn id="6" idx="0"/>
          </p:cNvCxnSpPr>
          <p:nvPr/>
        </p:nvCxnSpPr>
        <p:spPr>
          <a:xfrm>
            <a:off x="5775767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C7B22F-7DE2-4545-A7B7-F7899A5B7B4D}"/>
              </a:ext>
            </a:extLst>
          </p:cNvPr>
          <p:cNvSpPr txBox="1"/>
          <p:nvPr/>
        </p:nvSpPr>
        <p:spPr>
          <a:xfrm rot="20160843">
            <a:off x="3789678" y="3050809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53C465-E752-CB4E-A4B4-151A71D6D36A}"/>
              </a:ext>
            </a:extLst>
          </p:cNvPr>
          <p:cNvSpPr txBox="1"/>
          <p:nvPr/>
        </p:nvSpPr>
        <p:spPr>
          <a:xfrm rot="1353435">
            <a:off x="7051553" y="3057710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pic>
        <p:nvPicPr>
          <p:cNvPr id="16" name="Picture 2" descr="「pipe png」的圖片搜尋結果">
            <a:extLst>
              <a:ext uri="{FF2B5EF4-FFF2-40B4-BE49-F238E27FC236}">
                <a16:creationId xmlns:a16="http://schemas.microsoft.com/office/drawing/2014/main" id="{8D905D99-9E51-AF42-98ED-A055AC49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b="1" dirty="0">
                  <a:solidFill>
                    <a:schemeClr val="bg1"/>
                  </a:solidFill>
                </a:rPr>
                <a:t>exec(“</a:t>
              </a:r>
              <a:r>
                <a:rPr kumimoji="1" lang="en-US" altLang="zh-TW" b="1" dirty="0" err="1">
                  <a:solidFill>
                    <a:schemeClr val="bg1"/>
                  </a:solidFill>
                </a:rPr>
                <a:t>wc</a:t>
              </a:r>
              <a:r>
                <a:rPr kumimoji="1" lang="en-US" altLang="zh-TW" b="1" dirty="0">
                  <a:solidFill>
                    <a:schemeClr val="bg1"/>
                  </a:solidFill>
                </a:rPr>
                <a:t>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12" name="直線箭頭接點 11"/>
          <p:cNvCxnSpPr>
            <a:cxnSpLocks/>
            <a:stCxn id="1026" idx="0"/>
          </p:cNvCxnSpPr>
          <p:nvPr/>
        </p:nvCxnSpPr>
        <p:spPr>
          <a:xfrm flipV="1">
            <a:off x="2545053" y="2260600"/>
            <a:ext cx="2922298" cy="1867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cxnSpLocks/>
            <a:stCxn id="20" idx="0"/>
          </p:cNvCxnSpPr>
          <p:nvPr/>
        </p:nvCxnSpPr>
        <p:spPr>
          <a:xfrm flipH="1" flipV="1">
            <a:off x="6203950" y="2520950"/>
            <a:ext cx="2704216" cy="16071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1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D655E-A82F-064C-933E-590853EE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6FCCC-DCDC-E849-9C9A-387AD257788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./pipe4-2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1st child's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27705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2nd child's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27706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  18      18     139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child 27705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child 27706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ls |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  18      18     139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59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25B36-B514-CA4E-9E6D-3C13A754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 &amp; process group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13E55-9369-7C43-BB94-BDABCD15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signal_ctr_c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signum)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kill(-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*pid1, signum);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殺掉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process group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_exit(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pipe(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pid1 = fork();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產生第一個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(pid1==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將第一個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設定為新的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group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dup(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"-R"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"/"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會將東西藉由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輸出到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"1st child's 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pid1);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73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FD1C8-5D4B-C24F-9025-6E0FF2F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 &amp; process group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DA4D5-4B7C-0741-B586-EADC9A00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(pid1&gt;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pid2 = fork();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產生第二個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(pid2==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pid1);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第二個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加入第一個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group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dup(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sort"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"sort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將透過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從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讀入資料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"2nd child's 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pid2);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一定要記得關掉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不然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不會結束（因為沒有接到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）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signal(SIGINT,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signal_ctr_c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  	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/*parent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註冊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 handler*/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8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sz="1600" b="1" dirty="0">
                  <a:solidFill>
                    <a:schemeClr val="bg1"/>
                  </a:solidFill>
                </a:rPr>
                <a:t>exec(“sort”)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8FCFDB8-F8AD-4045-9D2D-36BF7B25869D}"/>
              </a:ext>
            </a:extLst>
          </p:cNvPr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C17EE3F7-5AF9-9D4C-9918-0E55ED8759EE}"/>
              </a:ext>
            </a:extLst>
          </p:cNvPr>
          <p:cNvCxnSpPr>
            <a:cxnSpLocks/>
          </p:cNvCxnSpPr>
          <p:nvPr/>
        </p:nvCxnSpPr>
        <p:spPr>
          <a:xfrm flipV="1">
            <a:off x="2545053" y="2413000"/>
            <a:ext cx="2890547" cy="1715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8A74768C-CEB0-F447-AD81-3C9A076FEB62}"/>
              </a:ext>
            </a:extLst>
          </p:cNvPr>
          <p:cNvCxnSpPr>
            <a:cxnSpLocks/>
          </p:cNvCxnSpPr>
          <p:nvPr/>
        </p:nvCxnSpPr>
        <p:spPr>
          <a:xfrm flipH="1" flipV="1">
            <a:off x="6146800" y="2673350"/>
            <a:ext cx="2761366" cy="1454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26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sz="1600" b="1" dirty="0">
                  <a:solidFill>
                    <a:schemeClr val="bg1"/>
                  </a:solidFill>
                </a:rPr>
                <a:t>exec(“sort”)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12" name="直線箭頭接點 11"/>
          <p:cNvCxnSpPr>
            <a:cxnSpLocks/>
            <a:stCxn id="1026" idx="0"/>
          </p:cNvCxnSpPr>
          <p:nvPr/>
        </p:nvCxnSpPr>
        <p:spPr>
          <a:xfrm flipV="1">
            <a:off x="2545053" y="2413000"/>
            <a:ext cx="2890547" cy="1715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cxnSpLocks/>
            <a:stCxn id="20" idx="0"/>
          </p:cNvCxnSpPr>
          <p:nvPr/>
        </p:nvCxnSpPr>
        <p:spPr>
          <a:xfrm flipH="1" flipV="1">
            <a:off x="6146800" y="2673350"/>
            <a:ext cx="2761366" cy="1454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D8FBDF-A2B0-5746-968C-3D398120AFD7}"/>
              </a:ext>
            </a:extLst>
          </p:cNvPr>
          <p:cNvSpPr/>
          <p:nvPr/>
        </p:nvSpPr>
        <p:spPr>
          <a:xfrm>
            <a:off x="2971800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=100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74D6F-AEA6-4841-AB0F-A9AAA72BEA80}"/>
              </a:ext>
            </a:extLst>
          </p:cNvPr>
          <p:cNvSpPr/>
          <p:nvPr/>
        </p:nvSpPr>
        <p:spPr>
          <a:xfrm>
            <a:off x="9203598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E20D8D96-5252-C942-A21F-288D8FDEA3D2}"/>
              </a:ext>
            </a:extLst>
          </p:cNvPr>
          <p:cNvSpPr/>
          <p:nvPr/>
        </p:nvSpPr>
        <p:spPr>
          <a:xfrm>
            <a:off x="1028700" y="3219450"/>
            <a:ext cx="10083800" cy="307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sz="1600" b="1" dirty="0">
                  <a:solidFill>
                    <a:schemeClr val="bg1"/>
                  </a:solidFill>
                </a:rPr>
                <a:t>exec(“sort”)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D8FBDF-A2B0-5746-968C-3D398120AFD7}"/>
              </a:ext>
            </a:extLst>
          </p:cNvPr>
          <p:cNvSpPr/>
          <p:nvPr/>
        </p:nvSpPr>
        <p:spPr>
          <a:xfrm>
            <a:off x="2971800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=100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74D6F-AEA6-4841-AB0F-A9AAA72BEA80}"/>
              </a:ext>
            </a:extLst>
          </p:cNvPr>
          <p:cNvSpPr/>
          <p:nvPr/>
        </p:nvSpPr>
        <p:spPr>
          <a:xfrm>
            <a:off x="9203598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=102</a:t>
            </a:r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8E24A1-4E84-DE4A-B736-DCC5B8623EC7}"/>
              </a:ext>
            </a:extLst>
          </p:cNvPr>
          <p:cNvSpPr/>
          <p:nvPr/>
        </p:nvSpPr>
        <p:spPr>
          <a:xfrm>
            <a:off x="1514943" y="2883936"/>
            <a:ext cx="1803511" cy="6184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process group</a:t>
            </a:r>
          </a:p>
          <a:p>
            <a:pPr algn="ctr"/>
            <a:r>
              <a:rPr kumimoji="1" lang="en-US" altLang="zh-TW" dirty="0" err="1"/>
              <a:t>pgid</a:t>
            </a:r>
            <a:r>
              <a:rPr kumimoji="1" lang="en-US" altLang="zh-TW" dirty="0"/>
              <a:t> = 100</a:t>
            </a:r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F49F02-46DF-9649-8C69-684AF1D9375E}"/>
              </a:ext>
            </a:extLst>
          </p:cNvPr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0F78DDC5-1F4E-6A4F-BC39-EE96CEFB53E7}"/>
              </a:ext>
            </a:extLst>
          </p:cNvPr>
          <p:cNvCxnSpPr>
            <a:cxnSpLocks/>
          </p:cNvCxnSpPr>
          <p:nvPr/>
        </p:nvCxnSpPr>
        <p:spPr>
          <a:xfrm flipV="1">
            <a:off x="2545053" y="2413000"/>
            <a:ext cx="2890547" cy="1715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01361E2B-C249-3740-814F-96C31F6F7E4A}"/>
              </a:ext>
            </a:extLst>
          </p:cNvPr>
          <p:cNvCxnSpPr>
            <a:cxnSpLocks/>
          </p:cNvCxnSpPr>
          <p:nvPr/>
        </p:nvCxnSpPr>
        <p:spPr>
          <a:xfrm flipH="1" flipV="1">
            <a:off x="6146800" y="2673350"/>
            <a:ext cx="2761366" cy="1454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8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F49F02-46DF-9649-8C69-684AF1D9375E}"/>
              </a:ext>
            </a:extLst>
          </p:cNvPr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kill(</a:t>
            </a:r>
            <a:r>
              <a:rPr kumimoji="1" lang="en-US" altLang="zh-TW" dirty="0" err="1"/>
              <a:t>pgid</a:t>
            </a:r>
            <a:r>
              <a:rPr kumimoji="1" lang="en-US" altLang="zh-TW" dirty="0"/>
              <a:t>)</a:t>
            </a:r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5DA910-C5EE-DC41-BC3E-A1A9FD9602B3}"/>
              </a:ext>
            </a:extLst>
          </p:cNvPr>
          <p:cNvGrpSpPr/>
          <p:nvPr/>
        </p:nvGrpSpPr>
        <p:grpSpPr>
          <a:xfrm>
            <a:off x="1028700" y="1367523"/>
            <a:ext cx="10083800" cy="4925327"/>
            <a:chOff x="1028700" y="1367523"/>
            <a:chExt cx="10083800" cy="4925327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90EB7A8-70B9-0645-AA5A-16099572996D}"/>
                </a:ext>
              </a:extLst>
            </p:cNvPr>
            <p:cNvGrpSpPr/>
            <p:nvPr/>
          </p:nvGrpSpPr>
          <p:grpSpPr>
            <a:xfrm>
              <a:off x="1028700" y="2095500"/>
              <a:ext cx="10083800" cy="4197350"/>
              <a:chOff x="1028700" y="2095500"/>
              <a:chExt cx="10083800" cy="4197350"/>
            </a:xfrm>
          </p:grpSpPr>
          <p:sp>
            <p:nvSpPr>
              <p:cNvPr id="4" name="圓角矩形 3">
                <a:extLst>
                  <a:ext uri="{FF2B5EF4-FFF2-40B4-BE49-F238E27FC236}">
                    <a16:creationId xmlns:a16="http://schemas.microsoft.com/office/drawing/2014/main" id="{E20D8D96-5252-C942-A21F-288D8FDEA3D2}"/>
                  </a:ext>
                </a:extLst>
              </p:cNvPr>
              <p:cNvSpPr/>
              <p:nvPr/>
            </p:nvSpPr>
            <p:spPr>
              <a:xfrm>
                <a:off x="1028700" y="3219450"/>
                <a:ext cx="10083800" cy="30734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AF033547-47B6-1B4C-851A-2CE63E4630A1}"/>
                  </a:ext>
                </a:extLst>
              </p:cNvPr>
              <p:cNvGrpSpPr/>
              <p:nvPr/>
            </p:nvGrpSpPr>
            <p:grpSpPr>
              <a:xfrm>
                <a:off x="8175469" y="4128066"/>
                <a:ext cx="1465393" cy="1465393"/>
                <a:chOff x="527050" y="5023416"/>
                <a:chExt cx="1465393" cy="1465393"/>
              </a:xfrm>
            </p:grpSpPr>
            <p:pic>
              <p:nvPicPr>
                <p:cNvPr id="20" name="Picture 2" descr="「app png」的圖片搜尋結果">
                  <a:hlinkClick r:id="rId2"/>
                  <a:extLst>
                    <a:ext uri="{FF2B5EF4-FFF2-40B4-BE49-F238E27FC236}">
                      <a16:creationId xmlns:a16="http://schemas.microsoft.com/office/drawing/2014/main" id="{9F0C2DBB-61F5-D840-B4FB-39467F3BC8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050" y="5023416"/>
                  <a:ext cx="1465393" cy="1465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35D343A-A00E-8E4A-8F13-8C823818BAFC}"/>
                    </a:ext>
                  </a:extLst>
                </p:cNvPr>
                <p:cNvSpPr txBox="1"/>
                <p:nvPr/>
              </p:nvSpPr>
              <p:spPr>
                <a:xfrm>
                  <a:off x="590550" y="5257800"/>
                  <a:ext cx="1339849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zh-TW" altLang="en-US" b="1" dirty="0">
                      <a:solidFill>
                        <a:schemeClr val="bg1"/>
                      </a:solidFill>
                    </a:rPr>
                    <a:t>子行程</a:t>
                  </a:r>
                  <a:endParaRPr kumimoji="1" lang="en-US" altLang="zh-TW" b="1" dirty="0">
                    <a:solidFill>
                      <a:schemeClr val="bg1"/>
                    </a:solidFill>
                  </a:endParaRPr>
                </a:p>
                <a:p>
                  <a:pPr algn="r"/>
                  <a:r>
                    <a:rPr kumimoji="1" lang="en-US" altLang="zh-TW" sz="1600" b="1" dirty="0">
                      <a:solidFill>
                        <a:schemeClr val="bg1"/>
                      </a:solidFill>
                    </a:rPr>
                    <a:t>exec(“sort”)</a:t>
                  </a:r>
                </a:p>
              </p:txBody>
            </p: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0053F62-171C-7348-93BA-F353A1F05440}"/>
                  </a:ext>
                </a:extLst>
              </p:cNvPr>
              <p:cNvGrpSpPr/>
              <p:nvPr/>
            </p:nvGrpSpPr>
            <p:grpSpPr>
              <a:xfrm>
                <a:off x="1812356" y="4128066"/>
                <a:ext cx="1465393" cy="1465393"/>
                <a:chOff x="527050" y="5023416"/>
                <a:chExt cx="1465393" cy="1465393"/>
              </a:xfrm>
            </p:grpSpPr>
            <p:pic>
              <p:nvPicPr>
                <p:cNvPr id="1026" name="Picture 2" descr="「app png」的圖片搜尋結果">
                  <a:hlinkClick r:id="rId2"/>
                  <a:extLst>
                    <a:ext uri="{FF2B5EF4-FFF2-40B4-BE49-F238E27FC236}">
                      <a16:creationId xmlns:a16="http://schemas.microsoft.com/office/drawing/2014/main" id="{4319B851-A1CA-A648-A239-5B78EB4F44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050" y="5023416"/>
                  <a:ext cx="1465393" cy="1465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14F2083-9FE2-7042-94AE-9F6A02053F0E}"/>
                    </a:ext>
                  </a:extLst>
                </p:cNvPr>
                <p:cNvSpPr txBox="1"/>
                <p:nvPr/>
              </p:nvSpPr>
              <p:spPr>
                <a:xfrm>
                  <a:off x="590550" y="5257800"/>
                  <a:ext cx="13398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TW" altLang="en-US" b="1" dirty="0">
                      <a:solidFill>
                        <a:schemeClr val="bg1"/>
                      </a:solidFill>
                    </a:rPr>
                    <a:t>子行程</a:t>
                  </a:r>
                  <a:endParaRPr kumimoji="1" lang="en-US" altLang="zh-TW" b="1" dirty="0">
                    <a:solidFill>
                      <a:schemeClr val="bg1"/>
                    </a:solidFill>
                  </a:endParaRPr>
                </a:p>
                <a:p>
                  <a:r>
                    <a:rPr kumimoji="1" lang="en-US" altLang="zh-TW" b="1" dirty="0">
                      <a:solidFill>
                        <a:schemeClr val="bg1"/>
                      </a:solidFill>
                    </a:rPr>
                    <a:t>exec(“ls”)</a:t>
                  </a:r>
                </a:p>
              </p:txBody>
            </p:sp>
          </p:grpSp>
          <p:cxnSp>
            <p:nvCxnSpPr>
              <p:cNvPr id="7" name="直線箭頭接點 6"/>
              <p:cNvCxnSpPr>
                <a:cxnSpLocks/>
                <a:stCxn id="8" idx="3"/>
              </p:cNvCxnSpPr>
              <p:nvPr/>
            </p:nvCxnSpPr>
            <p:spPr>
              <a:xfrm>
                <a:off x="3472404" y="4742729"/>
                <a:ext cx="1140107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箭頭接點 7"/>
              <p:cNvCxnSpPr>
                <a:cxnSpLocks/>
                <a:endCxn id="9" idx="1"/>
              </p:cNvCxnSpPr>
              <p:nvPr/>
            </p:nvCxnSpPr>
            <p:spPr>
              <a:xfrm>
                <a:off x="6798679" y="4742729"/>
                <a:ext cx="1280451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3061864" y="4540170"/>
                <a:ext cx="821079" cy="405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stdout</a:t>
                </a:r>
                <a:endParaRPr kumimoji="1" lang="zh-TW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13055" y="4540170"/>
                <a:ext cx="821079" cy="405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stdin</a:t>
                </a:r>
                <a:endParaRPr kumimoji="1" lang="zh-TW" altLang="en-US" dirty="0"/>
              </a:p>
            </p:txBody>
          </p:sp>
          <p:pic>
            <p:nvPicPr>
              <p:cNvPr id="18" name="Picture 2" descr="「pipe png」的圖片搜尋結果">
                <a:extLst>
                  <a:ext uri="{FF2B5EF4-FFF2-40B4-BE49-F238E27FC236}">
                    <a16:creationId xmlns:a16="http://schemas.microsoft.com/office/drawing/2014/main" id="{B22FDF72-9F56-2049-90BF-FF349BBB8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447" y="4103871"/>
                <a:ext cx="359664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D8FBDF-A2B0-5746-968C-3D398120AFD7}"/>
                  </a:ext>
                </a:extLst>
              </p:cNvPr>
              <p:cNvSpPr/>
              <p:nvPr/>
            </p:nvSpPr>
            <p:spPr>
              <a:xfrm>
                <a:off x="2971800" y="4013200"/>
                <a:ext cx="1038646" cy="34925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pid</a:t>
                </a:r>
                <a:r>
                  <a:rPr kumimoji="1" lang="en-US" altLang="zh-TW" dirty="0"/>
                  <a:t>=100</a:t>
                </a:r>
                <a:endParaRPr kumimoji="1"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8774D6F-AEA6-4841-AB0F-A9AAA72BEA80}"/>
                  </a:ext>
                </a:extLst>
              </p:cNvPr>
              <p:cNvSpPr/>
              <p:nvPr/>
            </p:nvSpPr>
            <p:spPr>
              <a:xfrm>
                <a:off x="9203598" y="4013200"/>
                <a:ext cx="1038646" cy="34925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pid</a:t>
                </a:r>
                <a:r>
                  <a:rPr kumimoji="1" lang="en-US" altLang="zh-TW" dirty="0"/>
                  <a:t>=102</a:t>
                </a:r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28E24A1-4E84-DE4A-B736-DCC5B8623EC7}"/>
                  </a:ext>
                </a:extLst>
              </p:cNvPr>
              <p:cNvSpPr/>
              <p:nvPr/>
            </p:nvSpPr>
            <p:spPr>
              <a:xfrm>
                <a:off x="1514943" y="2883936"/>
                <a:ext cx="1803511" cy="61848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process group</a:t>
                </a:r>
              </a:p>
              <a:p>
                <a:pPr algn="ctr"/>
                <a:r>
                  <a:rPr kumimoji="1" lang="en-US" altLang="zh-TW" dirty="0" err="1"/>
                  <a:t>pgid</a:t>
                </a:r>
                <a:r>
                  <a:rPr kumimoji="1" lang="en-US" altLang="zh-TW" dirty="0"/>
                  <a:t> = 100</a:t>
                </a:r>
                <a:endParaRPr kumimoji="1" lang="zh-TW" altLang="en-US" dirty="0"/>
              </a:p>
            </p:txBody>
          </p: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0F78DDC5-1F4E-6A4F-BC39-EE96CEFB53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5053" y="2413000"/>
                <a:ext cx="2890547" cy="171506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箭頭接點 25">
                <a:extLst>
                  <a:ext uri="{FF2B5EF4-FFF2-40B4-BE49-F238E27FC236}">
                    <a16:creationId xmlns:a16="http://schemas.microsoft.com/office/drawing/2014/main" id="{01361E2B-C249-3740-814F-96C31F6F7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800" y="2673350"/>
                <a:ext cx="2761366" cy="145471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肘形接點 5">
                <a:extLst>
                  <a:ext uri="{FF2B5EF4-FFF2-40B4-BE49-F238E27FC236}">
                    <a16:creationId xmlns:a16="http://schemas.microsoft.com/office/drawing/2014/main" id="{5A2AE562-97B7-DC47-A9D9-AC54221AC01D}"/>
                  </a:ext>
                </a:extLst>
              </p:cNvPr>
              <p:cNvCxnSpPr>
                <a:endCxn id="23" idx="0"/>
              </p:cNvCxnSpPr>
              <p:nvPr/>
            </p:nvCxnSpPr>
            <p:spPr>
              <a:xfrm rot="10800000" flipV="1">
                <a:off x="2416700" y="2095500"/>
                <a:ext cx="2923651" cy="788436"/>
              </a:xfrm>
              <a:prstGeom prst="bentConnector2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6B42934-2F29-7943-A4A4-6EE1CA464701}"/>
                </a:ext>
              </a:extLst>
            </p:cNvPr>
            <p:cNvSpPr txBox="1"/>
            <p:nvPr/>
          </p:nvSpPr>
          <p:spPr>
            <a:xfrm>
              <a:off x="2042050" y="1367523"/>
              <a:ext cx="3068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會同時將</a:t>
              </a:r>
              <a:r>
                <a:rPr kumimoji="1" lang="en-US" altLang="zh-CN" dirty="0"/>
                <a:t>process group</a:t>
              </a:r>
              <a:r>
                <a:rPr kumimoji="1" lang="zh-CN" altLang="en-US" dirty="0"/>
                <a:t>中二個</a:t>
              </a:r>
              <a:r>
                <a:rPr kumimoji="1" lang="en-US" altLang="zh-CN" dirty="0"/>
                <a:t>process</a:t>
              </a:r>
              <a:r>
                <a:rPr kumimoji="1" lang="zh-CN" altLang="en-US" dirty="0"/>
                <a:t>殺掉</a:t>
              </a:r>
              <a:endParaRPr kumimoji="1" lang="zh-TW" altLang="en-US" dirty="0"/>
            </a:p>
          </p:txBody>
        </p:sp>
      </p:grp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598A15AA-4A25-0E49-A7C9-EF118261A4D8}"/>
              </a:ext>
            </a:extLst>
          </p:cNvPr>
          <p:cNvCxnSpPr>
            <a:cxnSpLocks/>
          </p:cNvCxnSpPr>
          <p:nvPr/>
        </p:nvCxnSpPr>
        <p:spPr>
          <a:xfrm>
            <a:off x="6297038" y="2013854"/>
            <a:ext cx="0" cy="75528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7D7EF-5224-5245-ABC5-4D30A7A0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setpgid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06E97-CC06-EF40-90C4-0FC185E5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getpgid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設定</a:t>
            </a:r>
            <a:r>
              <a:rPr kumimoji="1" lang="en-US" altLang="zh-CN" dirty="0"/>
              <a:t>process control group</a:t>
            </a:r>
          </a:p>
          <a:p>
            <a:r>
              <a:rPr kumimoji="1" lang="zh-CN" altLang="en-US" dirty="0"/>
              <a:t>常見用法：</a:t>
            </a:r>
            <a:r>
              <a:rPr kumimoji="1" lang="en-US" altLang="zh-TW" dirty="0" err="1"/>
              <a:t>setpgid</a:t>
            </a:r>
            <a:r>
              <a:rPr kumimoji="1" lang="en-US" altLang="zh-TW" dirty="0"/>
              <a:t>(0,0)</a:t>
            </a:r>
            <a:r>
              <a:rPr kumimoji="1" lang="zh-TW" altLang="en-US" dirty="0"/>
              <a:t>，把目前這個</a:t>
            </a:r>
            <a:r>
              <a:rPr kumimoji="1" lang="en-US" altLang="zh-TW" dirty="0"/>
              <a:t>process</a:t>
            </a:r>
            <a:r>
              <a:rPr kumimoji="1" lang="zh-CN" altLang="en-US" dirty="0"/>
              <a:t>設為新的</a:t>
            </a:r>
            <a:r>
              <a:rPr kumimoji="1" lang="en-US" altLang="zh-CN" dirty="0"/>
              <a:t>process group</a:t>
            </a:r>
            <a:r>
              <a:rPr kumimoji="1" lang="zh-CN" altLang="en-US" dirty="0"/>
              <a:t>的「頭」，該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process group id</a:t>
            </a:r>
            <a:r>
              <a:rPr kumimoji="1" lang="zh-CN" altLang="en-US" dirty="0"/>
              <a:t>為這個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pid</a:t>
            </a:r>
            <a:endParaRPr kumimoji="1" lang="en-US" altLang="zh-CN" dirty="0"/>
          </a:p>
          <a:p>
            <a:r>
              <a:rPr kumimoji="1" lang="zh-TW" altLang="en-US" dirty="0"/>
              <a:t>常見用法：</a:t>
            </a:r>
            <a:r>
              <a:rPr kumimoji="1" lang="en-US" altLang="zh-TW" dirty="0" err="1"/>
              <a:t>setpgid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pgid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process “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”</a:t>
            </a:r>
            <a:r>
              <a:rPr kumimoji="1" lang="zh-CN" altLang="en-US" dirty="0"/>
              <a:t>加入到</a:t>
            </a:r>
            <a:r>
              <a:rPr kumimoji="1" lang="en-US" altLang="zh-CN" dirty="0"/>
              <a:t>process group “</a:t>
            </a:r>
            <a:r>
              <a:rPr kumimoji="1" lang="en-US" altLang="zh-CN" dirty="0" err="1"/>
              <a:t>pgid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中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41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列出目前使用者開啟的</a:t>
            </a:r>
            <a:r>
              <a:rPr kumimoji="1" lang="en-US" altLang="zh-TW" dirty="0"/>
              <a:t>FIFO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:~$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lsof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FIFO |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more</a:t>
            </a:r>
            <a:endParaRPr kumimoji="1" lang="en-US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COMMAND     PID   TID             USER   FD      TYPE             DEVICE SIZE/OFF       NODE 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86r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87w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89r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90w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129r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130w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86r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87w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89r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90w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129r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130w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741   751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86r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741   751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87w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741   751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89r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en-US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mr-IN" altLang="zh-TW" sz="15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23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40646-C358-E045-99CF-A89BB346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83A44-23FA-7C47-B504-EB4292E3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Kill process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667685A-B018-1D43-B70B-72734CB03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./pipe4-3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killproc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/*sort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死掉以後，雖然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斷掉，但是還是將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內的資料繼續排序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562F185-B882-4D41-BFC1-5905E44A3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Kill group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10F615D-20D8-2340-B780-2B968557F2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./pipe4-3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killgrp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 process group -13599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b="1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/*sort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馬上死掉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287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8B757C6-207E-604D-9D35-4AE090BC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pipe_perf.c</a:t>
            </a:r>
            <a:r>
              <a:rPr kumimoji="1" lang="zh-CN" altLang="en-US" dirty="0"/>
              <a:t>，</a:t>
            </a:r>
            <a:r>
              <a:rPr kumimoji="1" lang="zh-TW" altLang="en-US" dirty="0"/>
              <a:t>測試</a:t>
            </a:r>
            <a:r>
              <a:rPr kumimoji="1" lang="en-US" altLang="zh-TW" dirty="0"/>
              <a:t>pipe</a:t>
            </a:r>
            <a:r>
              <a:rPr kumimoji="1" lang="zh-CN" altLang="en-US" dirty="0"/>
              <a:t>的效率及學習</a:t>
            </a:r>
            <a:r>
              <a:rPr kumimoji="1" lang="en-US" altLang="zh-CN" dirty="0"/>
              <a:t>alarm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EA9689-4775-6E46-8702-4AF89A55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124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signNo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	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讓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</a:rPr>
              <a:t>main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跳出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</a:rPr>
              <a:t>loop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signal(SIGALRM,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註冊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signal(SIGPIPE, SIG_IGN);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避免有人離開造成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中斷，同學們可以註解掉這段程式碼看看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pipe(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//child;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/*for read*/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於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alarmSec"sec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以後發出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SIGALRM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這個訊號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fork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並不會繼承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，因此要對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parent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各設定一次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alarm(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	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一直執行，直到程式收到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這個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write(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"child write: throughput\t%.2fMB\n"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877773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E4B68-642F-1242-B46B-988CEDB9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681"/>
            <a:ext cx="10515600" cy="582028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{        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alarm(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要關掉，不然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收不到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wait(&amp;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"parent read: throughput\t%.2fMB\n"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測試單純記憶體複製的速度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alarm(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dest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"speed of 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memcpy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 is \t%.2fMB/s\n"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156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BD77-C0E4-5940-800E-295A3C5E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關於</a:t>
            </a:r>
            <a:r>
              <a:rPr kumimoji="1" lang="en-US" altLang="zh-CN" dirty="0"/>
              <a:t>alarm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3074B7-23A5-9D41-B26C-E8ED94A2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alarm(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seconds);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endParaRPr kumimoji="1" lang="en-US" altLang="zh-TW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seconds</a:t>
            </a:r>
            <a:r>
              <a:rPr kumimoji="1" lang="zh-CN" altLang="en-US" dirty="0"/>
              <a:t>秒以後，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發出</a:t>
            </a:r>
            <a:r>
              <a:rPr kumimoji="1" lang="en-US" altLang="zh-CN" dirty="0"/>
              <a:t>SIGALRM</a:t>
            </a:r>
            <a:r>
              <a:rPr kumimoji="1" lang="zh-CN" altLang="en-US" dirty="0"/>
              <a:t>這個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給程式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seconds</a:t>
            </a:r>
            <a:r>
              <a:rPr kumimoji="1" lang="zh-CN" altLang="en-US" dirty="0"/>
              <a:t>設定為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，則代表要取消</a:t>
            </a:r>
            <a:r>
              <a:rPr kumimoji="1" lang="en-US" altLang="zh-CN" dirty="0"/>
              <a:t>alarm</a:t>
            </a:r>
          </a:p>
          <a:p>
            <a:r>
              <a:rPr kumimoji="1" lang="zh-CN" altLang="en-US" dirty="0"/>
              <a:t>一個程式最多只有一個</a:t>
            </a:r>
            <a:r>
              <a:rPr kumimoji="1" lang="en-US" altLang="zh-CN" dirty="0"/>
              <a:t>alarm</a:t>
            </a:r>
            <a:r>
              <a:rPr kumimoji="1" lang="zh-CN" altLang="en-US" dirty="0"/>
              <a:t>，如果設定多次的</a:t>
            </a:r>
            <a:r>
              <a:rPr kumimoji="1" lang="en-US" altLang="zh-CN" dirty="0"/>
              <a:t>alarm</a:t>
            </a:r>
            <a:r>
              <a:rPr kumimoji="1" lang="zh-CN" altLang="en-US" dirty="0"/>
              <a:t>，則以最後一次的設定為主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634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62FD6-4FBC-D24F-A1CD-BE65BDD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4B6AC-2FE7-A64F-90C1-6B594587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183.89MB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183.89MB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33005.52MB/s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1759.77MB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1759.72MB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87379.50MB/s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5225.91MB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5225.42MB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89776.95MB/s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4503.59MB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4502.85MB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35511.84MB/s</a:t>
            </a:r>
          </a:p>
        </p:txBody>
      </p:sp>
    </p:spTree>
    <p:extLst>
      <p:ext uri="{BB962C8B-B14F-4D97-AF65-F5344CB8AC3E}">
        <p14:creationId xmlns:p14="http://schemas.microsoft.com/office/powerpoint/2010/main" val="3240770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DF37-C2EF-2B4C-AB7D-A2C3FAA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</a:t>
            </a:r>
            <a:r>
              <a:rPr kumimoji="1" lang="en-US" altLang="zh-CN" dirty="0"/>
              <a:t>alarm</a:t>
            </a:r>
            <a:r>
              <a:rPr kumimoji="1" lang="zh-CN" altLang="en-US" dirty="0"/>
              <a:t>更強大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setitimer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02F97-3E57-084A-AF07-5E4E192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time.h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which,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curr_value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which, 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new_value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old_value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which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的值可以是：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ITIMER_REAL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ITIMER_VIRTUAL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ITIMER_PROF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，分別會產生下列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SIGALRM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SIGVTALRM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ITIMER_VIRTUAL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，代表的意義分別是：真實經過的時間、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花費在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user space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的時間、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花費在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user space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kernel space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的時間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資料結構請參考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man 3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setitiemr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itimerval.it_interval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：觸發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的週期是多少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itimerval.it_value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：下次觸發的時間是何時（或者是：第一次觸發的時間是多少）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8B757C6-207E-604D-9D35-4AE090BC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18" y="79782"/>
            <a:ext cx="6783422" cy="89947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pipe_perf2.c</a:t>
            </a:r>
            <a:r>
              <a:rPr kumimoji="1" lang="zh-CN" altLang="en-US" dirty="0"/>
              <a:t>，練習</a:t>
            </a:r>
            <a:r>
              <a:rPr kumimoji="1" lang="en-US" altLang="zh-CN" dirty="0" err="1"/>
              <a:t>setitime</a:t>
            </a:r>
            <a:r>
              <a:rPr kumimoji="1" lang="en-US" altLang="zh-CN" dirty="0"/>
              <a:t>()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EA9689-4775-6E46-8702-4AF89A55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003604" cy="6858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signNo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讓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main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跳出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loop*/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iTime.it_value.tv_sec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virTime.it_value.tv_sec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2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b="1" dirty="0">
                <a:solidFill>
                  <a:srgbClr val="008400"/>
                </a:solidFill>
                <a:latin typeface="Menlo" panose="020B0609030804020204" pitchFamily="49" charset="0"/>
              </a:rPr>
              <a:t>很長，不會發生的時間</a:t>
            </a:r>
            <a:endParaRPr lang="zh-TW" altLang="en-US" sz="12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profTime.it_value.tv_sec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2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b="1" dirty="0">
                <a:solidFill>
                  <a:srgbClr val="008400"/>
                </a:solidFill>
                <a:latin typeface="Menlo" panose="020B0609030804020204" pitchFamily="49" charset="0"/>
              </a:rPr>
              <a:t>很長，不會發生的時間</a:t>
            </a:r>
            <a:endParaRPr lang="zh-TW" altLang="en-US" sz="12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signal(SIGALRM,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註冊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signal(SIGPIPE, SIG_IGN);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避免有人離開造成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中斷，同學們可以註解掉這段程式碼看看</a:t>
            </a:r>
            <a:endParaRPr lang="zh-TW" alt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pipe(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  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//child;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]); 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/*for read*/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(ITIMER_REAL, 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 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 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write(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++;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"\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nchild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 write: throughput\t%.2fMB/s\n"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/MB));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在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user space</a:t>
            </a:r>
            <a:r>
              <a:rPr lang="zh-TW" alt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花費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\t= %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virTime.it_value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整個時間花費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\t\t= %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profTime.it_value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1393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95D1-1D94-BE4B-A418-1C539044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4800"/>
            <a:ext cx="11146277" cy="587216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{            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endParaRPr lang="en-US" altLang="zh-TW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(ITIMER_REAL, 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 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 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{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一直執行，直到程式收到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這個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++; }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要關掉，不然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收不到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endParaRPr lang="en-US" altLang="zh-TW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"\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nparent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 read: throughput\t%.2fMB/s\n"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/MB));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在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user space</a:t>
            </a:r>
            <a:r>
              <a:rPr lang="zh-TW" alt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花費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\t= %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virTime.it_value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整個時間花費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\t\t= %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profTime.it_value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wait(&amp;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082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2803-9051-734E-BC65-10A47483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A7C25-3244-184A-B24B-78869B4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./pipe-perf2 1000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1621.98MB/s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0.832000sec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4.604000sec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1622.00MB/s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0.852000sec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4.996000sec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./pipe-perf2 10000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4940.47MB/s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0.324000sec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4.964000sec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4940.91MB/s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0.300000sec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4.920000sec</a:t>
            </a: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41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FIFO (named pipe)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8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pipe(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建立一個溝通的管道，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[0]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為讀取，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[1]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為寫入，如果發生錯誤，回傳值為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-1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，否則為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6177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mkfifo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Menlo-Regular" charset="0"/>
              </a:rPr>
              <a:t>Linux</a:t>
            </a:r>
            <a:r>
              <a:rPr lang="zh-TW" altLang="en-US" dirty="0">
                <a:latin typeface="Menlo-Regular" charset="0"/>
              </a:rPr>
              <a:t>指令 </a:t>
            </a:r>
            <a:r>
              <a:rPr lang="en-US" altLang="zh-TW" dirty="0" err="1">
                <a:latin typeface="Menlo-Regular" charset="0"/>
              </a:rPr>
              <a:t>mkfifo</a:t>
            </a:r>
            <a:r>
              <a:rPr lang="en-US" altLang="zh-TW" dirty="0">
                <a:latin typeface="Menlo-Regular" charset="0"/>
              </a:rPr>
              <a:t> - make FIFOs (named pipes)</a:t>
            </a:r>
          </a:p>
          <a:p>
            <a:pPr marL="0" indent="0">
              <a:buNone/>
            </a:pPr>
            <a:endParaRPr lang="en-US" altLang="zh-TW" dirty="0">
              <a:latin typeface="Menlo-Regular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mkfifo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*pathname,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mode_t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mode);</a:t>
            </a:r>
          </a:p>
          <a:p>
            <a:endParaRPr kumimoji="1"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第一個參數放入「路徑」及「檔名」</a:t>
            </a:r>
            <a:endParaRPr kumimoji="1"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第二個參數可以指定讀寫的權限（</a:t>
            </a:r>
            <a:r>
              <a:rPr kumimoji="1" lang="en-US" altLang="zh-TW" dirty="0">
                <a:solidFill>
                  <a:srgbClr val="000000"/>
                </a:solidFill>
                <a:latin typeface="Menlo-Regular" charset="0"/>
              </a:rPr>
              <a:t>mode &amp; ~</a:t>
            </a:r>
            <a:r>
              <a:rPr kumimoji="1" lang="en-US" altLang="zh-TW" dirty="0" err="1">
                <a:solidFill>
                  <a:srgbClr val="000000"/>
                </a:solidFill>
                <a:latin typeface="Menlo-Regular" charset="0"/>
              </a:rPr>
              <a:t>umask</a:t>
            </a:r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）</a:t>
            </a:r>
            <a:endParaRPr kumimoji="1"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只要知道</a:t>
            </a:r>
            <a:r>
              <a:rPr kumimoji="1" lang="en-US" altLang="zh-TW" dirty="0" err="1">
                <a:solidFill>
                  <a:srgbClr val="000000"/>
                </a:solidFill>
                <a:latin typeface="Menlo-Regular" charset="0"/>
              </a:rPr>
              <a:t>fifo</a:t>
            </a:r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位置的人，並且有適當的權限，就可以讀寫</a:t>
            </a:r>
            <a:r>
              <a:rPr kumimoji="1" lang="en-US" altLang="zh-TW" dirty="0" err="1">
                <a:solidFill>
                  <a:srgbClr val="000000"/>
                </a:solidFill>
                <a:latin typeface="Menlo-Regular" charset="0"/>
              </a:rPr>
              <a:t>fifo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50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的簡單程式（</a:t>
            </a:r>
            <a:r>
              <a:rPr kumimoji="1" lang="en-US" altLang="zh-TW" dirty="0"/>
              <a:t>fifo1.c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main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fd;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mkfifo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”/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shiwulo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dirty="0">
                <a:solidFill>
                  <a:srgbClr val="1C00CF"/>
                </a:solidFill>
                <a:latin typeface="Menlo-Regular" charset="0"/>
              </a:rPr>
              <a:t>0666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= open(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”/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shiwulo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,O_RDWR);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write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"hello"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"hello"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read(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"%s\n"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buf);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close(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unlink(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”/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shiwulo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434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/ch11$ ./fifo1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039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檔案系統出現</a:t>
            </a:r>
            <a:r>
              <a:rPr kumimoji="1" lang="en-US" altLang="zh-TW" dirty="0"/>
              <a:t>pipe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:~$ ls 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0  </a:t>
            </a:r>
            <a:r>
              <a:rPr kumimoji="1"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五 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17 18:20 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7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mkfifo</a:t>
            </a:r>
            <a:r>
              <a:rPr kumimoji="1" lang="zh-TW" altLang="en-US" dirty="0"/>
              <a:t>建立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檔案，權限是</a:t>
            </a:r>
            <a:r>
              <a:rPr kumimoji="1" lang="en-US" altLang="zh-TW" dirty="0"/>
              <a:t>666</a:t>
            </a:r>
            <a:r>
              <a:rPr kumimoji="1" lang="zh-TW" altLang="en-US" dirty="0"/>
              <a:t>（所有人都可以讀寫）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打開這個檔案，並且指定可以讀寫</a:t>
            </a:r>
            <a:endParaRPr kumimoji="1" lang="en-US" altLang="zh-TW" dirty="0"/>
          </a:p>
          <a:p>
            <a:r>
              <a:rPr kumimoji="1" lang="zh-TW" altLang="en-US" dirty="0"/>
              <a:t>用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和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對這個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讀寫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FIFO</a:t>
            </a:r>
            <a:r>
              <a:rPr kumimoji="1" lang="zh-TW" altLang="en-US" dirty="0"/>
              <a:t>通常用於「想進行通訊的二個行程」但這二個行程「沒有共同的</a:t>
            </a:r>
            <a:r>
              <a:rPr kumimoji="1" lang="en-US" altLang="zh-TW" dirty="0"/>
              <a:t>parent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49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fifo2-r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fcntl.h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stat.h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types.h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unistd.h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stdio.h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[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200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argc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**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argv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 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=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0666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() = 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d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09885A"/>
                </a:solidFill>
                <a:latin typeface="Droid Sans Mono" charset="0"/>
              </a:rPr>
              <a:t>0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046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fifo2-r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 = 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open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,O_RDONLY);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scanf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scanf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scanf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unlink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return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}</a:t>
            </a:r>
            <a:endParaRPr lang="mr-IN" altLang="zh-TW" b="0" dirty="0">
              <a:solidFill>
                <a:srgbClr val="000000"/>
              </a:solidFill>
              <a:effectLst/>
              <a:latin typeface="Droid San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6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請先執行</a:t>
            </a:r>
            <a:r>
              <a:rPr kumimoji="1" lang="en-US" altLang="zh-TW" dirty="0"/>
              <a:t>reader</a:t>
            </a:r>
            <a:r>
              <a:rPr kumimoji="1" lang="zh-TW" altLang="en-US" dirty="0"/>
              <a:t>的程式，</a:t>
            </a:r>
            <a:r>
              <a:rPr kumimoji="1" lang="en-US" altLang="zh-TW" dirty="0"/>
              <a:t>reader</a:t>
            </a:r>
            <a:r>
              <a:rPr kumimoji="1" lang="zh-TW" altLang="en-US" dirty="0"/>
              <a:t>會停留在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scanf</a:t>
            </a:r>
            <a:r>
              <a:rPr kumimoji="1" lang="en-US" altLang="zh-TW" dirty="0"/>
              <a:t>()</a:t>
            </a:r>
            <a:r>
              <a:rPr kumimoji="1" lang="zh-TW" altLang="en-US" dirty="0"/>
              <a:t>這一行</a:t>
            </a:r>
          </a:p>
        </p:txBody>
      </p:sp>
    </p:spTree>
    <p:extLst>
      <p:ext uri="{BB962C8B-B14F-4D97-AF65-F5344CB8AC3E}">
        <p14:creationId xmlns:p14="http://schemas.microsoft.com/office/powerpoint/2010/main" val="1451297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 fifo2-w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fcntl.h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stat.h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types.h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unistd.h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stdio.h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string.h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[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200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argc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**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argv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3917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 fifo2-w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=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0666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() = 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d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09885A"/>
                </a:solidFill>
                <a:latin typeface="Droid Sans Mono" charset="0"/>
              </a:rPr>
              <a:t>1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 = 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open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,O_WRONLY);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hello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"1234\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"5678\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unlink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return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}</a:t>
            </a:r>
            <a:endParaRPr lang="mr-IN" altLang="zh-TW" b="0" dirty="0">
              <a:solidFill>
                <a:srgbClr val="000000"/>
              </a:solidFill>
              <a:effectLst/>
              <a:latin typeface="Droid San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1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的簡單程式（</a:t>
            </a:r>
            <a:r>
              <a:rPr kumimoji="1" lang="en-US" altLang="zh-TW" dirty="0"/>
              <a:t>pipe1.c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"hello\n\0"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pipe(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write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strlen</a:t>
            </a:r>
            <a:r>
              <a:rPr lang="ro-RO" altLang="zh-TW" dirty="0">
                <a:solidFill>
                  <a:srgbClr val="AA0D91"/>
                </a:solidFill>
                <a:latin typeface="Menlo-Regular" charset="0"/>
              </a:rPr>
              <a:t>(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str</a:t>
            </a:r>
            <a:r>
              <a:rPr lang="ro-RO" altLang="zh-TW" dirty="0">
                <a:solidFill>
                  <a:srgbClr val="AA0D91"/>
                </a:solidFill>
                <a:latin typeface="Menlo-Regular" charset="0"/>
              </a:rPr>
              <a:t>)+1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"%s"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buf);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8108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writer</a:t>
            </a:r>
            <a:r>
              <a:rPr kumimoji="1" lang="zh-TW" altLang="en-US" dirty="0"/>
              <a:t>先建立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的通訊管道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隨後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所代表的檔案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用</a:t>
            </a:r>
            <a:r>
              <a:rPr kumimoji="1" lang="en-US" altLang="zh-TW" dirty="0"/>
              <a:t>writer</a:t>
            </a:r>
            <a:r>
              <a:rPr kumimoji="1" lang="zh-TW" altLang="en-US" dirty="0"/>
              <a:t>寫出</a:t>
            </a:r>
            <a:r>
              <a:rPr kumimoji="1" lang="en-US" altLang="zh-TW" dirty="0"/>
              <a:t>“hello”</a:t>
            </a:r>
            <a:r>
              <a:rPr kumimoji="1" lang="zh-TW" altLang="en-US" dirty="0"/>
              <a:t>後結束執行（</a:t>
            </a:r>
            <a:r>
              <a:rPr kumimoji="1" lang="en-US" altLang="zh-TW" dirty="0"/>
              <a:t>reader</a:t>
            </a:r>
            <a:r>
              <a:rPr kumimoji="1" lang="zh-TW" altLang="en-US" dirty="0"/>
              <a:t>此時會收到</a:t>
            </a:r>
            <a:r>
              <a:rPr kumimoji="1" lang="en-US" altLang="zh-TW" dirty="0"/>
              <a:t>writer</a:t>
            </a:r>
            <a:r>
              <a:rPr kumimoji="1" lang="zh-TW" altLang="en-US" dirty="0"/>
              <a:t>的訊息）</a:t>
            </a:r>
          </a:p>
        </p:txBody>
      </p:sp>
    </p:spTree>
    <p:extLst>
      <p:ext uri="{BB962C8B-B14F-4D97-AF65-F5344CB8AC3E}">
        <p14:creationId xmlns:p14="http://schemas.microsoft.com/office/powerpoint/2010/main" val="1301219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A3C0BE-E145-094D-81E0-8F5D0FB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9207B1-B322-E449-A518-359791E6C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先執行</a:t>
            </a:r>
            <a:r>
              <a:rPr kumimoji="1" lang="en-US" altLang="zh-CN" dirty="0"/>
              <a:t>fifo2-r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E6BA3D-EE21-384A-8FF5-E513825B1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./fifo2-r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 = 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5678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2696D02-2193-2747-880F-93B3C43E0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再執行</a:t>
            </a:r>
            <a:r>
              <a:rPr kumimoji="1" lang="en-US" altLang="zh-CN" dirty="0"/>
              <a:t>fifo2-w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F970683-D7CB-7E49-B73D-74BE9BB47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./fifo2-w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 = -1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765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EF2C3-2B92-3C40-91E0-C872BE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893527B-19F1-B24A-9458-320ADC70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可以建立二個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，這二個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分別可以進行讀取和寫入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配合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close()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和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dup()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可以改變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stdio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及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stdout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的行為，對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stdio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/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stdout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的讀寫會變成對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的讀寫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大部分的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（包含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）可以繼承給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child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，就算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child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執行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execve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後也繼承這些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（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ps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: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設定</a:t>
            </a:r>
            <a:r>
              <a:rPr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close-on-exec</a:t>
            </a:r>
            <a:r>
              <a:rPr lang="zh-TW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flag</a:t>
            </a:r>
            <a:r>
              <a:rPr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</a:t>
            </a:r>
            <a:r>
              <a:rPr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不會繼承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學到新的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signal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：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alarm(sec)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“sec”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秒以後系統會送出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SIGALRM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這個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signal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FIFO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的用法與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差不多，他是有名字的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，他的名字就是一個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pathName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。在電腦領域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FIFO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又稱為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named pipe</a:t>
            </a:r>
          </a:p>
        </p:txBody>
      </p:sp>
    </p:spTree>
    <p:extLst>
      <p:ext uri="{BB962C8B-B14F-4D97-AF65-F5344CB8AC3E}">
        <p14:creationId xmlns:p14="http://schemas.microsoft.com/office/powerpoint/2010/main" val="3055618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修改</a:t>
            </a:r>
            <a:r>
              <a:rPr kumimoji="1" lang="en-US" altLang="zh-CN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ch10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shell_sigfd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」或上個章節的作業「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shell_sigaction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」，新的</a:t>
            </a:r>
            <a:r>
              <a:rPr kumimoji="1" lang="en-US" altLang="zh-CN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shell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名為「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shell_pipe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shell_pipe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可以使用</a:t>
            </a:r>
            <a:r>
              <a:rPr kumimoji="1" lang="en-US" altLang="zh-CN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串接數個程式，例如：</a:t>
            </a:r>
            <a:endParaRPr kumimoji="1" lang="en-US" altLang="zh-CN" sz="2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Consolas" panose="020B0609020204030204" pitchFamily="49" charset="0"/>
                <a:ea typeface="Heiti TC Light" panose="02000000000000000000" pitchFamily="2" charset="-128"/>
                <a:cs typeface="Consolas" panose="020B0609020204030204" pitchFamily="49" charset="0"/>
              </a:rPr>
              <a:t>ls -R --color / | sort | more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將使用</a:t>
            </a:r>
            <a:r>
              <a:rPr kumimoji="1"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串接的程式設定為同一個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process group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，使得使用者按下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ctr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-c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時可以同時中斷所有程式。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以「</a:t>
            </a:r>
            <a:r>
              <a:rPr kumimoji="1" lang="en-US" altLang="zh-TW" dirty="0">
                <a:latin typeface="Consolas" panose="020B0609020204030204" pitchFamily="49" charset="0"/>
                <a:ea typeface="Heiti TC Light" panose="02000000000000000000" pitchFamily="2" charset="-128"/>
                <a:cs typeface="Consolas" panose="020B0609020204030204" pitchFamily="49" charset="0"/>
              </a:rPr>
              <a:t>ls -R --color / | sort | more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」為例，必須讓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ls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、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sort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、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more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成為同一個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process group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，當使用者按下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ctr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-c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時必須送出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ctr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-c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給這個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process group</a:t>
            </a:r>
          </a:p>
        </p:txBody>
      </p:sp>
    </p:spTree>
    <p:extLst>
      <p:ext uri="{BB962C8B-B14F-4D97-AF65-F5344CB8AC3E}">
        <p14:creationId xmlns:p14="http://schemas.microsoft.com/office/powerpoint/2010/main" val="59265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./pipe1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87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肘形接點 9"/>
          <p:cNvCxnSpPr>
            <a:cxnSpLocks/>
            <a:endCxn id="6" idx="2"/>
          </p:cNvCxnSpPr>
          <p:nvPr/>
        </p:nvCxnSpPr>
        <p:spPr>
          <a:xfrm flipH="1">
            <a:off x="4362690" y="3782030"/>
            <a:ext cx="4132163" cy="665544"/>
          </a:xfrm>
          <a:prstGeom prst="bentConnector4">
            <a:avLst>
              <a:gd name="adj1" fmla="val -17614"/>
              <a:gd name="adj2" fmla="val 20913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pipe png」的圖片搜尋結果">
            <a:extLst>
              <a:ext uri="{FF2B5EF4-FFF2-40B4-BE49-F238E27FC236}">
                <a16:creationId xmlns:a16="http://schemas.microsoft.com/office/drawing/2014/main" id="{EA199D6F-D63D-934E-B123-D6A77A0A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2036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6" name="矩形 5"/>
          <p:cNvSpPr/>
          <p:nvPr/>
        </p:nvSpPr>
        <p:spPr>
          <a:xfrm>
            <a:off x="3697146" y="3116486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行程</a:t>
            </a:r>
            <a:endParaRPr kumimoji="1" lang="en-US" altLang="zh-TW" dirty="0"/>
          </a:p>
        </p:txBody>
      </p:sp>
      <p:cxnSp>
        <p:nvCxnSpPr>
          <p:cNvPr id="7" name="直線箭頭接點 6"/>
          <p:cNvCxnSpPr>
            <a:endCxn id="7" idx="3"/>
          </p:cNvCxnSpPr>
          <p:nvPr/>
        </p:nvCxnSpPr>
        <p:spPr>
          <a:xfrm>
            <a:off x="5028234" y="3782030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宣告</a:t>
            </a:r>
            <a:r>
              <a:rPr kumimoji="1" lang="en-US" altLang="zh-TW" dirty="0" err="1"/>
              <a:t>pipefd</a:t>
            </a:r>
            <a:r>
              <a:rPr kumimoji="1" lang="en-US" altLang="zh-TW" dirty="0"/>
              <a:t>[2]</a:t>
            </a:r>
            <a:r>
              <a:rPr kumimoji="1" lang="zh-TW" altLang="en-US" dirty="0"/>
              <a:t>，代表一個型態為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的一維陣列，該陣列的大小為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 err="1"/>
              <a:t>pipefd</a:t>
            </a:r>
            <a:r>
              <a:rPr kumimoji="1" lang="en-US" altLang="zh-TW" dirty="0"/>
              <a:t>[0]</a:t>
            </a:r>
            <a:r>
              <a:rPr kumimoji="1" lang="zh-TW" altLang="en-US" dirty="0"/>
              <a:t>是讀取端</a:t>
            </a:r>
            <a:endParaRPr kumimoji="1" lang="en-US" altLang="zh-TW" dirty="0"/>
          </a:p>
          <a:p>
            <a:r>
              <a:rPr kumimoji="1" lang="en-US" altLang="zh-TW" dirty="0" err="1"/>
              <a:t>pipefd</a:t>
            </a:r>
            <a:r>
              <a:rPr kumimoji="1" lang="en-US" altLang="zh-TW" dirty="0"/>
              <a:t>[1]</a:t>
            </a:r>
            <a:r>
              <a:rPr kumimoji="1" lang="zh-TW" altLang="en-US" dirty="0"/>
              <a:t>是寫入端</a:t>
            </a:r>
            <a:endParaRPr kumimoji="1" lang="en-US" altLang="zh-TW" dirty="0"/>
          </a:p>
          <a:p>
            <a:r>
              <a:rPr kumimoji="1" lang="zh-TW" altLang="en-US" dirty="0"/>
              <a:t>從寫端寫入的資料可以從讀取端讀取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pipe</a:t>
            </a:r>
            <a:r>
              <a:rPr kumimoji="1" lang="zh-TW" altLang="en-US" dirty="0"/>
              <a:t>會繼承給子行程（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產生的子行程）</a:t>
            </a:r>
            <a:endParaRPr kumimoji="1" lang="en-US" altLang="zh-TW" dirty="0"/>
          </a:p>
          <a:p>
            <a:r>
              <a:rPr kumimoji="1" lang="zh-TW" altLang="en-US" dirty="0"/>
              <a:t>通常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是父行程與子行程，或子行程間的通訊管道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5C5EAA-F8F0-274A-98A5-740282F8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2812</Words>
  <Application>Microsoft Macintosh PowerPoint</Application>
  <PresentationFormat>寬螢幕</PresentationFormat>
  <Paragraphs>631</Paragraphs>
  <Slides>63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7" baseType="lpstr">
      <vt:lpstr>微軟正黑體</vt:lpstr>
      <vt:lpstr>新細明體</vt:lpstr>
      <vt:lpstr>Droid Sans Mono</vt:lpstr>
      <vt:lpstr>Heiti TC Light</vt:lpstr>
      <vt:lpstr>PingFang TC</vt:lpstr>
      <vt:lpstr>黑体</vt:lpstr>
      <vt:lpstr>Arial</vt:lpstr>
      <vt:lpstr>Calibri</vt:lpstr>
      <vt:lpstr>Consolas</vt:lpstr>
      <vt:lpstr>Helvetica</vt:lpstr>
      <vt:lpstr>Mangal</vt:lpstr>
      <vt:lpstr>Menlo</vt:lpstr>
      <vt:lpstr>Menlo-Regular</vt:lpstr>
      <vt:lpstr>Office 佈景主題</vt:lpstr>
      <vt:lpstr>pipe &amp; fifo</vt:lpstr>
      <vt:lpstr>pipe的簡單用法</vt:lpstr>
      <vt:lpstr>使用命令列（使用「l」）</vt:lpstr>
      <vt:lpstr>列出目前使用者開啟的FIFO</vt:lpstr>
      <vt:lpstr>pipe()</vt:lpstr>
      <vt:lpstr>使用pipe的簡單程式（pipe1.c）</vt:lpstr>
      <vt:lpstr>執行結果</vt:lpstr>
      <vt:lpstr>示意圖</vt:lpstr>
      <vt:lpstr>程式說明</vt:lpstr>
      <vt:lpstr>用pipe作為 父行程與子行程的通訊</vt:lpstr>
      <vt:lpstr>常見的寫法一，直接溝通（pipe2.c）</vt:lpstr>
      <vt:lpstr>執行結果</vt:lpstr>
      <vt:lpstr>程式說明</vt:lpstr>
      <vt:lpstr>示意圖</vt:lpstr>
      <vt:lpstr>常見的寫法二，改成標準輸出入（pipe3.c）</vt:lpstr>
      <vt:lpstr>常見的寫法二，改成標準輸出入（pipe3.c）</vt:lpstr>
      <vt:lpstr>執行結果</vt:lpstr>
      <vt:lpstr>示意圖</vt:lpstr>
      <vt:lpstr>dup</vt:lpstr>
      <vt:lpstr>dup2</vt:lpstr>
      <vt:lpstr>程式說明</vt:lpstr>
      <vt:lpstr>system()-like版的FIFO（自行練習）</vt:lpstr>
      <vt:lpstr>利用pipe作為 子行程間的通訊</vt:lpstr>
      <vt:lpstr>常見寫法三，子行程間通訊（pipe4.c）</vt:lpstr>
      <vt:lpstr>示意圖</vt:lpstr>
      <vt:lpstr>結果</vt:lpstr>
      <vt:lpstr>常見寫法三-2，子行程間通訊（pipe4-2.c）</vt:lpstr>
      <vt:lpstr>常見寫法三-2，子行程間通訊（pipe4-2.c）</vt:lpstr>
      <vt:lpstr>程式說明</vt:lpstr>
      <vt:lpstr>示意圖</vt:lpstr>
      <vt:lpstr>示意圖</vt:lpstr>
      <vt:lpstr>結果</vt:lpstr>
      <vt:lpstr>pipe &amp; process group</vt:lpstr>
      <vt:lpstr>pipe &amp; process group</vt:lpstr>
      <vt:lpstr>示意圖</vt:lpstr>
      <vt:lpstr>示意圖</vt:lpstr>
      <vt:lpstr>示意圖</vt:lpstr>
      <vt:lpstr>示意圖</vt:lpstr>
      <vt:lpstr>setpgid()</vt:lpstr>
      <vt:lpstr>執行結果</vt:lpstr>
      <vt:lpstr>pipe_perf.c，測試pipe的效率及學習alarm</vt:lpstr>
      <vt:lpstr>PowerPoint 簡報</vt:lpstr>
      <vt:lpstr>關於alarm</vt:lpstr>
      <vt:lpstr>執行結果</vt:lpstr>
      <vt:lpstr>比alarm更強大 setitimer()</vt:lpstr>
      <vt:lpstr>pipe_perf2.c，練習setitime()</vt:lpstr>
      <vt:lpstr>PowerPoint 簡報</vt:lpstr>
      <vt:lpstr>執行結果</vt:lpstr>
      <vt:lpstr>FIFO (named pipe)</vt:lpstr>
      <vt:lpstr>mkfifo()</vt:lpstr>
      <vt:lpstr>使用FIFO的簡單程式（fifo1.c）</vt:lpstr>
      <vt:lpstr>執行結果</vt:lpstr>
      <vt:lpstr>檔案系統出現pipe</vt:lpstr>
      <vt:lpstr>程式說明</vt:lpstr>
      <vt:lpstr>使用FIFO進行行程間通訊（fifo2-r）</vt:lpstr>
      <vt:lpstr>使用FIFO進行行程間通訊（fifo2-r）</vt:lpstr>
      <vt:lpstr>程式說明</vt:lpstr>
      <vt:lpstr>使用FIFO進行行程間通訊（ fifo2-w）</vt:lpstr>
      <vt:lpstr>使用FIFO進行行程間通訊（ fifo2-w）</vt:lpstr>
      <vt:lpstr>程式說明</vt:lpstr>
      <vt:lpstr>執行結果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&amp; fifo</dc:title>
  <dc:creator>shiwu Lo</dc:creator>
  <cp:lastModifiedBy>習五 羅</cp:lastModifiedBy>
  <cp:revision>87</cp:revision>
  <cp:lastPrinted>2018-06-01T06:53:59Z</cp:lastPrinted>
  <dcterms:created xsi:type="dcterms:W3CDTF">2016-04-08T18:16:07Z</dcterms:created>
  <dcterms:modified xsi:type="dcterms:W3CDTF">2018-06-19T04:35:25Z</dcterms:modified>
</cp:coreProperties>
</file>