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4"/>
  </p:notesMasterIdLst>
  <p:sldIdLst>
    <p:sldId id="256" r:id="rId2"/>
    <p:sldId id="421" r:id="rId3"/>
    <p:sldId id="502" r:id="rId4"/>
    <p:sldId id="378" r:id="rId5"/>
    <p:sldId id="384" r:id="rId6"/>
    <p:sldId id="381" r:id="rId7"/>
    <p:sldId id="366" r:id="rId8"/>
    <p:sldId id="354" r:id="rId9"/>
    <p:sldId id="351" r:id="rId10"/>
    <p:sldId id="352" r:id="rId11"/>
    <p:sldId id="353" r:id="rId12"/>
    <p:sldId id="358" r:id="rId13"/>
    <p:sldId id="359" r:id="rId14"/>
    <p:sldId id="360" r:id="rId15"/>
    <p:sldId id="367" r:id="rId16"/>
    <p:sldId id="362" r:id="rId17"/>
    <p:sldId id="364" r:id="rId18"/>
    <p:sldId id="497" r:id="rId19"/>
    <p:sldId id="380" r:id="rId20"/>
    <p:sldId id="379" r:id="rId21"/>
    <p:sldId id="383" r:id="rId22"/>
    <p:sldId id="363" r:id="rId23"/>
    <p:sldId id="426" r:id="rId24"/>
    <p:sldId id="450" r:id="rId25"/>
    <p:sldId id="365" r:id="rId26"/>
    <p:sldId id="368" r:id="rId27"/>
    <p:sldId id="375" r:id="rId28"/>
    <p:sldId id="376" r:id="rId29"/>
    <p:sldId id="377" r:id="rId30"/>
    <p:sldId id="434" r:id="rId31"/>
    <p:sldId id="374" r:id="rId32"/>
    <p:sldId id="370" r:id="rId33"/>
    <p:sldId id="498" r:id="rId34"/>
    <p:sldId id="427" r:id="rId35"/>
    <p:sldId id="435" r:id="rId36"/>
    <p:sldId id="436" r:id="rId37"/>
    <p:sldId id="437" r:id="rId38"/>
    <p:sldId id="371" r:id="rId39"/>
    <p:sldId id="422" r:id="rId40"/>
    <p:sldId id="423" r:id="rId41"/>
    <p:sldId id="430" r:id="rId42"/>
    <p:sldId id="428" r:id="rId43"/>
    <p:sldId id="429" r:id="rId44"/>
    <p:sldId id="431" r:id="rId45"/>
    <p:sldId id="424" r:id="rId46"/>
    <p:sldId id="438" r:id="rId47"/>
    <p:sldId id="432" r:id="rId48"/>
    <p:sldId id="433" r:id="rId49"/>
    <p:sldId id="372" r:id="rId50"/>
    <p:sldId id="385" r:id="rId51"/>
    <p:sldId id="386" r:id="rId52"/>
    <p:sldId id="389" r:id="rId53"/>
    <p:sldId id="390" r:id="rId54"/>
    <p:sldId id="391" r:id="rId55"/>
    <p:sldId id="392" r:id="rId56"/>
    <p:sldId id="393" r:id="rId57"/>
    <p:sldId id="308" r:id="rId58"/>
    <p:sldId id="409" r:id="rId59"/>
    <p:sldId id="275" r:id="rId60"/>
    <p:sldId id="277" r:id="rId61"/>
    <p:sldId id="257" r:id="rId62"/>
    <p:sldId id="260" r:id="rId63"/>
    <p:sldId id="278" r:id="rId64"/>
    <p:sldId id="401" r:id="rId65"/>
    <p:sldId id="280" r:id="rId66"/>
    <p:sldId id="281" r:id="rId67"/>
    <p:sldId id="261" r:id="rId68"/>
    <p:sldId id="263" r:id="rId69"/>
    <p:sldId id="279" r:id="rId70"/>
    <p:sldId id="415" r:id="rId71"/>
    <p:sldId id="439" r:id="rId72"/>
    <p:sldId id="440" r:id="rId73"/>
    <p:sldId id="396" r:id="rId74"/>
    <p:sldId id="397" r:id="rId75"/>
    <p:sldId id="398" r:id="rId76"/>
    <p:sldId id="403" r:id="rId77"/>
    <p:sldId id="399" r:id="rId78"/>
    <p:sldId id="400" r:id="rId79"/>
    <p:sldId id="282" r:id="rId80"/>
    <p:sldId id="264" r:id="rId81"/>
    <p:sldId id="266" r:id="rId82"/>
    <p:sldId id="283" r:id="rId83"/>
    <p:sldId id="416" r:id="rId84"/>
    <p:sldId id="441" r:id="rId85"/>
    <p:sldId id="395" r:id="rId86"/>
    <p:sldId id="394" r:id="rId87"/>
    <p:sldId id="402" r:id="rId88"/>
    <p:sldId id="404" r:id="rId89"/>
    <p:sldId id="414" r:id="rId90"/>
    <p:sldId id="412" r:id="rId91"/>
    <p:sldId id="413" r:id="rId92"/>
    <p:sldId id="411" r:id="rId93"/>
    <p:sldId id="418" r:id="rId94"/>
    <p:sldId id="407" r:id="rId95"/>
    <p:sldId id="272" r:id="rId96"/>
    <p:sldId id="408" r:id="rId97"/>
    <p:sldId id="276" r:id="rId98"/>
    <p:sldId id="348" r:id="rId99"/>
    <p:sldId id="338" r:id="rId100"/>
    <p:sldId id="505" r:id="rId101"/>
    <p:sldId id="506" r:id="rId102"/>
    <p:sldId id="507" r:id="rId103"/>
    <p:sldId id="508" r:id="rId104"/>
    <p:sldId id="310" r:id="rId105"/>
    <p:sldId id="311" r:id="rId106"/>
    <p:sldId id="312" r:id="rId107"/>
    <p:sldId id="313" r:id="rId108"/>
    <p:sldId id="290" r:id="rId109"/>
    <p:sldId id="288" r:id="rId110"/>
    <p:sldId id="289" r:id="rId111"/>
    <p:sldId id="292" r:id="rId112"/>
    <p:sldId id="442" r:id="rId113"/>
    <p:sldId id="443" r:id="rId114"/>
    <p:sldId id="298" r:id="rId115"/>
    <p:sldId id="293" r:id="rId116"/>
    <p:sldId id="444" r:id="rId117"/>
    <p:sldId id="445" r:id="rId118"/>
    <p:sldId id="446" r:id="rId119"/>
    <p:sldId id="447" r:id="rId120"/>
    <p:sldId id="296" r:id="rId121"/>
    <p:sldId id="297" r:id="rId122"/>
    <p:sldId id="300" r:id="rId123"/>
    <p:sldId id="448" r:id="rId124"/>
    <p:sldId id="449" r:id="rId125"/>
    <p:sldId id="499" r:id="rId126"/>
    <p:sldId id="305" r:id="rId127"/>
    <p:sldId id="306" r:id="rId128"/>
    <p:sldId id="336" r:id="rId129"/>
    <p:sldId id="339" r:id="rId130"/>
    <p:sldId id="511" r:id="rId131"/>
    <p:sldId id="509" r:id="rId132"/>
    <p:sldId id="510" r:id="rId133"/>
    <p:sldId id="512" r:id="rId134"/>
    <p:sldId id="513" r:id="rId135"/>
    <p:sldId id="514" r:id="rId136"/>
    <p:sldId id="516" r:id="rId137"/>
    <p:sldId id="515" r:id="rId138"/>
    <p:sldId id="517" r:id="rId139"/>
    <p:sldId id="521" r:id="rId140"/>
    <p:sldId id="522" r:id="rId141"/>
    <p:sldId id="523" r:id="rId142"/>
    <p:sldId id="526" r:id="rId143"/>
    <p:sldId id="525" r:id="rId144"/>
    <p:sldId id="527" r:id="rId145"/>
    <p:sldId id="528" r:id="rId146"/>
    <p:sldId id="529" r:id="rId147"/>
    <p:sldId id="530" r:id="rId148"/>
    <p:sldId id="531" r:id="rId149"/>
    <p:sldId id="518" r:id="rId150"/>
    <p:sldId id="314" r:id="rId151"/>
    <p:sldId id="315" r:id="rId152"/>
    <p:sldId id="316" r:id="rId153"/>
    <p:sldId id="520" r:id="rId154"/>
    <p:sldId id="519" r:id="rId155"/>
    <p:sldId id="317" r:id="rId156"/>
    <p:sldId id="343" r:id="rId157"/>
    <p:sldId id="344" r:id="rId158"/>
    <p:sldId id="318" r:id="rId159"/>
    <p:sldId id="319" r:id="rId160"/>
    <p:sldId id="320" r:id="rId161"/>
    <p:sldId id="321" r:id="rId162"/>
    <p:sldId id="322" r:id="rId163"/>
    <p:sldId id="323" r:id="rId164"/>
    <p:sldId id="324" r:id="rId165"/>
    <p:sldId id="325" r:id="rId166"/>
    <p:sldId id="326" r:id="rId167"/>
    <p:sldId id="327" r:id="rId168"/>
    <p:sldId id="328" r:id="rId169"/>
    <p:sldId id="329" r:id="rId170"/>
    <p:sldId id="349" r:id="rId171"/>
    <p:sldId id="346" r:id="rId172"/>
    <p:sldId id="331" r:id="rId173"/>
    <p:sldId id="332" r:id="rId174"/>
    <p:sldId id="350" r:id="rId175"/>
    <p:sldId id="330" r:id="rId176"/>
    <p:sldId id="340" r:id="rId177"/>
    <p:sldId id="333" r:id="rId178"/>
    <p:sldId id="334" r:id="rId179"/>
    <p:sldId id="335" r:id="rId180"/>
    <p:sldId id="347" r:id="rId181"/>
    <p:sldId id="337" r:id="rId182"/>
    <p:sldId id="451" r:id="rId183"/>
    <p:sldId id="452" r:id="rId184"/>
    <p:sldId id="454" r:id="rId185"/>
    <p:sldId id="465" r:id="rId186"/>
    <p:sldId id="455" r:id="rId187"/>
    <p:sldId id="456" r:id="rId188"/>
    <p:sldId id="457" r:id="rId189"/>
    <p:sldId id="453" r:id="rId190"/>
    <p:sldId id="459" r:id="rId191"/>
    <p:sldId id="458" r:id="rId192"/>
    <p:sldId id="460" r:id="rId193"/>
    <p:sldId id="461" r:id="rId194"/>
    <p:sldId id="464" r:id="rId195"/>
    <p:sldId id="469" r:id="rId196"/>
    <p:sldId id="470" r:id="rId197"/>
    <p:sldId id="471" r:id="rId198"/>
    <p:sldId id="472" r:id="rId199"/>
    <p:sldId id="463" r:id="rId200"/>
    <p:sldId id="466" r:id="rId201"/>
    <p:sldId id="467" r:id="rId202"/>
    <p:sldId id="468" r:id="rId203"/>
    <p:sldId id="473" r:id="rId204"/>
    <p:sldId id="474" r:id="rId205"/>
    <p:sldId id="475" r:id="rId206"/>
    <p:sldId id="488" r:id="rId207"/>
    <p:sldId id="489" r:id="rId208"/>
    <p:sldId id="495" r:id="rId209"/>
    <p:sldId id="476" r:id="rId210"/>
    <p:sldId id="500" r:id="rId211"/>
    <p:sldId id="477" r:id="rId212"/>
    <p:sldId id="478" r:id="rId213"/>
    <p:sldId id="480" r:id="rId214"/>
    <p:sldId id="479" r:id="rId215"/>
    <p:sldId id="482" r:id="rId216"/>
    <p:sldId id="483" r:id="rId217"/>
    <p:sldId id="496" r:id="rId218"/>
    <p:sldId id="485" r:id="rId219"/>
    <p:sldId id="491" r:id="rId220"/>
    <p:sldId id="492" r:id="rId221"/>
    <p:sldId id="493" r:id="rId222"/>
    <p:sldId id="501" r:id="rId2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45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2018/6/28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B4732C03-EC36-6843-A350-429668BE91B0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lonux.cs.ccu.edu.tw/code_1.23.1-1525968403_amd64.deb" TargetMode="External"/><Relationship Id="rId2" Type="http://schemas.openxmlformats.org/officeDocument/2006/relationships/hyperlink" Target="ftp://lonux.cs.ccu.edu.tw/parallel_studio_xe_2018_update3_cluster_edition.tgz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en-US" altLang="zh-TW" sz="5400" dirty="0">
                <a:latin typeface="Noto Sans CJK TC Regular" panose="020B0500000000000000" pitchFamily="34" charset="-120"/>
              </a:rPr>
            </a:br>
            <a:r>
              <a:rPr kumimoji="1" lang="zh-TW" altLang="en-US" sz="5400" dirty="0">
                <a:latin typeface="Noto Sans CJK TC Regular" panose="020B0500000000000000" pitchFamily="34" charset="-120"/>
              </a:rPr>
              <a:t>簡介</a:t>
            </a:r>
            <a:r>
              <a:rPr kumimoji="1" lang="en-US" altLang="zh-TW" sz="5400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相關知識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中正大學，作業系統實驗室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羅習五</a:t>
            </a:r>
            <a:r>
              <a:rPr kumimoji="1" lang="zh-Hant" altLang="en-US" dirty="0">
                <a:latin typeface="Noto Sans CJK TC Regular" panose="020B0500000000000000" pitchFamily="34" charset="-120"/>
              </a:rPr>
              <a:t> 陽春副教授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  <a:p>
            <a:r>
              <a:rPr kumimoji="1" lang="en-US" altLang="zh-TW" dirty="0" err="1">
                <a:latin typeface="Noto Sans CJK TC Regular" panose="020B0500000000000000" pitchFamily="34" charset="-120"/>
              </a:rPr>
              <a:t>shiwulo@gmail.com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7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圖說文字 2">
            <a:extLst>
              <a:ext uri="{FF2B5EF4-FFF2-40B4-BE49-F238E27FC236}">
                <a16:creationId xmlns:a16="http://schemas.microsoft.com/office/drawing/2014/main" id="{D1CBBAC9-B064-D64A-ADB6-E1CCB8F13EB0}"/>
              </a:ext>
            </a:extLst>
          </p:cNvPr>
          <p:cNvSpPr/>
          <p:nvPr/>
        </p:nvSpPr>
        <p:spPr>
          <a:xfrm>
            <a:off x="741083" y="2121647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Local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向下箭號圖說文字 12">
            <a:extLst>
              <a:ext uri="{FF2B5EF4-FFF2-40B4-BE49-F238E27FC236}">
                <a16:creationId xmlns:a16="http://schemas.microsoft.com/office/drawing/2014/main" id="{B2DE5400-C576-014D-831A-DA7C5E7B0AF2}"/>
              </a:ext>
            </a:extLst>
          </p:cNvPr>
          <p:cNvSpPr/>
          <p:nvPr/>
        </p:nvSpPr>
        <p:spPr>
          <a:xfrm>
            <a:off x="9176867" y="2178424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remote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向下箭號圖說文字 16">
            <a:extLst>
              <a:ext uri="{FF2B5EF4-FFF2-40B4-BE49-F238E27FC236}">
                <a16:creationId xmlns:a16="http://schemas.microsoft.com/office/drawing/2014/main" id="{3A66525A-3981-1344-9FF2-9587DAC9F242}"/>
              </a:ext>
            </a:extLst>
          </p:cNvPr>
          <p:cNvSpPr/>
          <p:nvPr/>
        </p:nvSpPr>
        <p:spPr>
          <a:xfrm>
            <a:off x="3517151" y="2198243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討論這顆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61362524-2E82-1541-8A33-2ACB4F7A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095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879F0-E209-8442-8FD2-2F219EFF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計算</a:t>
            </a:r>
            <a:r>
              <a:rPr kumimoji="1" lang="en-US" altLang="zh-CN" dirty="0"/>
              <a:t>pi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796427-1CED-BA47-9658-D6877BECE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B150FF-EAAB-7244-B050-655D5EA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068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97E5D54-C9AF-FC42-AF4E-F906270D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蒙特卡羅方法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45BBD5-7DF5-1F48-9C51-5105E91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101</a:t>
            </a:fld>
            <a:endParaRPr kumimoji="1" lang="zh-TW" altLang="en-US"/>
          </a:p>
        </p:txBody>
      </p:sp>
      <p:pic>
        <p:nvPicPr>
          <p:cNvPr id="1030" name="Picture 6" descr="https://upload.wikimedia.org/wikipedia/commons/8/84/Pi_30K.gif">
            <a:extLst>
              <a:ext uri="{FF2B5EF4-FFF2-40B4-BE49-F238E27FC236}">
                <a16:creationId xmlns:a16="http://schemas.microsoft.com/office/drawing/2014/main" id="{2F9DB7AC-5C20-0D4F-A5D9-DC8BCD2C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43" y="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97B4C3-7770-F04B-98D2-36D9DED4BF8D}"/>
              </a:ext>
            </a:extLst>
          </p:cNvPr>
          <p:cNvSpPr/>
          <p:nvPr/>
        </p:nvSpPr>
        <p:spPr>
          <a:xfrm>
            <a:off x="963168" y="1377696"/>
            <a:ext cx="4593875" cy="463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蒙特卡羅法：隨機打出一些點，看這些點是否落在函數與</a:t>
            </a:r>
            <a:r>
              <a:rPr kumimoji="1" lang="en-US" altLang="zh-TW" dirty="0"/>
              <a:t>X, Y</a:t>
            </a:r>
            <a:r>
              <a:rPr kumimoji="1" lang="zh-CN" altLang="en-US" dirty="0"/>
              <a:t>軸所構成的面積內，計算落入，和沒落入的點數，即可以知道該函數的積分值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於「計算</a:t>
            </a:r>
            <a:r>
              <a:rPr kumimoji="1" lang="en-US" altLang="zh-CN" dirty="0"/>
              <a:t>pi</a:t>
            </a:r>
            <a:r>
              <a:rPr kumimoji="1" lang="zh-CN" altLang="en-US" dirty="0"/>
              <a:t>」上的應用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如右圖，隨機產生介於</a:t>
            </a:r>
            <a:r>
              <a:rPr kumimoji="1" lang="en-US" altLang="zh-CN" dirty="0"/>
              <a:t>(0,1)</a:t>
            </a:r>
            <a:r>
              <a:rPr kumimoji="1" lang="zh-CN" altLang="en-US" dirty="0"/>
              <a:t>的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點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落在</a:t>
            </a:r>
            <a:r>
              <a:rPr kumimoji="1" lang="zh-CN" altLang="en-US" dirty="0"/>
              <a:t>圓內的標示為紅色，圓外標示為藍色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即算紅點占所有點（紅點＋藍點）的比例就可以算出圓面積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半徑為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，圓面積為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，即可算出</a:t>
            </a:r>
            <a:r>
              <a:rPr kumimoji="1" lang="en-US" altLang="zh-CN" dirty="0"/>
              <a:t>pi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937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8051B17-301D-2745-AE03-0D46DF79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pi_drand48_r.c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8C979A-0DC1-7147-8A19-E81D5DE9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4" y="1828546"/>
            <a:ext cx="6062472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rand_buffer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;i&lt;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local_loopcount;i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drand48_r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由於產生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random number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相關的資料結構都</a:t>
            </a:r>
          </a:p>
          <a:p>
            <a:pPr>
              <a:buFont typeface="+mj-lt"/>
              <a:buAutoNum type="arabicPeriod"/>
            </a:pP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         保存在</a:t>
            </a:r>
            <a:r>
              <a:rPr lang="en-US" altLang="zh-TW" sz="1200" dirty="0" err="1">
                <a:solidFill>
                  <a:srgbClr val="008400"/>
                </a:solidFill>
                <a:latin typeface="Menlo" panose="020B0609030804020204" pitchFamily="49" charset="0"/>
              </a:rPr>
              <a:t>rand_buffer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，因此不需要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lock-unlock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機制*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drand48_r(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rand_buffer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point_x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drand48_r(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rand_buffer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point_y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rand_d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 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point_x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point_x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point_y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point_y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1.0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hit+=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global_hit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+= hit;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buFont typeface="+mj-lt"/>
              <a:buAutoNum type="arabicPeriod"/>
            </a:pPr>
            <a:endParaRPr kumimoji="1" lang="zh-TW" altLang="en-US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0FE62C-40CD-8D48-A7C9-E0CA5565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102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934CF-21FC-104D-B5EB-CFFD4422A9F9}"/>
              </a:ext>
            </a:extLst>
          </p:cNvPr>
          <p:cNvSpPr/>
          <p:nvPr/>
        </p:nvSpPr>
        <p:spPr>
          <a:xfrm>
            <a:off x="6028944" y="1828546"/>
            <a:ext cx="6096000" cy="49026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argc,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mutex,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;i&lt;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num_thread;i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給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drand48_r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相對應的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random seed*/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這裡假設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rand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和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drand48_r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用不同的隨機產生法*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srand48_r(rand(), &amp;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rand_buffer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random buffer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透過參數傳遞給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thread*/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(&amp;id[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*)thread,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&amp;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rand_buffer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;i&lt;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num_thread;i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(id[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pi = 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global_hit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total_loopcount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"pi = %.8lf\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,pi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6070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FD249-534C-FD45-B540-3DF5F7C3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效能瓶頸（使用</a:t>
            </a:r>
            <a:r>
              <a:rPr kumimoji="1" lang="en-US" altLang="zh-CN" dirty="0"/>
              <a:t>perf top</a:t>
            </a:r>
            <a:r>
              <a:rPr kumimoji="1" lang="zh-CN" altLang="en-US" dirty="0"/>
              <a:t>觀察）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5F819-64C0-4C46-B2A9-6618CB1C3BB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E6E6E6"/>
                </a:solidFill>
                <a:highlight>
                  <a:srgbClr val="000080"/>
                </a:highlight>
                <a:latin typeface="Monaco" pitchFamily="2" charset="0"/>
              </a:rPr>
              <a:t>Samples: 12M of event '</a:t>
            </a:r>
            <a:r>
              <a:rPr lang="en-US" altLang="zh-TW" sz="1600" dirty="0" err="1">
                <a:solidFill>
                  <a:srgbClr val="E6E6E6"/>
                </a:solidFill>
                <a:highlight>
                  <a:srgbClr val="000080"/>
                </a:highlight>
                <a:latin typeface="Monaco" pitchFamily="2" charset="0"/>
              </a:rPr>
              <a:t>cycles:ppp</a:t>
            </a:r>
            <a:r>
              <a:rPr lang="en-US" altLang="zh-TW" sz="1600" dirty="0">
                <a:solidFill>
                  <a:srgbClr val="E6E6E6"/>
                </a:solidFill>
                <a:highlight>
                  <a:srgbClr val="000080"/>
                </a:highlight>
                <a:latin typeface="Monaco" pitchFamily="2" charset="0"/>
              </a:rPr>
              <a:t>', Event count (approx.): 214031732918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E6E6E6"/>
                </a:solidFill>
                <a:latin typeface="Monaco" pitchFamily="2" charset="0"/>
              </a:rPr>
              <a:t>Overhead  Shared Object                     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          </a:t>
            </a:r>
            <a:r>
              <a:rPr lang="en-US" altLang="zh-TW" sz="1600" dirty="0">
                <a:solidFill>
                  <a:srgbClr val="E6E6E6"/>
                </a:solidFill>
                <a:latin typeface="Monaco" pitchFamily="2" charset="0"/>
              </a:rPr>
              <a:t>Symbol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C33720"/>
                </a:solidFill>
                <a:latin typeface="Monaco" pitchFamily="2" charset="0"/>
              </a:rPr>
              <a:t>  63.39%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libc-2.27.so                                  [.] __drand48_iterate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C33720"/>
                </a:solidFill>
                <a:latin typeface="Monaco" pitchFamily="2" charset="0"/>
              </a:rPr>
              <a:t>  25.77%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libc-2.27.so                                  [.] __erand48_r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C33720"/>
                </a:solidFill>
                <a:latin typeface="Monaco" pitchFamily="2" charset="0"/>
              </a:rPr>
              <a:t>   8.27%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pi_drand48_r                                  [.] thread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34BC26"/>
                </a:solidFill>
                <a:latin typeface="Monaco" pitchFamily="2" charset="0"/>
              </a:rPr>
              <a:t>   0.82%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pi_drand48_r                                  [.] drand48_r@plt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34BC26"/>
                </a:solidFill>
                <a:latin typeface="Monaco" pitchFamily="2" charset="0"/>
              </a:rPr>
              <a:t>   0.81%</a:t>
            </a:r>
            <a:r>
              <a:rPr lang="en-US" altLang="zh-TW" sz="1600" dirty="0">
                <a:solidFill>
                  <a:srgbClr val="F4F4F4"/>
                </a:solidFill>
                <a:latin typeface="Monaco" pitchFamily="2" charset="0"/>
              </a:rPr>
              <a:t>  libc-2.27.so                                  [.] drand48_r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0B537-469F-9441-8F92-3519B3C0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2974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/>
              <a:t>process/thread 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而言，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process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都是「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」，每個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都有獨立的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id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中，主執行緒所屬的每個執行緒的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代表的是指向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pthread_t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的指標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564433-93D9-9443-81B5-8171416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6276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thread 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#define _GNU_SOURCE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syscall.h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libc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不提供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gettid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函數，但如果要除錯（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gdb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的話，必須拿到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tid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才可以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attach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gettid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   </a:t>
            </a:r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syscall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SYS_gettid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8CDBB-89CF-5B4A-9C89-6A622A4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99016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thread_print_id.c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pthread_self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gettid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514350" indent="-514350">
              <a:buFont typeface="+mj-lt"/>
              <a:buAutoNum type="arabicPeriod" startAt="11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"my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getpid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4B820C-7DA8-244F-B32B-D9EC1EC6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2248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my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= 0x7fd634031700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= 26654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0x7fd633830700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$ ls /proc/26653/task/</a:t>
            </a:r>
          </a:p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26653  26654  26655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-L -p 26653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PID   LWP TTY          TIME CMD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26653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26653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pts/17   00:00:00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26654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26655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8531819-6DC4-8A49-AC10-1B10821C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1599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退出</a:t>
            </a:r>
            <a:r>
              <a:rPr kumimoji="1" lang="en-US" altLang="zh-TW" dirty="0"/>
              <a:t>thread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中直接執行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return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，請注意回傳值的型態為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void*</a:t>
            </a:r>
          </a:p>
          <a:p>
            <a:pPr lvl="1"/>
            <a:r>
              <a:rPr kumimoji="1" lang="zh-TW" altLang="en-US" dirty="0">
                <a:latin typeface="Noto Sans CJK TC Regular" panose="020B0500000000000000" pitchFamily="34" charset="-120"/>
              </a:rPr>
              <a:t>如果回傳型態宣告為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也可以，但不可以回傳值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pthread_exit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是回傳值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thread);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直接取消掉一個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，或者「建議取消掉」一個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後續再做介紹</a:t>
            </a:r>
            <a:endParaRPr lang="en-US" altLang="zh-TW" dirty="0">
              <a:solidFill>
                <a:srgbClr val="FF0000"/>
              </a:solidFill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FE987E-5363-9948-ADC4-864D58A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pthread_detach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通常需要使用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釋放掉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所使用的記憶體（如：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stack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當「回傳值」不重要，不需要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時，可以使用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常用的方式：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pthread_self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());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9407E-BF6D-1846-B367-13976DB5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B5ADF-AD09-B24A-A526-EFEA620E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2872B-F7E9-0149-B678-4CD3D1145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latency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D52A08-7235-FE43-AB6D-F1C6B73E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bandwidth</a:t>
            </a:r>
            <a:endParaRPr kumimoji="1" lang="zh-TW" altLang="en-US" dirty="0"/>
          </a:p>
        </p:txBody>
      </p:sp>
      <p:pic>
        <p:nvPicPr>
          <p:cNvPr id="1028" name="Picture 4" descr="https://software.intel.com/sites/default/files/managed/67/cc/pic3.png">
            <a:extLst>
              <a:ext uri="{FF2B5EF4-FFF2-40B4-BE49-F238E27FC236}">
                <a16:creationId xmlns:a16="http://schemas.microsoft.com/office/drawing/2014/main" id="{CAEA27B0-ED21-824D-A256-F7447F79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50400"/>
            <a:ext cx="458572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oftware.intel.com/sites/default/files/managed/89/4f/pic1.png">
            <a:extLst>
              <a:ext uri="{FF2B5EF4-FFF2-40B4-BE49-F238E27FC236}">
                <a16:creationId xmlns:a16="http://schemas.microsoft.com/office/drawing/2014/main" id="{EB5EF1F2-B4F4-2244-BE91-BC078703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9" y="2850400"/>
            <a:ext cx="4576043" cy="9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8DBC58-CE97-5949-8266-46B9807565CC}"/>
              </a:ext>
            </a:extLst>
          </p:cNvPr>
          <p:cNvSpPr/>
          <p:nvPr/>
        </p:nvSpPr>
        <p:spPr>
          <a:xfrm>
            <a:off x="2282532" y="6235323"/>
            <a:ext cx="7630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https://software.intel.com/en-us/articles/intelr-memory-latency-checker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95720-7F12-4641-937D-6D70EA58FA5B}"/>
              </a:ext>
            </a:extLst>
          </p:cNvPr>
          <p:cNvSpPr/>
          <p:nvPr/>
        </p:nvSpPr>
        <p:spPr>
          <a:xfrm>
            <a:off x="846037" y="4546224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</a:t>
            </a:r>
            <a:r>
              <a:rPr kumimoji="1" lang="en-US" altLang="zh-TW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為例，存取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latency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1/2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bandwidth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則為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倍。程式設計師必須妥善的規劃記憶體的存取方式。因為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的頻寬、延遲不一樣。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663450-0865-2141-B3BB-D0528985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6231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pthread_attr_setdetachstate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pthread_attr_getdetachstate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在行程創建之初，設定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attr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/>
            <a:r>
              <a:rPr lang="en-US" altLang="zh-TW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sz="2600" b="1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const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*(*function)(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*)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*argument)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請自行參考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man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pthread_attr_setdetachstate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47C976-A5EC-A049-AC1F-8FB9DB76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9250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輕量級的鎖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lang="en-US" altLang="zh-TW" sz="2400" dirty="0">
              <a:solidFill>
                <a:srgbClr val="0000FF"/>
              </a:solidFill>
              <a:latin typeface="Menlo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使用自旋鎖（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spin-lock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）會利用一個密集的迴圈進行測試，適用於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critical section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很小的情況下</a:t>
            </a:r>
            <a:endParaRPr lang="en-US" altLang="zh-TW" sz="2400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58456B-9096-5540-ABBE-7DCC013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283C1-F700-2F4B-868F-440A87C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pthread_spin_lock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92412-9677-6D43-8870-3B773CCF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pthread.h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pshared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pthread_spin_destroy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  <a:endParaRPr lang="en-US" altLang="zh-TW" sz="1800" dirty="0">
              <a:latin typeface="Helvetica" pitchFamily="2" charset="0"/>
            </a:endParaRP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pthread_spin_trylock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如果這個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lock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沒有要跨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使用，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pshared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傳入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PTHREAD_PROCESS_PRIVATE</a:t>
            </a:r>
          </a:p>
          <a:p>
            <a:r>
              <a:rPr lang="en-US" altLang="zh-TW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pthread_spin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用法和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Mutex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幾乎一模一樣，唯一的差別在於</a:t>
            </a:r>
            <a:r>
              <a:rPr lang="en-US" altLang="zh-TW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pthread_spin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不會釋放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CPU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，也不會造成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voluntary context switch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（自願釋放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CPU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）</a:t>
            </a:r>
            <a:endParaRPr kumimoji="1"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C1B289-A55A-BD47-8703-237201B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2768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92F9C-C41A-D448-8A36-76A9F811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0FE2E-BF54-1F48-B524-F9CD622D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//lock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1,000,000,000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 次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(&amp;spinlock, PTHREAD_PROCESS_PRIVATE);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BB9566-44DB-B04C-A9C3-DEA28C70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17489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spinlock;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81F1B-11C5-4846-9CAE-F1DB923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4535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比較，</a:t>
            </a:r>
            <a:r>
              <a:rPr kumimoji="1" lang="en-US" altLang="zh-TW" dirty="0"/>
              <a:t>lock 1,000,000,000</a:t>
            </a:r>
            <a:r>
              <a:rPr kumimoji="1" lang="zh-CN" altLang="en-US" dirty="0"/>
              <a:t>次，花的時間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679642"/>
              </p:ext>
            </p:extLst>
          </p:nvPr>
        </p:nvGraphicFramePr>
        <p:xfrm>
          <a:off x="838200" y="1825625"/>
          <a:ext cx="10515600" cy="447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49166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412">
                <a:tc>
                  <a:txBody>
                    <a:bodyPr/>
                    <a:lstStyle/>
                    <a:p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spinlock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semphore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atomic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經過時間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42.37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124.90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311.20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41.72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USR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82.58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149.71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363.27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83.42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kernel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97.40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258.18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5893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ctx-sw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solidFill>
                            <a:schemeClr val="dk1"/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+mn-cs"/>
                        </a:rPr>
                        <a:t>170,820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8E77F1-EB42-3B40-A55F-EEA2F92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22269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27DC6-7E3C-954C-A89A-BC36D915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 vs. atomic</a:t>
            </a:r>
            <a:endParaRPr kumimoji="1"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D916E21-E334-474C-9B56-9A31B4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//spinlock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global+=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//atomic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(&amp;global,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48005-B624-F442-9FDF-1057A181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1125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B9484-C74D-AA46-90F6-BA4BD6B5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反組譯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atomic.c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441A1-F321-F642-951A-9AD030D6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0x0000000000400c80 &lt;+0&gt;: </a:t>
            </a:r>
            <a:r>
              <a:rPr lang="en-US" altLang="zh-TW" sz="2000" dirty="0" err="1">
                <a:latin typeface="Monaco" pitchFamily="2" charset="0"/>
              </a:rPr>
              <a:t>xor</a:t>
            </a:r>
            <a:r>
              <a:rPr lang="en-US" altLang="zh-TW" sz="2000" dirty="0">
                <a:latin typeface="Monaco" pitchFamily="2" charset="0"/>
              </a:rPr>
              <a:t>    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r>
              <a:rPr lang="en-US" altLang="zh-TW" sz="2000" dirty="0">
                <a:latin typeface="Monaco" pitchFamily="2" charset="0"/>
              </a:rPr>
              <a:t>,%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endParaRPr lang="en-US" altLang="zh-TW" sz="2000" dirty="0">
              <a:latin typeface="Monac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0x0000000000400c82 &lt;+2&gt;: </a:t>
            </a:r>
            <a:r>
              <a:rPr lang="en-US" altLang="zh-TW" sz="2000" dirty="0" err="1">
                <a:latin typeface="Monaco" pitchFamily="2" charset="0"/>
              </a:rPr>
              <a:t>mov</a:t>
            </a:r>
            <a:r>
              <a:rPr lang="en-US" altLang="zh-TW" sz="2000" dirty="0">
                <a:latin typeface="Monaco" pitchFamily="2" charset="0"/>
              </a:rPr>
              <a:t>    $0x6040c4,%edx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0x0000000000400c87 &lt;+7&gt;: </a:t>
            </a:r>
            <a:r>
              <a:rPr lang="en-US" altLang="zh-TW" sz="2000" dirty="0" err="1">
                <a:latin typeface="Monaco" pitchFamily="2" charset="0"/>
              </a:rPr>
              <a:t>mov</a:t>
            </a:r>
            <a:r>
              <a:rPr lang="en-US" altLang="zh-TW" sz="2000" dirty="0">
                <a:latin typeface="Monaco" pitchFamily="2" charset="0"/>
              </a:rPr>
              <a:t>    $0x1,%ecx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0x0000000000400c8c &lt;+12&gt;: </a:t>
            </a:r>
            <a:r>
              <a:rPr lang="en-US" altLang="zh-TW" sz="2000" b="1" dirty="0">
                <a:solidFill>
                  <a:srgbClr val="C00000"/>
                </a:solidFill>
                <a:latin typeface="Monaco" pitchFamily="2" charset="0"/>
              </a:rPr>
              <a:t>lock</a:t>
            </a:r>
            <a:r>
              <a:rPr lang="en-US" altLang="zh-TW" sz="2000" dirty="0">
                <a:latin typeface="Monaco" pitchFamily="2" charset="0"/>
              </a:rPr>
              <a:t> add %</a:t>
            </a:r>
            <a:r>
              <a:rPr lang="en-US" altLang="zh-TW" sz="2000" dirty="0" err="1">
                <a:latin typeface="Monaco" pitchFamily="2" charset="0"/>
              </a:rPr>
              <a:t>ecx</a:t>
            </a:r>
            <a:r>
              <a:rPr lang="en-US" altLang="zh-TW" sz="2000" dirty="0">
                <a:latin typeface="Monaco" pitchFamily="2" charset="0"/>
              </a:rPr>
              <a:t>,(%</a:t>
            </a:r>
            <a:r>
              <a:rPr lang="en-US" altLang="zh-TW" sz="2000" dirty="0" err="1">
                <a:latin typeface="Monaco" pitchFamily="2" charset="0"/>
              </a:rPr>
              <a:t>rdx</a:t>
            </a:r>
            <a:r>
              <a:rPr lang="en-US" altLang="zh-TW" sz="2000" dirty="0">
                <a:latin typeface="Monaco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0x0000000000400c8f &lt;+15&gt;: </a:t>
            </a:r>
            <a:r>
              <a:rPr lang="en-US" altLang="zh-TW" sz="2000" dirty="0" err="1">
                <a:latin typeface="Monaco" pitchFamily="2" charset="0"/>
              </a:rPr>
              <a:t>inc</a:t>
            </a:r>
            <a:r>
              <a:rPr lang="en-US" altLang="zh-TW" sz="2000" dirty="0">
                <a:latin typeface="Monaco" pitchFamily="2" charset="0"/>
              </a:rPr>
              <a:t>    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endParaRPr lang="en-US" altLang="zh-TW" sz="2000" dirty="0">
              <a:latin typeface="Monac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0x0000000000400c91 &lt;+17&gt;: </a:t>
            </a:r>
            <a:r>
              <a:rPr lang="en-US" altLang="zh-TW" sz="2000" dirty="0" err="1">
                <a:latin typeface="Monaco" pitchFamily="2" charset="0"/>
              </a:rPr>
              <a:t>cmp</a:t>
            </a:r>
            <a:r>
              <a:rPr lang="en-US" altLang="zh-TW" sz="2000" dirty="0">
                <a:latin typeface="Monaco" pitchFamily="2" charset="0"/>
              </a:rPr>
              <a:t>    $0x3b9aca00,%eax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0x0000000000400c96 &lt;+22&gt;: </a:t>
            </a:r>
            <a:r>
              <a:rPr lang="en-US" altLang="zh-TW" sz="2000" dirty="0" err="1">
                <a:latin typeface="Monaco" pitchFamily="2" charset="0"/>
              </a:rPr>
              <a:t>jl</a:t>
            </a:r>
            <a:r>
              <a:rPr lang="en-US" altLang="zh-TW" sz="2000" dirty="0">
                <a:latin typeface="Monaco" pitchFamily="2" charset="0"/>
              </a:rPr>
              <a:t>     0x400c82 &lt;thread+2&gt;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0x0000000000400c98 &lt;+24&gt;: </a:t>
            </a:r>
            <a:r>
              <a:rPr lang="en-US" altLang="zh-TW" sz="2000" dirty="0" err="1">
                <a:latin typeface="Monaco" pitchFamily="2" charset="0"/>
              </a:rPr>
              <a:t>retq</a:t>
            </a:r>
            <a:r>
              <a:rPr lang="en-US" altLang="zh-TW" sz="2000" dirty="0">
                <a:latin typeface="Monaco" pitchFamily="2" charset="0"/>
              </a:rPr>
              <a:t>  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0x0000000000400c99 &lt;+25&gt;: </a:t>
            </a:r>
            <a:r>
              <a:rPr lang="en-US" altLang="zh-TW" sz="2000" dirty="0" err="1">
                <a:latin typeface="Monaco" pitchFamily="2" charset="0"/>
              </a:rPr>
              <a:t>nopl</a:t>
            </a:r>
            <a:r>
              <a:rPr lang="en-US" altLang="zh-TW" sz="2000" dirty="0">
                <a:latin typeface="Monaco" pitchFamily="2" charset="0"/>
              </a:rPr>
              <a:t>   0x0(%</a:t>
            </a:r>
            <a:r>
              <a:rPr lang="en-US" altLang="zh-TW" sz="2000" dirty="0" err="1">
                <a:latin typeface="Monaco" pitchFamily="2" charset="0"/>
              </a:rPr>
              <a:t>rax</a:t>
            </a:r>
            <a:r>
              <a:rPr lang="en-US" altLang="zh-TW" sz="2000" dirty="0">
                <a:latin typeface="Monaco" pitchFamily="2" charset="0"/>
              </a:rPr>
              <a:t>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E91DD-6401-244C-AFB6-CCFAE26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091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26B94-1E20-EB46-9A1B-CB18D08E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Lock</a:t>
            </a:r>
            <a:r>
              <a:rPr kumimoji="1" lang="zh-TW" altLang="en-US" dirty="0"/>
              <a:t>：</a:t>
            </a:r>
            <a:r>
              <a:rPr kumimoji="1" lang="en-US" altLang="zh-TW" dirty="0"/>
              <a:t>x86</a:t>
            </a:r>
            <a:r>
              <a:rPr kumimoji="1" lang="zh-CN" altLang="en-US" dirty="0"/>
              <a:t>的前綴字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5444C-F9D1-044D-88BB-81ED64DA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LOCK prefix ensures that the CPU has </a:t>
            </a:r>
            <a:r>
              <a:rPr lang="en-US" altLang="zh-TW" dirty="0">
                <a:solidFill>
                  <a:srgbClr val="C00000"/>
                </a:solidFill>
              </a:rPr>
              <a:t>exclusive ownership of the appropriate cache line</a:t>
            </a:r>
            <a:r>
              <a:rPr lang="en-US" altLang="zh-TW" dirty="0"/>
              <a:t> for the duration of the operation, and provides certain additional ordering guarantees. </a:t>
            </a:r>
            <a:r>
              <a:rPr lang="en-US" altLang="zh-TW" dirty="0">
                <a:solidFill>
                  <a:srgbClr val="C00000"/>
                </a:solidFill>
              </a:rPr>
              <a:t>This may be achieved by asserting a bus lock</a:t>
            </a:r>
            <a:r>
              <a:rPr lang="en-US" altLang="zh-TW" dirty="0"/>
              <a:t>, but the CPU will avoid this where possible. If the bus is locked then it is only for the duration of the locked instruction.</a:t>
            </a:r>
          </a:p>
          <a:p>
            <a:r>
              <a:rPr kumimoji="1" lang="zh-CN" altLang="en-US" dirty="0">
                <a:solidFill>
                  <a:srgbClr val="C00000"/>
                </a:solidFill>
              </a:rPr>
              <a:t>換句話說：在比較好的情況下，</a:t>
            </a:r>
            <a:r>
              <a:rPr kumimoji="1" lang="en-US" altLang="zh-CN" dirty="0">
                <a:solidFill>
                  <a:srgbClr val="C00000"/>
                </a:solidFill>
              </a:rPr>
              <a:t>CPU</a:t>
            </a:r>
            <a:r>
              <a:rPr kumimoji="1" lang="zh-CN" altLang="en-US" dirty="0">
                <a:solidFill>
                  <a:srgbClr val="C00000"/>
                </a:solidFill>
              </a:rPr>
              <a:t>會鎖定該變數所在的</a:t>
            </a:r>
            <a:r>
              <a:rPr kumimoji="1" lang="en-US" altLang="zh-CN" dirty="0">
                <a:solidFill>
                  <a:srgbClr val="C00000"/>
                </a:solidFill>
              </a:rPr>
              <a:t>cache line</a:t>
            </a:r>
            <a:r>
              <a:rPr kumimoji="1" lang="zh-CN" altLang="en-US" dirty="0">
                <a:solidFill>
                  <a:srgbClr val="C00000"/>
                </a:solidFill>
              </a:rPr>
              <a:t>，最差的情況下會鎖定</a:t>
            </a:r>
            <a:r>
              <a:rPr kumimoji="1" lang="en-US" altLang="zh-CN" dirty="0">
                <a:solidFill>
                  <a:srgbClr val="C00000"/>
                </a:solidFill>
              </a:rPr>
              <a:t>bus</a:t>
            </a:r>
            <a:r>
              <a:rPr kumimoji="1" lang="zh-CN" altLang="en-US" dirty="0">
                <a:solidFill>
                  <a:srgbClr val="C00000"/>
                </a:solidFill>
              </a:rPr>
              <a:t>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在鎖</a:t>
            </a:r>
            <a:r>
              <a:rPr kumimoji="1" lang="en-US" altLang="zh-CN" dirty="0">
                <a:solidFill>
                  <a:srgbClr val="C00000"/>
                </a:solidFill>
              </a:rPr>
              <a:t>bus</a:t>
            </a:r>
            <a:r>
              <a:rPr kumimoji="1" lang="zh-CN" altLang="en-US" dirty="0">
                <a:solidFill>
                  <a:srgbClr val="C00000"/>
                </a:solidFill>
              </a:rPr>
              <a:t>的情況下，其他</a:t>
            </a:r>
            <a:r>
              <a:rPr kumimoji="1" lang="en-US" altLang="zh-CN" dirty="0">
                <a:solidFill>
                  <a:srgbClr val="C00000"/>
                </a:solidFill>
              </a:rPr>
              <a:t>CPU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core</a:t>
            </a:r>
            <a:r>
              <a:rPr kumimoji="1" lang="zh-CN" altLang="en-US" dirty="0">
                <a:solidFill>
                  <a:srgbClr val="C00000"/>
                </a:solidFill>
              </a:rPr>
              <a:t>不能存取記憶體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285D1-FBC1-2C42-81EA-EA0D285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3739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A11E1-199C-6546-A59F-828130E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POSIX’s spinlock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F1004-3F1C-1341-AEDC-90236B5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altLang="zh-TW" sz="20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atomic_spin_nop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asm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 ("rep; 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nop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")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atomic_load_relaxed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(lock);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atomic_compare_exchange_weak_acquire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(lock, &amp;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/*rep; 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nop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 is indeed the same as the pause instruction. The PAUSE instruction provides a hint to the processor that the code sequence is a spin-wait loop. The processor uses this hint </a:t>
            </a:r>
            <a:r>
              <a:rPr lang="en-US" altLang="zh-TW" sz="2000" b="1" dirty="0">
                <a:solidFill>
                  <a:srgbClr val="008400"/>
                </a:solidFill>
                <a:latin typeface="Menlo" panose="020B0609030804020204" pitchFamily="49" charset="0"/>
              </a:rPr>
              <a:t>to avoid the memory order violation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in most situations, which greatly improves processor performance. For this reason, it is recommended that a PAUSE instruction be placed in all spin-wait loops.*/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B68AB-2D1E-7941-9A70-6CAAAC5C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350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112F6-2600-5947-8CB2-2C29759A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的進階考量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1C46F46-7CF3-9F42-B738-435E049B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1506" cy="4351338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通常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的機器在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BIOS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的地方可以設定是否啟動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interleaving</a:t>
            </a: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啟動的好處：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使用起來就跟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機器的感覺一模一樣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任意程式就算沒有對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進行優化，也可以存取全部的頻寬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不啟動的好處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TW" altLang="en-US" sz="2000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優化過的程式可以盡量的將記憶體存取集中在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local memory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作業系統、應用程式都可以針對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Linux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支援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zh-TW" altLang="en-US" sz="2000" dirty="0">
              <a:latin typeface="Noto Sans CJK TC Regular" panose="020B0500000000000000" pitchFamily="34" charset="-120"/>
            </a:endParaRPr>
          </a:p>
        </p:txBody>
      </p:sp>
      <p:pic>
        <p:nvPicPr>
          <p:cNvPr id="3076" name="Picture 4" descr="「numa interleaved」的圖片搜尋結果">
            <a:extLst>
              <a:ext uri="{FF2B5EF4-FFF2-40B4-BE49-F238E27FC236}">
                <a16:creationId xmlns:a16="http://schemas.microsoft.com/office/drawing/2014/main" id="{6787F0A2-17F2-A54B-B63F-B253093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4" y="2127116"/>
            <a:ext cx="4507379" cy="33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56A5F6-6121-364A-9937-B24EA91EAEFF}"/>
              </a:ext>
            </a:extLst>
          </p:cNvPr>
          <p:cNvSpPr/>
          <p:nvPr/>
        </p:nvSpPr>
        <p:spPr>
          <a:xfrm>
            <a:off x="6287115" y="6176963"/>
            <a:ext cx="578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http://systemmanager.ru/c01609725.en/102428.htm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FC7165-D71C-AB4E-AF74-49D079CB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0397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(fast user-space locking)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b="1" dirty="0">
                <a:solidFill>
                  <a:srgbClr val="FF0000"/>
                </a:solidFill>
              </a:rPr>
              <a:t>The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futex</a:t>
            </a:r>
            <a:r>
              <a:rPr kumimoji="1" lang="en-US" altLang="zh-TW" b="1" dirty="0">
                <a:solidFill>
                  <a:srgbClr val="FF0000"/>
                </a:solidFill>
              </a:rPr>
              <a:t>() system call provides a method for waiting until a certain condition becomes true.  </a:t>
            </a:r>
            <a:r>
              <a:rPr kumimoji="1" lang="en-US" altLang="zh-TW" dirty="0"/>
              <a:t>It is typically used as a blocking construct in  the  context  of  shared-memory synchronization.   </a:t>
            </a:r>
            <a:r>
              <a:rPr kumimoji="1" lang="en-US" altLang="zh-TW" dirty="0">
                <a:solidFill>
                  <a:srgbClr val="FF0000"/>
                </a:solidFill>
              </a:rPr>
              <a:t>When  using  </a:t>
            </a:r>
            <a:r>
              <a:rPr kumimoji="1" lang="en-US" altLang="zh-TW" dirty="0" err="1">
                <a:solidFill>
                  <a:srgbClr val="FF0000"/>
                </a:solidFill>
              </a:rPr>
              <a:t>futexes</a:t>
            </a:r>
            <a:r>
              <a:rPr kumimoji="1" lang="en-US" altLang="zh-TW" dirty="0">
                <a:solidFill>
                  <a:srgbClr val="FF0000"/>
                </a:solidFill>
              </a:rPr>
              <a:t>, the majority of the synchronization operations are performed in user space.  </a:t>
            </a:r>
            <a:r>
              <a:rPr kumimoji="1" lang="en-US" altLang="zh-TW" dirty="0"/>
              <a:t>A user-space program employs the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system call only </a:t>
            </a:r>
            <a:r>
              <a:rPr kumimoji="1" lang="en-US" altLang="zh-TW" dirty="0">
                <a:solidFill>
                  <a:srgbClr val="FF0000"/>
                </a:solidFill>
              </a:rPr>
              <a:t>when  it  is likely that the program has to block for a longer time </a:t>
            </a:r>
            <a:r>
              <a:rPr kumimoji="1" lang="en-US" altLang="zh-TW" dirty="0"/>
              <a:t>until the condition becomes true.  Other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operations can be used to wake any  processes  or  threads waiting for a particular condition.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DDDA9-1F92-C245-BB41-25C42690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9737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r>
              <a:rPr kumimoji="1" lang="zh-TW" altLang="en-US" dirty="0"/>
              <a:t>一定比較快嗎？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不一定，當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cortical section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很大時，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的效能反而不如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了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71B62A-9860-7746-A094-F4BEB157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5330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取得平衡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改成使用自適應鎖（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），先用自旋鎖，如果鎖太久自動轉換為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。（最早出現在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SUN Solaris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方法如下：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pthread_mutexattr_t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pthread_mutexattr_settype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, PTHREAD_MUTEX_ADAPTIVE_NP);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(&amp;mutex, 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5A1235-8B97-6D4B-A7BF-E35303DC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6205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14AC-E593-DC40-B47D-A1A319CC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mutex_apaptive.c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8204D-D8E5-3A49-9B88-A82592EE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pthread_mutexattr_settype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PTHREAD_MUTEX_ADAPTIVE_NP);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8A6A1-41CF-5D44-9E70-4C470A3A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92966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92278-E4E3-FC48-87FB-5400D581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Mutex</a:t>
            </a:r>
            <a:r>
              <a:rPr kumimoji="1" lang="zh-CN" altLang="en-US" dirty="0"/>
              <a:t>的其他選項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EB984-DB7B-E54A-851B-98E6F4F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PTHREAD_MUTEX_TIMED_NP</a:t>
            </a:r>
          </a:p>
          <a:p>
            <a:pPr lvl="1"/>
            <a:r>
              <a:rPr kumimoji="1" lang="zh-CN" altLang="en-US" dirty="0"/>
              <a:t>預設值，先進先出</a:t>
            </a:r>
            <a:endParaRPr kumimoji="1" lang="en-US" altLang="zh-TW" dirty="0"/>
          </a:p>
          <a:p>
            <a:r>
              <a:rPr kumimoji="1" lang="en-US" altLang="zh-TW" dirty="0"/>
              <a:t>PTHREAD_MUTEX_RECURSIVE_NP</a:t>
            </a:r>
          </a:p>
          <a:p>
            <a:pPr lvl="1"/>
            <a:r>
              <a:rPr kumimoji="1" lang="zh-CN" altLang="en-US" dirty="0"/>
              <a:t>可以遞迴使用</a:t>
            </a:r>
            <a:endParaRPr kumimoji="1" lang="en-US" altLang="zh-TW" dirty="0"/>
          </a:p>
          <a:p>
            <a:r>
              <a:rPr kumimoji="1" lang="en-US" altLang="zh-TW" dirty="0"/>
              <a:t>PTHREAD_MUTEX_ERRORCHECK_NP</a:t>
            </a:r>
          </a:p>
          <a:p>
            <a:pPr lvl="1"/>
            <a:r>
              <a:rPr kumimoji="1" lang="zh-CN" altLang="en-US" dirty="0"/>
              <a:t>會幫忙檢查有沒有</a:t>
            </a:r>
            <a:r>
              <a:rPr kumimoji="1" lang="en-US" altLang="zh-CN" dirty="0"/>
              <a:t>deadlock</a:t>
            </a:r>
            <a:r>
              <a:rPr kumimoji="1" lang="zh-CN" altLang="en-US" dirty="0"/>
              <a:t>（重複上鎖）</a:t>
            </a:r>
            <a:endParaRPr kumimoji="1" lang="en-US" altLang="zh-TW" dirty="0"/>
          </a:p>
          <a:p>
            <a:r>
              <a:rPr kumimoji="1" lang="en-US" altLang="zh-TW" dirty="0"/>
              <a:t>PTHREAD_MUTEX_ADAPTIVE_NP</a:t>
            </a:r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TW" dirty="0"/>
              <a:t>spinlock</a:t>
            </a:r>
            <a:r>
              <a:rPr kumimoji="1" lang="zh-CN" altLang="en-US" dirty="0"/>
              <a:t>做</a:t>
            </a:r>
            <a:r>
              <a:rPr kumimoji="1" lang="en-US" altLang="zh-CN" dirty="0"/>
              <a:t>SMP</a:t>
            </a:r>
            <a:r>
              <a:rPr kumimoji="1" lang="zh-CN" altLang="en-US" dirty="0"/>
              <a:t>的優化，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的時候不保證先進先出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速度最快的</a:t>
            </a:r>
            <a:r>
              <a:rPr kumimoji="1" lang="en-US" altLang="zh-CN" dirty="0"/>
              <a:t>Mutex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9222E3-B54C-7F4B-887F-A6182DF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6759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5A5AA-E937-DC4F-98F7-57AC260B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PTHREAD_MUTEX_RECURSIVE_NP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CN" altLang="en-US" dirty="0"/>
              <a:t>的用途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974CC-FD3A-954F-8D1C-2252B572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a () {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mutexunlock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b() {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在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中重複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lock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了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mutexunlock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2B4306-9177-E547-9F72-CDD50EB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7110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更進階的</a:t>
            </a:r>
            <a:r>
              <a:rPr kumimoji="1" lang="en-US" altLang="zh-TW" dirty="0"/>
              <a:t>lock</a:t>
            </a:r>
            <a:r>
              <a:rPr kumimoji="1" lang="zh-TW" altLang="en-US" dirty="0"/>
              <a:t>機制，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pthread_rwlock_rdlock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pthread_rwlock_wrlock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 err="1">
                <a:latin typeface="Noto Sans CJK TC Regular" panose="020B0500000000000000" pitchFamily="34" charset="-120"/>
              </a:rPr>
              <a:t>pthread_rwlock_init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中的</a:t>
            </a:r>
            <a:r>
              <a:rPr lang="en-US" altLang="zh-TW" sz="2400" dirty="0" err="1">
                <a:latin typeface="Noto Sans CJK TC Regular" panose="020B0500000000000000" pitchFamily="34" charset="-120"/>
              </a:rPr>
              <a:t>attr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通常填</a:t>
            </a:r>
            <a:r>
              <a:rPr lang="en-US" altLang="zh-TW" sz="2400" dirty="0">
                <a:latin typeface="Noto Sans CJK TC Regular" panose="020B0500000000000000" pitchFamily="34" charset="-120"/>
              </a:rPr>
              <a:t>NULL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依照使用的情況，區分為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write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和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read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，可以更近一步的平行化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B36F55-176B-4E46-883A-53F478B7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807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 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246909" y="2101933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40675" y="2964440"/>
            <a:ext cx="168629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030681" y="3850698"/>
            <a:ext cx="185255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96935" y="4736956"/>
            <a:ext cx="148441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0680" y="5550414"/>
            <a:ext cx="2185061" cy="3325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215740" y="5390098"/>
            <a:ext cx="3526972" cy="6531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8265" y="2238498"/>
            <a:ext cx="2624446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1403" y="3118816"/>
            <a:ext cx="2161308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8291" y="3999134"/>
            <a:ext cx="167442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00801" y="4664403"/>
            <a:ext cx="134191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21574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7742712" y="2078181"/>
            <a:ext cx="198318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7742711" y="2952806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7742712" y="3838817"/>
            <a:ext cx="2410692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742710" y="4503840"/>
            <a:ext cx="361109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774271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393382" y="365125"/>
            <a:ext cx="1615044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reader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3382" y="1132873"/>
            <a:ext cx="1615044" cy="546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writer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FA24F434-D795-5E45-A9DD-4D6176D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65410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範例：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/>
              <a:t>待補充</a:t>
            </a:r>
            <a:endParaRPr kumimoji="1" lang="zh-TW" altLang="en-US" sz="48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DBC6B-6B5D-7C40-9429-1B07645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38872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kernel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user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各為何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除了會「睡覺」的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以外，還有「不會睡覺」的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綜合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的優點，創造出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rwlock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的設計動機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D5C1BA-099B-7541-B991-8151AECE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23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99EF6-AB6A-AB4D-8D4B-7F8B40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SMP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F67E4-5CC8-C248-BCB6-63528BCB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Symmetric multiprocessing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的縮寫，指的是每一個處理器的功能都是一模一樣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指的是記憶體架構，每顆處理器存取任意記憶體，其頻寬、延遲都是一樣的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現在大部分的小型電腦（例如：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PC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、部分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大部分是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workstation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的記憶體架構可能是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NUMA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93FCA3-BE78-3F45-AA53-F11EE8B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0212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F53D29-A5A1-1240-BC8A-D78D5FDF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C3D6247-D4FF-7943-A617-6AD41D2E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E2492-C22C-0642-ABD5-123428F8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9998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D7B77-B602-554B-8B42-39DC982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小結</a:t>
            </a:r>
            <a:r>
              <a:rPr kumimoji="1" lang="en-US" altLang="zh-CN" dirty="0"/>
              <a:t> - create &amp; join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9C70FE-FD0D-3E4A-8512-6A55F591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131</a:t>
            </a:fld>
            <a:endParaRPr kumimoji="1" lang="zh-TW" altLang="en-US"/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576C954B-1817-1749-B209-197D8602FE1D}"/>
              </a:ext>
            </a:extLst>
          </p:cNvPr>
          <p:cNvSpPr/>
          <p:nvPr/>
        </p:nvSpPr>
        <p:spPr>
          <a:xfrm>
            <a:off x="362712" y="4370832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main thread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302BEBEC-86C0-7340-8088-BBECDCFCBEDE}"/>
              </a:ext>
            </a:extLst>
          </p:cNvPr>
          <p:cNvSpPr/>
          <p:nvPr/>
        </p:nvSpPr>
        <p:spPr>
          <a:xfrm>
            <a:off x="2727960" y="3797967"/>
            <a:ext cx="278892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1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2DDE8D5B-D8A2-B241-8119-F18C4C99988F}"/>
              </a:ext>
            </a:extLst>
          </p:cNvPr>
          <p:cNvSpPr/>
          <p:nvPr/>
        </p:nvSpPr>
        <p:spPr>
          <a:xfrm>
            <a:off x="2727960" y="3145695"/>
            <a:ext cx="227076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2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4D9FA78F-AA56-5D46-8140-9D089E43BAA8}"/>
              </a:ext>
            </a:extLst>
          </p:cNvPr>
          <p:cNvSpPr/>
          <p:nvPr/>
        </p:nvSpPr>
        <p:spPr>
          <a:xfrm>
            <a:off x="2727960" y="2493423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3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143301B-FF44-124B-A339-E6CF17519373}"/>
              </a:ext>
            </a:extLst>
          </p:cNvPr>
          <p:cNvCxnSpPr>
            <a:endCxn id="6" idx="1"/>
          </p:cNvCxnSpPr>
          <p:nvPr/>
        </p:nvCxnSpPr>
        <p:spPr>
          <a:xfrm flipV="1">
            <a:off x="2066544" y="3910743"/>
            <a:ext cx="661416" cy="572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217F0507-E284-5F47-B775-CD956E5A11C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66544" y="3258471"/>
            <a:ext cx="661416" cy="1225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FFB0389-EF77-D54F-9FC5-EE73173E0E6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066544" y="2606199"/>
            <a:ext cx="661416" cy="18774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A8C6FBB2-CC13-6A45-8C8F-5AD179F513D3}"/>
              </a:ext>
            </a:extLst>
          </p:cNvPr>
          <p:cNvSpPr/>
          <p:nvPr/>
        </p:nvSpPr>
        <p:spPr>
          <a:xfrm>
            <a:off x="6568440" y="4370832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main thread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16EA7A34-5360-7540-BB11-87D534762B54}"/>
              </a:ext>
            </a:extLst>
          </p:cNvPr>
          <p:cNvSpPr/>
          <p:nvPr/>
        </p:nvSpPr>
        <p:spPr>
          <a:xfrm>
            <a:off x="2727960" y="1803464"/>
            <a:ext cx="117348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4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C7092590-63AF-404A-9796-645BE4FED25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2066544" y="1916240"/>
            <a:ext cx="661416" cy="256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3FD2893B-CEB9-0C4C-AAA7-A810E9CF26A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5516880" y="3910743"/>
            <a:ext cx="1051560" cy="572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C410B0C1-C9F4-F34F-A3C9-4700A605412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98720" y="3258471"/>
            <a:ext cx="1569720" cy="1225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B0ECAF7D-6796-BB4B-8547-F6F20AB6097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31792" y="2606199"/>
            <a:ext cx="2136648" cy="18774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1AF18B5-012E-214F-B63A-FD86261A274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01440" y="1916240"/>
            <a:ext cx="2667000" cy="256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直線圖說文字 1 34">
            <a:extLst>
              <a:ext uri="{FF2B5EF4-FFF2-40B4-BE49-F238E27FC236}">
                <a16:creationId xmlns:a16="http://schemas.microsoft.com/office/drawing/2014/main" id="{C797B0B2-37C9-7640-A04C-AF235B5B9C75}"/>
              </a:ext>
            </a:extLst>
          </p:cNvPr>
          <p:cNvSpPr/>
          <p:nvPr/>
        </p:nvSpPr>
        <p:spPr>
          <a:xfrm>
            <a:off x="2633472" y="4828032"/>
            <a:ext cx="1627632" cy="786384"/>
          </a:xfrm>
          <a:prstGeom prst="borderCallout1">
            <a:avLst>
              <a:gd name="adj1" fmla="val 18750"/>
              <a:gd name="adj2" fmla="val -8333"/>
              <a:gd name="adj3" fmla="val -37888"/>
              <a:gd name="adj4" fmla="val -323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1..4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TW" sz="9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1..4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83A842-DFDC-D442-92DE-2C8ABEF70BB9}"/>
              </a:ext>
            </a:extLst>
          </p:cNvPr>
          <p:cNvSpPr/>
          <p:nvPr/>
        </p:nvSpPr>
        <p:spPr>
          <a:xfrm>
            <a:off x="7943088" y="1690688"/>
            <a:ext cx="2779776" cy="2430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可以</a:t>
            </a:r>
            <a:r>
              <a:rPr kumimoji="1" lang="en-US" altLang="zh-TW" dirty="0"/>
              <a:t>main thread</a:t>
            </a:r>
            <a:r>
              <a:rPr kumimoji="1" lang="zh-CN" altLang="en-US" dirty="0"/>
              <a:t>等所有的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執行完成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這個模式跟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wait</a:t>
            </a:r>
            <a:r>
              <a:rPr kumimoji="1" lang="zh-CN" altLang="en-US" dirty="0"/>
              <a:t>很像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1518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D7B77-B602-554B-8B42-39DC982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小結</a:t>
            </a:r>
            <a:r>
              <a:rPr kumimoji="1" lang="en-US" altLang="zh-CN" dirty="0"/>
              <a:t> – create &amp; join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9C70FE-FD0D-3E4A-8512-6A55F591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132</a:t>
            </a:fld>
            <a:endParaRPr kumimoji="1" lang="zh-TW" altLang="en-US"/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576C954B-1817-1749-B209-197D8602FE1D}"/>
              </a:ext>
            </a:extLst>
          </p:cNvPr>
          <p:cNvSpPr/>
          <p:nvPr/>
        </p:nvSpPr>
        <p:spPr>
          <a:xfrm>
            <a:off x="362712" y="4370832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main thread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302BEBEC-86C0-7340-8088-BBECDCFCBEDE}"/>
              </a:ext>
            </a:extLst>
          </p:cNvPr>
          <p:cNvSpPr/>
          <p:nvPr/>
        </p:nvSpPr>
        <p:spPr>
          <a:xfrm>
            <a:off x="2727960" y="3797967"/>
            <a:ext cx="278892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1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2DDE8D5B-D8A2-B241-8119-F18C4C99988F}"/>
              </a:ext>
            </a:extLst>
          </p:cNvPr>
          <p:cNvSpPr/>
          <p:nvPr/>
        </p:nvSpPr>
        <p:spPr>
          <a:xfrm>
            <a:off x="2727960" y="3145695"/>
            <a:ext cx="227076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2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4D9FA78F-AA56-5D46-8140-9D089E43BAA8}"/>
              </a:ext>
            </a:extLst>
          </p:cNvPr>
          <p:cNvSpPr/>
          <p:nvPr/>
        </p:nvSpPr>
        <p:spPr>
          <a:xfrm>
            <a:off x="2727960" y="2493423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3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143301B-FF44-124B-A339-E6CF17519373}"/>
              </a:ext>
            </a:extLst>
          </p:cNvPr>
          <p:cNvCxnSpPr>
            <a:endCxn id="6" idx="1"/>
          </p:cNvCxnSpPr>
          <p:nvPr/>
        </p:nvCxnSpPr>
        <p:spPr>
          <a:xfrm flipV="1">
            <a:off x="2066544" y="3910743"/>
            <a:ext cx="661416" cy="572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217F0507-E284-5F47-B775-CD956E5A11C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66544" y="3258471"/>
            <a:ext cx="661416" cy="1225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FFB0389-EF77-D54F-9FC5-EE73173E0E6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066544" y="2606199"/>
            <a:ext cx="661416" cy="18774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A8C6FBB2-CC13-6A45-8C8F-5AD179F513D3}"/>
              </a:ext>
            </a:extLst>
          </p:cNvPr>
          <p:cNvSpPr/>
          <p:nvPr/>
        </p:nvSpPr>
        <p:spPr>
          <a:xfrm>
            <a:off x="6568440" y="4370832"/>
            <a:ext cx="170383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main thread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16EA7A34-5360-7540-BB11-87D534762B54}"/>
              </a:ext>
            </a:extLst>
          </p:cNvPr>
          <p:cNvSpPr/>
          <p:nvPr/>
        </p:nvSpPr>
        <p:spPr>
          <a:xfrm>
            <a:off x="2727960" y="1803464"/>
            <a:ext cx="117348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highlight>
                  <a:srgbClr val="000000"/>
                </a:highlight>
              </a:rPr>
              <a:t>thread 4</a:t>
            </a:r>
            <a:endParaRPr kumimoji="1" lang="zh-TW" altLang="en-US" dirty="0">
              <a:highlight>
                <a:srgbClr val="000000"/>
              </a:highlight>
            </a:endParaRPr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C7092590-63AF-404A-9796-645BE4FED25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2066544" y="1916240"/>
            <a:ext cx="661416" cy="256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3FD2893B-CEB9-0C4C-AAA7-A810E9CF26A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5516880" y="3910743"/>
            <a:ext cx="1051560" cy="572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C410B0C1-C9F4-F34F-A3C9-4700A605412A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>
            <a:off x="4998720" y="3258471"/>
            <a:ext cx="518160" cy="6522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B0ECAF7D-6796-BB4B-8547-F6F20AB6097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31792" y="2606199"/>
            <a:ext cx="566928" cy="6522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1AF18B5-012E-214F-B63A-FD86261A274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01440" y="1916240"/>
            <a:ext cx="530352" cy="689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直線圖說文字 1 34">
            <a:extLst>
              <a:ext uri="{FF2B5EF4-FFF2-40B4-BE49-F238E27FC236}">
                <a16:creationId xmlns:a16="http://schemas.microsoft.com/office/drawing/2014/main" id="{C797B0B2-37C9-7640-A04C-AF235B5B9C75}"/>
              </a:ext>
            </a:extLst>
          </p:cNvPr>
          <p:cNvSpPr/>
          <p:nvPr/>
        </p:nvSpPr>
        <p:spPr>
          <a:xfrm>
            <a:off x="2633472" y="4828032"/>
            <a:ext cx="1627632" cy="786384"/>
          </a:xfrm>
          <a:prstGeom prst="borderCallout1">
            <a:avLst>
              <a:gd name="adj1" fmla="val 18750"/>
              <a:gd name="adj2" fmla="val -8333"/>
              <a:gd name="adj3" fmla="val -37888"/>
              <a:gd name="adj4" fmla="val -323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1..4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endParaRPr lang="en-US" altLang="zh-TW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3" name="直線圖說文字 1 22">
            <a:extLst>
              <a:ext uri="{FF2B5EF4-FFF2-40B4-BE49-F238E27FC236}">
                <a16:creationId xmlns:a16="http://schemas.microsoft.com/office/drawing/2014/main" id="{FA4B4B34-7844-7A41-83AC-7EACB74EEB99}"/>
              </a:ext>
            </a:extLst>
          </p:cNvPr>
          <p:cNvSpPr/>
          <p:nvPr/>
        </p:nvSpPr>
        <p:spPr>
          <a:xfrm>
            <a:off x="4861560" y="2188949"/>
            <a:ext cx="1310640" cy="340249"/>
          </a:xfrm>
          <a:prstGeom prst="borderCallout1">
            <a:avLst>
              <a:gd name="adj1" fmla="val 18750"/>
              <a:gd name="adj2" fmla="val -8333"/>
              <a:gd name="adj3" fmla="val 100067"/>
              <a:gd name="adj4" fmla="val -25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4" name="直線圖說文字 1 23">
            <a:extLst>
              <a:ext uri="{FF2B5EF4-FFF2-40B4-BE49-F238E27FC236}">
                <a16:creationId xmlns:a16="http://schemas.microsoft.com/office/drawing/2014/main" id="{E9E66564-AE30-C34C-BBB8-767803C8C361}"/>
              </a:ext>
            </a:extLst>
          </p:cNvPr>
          <p:cNvSpPr/>
          <p:nvPr/>
        </p:nvSpPr>
        <p:spPr>
          <a:xfrm>
            <a:off x="5387340" y="2841221"/>
            <a:ext cx="1310640" cy="340249"/>
          </a:xfrm>
          <a:prstGeom prst="borderCallout1">
            <a:avLst>
              <a:gd name="adj1" fmla="val 18750"/>
              <a:gd name="adj2" fmla="val -8333"/>
              <a:gd name="adj3" fmla="val 100067"/>
              <a:gd name="adj4" fmla="val -25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6" name="直線圖說文字 1 25">
            <a:extLst>
              <a:ext uri="{FF2B5EF4-FFF2-40B4-BE49-F238E27FC236}">
                <a16:creationId xmlns:a16="http://schemas.microsoft.com/office/drawing/2014/main" id="{90FE0B83-A3E6-1F4A-B778-5A3186190756}"/>
              </a:ext>
            </a:extLst>
          </p:cNvPr>
          <p:cNvSpPr/>
          <p:nvPr/>
        </p:nvSpPr>
        <p:spPr>
          <a:xfrm>
            <a:off x="5868924" y="3521968"/>
            <a:ext cx="1310640" cy="340249"/>
          </a:xfrm>
          <a:prstGeom prst="borderCallout1">
            <a:avLst>
              <a:gd name="adj1" fmla="val 18750"/>
              <a:gd name="adj2" fmla="val -8333"/>
              <a:gd name="adj3" fmla="val 100067"/>
              <a:gd name="adj4" fmla="val -25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9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75F3E6-B1B6-4D4C-B64D-F0F23B1C83FA}"/>
              </a:ext>
            </a:extLst>
          </p:cNvPr>
          <p:cNvSpPr/>
          <p:nvPr/>
        </p:nvSpPr>
        <p:spPr>
          <a:xfrm>
            <a:off x="7943088" y="1690688"/>
            <a:ext cx="2779776" cy="2430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只要有「</a:t>
            </a:r>
            <a:r>
              <a:rPr lang="en-US" altLang="zh-TW" dirty="0" err="1"/>
              <a:t>pthread_t</a:t>
            </a:r>
            <a:r>
              <a:rPr lang="en-US" altLang="zh-TW" dirty="0"/>
              <a:t> </a:t>
            </a:r>
            <a:r>
              <a:rPr lang="en-US" altLang="zh-TW" dirty="0" err="1"/>
              <a:t>pt_id</a:t>
            </a:r>
            <a:r>
              <a:rPr lang="zh-TW" altLang="en-US" dirty="0"/>
              <a:t>」可以任意的做</a:t>
            </a:r>
            <a:r>
              <a:rPr lang="en-US" altLang="zh-TW" dirty="0"/>
              <a:t>join(</a:t>
            </a:r>
            <a:r>
              <a:rPr lang="en-US" altLang="zh-TW" dirty="0" err="1"/>
              <a:t>pt_id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0108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A920-A9EE-BF4C-929E-9049D9D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 &amp; </a:t>
            </a:r>
            <a:r>
              <a:rPr kumimoji="1" lang="en-US" altLang="zh-TW" b="1" dirty="0">
                <a:solidFill>
                  <a:schemeClr val="bg1"/>
                </a:solidFill>
                <a:highlight>
                  <a:srgbClr val="000000"/>
                </a:highlight>
              </a:rPr>
              <a:t>mutex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sleep waiting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6F4FE3-D339-FF4C-BF5A-AD6D8689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133</a:t>
            </a:fld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D172C5BA-429C-0340-951F-9436FDC90475}"/>
              </a:ext>
            </a:extLst>
          </p:cNvPr>
          <p:cNvSpPr/>
          <p:nvPr/>
        </p:nvSpPr>
        <p:spPr>
          <a:xfrm>
            <a:off x="886968" y="4525970"/>
            <a:ext cx="851306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B8D4CABB-C3B4-1B40-9526-3B261068E2E7}"/>
              </a:ext>
            </a:extLst>
          </p:cNvPr>
          <p:cNvSpPr/>
          <p:nvPr/>
        </p:nvSpPr>
        <p:spPr>
          <a:xfrm>
            <a:off x="1167384" y="2846832"/>
            <a:ext cx="191719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F710C-771A-D044-B8A5-8CD8FC33E552}"/>
              </a:ext>
            </a:extLst>
          </p:cNvPr>
          <p:cNvSpPr txBox="1"/>
          <p:nvPr/>
        </p:nvSpPr>
        <p:spPr>
          <a:xfrm>
            <a:off x="2638044" y="2774942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C09F3EFC-0B3E-BC48-AAAC-252B3281406C}"/>
              </a:ext>
            </a:extLst>
          </p:cNvPr>
          <p:cNvSpPr/>
          <p:nvPr/>
        </p:nvSpPr>
        <p:spPr>
          <a:xfrm>
            <a:off x="4355592" y="2846832"/>
            <a:ext cx="504444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直線圖說文字 1 7">
            <a:extLst>
              <a:ext uri="{FF2B5EF4-FFF2-40B4-BE49-F238E27FC236}">
                <a16:creationId xmlns:a16="http://schemas.microsoft.com/office/drawing/2014/main" id="{24422A07-75A0-6944-891D-9D4D8D183BB9}"/>
              </a:ext>
            </a:extLst>
          </p:cNvPr>
          <p:cNvSpPr/>
          <p:nvPr/>
        </p:nvSpPr>
        <p:spPr>
          <a:xfrm>
            <a:off x="4607052" y="2039004"/>
            <a:ext cx="720852" cy="455307"/>
          </a:xfrm>
          <a:prstGeom prst="borderCallout1">
            <a:avLst>
              <a:gd name="adj1" fmla="val 50999"/>
              <a:gd name="adj2" fmla="val -9406"/>
              <a:gd name="adj3" fmla="val 162360"/>
              <a:gd name="adj4" fmla="val -44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獲得鎖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76AF2050-6AF2-0648-BCFC-56D6FC23754F}"/>
              </a:ext>
            </a:extLst>
          </p:cNvPr>
          <p:cNvSpPr/>
          <p:nvPr/>
        </p:nvSpPr>
        <p:spPr>
          <a:xfrm>
            <a:off x="3084576" y="2039004"/>
            <a:ext cx="812292" cy="455307"/>
          </a:xfrm>
          <a:prstGeom prst="borderCallout1">
            <a:avLst>
              <a:gd name="adj1" fmla="val 50999"/>
              <a:gd name="adj2" fmla="val -9406"/>
              <a:gd name="adj3" fmla="val 171732"/>
              <a:gd name="adj4" fmla="val -429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試著鎖</a:t>
            </a:r>
            <a:endParaRPr lang="en-US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沒成功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A887B-662C-1A4D-84FE-05653C4CC31C}"/>
              </a:ext>
            </a:extLst>
          </p:cNvPr>
          <p:cNvSpPr txBox="1"/>
          <p:nvPr/>
        </p:nvSpPr>
        <p:spPr>
          <a:xfrm>
            <a:off x="4186428" y="2756654"/>
            <a:ext cx="17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867F3CD3-CC4D-D649-9F7D-7370714FC19C}"/>
              </a:ext>
            </a:extLst>
          </p:cNvPr>
          <p:cNvSpPr/>
          <p:nvPr/>
        </p:nvSpPr>
        <p:spPr>
          <a:xfrm rot="5400000">
            <a:off x="3048000" y="3800759"/>
            <a:ext cx="213360" cy="2225040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3BFE4C-16D3-434A-B143-52FD9DBF054F}"/>
              </a:ext>
            </a:extLst>
          </p:cNvPr>
          <p:cNvSpPr txBox="1"/>
          <p:nvPr/>
        </p:nvSpPr>
        <p:spPr>
          <a:xfrm>
            <a:off x="2042160" y="5202626"/>
            <a:ext cx="251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在同一個</a:t>
            </a:r>
            <a:r>
              <a:rPr kumimoji="1" lang="en-US" altLang="zh-TW" dirty="0"/>
              <a:t>thread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必須是一對</a:t>
            </a:r>
            <a:endParaRPr kumimoji="1" lang="zh-TW" altLang="en-US" dirty="0"/>
          </a:p>
        </p:txBody>
      </p:sp>
      <p:sp>
        <p:nvSpPr>
          <p:cNvPr id="14" name="右中括弧 13">
            <a:extLst>
              <a:ext uri="{FF2B5EF4-FFF2-40B4-BE49-F238E27FC236}">
                <a16:creationId xmlns:a16="http://schemas.microsoft.com/office/drawing/2014/main" id="{2DE412A4-729A-7648-8D70-92E7EA7FA904}"/>
              </a:ext>
            </a:extLst>
          </p:cNvPr>
          <p:cNvSpPr/>
          <p:nvPr/>
        </p:nvSpPr>
        <p:spPr>
          <a:xfrm rot="5400000">
            <a:off x="3618738" y="2709172"/>
            <a:ext cx="213360" cy="108356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9FD231-BB4C-814A-83FD-28859EB2F7F3}"/>
              </a:ext>
            </a:extLst>
          </p:cNvPr>
          <p:cNvSpPr txBox="1"/>
          <p:nvPr/>
        </p:nvSpPr>
        <p:spPr>
          <a:xfrm>
            <a:off x="2034159" y="3410712"/>
            <a:ext cx="338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這一段時間，</a:t>
            </a:r>
            <a:r>
              <a:rPr kumimoji="1" lang="en-US" altLang="zh-TW" dirty="0"/>
              <a:t>thread2</a:t>
            </a:r>
            <a:r>
              <a:rPr kumimoji="1" lang="zh-CN" altLang="en-US" dirty="0"/>
              <a:t>讓出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7A4AF9-EF2E-424E-8299-02DD125260F4}"/>
              </a:ext>
            </a:extLst>
          </p:cNvPr>
          <p:cNvSpPr txBox="1"/>
          <p:nvPr/>
        </p:nvSpPr>
        <p:spPr>
          <a:xfrm>
            <a:off x="509016" y="2494311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thread2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7BBEC1-774B-C446-8259-6950441AF50A}"/>
              </a:ext>
            </a:extLst>
          </p:cNvPr>
          <p:cNvSpPr txBox="1"/>
          <p:nvPr/>
        </p:nvSpPr>
        <p:spPr>
          <a:xfrm>
            <a:off x="509016" y="419111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thread1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29481A-33A2-8947-9C54-A8640512013B}"/>
              </a:ext>
            </a:extLst>
          </p:cNvPr>
          <p:cNvSpPr/>
          <p:nvPr/>
        </p:nvSpPr>
        <p:spPr>
          <a:xfrm>
            <a:off x="1914597" y="4437267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        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7676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A920-A9EE-BF4C-929E-9049D9D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 &amp; </a:t>
            </a:r>
            <a:r>
              <a:rPr kumimoji="1" lang="en-US" altLang="zh-TW" b="1" dirty="0">
                <a:solidFill>
                  <a:schemeClr val="bg1"/>
                </a:solidFill>
                <a:highlight>
                  <a:srgbClr val="000000"/>
                </a:highlight>
              </a:rPr>
              <a:t>mutex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sleep waiting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6F4FE3-D339-FF4C-BF5A-AD6D8689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134</a:t>
            </a:fld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D172C5BA-429C-0340-951F-9436FDC90475}"/>
              </a:ext>
            </a:extLst>
          </p:cNvPr>
          <p:cNvSpPr/>
          <p:nvPr/>
        </p:nvSpPr>
        <p:spPr>
          <a:xfrm>
            <a:off x="886968" y="4525970"/>
            <a:ext cx="631850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B8D4CABB-C3B4-1B40-9526-3B261068E2E7}"/>
              </a:ext>
            </a:extLst>
          </p:cNvPr>
          <p:cNvSpPr/>
          <p:nvPr/>
        </p:nvSpPr>
        <p:spPr>
          <a:xfrm>
            <a:off x="1167384" y="2846832"/>
            <a:ext cx="191719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F710C-771A-D044-B8A5-8CD8FC33E552}"/>
              </a:ext>
            </a:extLst>
          </p:cNvPr>
          <p:cNvSpPr txBox="1"/>
          <p:nvPr/>
        </p:nvSpPr>
        <p:spPr>
          <a:xfrm>
            <a:off x="2638044" y="2774942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C09F3EFC-0B3E-BC48-AAAC-252B3281406C}"/>
              </a:ext>
            </a:extLst>
          </p:cNvPr>
          <p:cNvSpPr/>
          <p:nvPr/>
        </p:nvSpPr>
        <p:spPr>
          <a:xfrm>
            <a:off x="4355592" y="2846832"/>
            <a:ext cx="284988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直線圖說文字 1 7">
            <a:extLst>
              <a:ext uri="{FF2B5EF4-FFF2-40B4-BE49-F238E27FC236}">
                <a16:creationId xmlns:a16="http://schemas.microsoft.com/office/drawing/2014/main" id="{24422A07-75A0-6944-891D-9D4D8D183BB9}"/>
              </a:ext>
            </a:extLst>
          </p:cNvPr>
          <p:cNvSpPr/>
          <p:nvPr/>
        </p:nvSpPr>
        <p:spPr>
          <a:xfrm>
            <a:off x="4607052" y="2039004"/>
            <a:ext cx="720852" cy="455307"/>
          </a:xfrm>
          <a:prstGeom prst="borderCallout1">
            <a:avLst>
              <a:gd name="adj1" fmla="val 50999"/>
              <a:gd name="adj2" fmla="val -9406"/>
              <a:gd name="adj3" fmla="val 162360"/>
              <a:gd name="adj4" fmla="val -44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獲得鎖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76AF2050-6AF2-0648-BCFC-56D6FC23754F}"/>
              </a:ext>
            </a:extLst>
          </p:cNvPr>
          <p:cNvSpPr/>
          <p:nvPr/>
        </p:nvSpPr>
        <p:spPr>
          <a:xfrm>
            <a:off x="3084576" y="2039004"/>
            <a:ext cx="812292" cy="455307"/>
          </a:xfrm>
          <a:prstGeom prst="borderCallout1">
            <a:avLst>
              <a:gd name="adj1" fmla="val 50999"/>
              <a:gd name="adj2" fmla="val -9406"/>
              <a:gd name="adj3" fmla="val 171732"/>
              <a:gd name="adj4" fmla="val -429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試著鎖</a:t>
            </a:r>
            <a:endParaRPr lang="en-US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沒成功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A887B-662C-1A4D-84FE-05653C4CC31C}"/>
              </a:ext>
            </a:extLst>
          </p:cNvPr>
          <p:cNvSpPr txBox="1"/>
          <p:nvPr/>
        </p:nvSpPr>
        <p:spPr>
          <a:xfrm>
            <a:off x="4186428" y="2756654"/>
            <a:ext cx="17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867F3CD3-CC4D-D649-9F7D-7370714FC19C}"/>
              </a:ext>
            </a:extLst>
          </p:cNvPr>
          <p:cNvSpPr/>
          <p:nvPr/>
        </p:nvSpPr>
        <p:spPr>
          <a:xfrm rot="5400000">
            <a:off x="3048000" y="3800759"/>
            <a:ext cx="213360" cy="2225040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3BFE4C-16D3-434A-B143-52FD9DBF054F}"/>
              </a:ext>
            </a:extLst>
          </p:cNvPr>
          <p:cNvSpPr txBox="1"/>
          <p:nvPr/>
        </p:nvSpPr>
        <p:spPr>
          <a:xfrm>
            <a:off x="2042160" y="5202626"/>
            <a:ext cx="251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在同一個</a:t>
            </a:r>
            <a:r>
              <a:rPr kumimoji="1" lang="en-US" altLang="zh-TW" dirty="0"/>
              <a:t>thread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必須是一對</a:t>
            </a:r>
            <a:endParaRPr kumimoji="1" lang="zh-TW" altLang="en-US" dirty="0"/>
          </a:p>
        </p:txBody>
      </p:sp>
      <p:sp>
        <p:nvSpPr>
          <p:cNvPr id="14" name="右中括弧 13">
            <a:extLst>
              <a:ext uri="{FF2B5EF4-FFF2-40B4-BE49-F238E27FC236}">
                <a16:creationId xmlns:a16="http://schemas.microsoft.com/office/drawing/2014/main" id="{2DE412A4-729A-7648-8D70-92E7EA7FA904}"/>
              </a:ext>
            </a:extLst>
          </p:cNvPr>
          <p:cNvSpPr/>
          <p:nvPr/>
        </p:nvSpPr>
        <p:spPr>
          <a:xfrm rot="5400000">
            <a:off x="3618738" y="2709172"/>
            <a:ext cx="213360" cy="108356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9FD231-BB4C-814A-83FD-28859EB2F7F3}"/>
              </a:ext>
            </a:extLst>
          </p:cNvPr>
          <p:cNvSpPr txBox="1"/>
          <p:nvPr/>
        </p:nvSpPr>
        <p:spPr>
          <a:xfrm>
            <a:off x="2034159" y="3410712"/>
            <a:ext cx="338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這一段時間，</a:t>
            </a:r>
            <a:r>
              <a:rPr kumimoji="1" lang="en-US" altLang="zh-TW" dirty="0"/>
              <a:t>thread2</a:t>
            </a:r>
            <a:r>
              <a:rPr kumimoji="1" lang="zh-CN" altLang="en-US" dirty="0"/>
              <a:t>讓出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7A4AF9-EF2E-424E-8299-02DD125260F4}"/>
              </a:ext>
            </a:extLst>
          </p:cNvPr>
          <p:cNvSpPr txBox="1"/>
          <p:nvPr/>
        </p:nvSpPr>
        <p:spPr>
          <a:xfrm>
            <a:off x="509016" y="2494311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thread2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7BBEC1-774B-C446-8259-6950441AF50A}"/>
              </a:ext>
            </a:extLst>
          </p:cNvPr>
          <p:cNvSpPr txBox="1"/>
          <p:nvPr/>
        </p:nvSpPr>
        <p:spPr>
          <a:xfrm>
            <a:off x="509016" y="419111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thread1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29481A-33A2-8947-9C54-A8640512013B}"/>
              </a:ext>
            </a:extLst>
          </p:cNvPr>
          <p:cNvSpPr/>
          <p:nvPr/>
        </p:nvSpPr>
        <p:spPr>
          <a:xfrm>
            <a:off x="1914597" y="4437267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        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BC717F-FDB6-AA4A-A2C9-9F5237A6CB8F}"/>
              </a:ext>
            </a:extLst>
          </p:cNvPr>
          <p:cNvSpPr/>
          <p:nvPr/>
        </p:nvSpPr>
        <p:spPr>
          <a:xfrm>
            <a:off x="7943088" y="1690688"/>
            <a:ext cx="3169920" cy="4002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mutex</a:t>
            </a:r>
            <a:r>
              <a:rPr kumimoji="1" lang="zh-CN" altLang="en-US" dirty="0"/>
              <a:t>在一個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裡面，必須成對，</a:t>
            </a:r>
            <a:r>
              <a:rPr kumimoji="1" lang="en-US" altLang="zh-CN" dirty="0"/>
              <a:t>[lock...unlock]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不成功，該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會讓出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給其他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執行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7451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F4845-CFDE-694A-8EBB-1E961C91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semaphore</a:t>
            </a:r>
            <a:r>
              <a:rPr kumimoji="1" lang="en-US" altLang="zh-TW" dirty="0"/>
              <a:t> &amp; mutex –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sleep waiting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B3E71B-0AA7-0D48-BED8-DC30D6F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135</a:t>
            </a:fld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B2A2A29B-61C7-EB45-8782-F49F2D799CD1}"/>
              </a:ext>
            </a:extLst>
          </p:cNvPr>
          <p:cNvSpPr/>
          <p:nvPr/>
        </p:nvSpPr>
        <p:spPr>
          <a:xfrm>
            <a:off x="886968" y="4525970"/>
            <a:ext cx="631850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ED0B5C9B-1ED2-074D-B0A6-810575117F8A}"/>
              </a:ext>
            </a:extLst>
          </p:cNvPr>
          <p:cNvSpPr/>
          <p:nvPr/>
        </p:nvSpPr>
        <p:spPr>
          <a:xfrm>
            <a:off x="1167384" y="2846832"/>
            <a:ext cx="191719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CC767-BC7C-2542-93C7-B3DC2F457CA2}"/>
              </a:ext>
            </a:extLst>
          </p:cNvPr>
          <p:cNvSpPr txBox="1"/>
          <p:nvPr/>
        </p:nvSpPr>
        <p:spPr>
          <a:xfrm>
            <a:off x="2638044" y="2774942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[wait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2ADC51E1-17C8-F145-87CC-F6A481B379B2}"/>
              </a:ext>
            </a:extLst>
          </p:cNvPr>
          <p:cNvSpPr/>
          <p:nvPr/>
        </p:nvSpPr>
        <p:spPr>
          <a:xfrm>
            <a:off x="4355592" y="2846832"/>
            <a:ext cx="284988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直線圖說文字 1 7">
            <a:extLst>
              <a:ext uri="{FF2B5EF4-FFF2-40B4-BE49-F238E27FC236}">
                <a16:creationId xmlns:a16="http://schemas.microsoft.com/office/drawing/2014/main" id="{C3253211-A55B-3545-A445-BC9A501ABBEB}"/>
              </a:ext>
            </a:extLst>
          </p:cNvPr>
          <p:cNvSpPr/>
          <p:nvPr/>
        </p:nvSpPr>
        <p:spPr>
          <a:xfrm>
            <a:off x="4808220" y="1876295"/>
            <a:ext cx="720852" cy="558635"/>
          </a:xfrm>
          <a:prstGeom prst="borderCallout1">
            <a:avLst>
              <a:gd name="adj1" fmla="val 50999"/>
              <a:gd name="adj2" fmla="val -9406"/>
              <a:gd name="adj3" fmla="val 162360"/>
              <a:gd name="adj4" fmla="val -61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等到</a:t>
            </a:r>
            <a:r>
              <a:rPr lang="en-US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post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1DF9F858-7E4E-6441-921E-97435F5E681F}"/>
              </a:ext>
            </a:extLst>
          </p:cNvPr>
          <p:cNvSpPr/>
          <p:nvPr/>
        </p:nvSpPr>
        <p:spPr>
          <a:xfrm>
            <a:off x="3543300" y="1881659"/>
            <a:ext cx="812292" cy="553271"/>
          </a:xfrm>
          <a:prstGeom prst="borderCallout1">
            <a:avLst>
              <a:gd name="adj1" fmla="val 50999"/>
              <a:gd name="adj2" fmla="val -9406"/>
              <a:gd name="adj3" fmla="val 171732"/>
              <a:gd name="adj4" fmla="val -429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等另一個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thread</a:t>
            </a:r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執行</a:t>
            </a:r>
            <a:r>
              <a:rPr lang="en-US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post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7BECF2-CC57-A14A-8D66-F580FCEDC6BC}"/>
              </a:ext>
            </a:extLst>
          </p:cNvPr>
          <p:cNvSpPr txBox="1"/>
          <p:nvPr/>
        </p:nvSpPr>
        <p:spPr>
          <a:xfrm>
            <a:off x="4186428" y="2756654"/>
            <a:ext cx="17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2C0D6B71-5334-694D-B9FE-565F2A87860F}"/>
              </a:ext>
            </a:extLst>
          </p:cNvPr>
          <p:cNvSpPr/>
          <p:nvPr/>
        </p:nvSpPr>
        <p:spPr>
          <a:xfrm rot="5400000">
            <a:off x="3618738" y="2709172"/>
            <a:ext cx="213360" cy="108356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F76ACF-024D-4143-9F00-C3D56565ABC0}"/>
              </a:ext>
            </a:extLst>
          </p:cNvPr>
          <p:cNvSpPr txBox="1"/>
          <p:nvPr/>
        </p:nvSpPr>
        <p:spPr>
          <a:xfrm>
            <a:off x="2034159" y="3410712"/>
            <a:ext cx="338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這一段時間，</a:t>
            </a:r>
            <a:r>
              <a:rPr kumimoji="1" lang="en-US" altLang="zh-TW" dirty="0"/>
              <a:t>thread2</a:t>
            </a:r>
            <a:r>
              <a:rPr kumimoji="1" lang="zh-CN" altLang="en-US" dirty="0"/>
              <a:t>讓出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9AC1DD-79BD-3149-899D-A4334ADA0D47}"/>
              </a:ext>
            </a:extLst>
          </p:cNvPr>
          <p:cNvSpPr txBox="1"/>
          <p:nvPr/>
        </p:nvSpPr>
        <p:spPr>
          <a:xfrm>
            <a:off x="509016" y="2494311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thread2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1130D3-45ED-274D-8543-4F741236D131}"/>
              </a:ext>
            </a:extLst>
          </p:cNvPr>
          <p:cNvSpPr txBox="1"/>
          <p:nvPr/>
        </p:nvSpPr>
        <p:spPr>
          <a:xfrm>
            <a:off x="509016" y="419111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thread1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0BBA13-9C53-924D-9A94-BC62C39A09B0}"/>
              </a:ext>
            </a:extLst>
          </p:cNvPr>
          <p:cNvSpPr/>
          <p:nvPr/>
        </p:nvSpPr>
        <p:spPr>
          <a:xfrm>
            <a:off x="3518277" y="4441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[post]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CEEE16-4C0C-4C4C-9472-E4C09EA4D3DB}"/>
              </a:ext>
            </a:extLst>
          </p:cNvPr>
          <p:cNvSpPr/>
          <p:nvPr/>
        </p:nvSpPr>
        <p:spPr>
          <a:xfrm>
            <a:off x="7943088" y="1690688"/>
            <a:ext cx="3169920" cy="4002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Semaphore</a:t>
            </a:r>
            <a:r>
              <a:rPr kumimoji="1" lang="zh-CN" altLang="en-US" dirty="0"/>
              <a:t>在一個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中不一定要成對出現，例如左例：</a:t>
            </a:r>
            <a:r>
              <a:rPr kumimoji="1" lang="en-US" altLang="zh-CN" dirty="0"/>
              <a:t>thread2 </a:t>
            </a:r>
            <a:r>
              <a:rPr kumimoji="1" lang="zh-CN" altLang="en-US" dirty="0"/>
              <a:t>等</a:t>
            </a:r>
            <a:r>
              <a:rPr kumimoji="1" lang="en-US" altLang="zh-CN" dirty="0"/>
              <a:t>thread1</a:t>
            </a:r>
            <a:r>
              <a:rPr kumimoji="1" lang="zh-CN" altLang="en-US" dirty="0"/>
              <a:t>執行</a:t>
            </a:r>
            <a:r>
              <a:rPr kumimoji="1" lang="en-US" altLang="zh-CN" dirty="0"/>
              <a:t> 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wait</a:t>
            </a:r>
            <a:r>
              <a:rPr kumimoji="1" lang="zh-CN" altLang="en-US" dirty="0"/>
              <a:t>期間，</a:t>
            </a:r>
            <a:r>
              <a:rPr kumimoji="1" lang="en-US" altLang="zh-CN" dirty="0"/>
              <a:t>thread2</a:t>
            </a:r>
            <a:r>
              <a:rPr kumimoji="1" lang="zh-CN" altLang="en-US" dirty="0"/>
              <a:t>會讓出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2623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F4845-CFDE-694A-8EBB-1E961C91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semaphore</a:t>
            </a:r>
            <a:r>
              <a:rPr kumimoji="1" lang="en-US" altLang="zh-TW" dirty="0"/>
              <a:t> &amp; mutex –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sleep waiting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B3E71B-0AA7-0D48-BED8-DC30D6F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136</a:t>
            </a:fld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B2A2A29B-61C7-EB45-8782-F49F2D799CD1}"/>
              </a:ext>
            </a:extLst>
          </p:cNvPr>
          <p:cNvSpPr/>
          <p:nvPr/>
        </p:nvSpPr>
        <p:spPr>
          <a:xfrm>
            <a:off x="838200" y="5415986"/>
            <a:ext cx="636727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CEEE16-4C0C-4C4C-9472-E4C09EA4D3DB}"/>
              </a:ext>
            </a:extLst>
          </p:cNvPr>
          <p:cNvSpPr/>
          <p:nvPr/>
        </p:nvSpPr>
        <p:spPr>
          <a:xfrm>
            <a:off x="7943088" y="1690688"/>
            <a:ext cx="3169920" cy="4002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Semaphore</a:t>
            </a:r>
            <a:r>
              <a:rPr kumimoji="1" lang="zh-CN" altLang="en-US" dirty="0"/>
              <a:t>可以給初始值，初始值可以是任何整數，包含</a:t>
            </a:r>
            <a:r>
              <a:rPr kumimoji="1" lang="en-US" altLang="zh-CN" dirty="0"/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以左圖為例，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(3)</a:t>
            </a:r>
            <a:r>
              <a:rPr kumimoji="1" lang="zh-CN" altLang="en-US" dirty="0"/>
              <a:t>代表可以允許</a:t>
            </a:r>
            <a:r>
              <a:rPr kumimoji="1" lang="en-US" altLang="zh-CN" dirty="0"/>
              <a:t>3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進入</a:t>
            </a:r>
            <a:r>
              <a:rPr kumimoji="1" lang="en-US" altLang="zh-CN" dirty="0"/>
              <a:t>CS</a:t>
            </a:r>
            <a:r>
              <a:rPr kumimoji="1" lang="zh-CN" altLang="en-US" dirty="0"/>
              <a:t>，第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想進入</a:t>
            </a:r>
            <a:r>
              <a:rPr kumimoji="1" lang="en-US" altLang="zh-CN" dirty="0"/>
              <a:t>CS</a:t>
            </a:r>
            <a:r>
              <a:rPr kumimoji="1" lang="zh-CN" altLang="en-US" dirty="0"/>
              <a:t>時，必須稍候（釋放出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），等有人離開（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）才可進入</a:t>
            </a:r>
            <a:r>
              <a:rPr kumimoji="1" lang="en-US" altLang="zh-CN" dirty="0"/>
              <a:t>CS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AA8F48-D133-394A-A00C-BB8ADA1ECB7B}"/>
              </a:ext>
            </a:extLst>
          </p:cNvPr>
          <p:cNvSpPr/>
          <p:nvPr/>
        </p:nvSpPr>
        <p:spPr>
          <a:xfrm>
            <a:off x="1463620" y="534409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kumimoji="1"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init</a:t>
            </a:r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(3)]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B1E0466B-3F3F-F349-8555-E96F366CE176}"/>
              </a:ext>
            </a:extLst>
          </p:cNvPr>
          <p:cNvSpPr/>
          <p:nvPr/>
        </p:nvSpPr>
        <p:spPr>
          <a:xfrm>
            <a:off x="838200" y="4699503"/>
            <a:ext cx="2093976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9F75CC-4AC6-0E4A-9934-39CC74BBC482}"/>
              </a:ext>
            </a:extLst>
          </p:cNvPr>
          <p:cNvSpPr/>
          <p:nvPr/>
        </p:nvSpPr>
        <p:spPr>
          <a:xfrm>
            <a:off x="2245942" y="462761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[wait]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473C3EB9-06FC-D248-B4FF-4830D1C15E30}"/>
              </a:ext>
            </a:extLst>
          </p:cNvPr>
          <p:cNvSpPr/>
          <p:nvPr/>
        </p:nvSpPr>
        <p:spPr>
          <a:xfrm>
            <a:off x="2932176" y="4694562"/>
            <a:ext cx="4273296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0A0D9E3F-1CCA-A94E-9512-9789D3ECAED7}"/>
              </a:ext>
            </a:extLst>
          </p:cNvPr>
          <p:cNvSpPr/>
          <p:nvPr/>
        </p:nvSpPr>
        <p:spPr>
          <a:xfrm>
            <a:off x="838200" y="4067209"/>
            <a:ext cx="2350008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828B7E-EB01-0042-BB98-0867E96D3185}"/>
              </a:ext>
            </a:extLst>
          </p:cNvPr>
          <p:cNvSpPr/>
          <p:nvPr/>
        </p:nvSpPr>
        <p:spPr>
          <a:xfrm>
            <a:off x="2526358" y="399037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[wait]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1DD06C2A-9E56-7048-B60F-4769F5CE8EBD}"/>
              </a:ext>
            </a:extLst>
          </p:cNvPr>
          <p:cNvSpPr/>
          <p:nvPr/>
        </p:nvSpPr>
        <p:spPr>
          <a:xfrm>
            <a:off x="3188208" y="4062268"/>
            <a:ext cx="401726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EEBCB58F-773B-C543-B299-EE9B072CEE31}"/>
              </a:ext>
            </a:extLst>
          </p:cNvPr>
          <p:cNvSpPr/>
          <p:nvPr/>
        </p:nvSpPr>
        <p:spPr>
          <a:xfrm>
            <a:off x="838200" y="3441974"/>
            <a:ext cx="2350008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B5B625-8902-E940-A27A-9AAA9EEA063A}"/>
              </a:ext>
            </a:extLst>
          </p:cNvPr>
          <p:cNvSpPr/>
          <p:nvPr/>
        </p:nvSpPr>
        <p:spPr>
          <a:xfrm>
            <a:off x="2526358" y="336514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[wait]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8" name="向右箭號 27">
            <a:extLst>
              <a:ext uri="{FF2B5EF4-FFF2-40B4-BE49-F238E27FC236}">
                <a16:creationId xmlns:a16="http://schemas.microsoft.com/office/drawing/2014/main" id="{019A931F-A65A-2144-9D29-7162319C2DEA}"/>
              </a:ext>
            </a:extLst>
          </p:cNvPr>
          <p:cNvSpPr/>
          <p:nvPr/>
        </p:nvSpPr>
        <p:spPr>
          <a:xfrm>
            <a:off x="3188208" y="3437033"/>
            <a:ext cx="401726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A99C05B8-9A77-724A-BA81-5A96C1F9DE9E}"/>
              </a:ext>
            </a:extLst>
          </p:cNvPr>
          <p:cNvSpPr/>
          <p:nvPr/>
        </p:nvSpPr>
        <p:spPr>
          <a:xfrm>
            <a:off x="838200" y="2737790"/>
            <a:ext cx="2916936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572EB-DDCB-8F49-8957-21D9445AC761}"/>
              </a:ext>
            </a:extLst>
          </p:cNvPr>
          <p:cNvSpPr/>
          <p:nvPr/>
        </p:nvSpPr>
        <p:spPr>
          <a:xfrm>
            <a:off x="3087799" y="264251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[wait]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1" name="向右箭號 30">
            <a:extLst>
              <a:ext uri="{FF2B5EF4-FFF2-40B4-BE49-F238E27FC236}">
                <a16:creationId xmlns:a16="http://schemas.microsoft.com/office/drawing/2014/main" id="{7F328BA2-349B-3E4A-B8A6-87CA1D6610EC}"/>
              </a:ext>
            </a:extLst>
          </p:cNvPr>
          <p:cNvSpPr/>
          <p:nvPr/>
        </p:nvSpPr>
        <p:spPr>
          <a:xfrm>
            <a:off x="6004734" y="2732849"/>
            <a:ext cx="1200737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8AAE0B-209F-174F-903B-CCB09D1C7FB8}"/>
              </a:ext>
            </a:extLst>
          </p:cNvPr>
          <p:cNvSpPr/>
          <p:nvPr/>
        </p:nvSpPr>
        <p:spPr>
          <a:xfrm>
            <a:off x="5311598" y="336514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[post]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E473E7-20DD-1445-B7E3-918C2CC1C12D}"/>
              </a:ext>
            </a:extLst>
          </p:cNvPr>
          <p:cNvSpPr/>
          <p:nvPr/>
        </p:nvSpPr>
        <p:spPr>
          <a:xfrm>
            <a:off x="5847214" y="26425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4" name="直線圖說文字 1 33">
            <a:extLst>
              <a:ext uri="{FF2B5EF4-FFF2-40B4-BE49-F238E27FC236}">
                <a16:creationId xmlns:a16="http://schemas.microsoft.com/office/drawing/2014/main" id="{30C375FB-4689-BB49-9B76-F21F895243BE}"/>
              </a:ext>
            </a:extLst>
          </p:cNvPr>
          <p:cNvSpPr/>
          <p:nvPr/>
        </p:nvSpPr>
        <p:spPr>
          <a:xfrm>
            <a:off x="6496812" y="1781026"/>
            <a:ext cx="879348" cy="558635"/>
          </a:xfrm>
          <a:prstGeom prst="borderCallout1">
            <a:avLst>
              <a:gd name="adj1" fmla="val 50999"/>
              <a:gd name="adj2" fmla="val -9406"/>
              <a:gd name="adj3" fmla="val 162360"/>
              <a:gd name="adj4" fmla="val -61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成功，等到</a:t>
            </a:r>
            <a:r>
              <a:rPr lang="en-US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post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5" name="直線圖說文字 1 34">
            <a:extLst>
              <a:ext uri="{FF2B5EF4-FFF2-40B4-BE49-F238E27FC236}">
                <a16:creationId xmlns:a16="http://schemas.microsoft.com/office/drawing/2014/main" id="{39BB2C8A-5397-E44B-83AB-D5B1EE0698A1}"/>
              </a:ext>
            </a:extLst>
          </p:cNvPr>
          <p:cNvSpPr/>
          <p:nvPr/>
        </p:nvSpPr>
        <p:spPr>
          <a:xfrm>
            <a:off x="2648125" y="5797715"/>
            <a:ext cx="879348" cy="558635"/>
          </a:xfrm>
          <a:prstGeom prst="borderCallout1">
            <a:avLst>
              <a:gd name="adj1" fmla="val 50999"/>
              <a:gd name="adj2" fmla="val -9406"/>
              <a:gd name="adj3" fmla="val -11146"/>
              <a:gd name="adj4" fmla="val -42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允許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個</a:t>
            </a:r>
            <a:r>
              <a:rPr lang="en-US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thread</a:t>
            </a:r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進入</a:t>
            </a:r>
            <a:r>
              <a:rPr lang="en-US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CS</a:t>
            </a:r>
            <a:endParaRPr lang="en-US" altLang="zh-TW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F2D0AB-F292-6144-9722-099DA1E4FD0A}"/>
              </a:ext>
            </a:extLst>
          </p:cNvPr>
          <p:cNvSpPr txBox="1"/>
          <p:nvPr/>
        </p:nvSpPr>
        <p:spPr>
          <a:xfrm>
            <a:off x="486624" y="5147131"/>
            <a:ext cx="10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thread1</a:t>
            </a:r>
            <a:endParaRPr kumimoji="1"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6614504-1B0F-E74D-BA84-4A175197F37A}"/>
              </a:ext>
            </a:extLst>
          </p:cNvPr>
          <p:cNvSpPr txBox="1"/>
          <p:nvPr/>
        </p:nvSpPr>
        <p:spPr>
          <a:xfrm>
            <a:off x="486624" y="4434577"/>
            <a:ext cx="10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thread2</a:t>
            </a:r>
            <a:endParaRPr kumimoji="1"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B958C2A-7C87-1842-9A0A-AD866EEC5B47}"/>
              </a:ext>
            </a:extLst>
          </p:cNvPr>
          <p:cNvSpPr txBox="1"/>
          <p:nvPr/>
        </p:nvSpPr>
        <p:spPr>
          <a:xfrm>
            <a:off x="486624" y="3802779"/>
            <a:ext cx="10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thread3</a:t>
            </a:r>
            <a:endParaRPr kumimoji="1"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1E28E59-3589-1144-A444-5F2CC70980F9}"/>
              </a:ext>
            </a:extLst>
          </p:cNvPr>
          <p:cNvSpPr txBox="1"/>
          <p:nvPr/>
        </p:nvSpPr>
        <p:spPr>
          <a:xfrm>
            <a:off x="486624" y="3185418"/>
            <a:ext cx="10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thread4</a:t>
            </a:r>
            <a:endParaRPr kumimoji="1"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6A674D5-0EAF-754D-9C0D-96638BFEEAAE}"/>
              </a:ext>
            </a:extLst>
          </p:cNvPr>
          <p:cNvSpPr txBox="1"/>
          <p:nvPr/>
        </p:nvSpPr>
        <p:spPr>
          <a:xfrm>
            <a:off x="486624" y="2488622"/>
            <a:ext cx="10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thread5</a:t>
            </a:r>
            <a:endParaRPr kumimoji="1" lang="zh-TW" altLang="en-US" sz="1400" dirty="0"/>
          </a:p>
        </p:txBody>
      </p:sp>
      <p:sp>
        <p:nvSpPr>
          <p:cNvPr id="40" name="右中括弧 39">
            <a:extLst>
              <a:ext uri="{FF2B5EF4-FFF2-40B4-BE49-F238E27FC236}">
                <a16:creationId xmlns:a16="http://schemas.microsoft.com/office/drawing/2014/main" id="{12D6E76B-0568-D148-B008-95E2072DBE7E}"/>
              </a:ext>
            </a:extLst>
          </p:cNvPr>
          <p:cNvSpPr/>
          <p:nvPr/>
        </p:nvSpPr>
        <p:spPr>
          <a:xfrm rot="5400000">
            <a:off x="4733925" y="1872951"/>
            <a:ext cx="213360" cy="2120646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74CAA85-BDC9-F348-B6E3-B837B16E419C}"/>
              </a:ext>
            </a:extLst>
          </p:cNvPr>
          <p:cNvSpPr txBox="1"/>
          <p:nvPr/>
        </p:nvSpPr>
        <p:spPr>
          <a:xfrm>
            <a:off x="3153640" y="3007492"/>
            <a:ext cx="337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/>
              <a:t>這一段時間，</a:t>
            </a:r>
            <a:r>
              <a:rPr kumimoji="1" lang="en-US" altLang="zh-TW" sz="1400" dirty="0"/>
              <a:t>thread5</a:t>
            </a:r>
            <a:r>
              <a:rPr kumimoji="1" lang="zh-CN" altLang="en-US" sz="1400" dirty="0"/>
              <a:t>讓出</a:t>
            </a:r>
            <a:r>
              <a:rPr kumimoji="1" lang="en-US" altLang="zh-CN" sz="1400" dirty="0"/>
              <a:t>CPU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03982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280-F8DD-1448-BF7A-51B4F0BA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 -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busy waiting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F64826-38AA-D04A-B5FD-7089B545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137</a:t>
            </a:fld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7308E1C9-8F1E-BB44-A501-0144960A6798}"/>
              </a:ext>
            </a:extLst>
          </p:cNvPr>
          <p:cNvSpPr/>
          <p:nvPr/>
        </p:nvSpPr>
        <p:spPr>
          <a:xfrm>
            <a:off x="886968" y="4525970"/>
            <a:ext cx="6318504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F12E60D1-8415-EB4F-B865-234D0E18104F}"/>
              </a:ext>
            </a:extLst>
          </p:cNvPr>
          <p:cNvSpPr/>
          <p:nvPr/>
        </p:nvSpPr>
        <p:spPr>
          <a:xfrm>
            <a:off x="1167384" y="2846832"/>
            <a:ext cx="1917192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5BA457-45D4-A440-AC58-2EF3880D1906}"/>
              </a:ext>
            </a:extLst>
          </p:cNvPr>
          <p:cNvSpPr txBox="1"/>
          <p:nvPr/>
        </p:nvSpPr>
        <p:spPr>
          <a:xfrm>
            <a:off x="2638044" y="2774942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049D0A56-065F-F44D-91D7-AEE83B550AA3}"/>
              </a:ext>
            </a:extLst>
          </p:cNvPr>
          <p:cNvSpPr/>
          <p:nvPr/>
        </p:nvSpPr>
        <p:spPr>
          <a:xfrm>
            <a:off x="4355592" y="2846832"/>
            <a:ext cx="2849880" cy="2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8" name="直線圖說文字 1 7">
            <a:extLst>
              <a:ext uri="{FF2B5EF4-FFF2-40B4-BE49-F238E27FC236}">
                <a16:creationId xmlns:a16="http://schemas.microsoft.com/office/drawing/2014/main" id="{A89788E9-4833-D346-93AE-E5881C8E21D4}"/>
              </a:ext>
            </a:extLst>
          </p:cNvPr>
          <p:cNvSpPr/>
          <p:nvPr/>
        </p:nvSpPr>
        <p:spPr>
          <a:xfrm>
            <a:off x="4704588" y="1690688"/>
            <a:ext cx="1336548" cy="710841"/>
          </a:xfrm>
          <a:prstGeom prst="borderCallout1">
            <a:avLst>
              <a:gd name="adj1" fmla="val 60032"/>
              <a:gd name="adj2" fmla="val -4150"/>
              <a:gd name="adj3" fmla="val 153752"/>
              <a:gd name="adj4" fmla="val -30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因為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waiting==</a:t>
            </a:r>
            <a:r>
              <a:rPr lang="en-US" altLang="zh-TW" sz="105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鎖定成功；</a:t>
            </a:r>
            <a:endParaRPr lang="en-US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令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waiting=</a:t>
            </a:r>
            <a:r>
              <a:rPr lang="en-US" altLang="zh-TW" sz="105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1050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Menlo" panose="020B0609030804020204" pitchFamily="49" charset="0"/>
              </a:rPr>
              <a:t>避免其他人闖入</a:t>
            </a:r>
            <a:endParaRPr lang="en-US" altLang="zh-TW" sz="1050" dirty="0">
              <a:solidFill>
                <a:schemeClr val="tx1"/>
              </a:solidFill>
              <a:latin typeface="Menlo" panose="020B0609030804020204" pitchFamily="49" charset="0"/>
            </a:endParaRPr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F5262576-CB69-AB4A-83FA-55F4FDF0270C}"/>
              </a:ext>
            </a:extLst>
          </p:cNvPr>
          <p:cNvSpPr/>
          <p:nvPr/>
        </p:nvSpPr>
        <p:spPr>
          <a:xfrm>
            <a:off x="2991612" y="2064102"/>
            <a:ext cx="1418409" cy="337426"/>
          </a:xfrm>
          <a:prstGeom prst="borderCallout1">
            <a:avLst>
              <a:gd name="adj1" fmla="val 60032"/>
              <a:gd name="adj2" fmla="val -3389"/>
              <a:gd name="adj3" fmla="val 216897"/>
              <a:gd name="adj4" fmla="val -163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(waiting);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1C7876-DDE4-7541-9CA4-F291D0AB0AB2}"/>
              </a:ext>
            </a:extLst>
          </p:cNvPr>
          <p:cNvSpPr txBox="1"/>
          <p:nvPr/>
        </p:nvSpPr>
        <p:spPr>
          <a:xfrm>
            <a:off x="4186428" y="2756654"/>
            <a:ext cx="17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60144A6F-9C98-5942-8DD4-80A0F888F04A}"/>
              </a:ext>
            </a:extLst>
          </p:cNvPr>
          <p:cNvSpPr/>
          <p:nvPr/>
        </p:nvSpPr>
        <p:spPr>
          <a:xfrm rot="5400000">
            <a:off x="3618738" y="2709172"/>
            <a:ext cx="213360" cy="108356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726A01-472C-F04C-BEE6-3F749CCC4B2D}"/>
              </a:ext>
            </a:extLst>
          </p:cNvPr>
          <p:cNvSpPr txBox="1"/>
          <p:nvPr/>
        </p:nvSpPr>
        <p:spPr>
          <a:xfrm>
            <a:off x="2034159" y="3410712"/>
            <a:ext cx="338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這一段時間，</a:t>
            </a:r>
            <a:r>
              <a:rPr kumimoji="1" lang="en-US" altLang="zh-TW" dirty="0"/>
              <a:t>thread2</a:t>
            </a:r>
            <a:r>
              <a:rPr kumimoji="1" lang="zh-TW" altLang="en-US" dirty="0"/>
              <a:t>執行測試迴圈，</a:t>
            </a:r>
            <a:r>
              <a:rPr kumimoji="1" lang="zh-TW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並沒有</a:t>
            </a:r>
            <a:r>
              <a:rPr kumimoji="1" lang="zh-TW" altLang="en-US" dirty="0"/>
              <a:t>釋放出</a:t>
            </a:r>
            <a:r>
              <a:rPr kumimoji="1" lang="en-US" altLang="zh-TW" dirty="0"/>
              <a:t>CPU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292641A-1DED-9646-87F2-321432743149}"/>
              </a:ext>
            </a:extLst>
          </p:cNvPr>
          <p:cNvSpPr txBox="1"/>
          <p:nvPr/>
        </p:nvSpPr>
        <p:spPr>
          <a:xfrm>
            <a:off x="509016" y="2494311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thread2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E143CB-B3B9-A546-BB5C-6759686C37CA}"/>
              </a:ext>
            </a:extLst>
          </p:cNvPr>
          <p:cNvSpPr txBox="1"/>
          <p:nvPr/>
        </p:nvSpPr>
        <p:spPr>
          <a:xfrm>
            <a:off x="509016" y="419111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thread1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C39155-DE42-004B-8678-88C1D239710F}"/>
              </a:ext>
            </a:extLst>
          </p:cNvPr>
          <p:cNvSpPr/>
          <p:nvPr/>
        </p:nvSpPr>
        <p:spPr>
          <a:xfrm>
            <a:off x="1914597" y="4437267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[lock                 unlock]</a:t>
            </a:r>
            <a:endParaRPr kumimoji="1"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508A29F9-BA3A-6849-9723-B2FF8F21EA7F}"/>
              </a:ext>
            </a:extLst>
          </p:cNvPr>
          <p:cNvSpPr/>
          <p:nvPr/>
        </p:nvSpPr>
        <p:spPr>
          <a:xfrm>
            <a:off x="3183636" y="2855975"/>
            <a:ext cx="1083564" cy="2255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000000"/>
              </a:highlight>
            </a:endParaRPr>
          </a:p>
        </p:txBody>
      </p:sp>
      <p:sp>
        <p:nvSpPr>
          <p:cNvPr id="20" name="直線圖說文字 1 19">
            <a:extLst>
              <a:ext uri="{FF2B5EF4-FFF2-40B4-BE49-F238E27FC236}">
                <a16:creationId xmlns:a16="http://schemas.microsoft.com/office/drawing/2014/main" id="{5E76D56F-8757-3B4E-9F67-8BAF54F63CFD}"/>
              </a:ext>
            </a:extLst>
          </p:cNvPr>
          <p:cNvSpPr/>
          <p:nvPr/>
        </p:nvSpPr>
        <p:spPr>
          <a:xfrm>
            <a:off x="2265752" y="5186823"/>
            <a:ext cx="1422327" cy="488553"/>
          </a:xfrm>
          <a:prstGeom prst="borderCallout1">
            <a:avLst>
              <a:gd name="adj1" fmla="val 43512"/>
              <a:gd name="adj2" fmla="val -3406"/>
              <a:gd name="adj3" fmla="val -79977"/>
              <a:gd name="adj4" fmla="val -1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(waiting);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waiting=</a:t>
            </a:r>
            <a:r>
              <a:rPr lang="en-US" altLang="zh-TW" sz="105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1" name="直線圖說文字 1 20">
            <a:extLst>
              <a:ext uri="{FF2B5EF4-FFF2-40B4-BE49-F238E27FC236}">
                <a16:creationId xmlns:a16="http://schemas.microsoft.com/office/drawing/2014/main" id="{7E290D57-4803-5B44-A480-B258B46ACF13}"/>
              </a:ext>
            </a:extLst>
          </p:cNvPr>
          <p:cNvSpPr/>
          <p:nvPr/>
        </p:nvSpPr>
        <p:spPr>
          <a:xfrm>
            <a:off x="4502985" y="5186822"/>
            <a:ext cx="1422327" cy="488553"/>
          </a:xfrm>
          <a:prstGeom prst="borderCallout1">
            <a:avLst>
              <a:gd name="adj1" fmla="val 43512"/>
              <a:gd name="adj2" fmla="val -3406"/>
              <a:gd name="adj3" fmla="val -79977"/>
              <a:gd name="adj4" fmla="val -1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waiting=</a:t>
            </a:r>
            <a:r>
              <a:rPr lang="en-US" altLang="zh-TW" sz="105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2" name="直線圖說文字 1 21">
            <a:extLst>
              <a:ext uri="{FF2B5EF4-FFF2-40B4-BE49-F238E27FC236}">
                <a16:creationId xmlns:a16="http://schemas.microsoft.com/office/drawing/2014/main" id="{249437F3-5440-4D47-8ED3-00BCB8294E32}"/>
              </a:ext>
            </a:extLst>
          </p:cNvPr>
          <p:cNvSpPr/>
          <p:nvPr/>
        </p:nvSpPr>
        <p:spPr>
          <a:xfrm>
            <a:off x="6224016" y="2061635"/>
            <a:ext cx="981456" cy="337426"/>
          </a:xfrm>
          <a:prstGeom prst="borderCallout1">
            <a:avLst>
              <a:gd name="adj1" fmla="val 60032"/>
              <a:gd name="adj2" fmla="val -4150"/>
              <a:gd name="adj3" fmla="val 209331"/>
              <a:gd name="adj4" fmla="val -632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waiting=</a:t>
            </a:r>
            <a:r>
              <a:rPr lang="en-US" altLang="zh-TW" sz="105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AECADF-9076-C34B-A8EB-DEE2E8CBD385}"/>
              </a:ext>
            </a:extLst>
          </p:cNvPr>
          <p:cNvSpPr/>
          <p:nvPr/>
        </p:nvSpPr>
        <p:spPr>
          <a:xfrm>
            <a:off x="7943088" y="1690688"/>
            <a:ext cx="3169920" cy="4002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Spinlock</a:t>
            </a:r>
            <a:r>
              <a:rPr kumimoji="1" lang="zh-CN" altLang="en-US" dirty="0"/>
              <a:t>在用法上很像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，其時做方法是用</a:t>
            </a:r>
            <a:r>
              <a:rPr kumimoji="1" lang="en-US" altLang="zh-CN" dirty="0"/>
              <a:t>while(waiting);</a:t>
            </a:r>
            <a:r>
              <a:rPr kumimoji="1" lang="zh-CN" altLang="en-US" dirty="0"/>
              <a:t>不斷的對</a:t>
            </a:r>
            <a:r>
              <a:rPr kumimoji="1" lang="en-US" altLang="zh-CN" dirty="0"/>
              <a:t>waiting</a:t>
            </a:r>
            <a:r>
              <a:rPr kumimoji="1" lang="zh-CN" altLang="en-US" dirty="0"/>
              <a:t>進行測試，直到</a:t>
            </a:r>
            <a:r>
              <a:rPr kumimoji="1" lang="en-US" altLang="zh-CN" dirty="0"/>
              <a:t>waiting==0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如左圖，在測試期間，</a:t>
            </a:r>
            <a:r>
              <a:rPr kumimoji="1" lang="en-US" altLang="zh-CN" dirty="0"/>
              <a:t>thread2</a:t>
            </a:r>
            <a:r>
              <a:rPr kumimoji="1" lang="zh-CN" altLang="en-US" dirty="0"/>
              <a:t>並沒有釋放出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給其他人執行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5900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4CDCD-129F-CE41-8A95-DC305BF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8802FE-A259-CA4A-9D30-0E64F72E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138</a:t>
            </a:fld>
            <a:endParaRPr kumimoji="1"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C6ABCFE-3141-7F4A-9E14-CF582EB8E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24374"/>
              </p:ext>
            </p:extLst>
          </p:nvPr>
        </p:nvGraphicFramePr>
        <p:xfrm>
          <a:off x="838200" y="1914482"/>
          <a:ext cx="10515600" cy="32427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8872">
                  <a:extLst>
                    <a:ext uri="{9D8B030D-6E8A-4147-A177-3AD203B41FA5}">
                      <a16:colId xmlns:a16="http://schemas.microsoft.com/office/drawing/2014/main" val="1033861925"/>
                    </a:ext>
                  </a:extLst>
                </a:gridCol>
                <a:gridCol w="3293364">
                  <a:extLst>
                    <a:ext uri="{9D8B030D-6E8A-4147-A177-3AD203B41FA5}">
                      <a16:colId xmlns:a16="http://schemas.microsoft.com/office/drawing/2014/main" val="3543410928"/>
                    </a:ext>
                  </a:extLst>
                </a:gridCol>
                <a:gridCol w="3293364">
                  <a:extLst>
                    <a:ext uri="{9D8B030D-6E8A-4147-A177-3AD203B41FA5}">
                      <a16:colId xmlns:a16="http://schemas.microsoft.com/office/drawing/2014/main" val="1709989693"/>
                    </a:ext>
                  </a:extLst>
                </a:gridCol>
              </a:tblGrid>
              <a:tr h="1080911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context switch</a:t>
                      </a:r>
                    </a:p>
                    <a:p>
                      <a:pPr algn="ctr"/>
                      <a:r>
                        <a:rPr lang="zh-TW" altLang="en-US" sz="2000" dirty="0"/>
                        <a:t>（釋放出</a:t>
                      </a:r>
                      <a:r>
                        <a:rPr lang="en-US" altLang="zh-TW" sz="2000" dirty="0"/>
                        <a:t>CPU</a:t>
                      </a:r>
                      <a:r>
                        <a:rPr lang="zh-TW" altLang="en-US" sz="2000" dirty="0"/>
                        <a:t>，切換到其他</a:t>
                      </a:r>
                      <a:r>
                        <a:rPr lang="en-US" altLang="zh-TW" sz="2000" dirty="0"/>
                        <a:t>process/thread</a:t>
                      </a:r>
                      <a:r>
                        <a:rPr lang="zh-CN" altLang="en-US" sz="2000" dirty="0"/>
                        <a:t>處理</a:t>
                      </a:r>
                      <a:r>
                        <a:rPr lang="zh-TW" altLang="en-US" sz="2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while(waiting);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49189"/>
                  </a:ext>
                </a:extLst>
              </a:tr>
              <a:tr h="108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busy waiting</a:t>
                      </a:r>
                    </a:p>
                    <a:p>
                      <a:pPr algn="ctr"/>
                      <a:r>
                        <a:rPr lang="en-US" altLang="zh-TW" sz="2400" dirty="0"/>
                        <a:t>(</a:t>
                      </a:r>
                      <a:r>
                        <a:rPr lang="zh-CN" altLang="en-US" sz="2400" dirty="0"/>
                        <a:t>如：</a:t>
                      </a:r>
                      <a:r>
                        <a:rPr lang="en-US" altLang="zh-CN" sz="2400" dirty="0"/>
                        <a:t>spinlock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2000" dirty="0"/>
                        <a:t>隨著等待時間越長</a:t>
                      </a:r>
                      <a:endParaRPr lang="en-US" altLang="zh-TW" sz="2000" dirty="0"/>
                    </a:p>
                    <a:p>
                      <a:pPr algn="r"/>
                      <a:r>
                        <a:rPr lang="en-US" altLang="zh-TW" sz="2000" dirty="0"/>
                        <a:t>overhead</a:t>
                      </a:r>
                      <a:r>
                        <a:rPr lang="zh-TW" altLang="en-US" sz="2000" dirty="0"/>
                        <a:t>越大</a:t>
                      </a:r>
                      <a:endParaRPr lang="en-US" altLang="zh-TW" sz="2000" dirty="0"/>
                    </a:p>
                    <a:p>
                      <a:pPr algn="r"/>
                      <a:r>
                        <a:rPr lang="zh-TW" altLang="en-US" sz="2000" dirty="0"/>
                        <a:t>適用於</a:t>
                      </a:r>
                      <a:r>
                        <a:rPr lang="en-US" altLang="zh-TW" sz="2000" dirty="0"/>
                        <a:t>CS</a:t>
                      </a:r>
                      <a:r>
                        <a:rPr lang="zh-CN" altLang="en-US" sz="2000" dirty="0"/>
                        <a:t>比較小的情況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42444"/>
                  </a:ext>
                </a:extLst>
              </a:tr>
              <a:tr h="108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sleep waiting</a:t>
                      </a:r>
                    </a:p>
                    <a:p>
                      <a:pPr algn="ctr"/>
                      <a:r>
                        <a:rPr lang="zh-TW" altLang="en-US" sz="2400" dirty="0"/>
                        <a:t>（如：</a:t>
                      </a:r>
                      <a:r>
                        <a:rPr lang="en-US" altLang="zh-TW" sz="2400" dirty="0"/>
                        <a:t>mutex</a:t>
                      </a:r>
                      <a:r>
                        <a:rPr lang="zh-TW" altLang="en-US" sz="2400" dirty="0"/>
                        <a:t>、</a:t>
                      </a:r>
                      <a:r>
                        <a:rPr lang="en-US" altLang="zh-TW" sz="2400" dirty="0"/>
                        <a:t>semaphore</a:t>
                      </a:r>
                      <a:r>
                        <a:rPr lang="zh-TW" altLang="en-US" sz="24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Context-switch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overhead</a:t>
                      </a:r>
                      <a:r>
                        <a:rPr lang="zh-CN" altLang="en-US" sz="1600" dirty="0"/>
                        <a:t>是定值</a:t>
                      </a:r>
                      <a:endParaRPr lang="en-US" altLang="zh-CN" sz="1600" dirty="0"/>
                    </a:p>
                    <a:p>
                      <a:pPr algn="r"/>
                      <a:r>
                        <a:rPr lang="zh-CN" altLang="en-US" sz="1600" dirty="0"/>
                        <a:t>因此適用於</a:t>
                      </a:r>
                      <a:r>
                        <a:rPr lang="en-US" altLang="zh-CN" sz="1600" dirty="0"/>
                        <a:t>CS</a:t>
                      </a:r>
                      <a:r>
                        <a:rPr lang="zh-CN" altLang="en-US" sz="1600" dirty="0"/>
                        <a:t>比較長的情況</a:t>
                      </a:r>
                      <a:endParaRPr lang="en-US" altLang="zh-CN" sz="1600" dirty="0"/>
                    </a:p>
                    <a:p>
                      <a:pPr algn="r"/>
                      <a:r>
                        <a:rPr lang="zh-CN" altLang="en-US" sz="1600" dirty="0"/>
                        <a:t>或者要等比較久的情況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734953"/>
                  </a:ext>
                </a:extLst>
              </a:tr>
            </a:tbl>
          </a:graphicData>
        </a:graphic>
      </p:graphicFrame>
      <p:sp>
        <p:nvSpPr>
          <p:cNvPr id="5" name="L-圖案 4">
            <a:extLst>
              <a:ext uri="{FF2B5EF4-FFF2-40B4-BE49-F238E27FC236}">
                <a16:creationId xmlns:a16="http://schemas.microsoft.com/office/drawing/2014/main" id="{8B7A185E-0C10-6E40-8180-9147C7E02B0B}"/>
              </a:ext>
            </a:extLst>
          </p:cNvPr>
          <p:cNvSpPr/>
          <p:nvPr/>
        </p:nvSpPr>
        <p:spPr>
          <a:xfrm rot="18900000">
            <a:off x="8150351" y="3395472"/>
            <a:ext cx="402336" cy="1889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L-圖案 5">
            <a:extLst>
              <a:ext uri="{FF2B5EF4-FFF2-40B4-BE49-F238E27FC236}">
                <a16:creationId xmlns:a16="http://schemas.microsoft.com/office/drawing/2014/main" id="{FCB379C8-B061-2B47-ABDD-AF30A78E1F0D}"/>
              </a:ext>
            </a:extLst>
          </p:cNvPr>
          <p:cNvSpPr/>
          <p:nvPr/>
        </p:nvSpPr>
        <p:spPr>
          <a:xfrm rot="18900000">
            <a:off x="4828031" y="4504944"/>
            <a:ext cx="402336" cy="1889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83887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47AE-ABA9-4A46-B6A9-A97A295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CN" altLang="en-US" dirty="0"/>
              <a:t>範例程式：</a:t>
            </a:r>
            <a:r>
              <a:rPr kumimoji="1" lang="en-US" altLang="zh-CN" dirty="0"/>
              <a:t>signal-</a:t>
            </a:r>
            <a:r>
              <a:rPr kumimoji="1" lang="en-US" altLang="zh-CN" dirty="0" err="1"/>
              <a:t>wait_mutex.c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C4B20-F9D5-894E-8A85-D22C36A6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792"/>
            <a:ext cx="5209032" cy="47931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thread1(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    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喚醒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thead2//post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(ret !=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errno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=ret;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蠻特別的，要自己設定</a:t>
            </a:r>
            <a:r>
              <a:rPr lang="en-US" altLang="zh-TW" sz="1200" dirty="0" err="1">
                <a:solidFill>
                  <a:srgbClr val="008400"/>
                </a:solidFill>
                <a:latin typeface="Menlo" panose="020B0609030804020204" pitchFamily="49" charset="0"/>
              </a:rPr>
              <a:t>errno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perror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ulock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thread2(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ret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(ret !=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//thread1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thread2//wait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errno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=ret;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蠻特別的，要自己設定</a:t>
            </a:r>
            <a:r>
              <a:rPr lang="en-US" altLang="zh-TW" sz="1200" dirty="0" err="1">
                <a:solidFill>
                  <a:srgbClr val="008400"/>
                </a:solidFill>
                <a:latin typeface="Menlo" panose="020B0609030804020204" pitchFamily="49" charset="0"/>
              </a:rPr>
              <a:t>errno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perror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"lock"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buFont typeface="+mj-lt"/>
              <a:buAutoNum type="arabicPeriod"/>
            </a:pPr>
            <a:endParaRPr kumimoji="1" lang="zh-TW" altLang="en-US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A2D890-F4A0-014D-AE5C-C5D2BF30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139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0384C-0D54-0948-84F8-AE2C562285F9}"/>
              </a:ext>
            </a:extLst>
          </p:cNvPr>
          <p:cNvSpPr/>
          <p:nvPr/>
        </p:nvSpPr>
        <p:spPr>
          <a:xfrm>
            <a:off x="5931408" y="1383792"/>
            <a:ext cx="6260592" cy="310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pthread_mutexattr_settype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PTHREAD_MUTEX_ERRORCHECK);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    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如果傳的第二個參數是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NULL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，程式會卡死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(&amp;mutex, &amp;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zh-TW" alt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*) thread1,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*) thread2,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66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C3B3-C45D-D44F-A52E-B068A21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8E254-9921-A349-B7FE-7C12E766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45941" cy="4351338"/>
          </a:xfrm>
        </p:spPr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對程式設計師而言，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普通的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架構相當於是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SMP+UMA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目前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AMD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ARM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等公司，幾乎都讓同一個封裝上的多核心處理器共用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last level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，例如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L3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這讓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在資料傳遞上變得比傳統的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要來得快速（因為可以透過讀寫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傳遞資料）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pic>
        <p:nvPicPr>
          <p:cNvPr id="4098" name="Picture 2" descr="「intel multi core smart cache l1  l2 l3 8700」的圖片搜尋結果">
            <a:extLst>
              <a:ext uri="{FF2B5EF4-FFF2-40B4-BE49-F238E27FC236}">
                <a16:creationId xmlns:a16="http://schemas.microsoft.com/office/drawing/2014/main" id="{46712E04-88F8-2B41-B979-4FD03AC4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56" y="2158544"/>
            <a:ext cx="3554567" cy="27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22D537-426C-884F-BADA-FA5064D62333}"/>
              </a:ext>
            </a:extLst>
          </p:cNvPr>
          <p:cNvSpPr/>
          <p:nvPr/>
        </p:nvSpPr>
        <p:spPr>
          <a:xfrm>
            <a:off x="5767294" y="6066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https://konspekta.net/lektsiiorgimg/baza8/4374096372124.files/image006.jpg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03E5D7D-365B-BD40-98C5-BC1EF17E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22108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9BC62-38A5-EF4C-A04F-F8F5B1F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B39E8-B6D8-0C4B-947C-3B73A40B7DB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./signal-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wait_mutex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ulock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Operation not permitted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lock: Resource deadlock avoided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402AD-5A8C-EB40-BBAD-5150374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2561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47AE-ABA9-4A46-B6A9-A97A295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CN" altLang="en-US" dirty="0"/>
              <a:t>範例程式：</a:t>
            </a:r>
            <a:r>
              <a:rPr kumimoji="1" lang="en-US" altLang="zh-CN" dirty="0"/>
              <a:t>signal-</a:t>
            </a:r>
            <a:r>
              <a:rPr kumimoji="1" lang="en-US" altLang="zh-CN" dirty="0" err="1"/>
              <a:t>wait_semaphore.c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C4B20-F9D5-894E-8A85-D22C36A6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792"/>
            <a:ext cx="5471160" cy="47931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thread1(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"thread1: sleep 5 sec.\n"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"%d 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sleep(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"5\n"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"thread1: post a signal.\n"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喚醒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thead2//post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2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thread2(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"thread2: wait for thread1...\n"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"thread2: continue\n"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A2D890-F4A0-014D-AE5C-C5D2BF30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0384C-0D54-0948-84F8-AE2C562285F9}"/>
              </a:ext>
            </a:extLst>
          </p:cNvPr>
          <p:cNvSpPr/>
          <p:nvPr/>
        </p:nvSpPr>
        <p:spPr>
          <a:xfrm>
            <a:off x="5931408" y="1383792"/>
            <a:ext cx="6260592" cy="227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(&amp;semaphores,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*) thread1,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*) thread2,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2003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9BC62-38A5-EF4C-A04F-F8F5B1F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B39E8-B6D8-0C4B-947C-3B73A40B7DB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timedetail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./signal-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wait_semaphore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thread1: sleep 10 sec.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0 thread2: wait for thread1...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1 2 3 4 5 6 7 8 9 10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thread1: post a signal.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thread2: continue</a:t>
            </a:r>
          </a:p>
          <a:p>
            <a:pPr marL="0" indent="0">
              <a:buNone/>
            </a:pPr>
            <a:b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				10.3609753s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		0.002329s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0.002329s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krl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0.000000s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77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14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context switch: 		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402AD-5A8C-EB40-BBAD-5150374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2187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47AE-ABA9-4A46-B6A9-A97A295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CN" altLang="en-US" dirty="0"/>
              <a:t>範例程式：</a:t>
            </a:r>
            <a:r>
              <a:rPr kumimoji="1" lang="en-US" altLang="zh-CN" dirty="0"/>
              <a:t>signal-</a:t>
            </a:r>
            <a:r>
              <a:rPr kumimoji="1" lang="en-US" altLang="zh-CN" dirty="0" err="1"/>
              <a:t>wait_spinlock.c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C4B20-F9D5-894E-8A85-D22C36A6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792"/>
            <a:ext cx="5471160" cy="4793171"/>
          </a:xfrm>
        </p:spPr>
        <p:txBody>
          <a:bodyPr anchor="t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thread1(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"thread1: sleep 10 sec.\n"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"%d 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sleep(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"10\n"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"thread1: post a signal.\n"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喚醒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thead2//post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thread2(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"thread2: wait for thread1...\n"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"thread2: continue\n"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2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A2D890-F4A0-014D-AE5C-C5D2BF30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0384C-0D54-0948-84F8-AE2C562285F9}"/>
              </a:ext>
            </a:extLst>
          </p:cNvPr>
          <p:cNvSpPr/>
          <p:nvPr/>
        </p:nvSpPr>
        <p:spPr>
          <a:xfrm>
            <a:off x="5931408" y="1383792"/>
            <a:ext cx="6260592" cy="231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main(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 {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id1, id2;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pthread_spin_init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(&amp;spinlock, PTHREAD_PROCESS_PRIVATE);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*) thread1,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pthread_create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,(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*) thread2,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(id1,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pthread_join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(id2,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18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2052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9BC62-38A5-EF4C-A04F-F8F5B1F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B39E8-B6D8-0C4B-947C-3B73A40B7DB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timedetail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./signal-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wait_spinlock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thread1: sleep 10 sec.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0 thread2: wait for thread1...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1 2 3 4 5 6 7 8 9 10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thread1: post a signal.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thread2: continue</a:t>
            </a:r>
          </a:p>
          <a:p>
            <a:pPr marL="0" indent="0">
              <a:buNone/>
            </a:pPr>
            <a:b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				10.2764267s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		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10.002828s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10.002828s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krl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0.000000s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79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13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context switch: 		13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402AD-5A8C-EB40-BBAD-5150374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144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F36BC6-8000-CB48-B71E-674C0270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48" y="3482024"/>
            <a:ext cx="1297432" cy="254590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CF7558B-801E-0345-8D86-7F517A79C61A}"/>
              </a:ext>
            </a:extLst>
          </p:cNvPr>
          <p:cNvSpPr/>
          <p:nvPr/>
        </p:nvSpPr>
        <p:spPr>
          <a:xfrm>
            <a:off x="6266688" y="3302637"/>
            <a:ext cx="1005840" cy="29381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semaphore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59972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9C65B-6D72-4544-9E3B-98EA3788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adaptive mutex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52E1DB-7F90-C448-88AE-2291228B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/>
              <a:t>p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q</a:t>
            </a:r>
            <a:r>
              <a:rPr kumimoji="1" lang="zh-CN" altLang="en-US" sz="2400" dirty="0"/>
              <a:t>競爭</a:t>
            </a:r>
            <a:r>
              <a:rPr kumimoji="1" lang="en-US" altLang="zh-CN" sz="2400" dirty="0"/>
              <a:t>mutex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想要這個</a:t>
            </a:r>
            <a:r>
              <a:rPr kumimoji="1" lang="en-US" altLang="zh-CN" sz="2400" dirty="0"/>
              <a:t>mutex</a:t>
            </a:r>
            <a:r>
              <a:rPr kumimoji="1" lang="zh-CN" altLang="en-US" sz="2400" dirty="0"/>
              <a:t>（即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），討論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的情況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如果</a:t>
            </a:r>
            <a:r>
              <a:rPr kumimoji="1" lang="en-US" altLang="zh-CN" sz="2400" dirty="0"/>
              <a:t>mutex</a:t>
            </a:r>
            <a:r>
              <a:rPr kumimoji="1" lang="zh-CN" altLang="en-US" sz="2400" dirty="0"/>
              <a:t>未上鎖，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獲得鎖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如果上鎖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</a:t>
            </a:r>
            <a:r>
              <a:rPr kumimoji="1" lang="zh-CN" altLang="en-US" dirty="0"/>
              <a:t>在另外一顆處理器，且</a:t>
            </a:r>
            <a:r>
              <a:rPr kumimoji="1" lang="en-US" altLang="zh-CN" dirty="0"/>
              <a:t>q</a:t>
            </a:r>
            <a:r>
              <a:rPr kumimoji="1" lang="zh-CN" altLang="en-US" dirty="0"/>
              <a:t>在</a:t>
            </a:r>
            <a:r>
              <a:rPr kumimoji="1" lang="en-US" altLang="zh-CN" dirty="0"/>
              <a:t>OS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waiting queue</a:t>
            </a:r>
            <a:r>
              <a:rPr kumimoji="1" lang="zh-CN" altLang="en-US" dirty="0"/>
              <a:t>（例如：正在讀資料），則</a:t>
            </a:r>
            <a:r>
              <a:rPr kumimoji="1" lang="en-US" altLang="zh-CN" dirty="0"/>
              <a:t>p</a:t>
            </a:r>
            <a:r>
              <a:rPr kumimoji="1" lang="zh-CN" altLang="en-US" dirty="0"/>
              <a:t>進入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的狀態等待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（即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</a:t>
            </a:r>
            <a:r>
              <a:rPr kumimoji="1" lang="zh-CN" altLang="en-US" dirty="0"/>
              <a:t>在另外一顆處理器，且</a:t>
            </a:r>
            <a:r>
              <a:rPr kumimoji="1" lang="en-US" altLang="zh-CN" dirty="0"/>
              <a:t>q</a:t>
            </a:r>
            <a:r>
              <a:rPr kumimoji="1" lang="zh-CN" altLang="en-US" dirty="0"/>
              <a:t>不在</a:t>
            </a:r>
            <a:r>
              <a:rPr kumimoji="1" lang="en-US" altLang="zh-CN" dirty="0"/>
              <a:t>waiting queue</a:t>
            </a:r>
            <a:r>
              <a:rPr kumimoji="1" lang="zh-CN" altLang="en-US" dirty="0"/>
              <a:t>（表示</a:t>
            </a:r>
            <a:r>
              <a:rPr kumimoji="1" lang="en-US" altLang="zh-CN" dirty="0"/>
              <a:t>q</a:t>
            </a:r>
            <a:r>
              <a:rPr kumimoji="1" lang="zh-CN" altLang="en-US" dirty="0"/>
              <a:t>正在運算），則</a:t>
            </a:r>
            <a:r>
              <a:rPr kumimoji="1" lang="en-US" altLang="zh-CN" dirty="0"/>
              <a:t>p</a:t>
            </a:r>
            <a:r>
              <a:rPr kumimoji="1" lang="zh-CN" altLang="en-US" dirty="0"/>
              <a:t>採用</a:t>
            </a:r>
            <a:r>
              <a:rPr kumimoji="1" lang="en-US" altLang="zh-CN" dirty="0"/>
              <a:t>busy waiting</a:t>
            </a:r>
            <a:r>
              <a:rPr kumimoji="1" lang="zh-CN" altLang="en-US" dirty="0"/>
              <a:t>的方式等待</a:t>
            </a:r>
            <a:r>
              <a:rPr kumimoji="1" lang="en-US" altLang="zh-CN" dirty="0"/>
              <a:t>mutex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</a:t>
            </a:r>
            <a:r>
              <a:rPr kumimoji="1" lang="zh-TW" altLang="en-US" dirty="0"/>
              <a:t>在同一顆處理器上，則</a:t>
            </a:r>
            <a:r>
              <a:rPr kumimoji="1" lang="en-US" altLang="zh-TW" dirty="0"/>
              <a:t>p</a:t>
            </a:r>
            <a:r>
              <a:rPr kumimoji="1" lang="zh-CN" altLang="en-US"/>
              <a:t>進入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的狀態等待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（即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F94AE5-C4F4-1147-970A-E037FFCE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27540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14F6B-E7B5-9E4D-A45D-9A955BAA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signal-</a:t>
            </a:r>
            <a:r>
              <a:rPr kumimoji="1" lang="en-US" altLang="zh-TW" dirty="0" err="1"/>
              <a:t>wait_adaptive_mutex.c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FC516-76C3-434D-BC23-F7323715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744" cy="43513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gotoSleep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usleep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(&amp;semaphore2);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q(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(&amp;semaphore2);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  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463151-D20B-714F-931B-6D75D74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146</a:t>
            </a:fld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21D460-B10D-5047-82CF-B01EBC7CE947}"/>
              </a:ext>
            </a:extLst>
          </p:cNvPr>
          <p:cNvSpPr/>
          <p:nvPr/>
        </p:nvSpPr>
        <p:spPr>
          <a:xfrm>
            <a:off x="5967984" y="1690688"/>
            <a:ext cx="6096000" cy="33738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(&amp;semaphore1,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(&amp;semaphore2,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pthread_mutexattr_settype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PTHREAD_MUTEX_ADAPTIVE_NP);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(&amp;mutex, &amp;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p,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q,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0533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30229-4D19-3B41-ADE5-CDE5248E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93E7F6-1498-A34E-A05A-41D3E425E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沒有</a:t>
            </a:r>
            <a:r>
              <a:rPr kumimoji="1" lang="en-US" altLang="zh-TW" dirty="0" err="1"/>
              <a:t>nanosleep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5E7D65F-5CC0-B246-A8FD-E569D7D6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TW" dirty="0" err="1"/>
              <a:t>nanosleep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FE4AC-637B-F840-96AC-97559A27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147</a:t>
            </a:fld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6D5EF-D262-684D-AB5E-D8BB570C904B}"/>
              </a:ext>
            </a:extLst>
          </p:cNvPr>
          <p:cNvSpPr/>
          <p:nvPr/>
        </p:nvSpPr>
        <p:spPr>
          <a:xfrm>
            <a:off x="839788" y="2596896"/>
            <a:ext cx="4939220" cy="333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timedetail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./signal-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wait_adptive_mutex</a:t>
            </a:r>
            <a:endParaRPr kumimoji="1"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經過時間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: 				0.5033064s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花在執行程式的時間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: 			0.005729s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0.005729s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krl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0.000000s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，但沒有造成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	74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，並且觸發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I/O: 		0</a:t>
            </a:r>
          </a:p>
          <a:p>
            <a:r>
              <a:rPr kumimoji="1" lang="zh-TW" altLang="en-US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自願性的</a:t>
            </a:r>
            <a:r>
              <a:rPr kumimoji="1" lang="en-US" altLang="zh-TW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switch</a:t>
            </a:r>
            <a:r>
              <a:rPr kumimoji="1" lang="zh-TW" altLang="en-US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kumimoji="1" lang="en-US" altLang="zh-TW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201</a:t>
            </a:r>
          </a:p>
          <a:p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非自願性的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context switch: 		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D69112-4451-3141-9077-31CB37E69E33}"/>
              </a:ext>
            </a:extLst>
          </p:cNvPr>
          <p:cNvSpPr/>
          <p:nvPr/>
        </p:nvSpPr>
        <p:spPr>
          <a:xfrm>
            <a:off x="6172200" y="2596896"/>
            <a:ext cx="5181600" cy="333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timedetail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./signal-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wait_adptive_mutex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sleep</a:t>
            </a:r>
          </a:p>
          <a:p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經過時間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: 				0.10627179s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花在執行程式的時間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: 			0.008580s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0.008580s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於</a:t>
            </a:r>
            <a:r>
              <a:rPr kumimoji="1"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krl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執行此程式所花的時間：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0.000000s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，但沒有造成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		72</a:t>
            </a:r>
          </a:p>
          <a:p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Page fault</a:t>
            </a:r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，並且觸發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I/O: 		0</a:t>
            </a:r>
          </a:p>
          <a:p>
            <a:r>
              <a:rPr kumimoji="1" lang="zh-TW" altLang="en-US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自願性的</a:t>
            </a:r>
            <a:r>
              <a:rPr kumimoji="1" lang="en-US" altLang="zh-TW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switch</a:t>
            </a:r>
            <a:r>
              <a:rPr kumimoji="1" lang="zh-TW" altLang="en-US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kumimoji="1" lang="en-US" altLang="zh-TW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400</a:t>
            </a:r>
          </a:p>
          <a:p>
            <a:r>
              <a:rPr kumimoji="1"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非自願性的</a:t>
            </a:r>
            <a:r>
              <a:rPr kumimoji="1"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context switch: 		0</a:t>
            </a:r>
          </a:p>
        </p:txBody>
      </p:sp>
    </p:spTree>
    <p:extLst>
      <p:ext uri="{BB962C8B-B14F-4D97-AF65-F5344CB8AC3E}">
        <p14:creationId xmlns:p14="http://schemas.microsoft.com/office/powerpoint/2010/main" val="8954882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4AE6D-D104-0341-AF7F-54F2708E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結果討論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1974FED-8155-B248-9824-BC286C85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使用</a:t>
            </a:r>
            <a:r>
              <a:rPr kumimoji="1" lang="en-US" altLang="zh-TW" dirty="0"/>
              <a:t>adaptive mutex</a:t>
            </a:r>
            <a:r>
              <a:rPr kumimoji="1" lang="zh-CN" altLang="en-US" dirty="0"/>
              <a:t>時，如果</a:t>
            </a:r>
            <a:r>
              <a:rPr kumimoji="1" lang="en-US" altLang="zh-CN" dirty="0"/>
              <a:t>p</a:t>
            </a:r>
            <a:r>
              <a:rPr kumimoji="1" lang="zh-CN" altLang="en-US" dirty="0"/>
              <a:t>執行</a:t>
            </a:r>
            <a:r>
              <a:rPr kumimoji="1" lang="en-US" altLang="zh-CN" dirty="0" err="1"/>
              <a:t>nanosleep</a:t>
            </a:r>
            <a:r>
              <a:rPr kumimoji="1" lang="zh-CN" altLang="en-US" dirty="0"/>
              <a:t>，那麼</a:t>
            </a:r>
            <a:r>
              <a:rPr kumimoji="1" lang="en-US" altLang="zh-CN" dirty="0"/>
              <a:t>q</a:t>
            </a:r>
            <a:r>
              <a:rPr kumimoji="1" lang="zh-CN" altLang="en-US" dirty="0"/>
              <a:t>就會做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，因此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的數量為</a:t>
            </a:r>
            <a:r>
              <a:rPr kumimoji="1" lang="en-US" altLang="zh-CN" b="1" dirty="0">
                <a:solidFill>
                  <a:srgbClr val="C00000"/>
                </a:solidFill>
              </a:rPr>
              <a:t>400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</a:t>
            </a:r>
            <a:r>
              <a:rPr kumimoji="1" lang="en-US" altLang="zh-CN" dirty="0"/>
              <a:t>p</a:t>
            </a:r>
            <a:r>
              <a:rPr kumimoji="1" lang="zh-CN" altLang="en-US" dirty="0"/>
              <a:t>沒有執行</a:t>
            </a:r>
            <a:r>
              <a:rPr kumimoji="1" lang="en-US" altLang="zh-CN" dirty="0" err="1"/>
              <a:t>nanosleep</a:t>
            </a:r>
            <a:r>
              <a:rPr kumimoji="1" lang="zh-CN" altLang="en-US" dirty="0"/>
              <a:t>，那麼</a:t>
            </a:r>
            <a:r>
              <a:rPr kumimoji="1" lang="en-US" altLang="zh-CN" dirty="0"/>
              <a:t>q</a:t>
            </a:r>
            <a:r>
              <a:rPr kumimoji="1" lang="zh-CN" altLang="en-US" dirty="0"/>
              <a:t>就不會做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，因此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數量為</a:t>
            </a:r>
            <a:r>
              <a:rPr kumimoji="1" lang="en-US" altLang="zh-CN" b="1" dirty="0">
                <a:solidFill>
                  <a:srgbClr val="C00000"/>
                </a:solidFill>
              </a:rPr>
              <a:t>201</a:t>
            </a:r>
            <a:r>
              <a:rPr kumimoji="1" lang="zh-CN" altLang="en-US" dirty="0"/>
              <a:t>（比較少）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7508A0-3763-BE45-8114-67E1B85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7553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506C4-ECF8-2A4C-B8C1-F2287FEC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/>
              <a:t>thread id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93CB71-5C2D-7445-ABD6-E819A620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獲得方式*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syscall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SYS_gettid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使用方式：</a:t>
            </a:r>
            <a:endParaRPr kumimoji="1" lang="en-US" altLang="zh-CN" dirty="0"/>
          </a:p>
          <a:p>
            <a:r>
              <a:rPr kumimoji="1" lang="zh-CN" altLang="en-US" sz="2400" dirty="0"/>
              <a:t>與</a:t>
            </a:r>
            <a:r>
              <a:rPr kumimoji="1" lang="en-US" altLang="zh-CN" sz="2400" dirty="0" err="1"/>
              <a:t>pthread</a:t>
            </a:r>
            <a:r>
              <a:rPr kumimoji="1" lang="zh-CN" altLang="en-US" sz="2400" dirty="0"/>
              <a:t>相關的函數使用</a:t>
            </a:r>
            <a:r>
              <a:rPr kumimoji="1" lang="en-US" altLang="zh-CN" sz="2400" dirty="0" err="1"/>
              <a:t>ptid</a:t>
            </a:r>
            <a:r>
              <a:rPr kumimoji="1" lang="zh-CN" altLang="en-US" sz="2400" dirty="0"/>
              <a:t>（例如：</a:t>
            </a:r>
            <a:r>
              <a:rPr kumimoji="1" lang="en-US" altLang="zh-CN" sz="2400" dirty="0"/>
              <a:t>join()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r>
              <a:rPr kumimoji="1" lang="zh-CN" altLang="en-US" sz="2400" dirty="0"/>
              <a:t>與</a:t>
            </a:r>
            <a:r>
              <a:rPr kumimoji="1" lang="en-US" altLang="zh-CN" sz="2400" dirty="0"/>
              <a:t>Linux</a:t>
            </a:r>
            <a:r>
              <a:rPr kumimoji="1" lang="zh-CN" altLang="en-US" sz="2400" dirty="0"/>
              <a:t>相關的函數使用</a:t>
            </a:r>
            <a:r>
              <a:rPr kumimoji="1" lang="en-US" altLang="zh-CN" sz="2400" dirty="0" err="1"/>
              <a:t>tid</a:t>
            </a:r>
            <a:r>
              <a:rPr kumimoji="1" lang="zh-CN" altLang="en-US" sz="2400" dirty="0"/>
              <a:t>（例如：</a:t>
            </a:r>
            <a:r>
              <a:rPr kumimoji="1" lang="en-US" altLang="zh-CN" sz="2400" dirty="0" err="1"/>
              <a:t>gdb</a:t>
            </a:r>
            <a:r>
              <a:rPr kumimoji="1" lang="zh-CN" altLang="en-US" sz="2400" dirty="0"/>
              <a:t>）</a:t>
            </a:r>
            <a:endParaRPr kumimoji="1"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04B5EE-048B-C444-B2D1-E1A1A4D2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7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43BA777-371E-CC4E-A9C5-085F5C44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設計與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的影響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9BB0A7-FC01-DD42-B270-95AC2ED46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EB4E0-1AE9-E94B-A542-65703EE4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7782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local variable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宣告變數時，如果加上</a:t>
            </a:r>
            <a:r>
              <a:rPr kumimoji="1" lang="en-US" altLang="zh-TW" dirty="0">
                <a:latin typeface="Noto Sans CJK TC Regular" panose="020B0500000000000000" pitchFamily="34" charset="-120"/>
                <a:cs typeface="Consolas" charset="0"/>
              </a:rPr>
              <a:t>__thread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，那麼這個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會對每一個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宣告這個變數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通常用於全域變數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實作方式：在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 x64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gs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/fs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32/64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）暫存器指向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 local storage</a:t>
            </a:r>
          </a:p>
          <a:p>
            <a:r>
              <a:rPr kumimoji="1" lang="zh-CN" altLang="en-US" dirty="0"/>
              <a:t>範例：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	__thread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4CE99-BE86-9A4B-8519-48B8B7A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93990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__thread </a:t>
            </a:r>
            <a:r>
              <a:rPr lang="en-US" altLang="zh-TW" sz="4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4000" b="1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zh-TW" sz="4000" b="1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"@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2BFF54-A389-624F-9BEB-6A8E43F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74867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7"/>
            </a:pPr>
            <a:br>
              <a:rPr lang="en-US" altLang="zh-TW" sz="1800" dirty="0">
                <a:solidFill>
                  <a:srgbClr val="000000"/>
                </a:solidFill>
                <a:latin typeface="Menlo"/>
              </a:rPr>
            </a:b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pthread_mutex_init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A31515"/>
                </a:solidFill>
                <a:latin typeface="Menlo"/>
              </a:rPr>
              <a:t>"1000000000+1000000000 = %d\n"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global);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sz="1800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  <a:endParaRPr lang="en-US" altLang="zh-TW" sz="1800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256E9C-6891-1C42-89D9-7C3DA29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73610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00432-A3E2-8C45-BC9F-BD4666CE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的重點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CAA78-5C0C-4549-912E-DC97051A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/>
              <a:t>仔細了解</a:t>
            </a:r>
            <a:r>
              <a:rPr kumimoji="1" lang="zh-CN" altLang="en-US" dirty="0"/>
              <a:t>算出</a:t>
            </a:r>
            <a:r>
              <a:rPr kumimoji="1" lang="en-US" altLang="zh-CN" dirty="0"/>
              <a:t>pi</a:t>
            </a:r>
            <a:r>
              <a:rPr kumimoji="1" lang="zh-CN" altLang="en-US" dirty="0"/>
              <a:t>的程式碼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想一下如何更快速的算出</a:t>
            </a:r>
            <a:r>
              <a:rPr kumimoji="1" lang="en-US" altLang="zh-CN" dirty="0"/>
              <a:t>pi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28E637-FD6E-8449-8FF9-09FC7440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1512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C4303E0-FF01-9740-9AF5-43DE89E0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本學期上到這裡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EE9E9B5-33D8-9444-ADB2-5399BC73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5D2A40-6567-854D-9371-48A40052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2795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./__thread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7fc6d8cb0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7fc6d94b1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0m2.143s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0m4.272s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./2job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0m2.132s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0m4.248s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CD8B6FD-F480-9C43-8CAC-DACCCC90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45208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0x0000000000400847 &lt;+17&gt;:	</a:t>
            </a:r>
            <a:r>
              <a:rPr kumimoji="1" lang="mr-IN" altLang="zh-TW" sz="1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%fs:0xfffffffffffffffc,%eax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0x000000000040084f &lt;+25&gt;:	</a:t>
            </a:r>
            <a:r>
              <a:rPr kumimoji="1" lang="mr-IN" altLang="zh-TW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$0x1,%eax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0x0000000000400852 &lt;+28&gt;:	</a:t>
            </a:r>
            <a:r>
              <a:rPr kumimoji="1" lang="mr-IN" altLang="zh-TW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%eax,%fs:0xfffffffffffffffc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0x000000000040080e &lt;+24&gt;: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EEE6470-13AD-3740-805A-371B5A2C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5418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奇怪的編譯？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Controls whether TLS variables may be accessed with offsets from the TLS segment register (</a:t>
            </a:r>
            <a:r>
              <a:rPr lang="en-US" altLang="zh-TW" b="1" dirty="0"/>
              <a:t>%</a:t>
            </a:r>
            <a:r>
              <a:rPr lang="en-US" altLang="zh-TW" b="1" dirty="0" err="1"/>
              <a:t>gs</a:t>
            </a:r>
            <a:r>
              <a:rPr lang="en-US" altLang="zh-TW" b="1" dirty="0"/>
              <a:t> for 32-bit, %fs for 64-bit</a:t>
            </a:r>
            <a:r>
              <a:rPr lang="en-US" altLang="zh-TW" dirty="0"/>
              <a:t>), or whether the thread base pointer must be added.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gcc</a:t>
            </a:r>
            <a:r>
              <a:rPr lang="zh-TW" altLang="en-US" dirty="0"/>
              <a:t>使用</a:t>
            </a:r>
            <a:r>
              <a:rPr lang="en-US" altLang="zh-TW" dirty="0"/>
              <a:t>fs</a:t>
            </a:r>
            <a:r>
              <a:rPr lang="zh-TW" altLang="en-US" dirty="0"/>
              <a:t>暫存器當</a:t>
            </a:r>
            <a:r>
              <a:rPr lang="en-US" altLang="zh-TW" dirty="0"/>
              <a:t>thread local storage</a:t>
            </a:r>
            <a:r>
              <a:rPr lang="zh-TW" altLang="en-US" dirty="0"/>
              <a:t>的基底值，相關的變數再做偏移，因此編譯出的程式碼比較慢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315094-12F1-1B4D-AEF7-404B1C71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4537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會立即返回（</a:t>
            </a:r>
            <a:r>
              <a:rPr kumimoji="1" lang="en-US" altLang="zh-TW" dirty="0"/>
              <a:t>non-blocking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向目標執行緒送出</a:t>
            </a:r>
            <a:r>
              <a:rPr kumimoji="1" lang="en-US" altLang="zh-TW" dirty="0"/>
              <a:t>SIGCANCEL</a:t>
            </a:r>
          </a:p>
          <a:p>
            <a:pPr lvl="1"/>
            <a:r>
              <a:rPr kumimoji="1" lang="en-US" altLang="zh-TW" dirty="0"/>
              <a:t>SIGCANCEL</a:t>
            </a:r>
            <a:r>
              <a:rPr kumimoji="1" lang="zh-TW" altLang="en-US" dirty="0"/>
              <a:t>可以</a:t>
            </a:r>
            <a:r>
              <a:rPr kumimoji="1" lang="en-US" altLang="zh-TW" dirty="0"/>
              <a:t>ignore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8371FB-2463-C740-B23F-AEB2A08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37639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PTHREAD_CANCEL_ENABLE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允許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PTHREAD_CANCEL_DISABLE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忽略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PTHREAD_CANCEL_DEFERRED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在適當的時間點，例如某些函數（如：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pthread_testcancel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）檢查是否取消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PTHREAD_CANCEL_ASYNCHRONOUS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立即取消該執行緒的執行（十分危險的做法）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5F323-3F82-574E-A101-DA9F5E4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34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14A8-49B1-D340-82E9-1F93096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pic>
        <p:nvPicPr>
          <p:cNvPr id="5122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FD733BA0-789B-2744-8915-C5D2A3462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DDEEA3F-D0E7-B943-A0E7-FC4998624DBE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右手邊的圖是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方塊圖，對程式設計師而言要注意的是「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」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因為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因此下列程式碼對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而言都是正確的執行方式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A=1;		B=2;</a:t>
            </a: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B=2;		A=1;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如果程式碼有相依性，那麼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會保證執行的順序。例如：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A=*alpha;	A=*alpha;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B=A+1;		if (A==1) {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 /*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A==1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之後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}</a:t>
            </a:r>
          </a:p>
        </p:txBody>
      </p:sp>
      <p:sp>
        <p:nvSpPr>
          <p:cNvPr id="6" name="向左箭號圖說文字 5">
            <a:extLst>
              <a:ext uri="{FF2B5EF4-FFF2-40B4-BE49-F238E27FC236}">
                <a16:creationId xmlns:a16="http://schemas.microsoft.com/office/drawing/2014/main" id="{5AE5130D-1155-EA4E-9470-A67A695B0832}"/>
              </a:ext>
            </a:extLst>
          </p:cNvPr>
          <p:cNvSpPr/>
          <p:nvPr/>
        </p:nvSpPr>
        <p:spPr>
          <a:xfrm>
            <a:off x="10010587" y="4069977"/>
            <a:ext cx="1488141" cy="40042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 of order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D443590-3303-7D4B-A69A-BAB33CEF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5672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戰場的清理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pthread_cleanup_push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(*routine)(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*),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pthread_cleanup_pop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execute);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push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放入堆疊中，執行緒執行結束時會呼叫該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時，如果參數不為零，則會執行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出來的函數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詳情請見：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man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pthread_cleanup_push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C04A3-9969-E141-BEE5-748558C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35866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1278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-23751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872836" y="3431968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1769423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9439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5400000">
            <a:off x="5104410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肘形接點 15"/>
          <p:cNvCxnSpPr/>
          <p:nvPr/>
        </p:nvCxnSpPr>
        <p:spPr>
          <a:xfrm>
            <a:off x="1674421" y="3776353"/>
            <a:ext cx="5058888" cy="46313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88873" y="3028208"/>
            <a:ext cx="14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fork()</a:t>
            </a:r>
            <a:endParaRPr kumimoji="1"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A6B7193-1283-054F-9CF7-BA04E1B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2409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多執行緒的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，執行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以後，新的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內只有「該執行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的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依照上述語意，執行結果通常「很奇怪」，因此請不要在</a:t>
            </a:r>
            <a:r>
              <a:rPr kumimoji="1" lang="en-US" altLang="zh-TW" dirty="0"/>
              <a:t>multi-thread process</a:t>
            </a:r>
            <a:r>
              <a:rPr kumimoji="1" lang="zh-TW" altLang="en-US" dirty="0"/>
              <a:t>中執行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4AF09-1172-A645-BFE0-DBEC58C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4965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&amp; false sharing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二個以上的執行緒，存取不同的變數。而這些變數卻在於同一個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上。</a:t>
            </a:r>
            <a:endParaRPr kumimoji="1" lang="en-US" altLang="zh-TW" dirty="0"/>
          </a:p>
          <a:p>
            <a:r>
              <a:rPr kumimoji="1" lang="zh-TW" altLang="en-US" dirty="0"/>
              <a:t>換句話說：表面上存取不同變數，實體上卻是存取同一個資源（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這種現象稱之為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或者是</a:t>
            </a:r>
            <a:r>
              <a:rPr kumimoji="1" lang="en-US" altLang="zh-TW" dirty="0"/>
              <a:t>ping-pong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1C8DC-7AD4-E24B-87B2-E00BC57F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33947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8000"/>
                </a:solidFill>
                <a:latin typeface="Menlo"/>
              </a:rPr>
              <a:t>/*a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和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大小只有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4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，二者合計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8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byte*/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5024B6-664E-064C-8B12-DCB35765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4144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      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3CE2FD-8911-C143-9094-6FE71691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80175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getconf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LEVEL1_DCACHE_LINESIZE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64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time ./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pingpong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sizeof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	0m0.000s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32B5C-AF3F-FC42-97C0-47CD1AE8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1497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033306-40BD-2345-A1B3-BFDBE308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05328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91FEF-C91B-B442-A678-BC6E8600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20341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pingpong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0m4.688s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向左箭號圖說文字 2"/>
          <p:cNvSpPr/>
          <p:nvPr/>
        </p:nvSpPr>
        <p:spPr>
          <a:xfrm>
            <a:off x="8843042" y="4247293"/>
            <a:ext cx="2766219" cy="685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秒慢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8FE316B-A51E-8845-A78D-8E73A22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78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446D3-863C-0C45-B7EB-02DC59DB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08FA4-2BC1-C241-90AA-53E8C60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zh-TW" altLang="en-US" dirty="0"/>
              <a:t>如果</a:t>
            </a:r>
            <a:r>
              <a:rPr kumimoji="1" lang="en-US" altLang="zh-TW" dirty="0"/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打開優化（例如：</a:t>
            </a:r>
            <a:r>
              <a:rPr kumimoji="1" lang="en-US" altLang="zh-CN" dirty="0">
                <a:ea typeface="Microsoft YaHei" panose="020B0503020204020204" pitchFamily="34" charset="-122"/>
              </a:rPr>
              <a:t>O3</a:t>
            </a:r>
            <a:r>
              <a:rPr kumimoji="1" lang="zh-CN" altLang="en-US" dirty="0">
                <a:ea typeface="Microsoft YaHei" panose="020B0503020204020204" pitchFamily="34" charset="-122"/>
              </a:rPr>
              <a:t>），那麼</a:t>
            </a:r>
            <a:r>
              <a:rPr kumimoji="1" lang="en-US" altLang="zh-CN" dirty="0">
                <a:ea typeface="Microsoft YaHei" panose="020B0503020204020204" pitchFamily="34" charset="-122"/>
              </a:rPr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可能也會將指令重排，特別是沒有前後相關的指令，下列二個範例對編譯器而言都是一樣的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A=1;		B=2;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B=2;		A=1;</a:t>
            </a:r>
          </a:p>
          <a:p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multi-threading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的情況下，如果一定要保證順序，可能需要使用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memory barrier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（也稱之為</a:t>
            </a:r>
            <a:r>
              <a:rPr lang="en" altLang="zh-TW" dirty="0">
                <a:solidFill>
                  <a:srgbClr val="C00000"/>
                </a:solidFill>
              </a:rPr>
              <a:t>fence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後面會介紹）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F78C00-B648-884A-9F1B-27ACB92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82772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 vs. </a:t>
            </a:r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mr-IN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lea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0x1(%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,(%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9EFAE4B-5D37-DF4F-BFE2-C113129F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2320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對齊過後的程式碼真的蠻快的（小輸</a:t>
            </a:r>
            <a:r>
              <a:rPr kumimoji="1" lang="en-US" altLang="zh-TW" dirty="0"/>
              <a:t>2job</a:t>
            </a:r>
            <a:r>
              <a:rPr kumimoji="1" lang="zh-TW" altLang="en-US" dirty="0"/>
              <a:t>），但很浪費記憶體空間，在最關鍵的時候使用。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9A7CD-A0BE-0C48-8929-46832243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42720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</a:t>
            </a:r>
            <a:r>
              <a:rPr kumimoji="1" lang="zh-TW" altLang="en-US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alignas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pingpong_alignedas.c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stdalign.h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000"/>
                </a:solidFill>
                <a:latin typeface="Menlo"/>
              </a:rPr>
              <a:t>/*c11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專用語法*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  <a:endParaRPr lang="en-US" altLang="zh-TW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889C63-1922-A543-A63F-48F1CF2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06421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0m7.593s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0m15.168s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0m2.373s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0m4.728s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E666B1-7534-1B43-994A-734A43CC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3063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反組譯的結果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就這個程式來說，反組譯以後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的組合語言是一致的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29A9BA-2A6D-9A44-AF0C-31EC71D8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730280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aligned_alloc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aligned_alloc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alignment,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size 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alignment: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跟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的倍數作對齊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size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：需要分配的大小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2AF660-D638-264B-8565-EBDD33B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461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原子運算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某些基本的運算單元（如：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）可以宣告為</a:t>
            </a:r>
            <a:r>
              <a:rPr kumimoji="1" lang="en-US" altLang="zh-TW" dirty="0"/>
              <a:t>Atomic_</a:t>
            </a:r>
          </a:p>
          <a:p>
            <a:r>
              <a:rPr kumimoji="1" lang="zh-TW" altLang="en-US" dirty="0"/>
              <a:t>透過定義在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r>
              <a:rPr kumimoji="1" lang="zh-TW" altLang="en-US" dirty="0"/>
              <a:t>的</a:t>
            </a:r>
            <a:r>
              <a:rPr kumimoji="1" lang="en-US" altLang="zh-TW" dirty="0"/>
              <a:t>operator</a:t>
            </a:r>
            <a:r>
              <a:rPr kumimoji="1" lang="zh-TW" altLang="en-US" dirty="0"/>
              <a:t>，可以對一些基本的運算單元（如：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進行簡單操作）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請注意：一連串的「原子運算」不會形成「原子運算」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C58671-9B15-D343-817E-219742A5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022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stdatomic.h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(&amp;global, 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B8EC3A-F030-884B-AD8C-7652851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99069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 $ time ./atomic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1000000+1000000 = 2000000000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real	0m43.646s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user	1m27.272s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sys	0m0.000s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 atomic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disas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/m thread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Dump of assembler code for function thread: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10			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(&amp;global, 1);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0x0000000000400703 &lt;+13&gt;:	lock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$0x1,0x200949(%rip)        # 0x601054 &lt;global&gt;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sp>
        <p:nvSpPr>
          <p:cNvPr id="4" name="向左箭號圖說文字 3"/>
          <p:cNvSpPr/>
          <p:nvPr/>
        </p:nvSpPr>
        <p:spPr>
          <a:xfrm>
            <a:off x="3048000" y="2514600"/>
            <a:ext cx="4127500" cy="558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2jobs</a:t>
            </a:r>
            <a:r>
              <a:rPr lang="zh-TW" altLang="en-US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的秒數為</a:t>
            </a:r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2.131s</a:t>
            </a:r>
            <a:endParaRPr lang="zh-TW" altLang="en-US" b="1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25146DE-61B2-AE48-ABBC-2761ABC7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19277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/>
              <a:t>gcc</a:t>
            </a:r>
            <a:r>
              <a:rPr kumimoji="1" lang="en-US" altLang="zh-TW" sz="3600" dirty="0"/>
              <a:t> -c -g -</a:t>
            </a:r>
            <a:r>
              <a:rPr kumimoji="1" lang="en-US" altLang="zh-TW" sz="3600" dirty="0" err="1"/>
              <a:t>Wa</a:t>
            </a:r>
            <a:r>
              <a:rPr kumimoji="1" lang="en-US" altLang="zh-TW" sz="3600" dirty="0"/>
              <a:t>,-a,-ad </a:t>
            </a:r>
            <a:r>
              <a:rPr kumimoji="1" lang="en-US" altLang="zh-TW" sz="3600" dirty="0" err="1"/>
              <a:t>atomic.c</a:t>
            </a:r>
            <a:r>
              <a:rPr kumimoji="1" lang="en-US" altLang="zh-TW" sz="3600" dirty="0"/>
              <a:t> &gt; </a:t>
            </a:r>
            <a:r>
              <a:rPr kumimoji="1" lang="en-US" altLang="zh-TW" sz="3600" dirty="0" err="1"/>
              <a:t>atomic.asm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10:atomic.c      **** 	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, 1);</a:t>
            </a:r>
            <a:endParaRPr kumimoji="1" lang="en-US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28              		.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1 10 0 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discriminator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29 000d F0830500 		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lock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	$1,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(%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rip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22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8240B1-9D31-CE4F-825D-485BE2F3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40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DFFB0-74A0-DD4F-A91F-D2DEDD8F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x86</a:t>
            </a:r>
            <a:r>
              <a:rPr kumimoji="1" lang="zh-CN" altLang="en-US" dirty="0"/>
              <a:t>的組語中的</a:t>
            </a:r>
            <a:r>
              <a:rPr kumimoji="1" lang="en-US" altLang="zh-CN" dirty="0"/>
              <a:t>memory barrier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61437-641C-4347-AC73-BD334C58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sz="2400" dirty="0" err="1"/>
              <a:t>lfence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mm_lfence</a:t>
            </a:r>
            <a:r>
              <a:rPr lang="en" altLang="zh-TW" sz="2400" dirty="0"/>
              <a:t> (void) </a:t>
            </a:r>
            <a:r>
              <a:rPr lang="zh-TW" altLang="en-US" sz="2400" dirty="0"/>
              <a:t>；讀不能越過</a:t>
            </a:r>
            <a:r>
              <a:rPr lang="en-US" altLang="zh-TW" sz="2400" dirty="0" err="1"/>
              <a:t>lfence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" altLang="zh-TW" sz="2400" dirty="0" err="1"/>
              <a:t>sfence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mm_sfence</a:t>
            </a:r>
            <a:r>
              <a:rPr lang="en" altLang="zh-TW" sz="2400" dirty="0"/>
              <a:t> (void)</a:t>
            </a:r>
            <a:r>
              <a:rPr lang="zh-TW" altLang="en-US" sz="2400" dirty="0"/>
              <a:t> ；</a:t>
            </a:r>
            <a:r>
              <a:rPr lang="zh-CN" altLang="en-US" sz="2400" dirty="0"/>
              <a:t>寫</a:t>
            </a:r>
            <a:r>
              <a:rPr lang="zh-TW" altLang="en-US" sz="2400" dirty="0"/>
              <a:t>不能越過</a:t>
            </a:r>
            <a:r>
              <a:rPr lang="en-US" altLang="zh-TW" sz="2400" dirty="0" err="1"/>
              <a:t>sfence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" altLang="zh-TW" sz="2400" dirty="0" err="1"/>
              <a:t>mfence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mm_mfence</a:t>
            </a:r>
            <a:r>
              <a:rPr lang="en" altLang="zh-TW" sz="2400" dirty="0"/>
              <a:t> (void)</a:t>
            </a:r>
            <a:r>
              <a:rPr lang="zh-TW" altLang="en-US" sz="2400" dirty="0"/>
              <a:t> ；讀</a:t>
            </a:r>
            <a:r>
              <a:rPr lang="zh-CN" altLang="en-US" sz="2400" dirty="0"/>
              <a:t>寫都</a:t>
            </a:r>
            <a:r>
              <a:rPr lang="zh-TW" altLang="en-US" sz="2400" dirty="0"/>
              <a:t>不能越過</a:t>
            </a:r>
            <a:r>
              <a:rPr lang="en-US" altLang="zh-TW" sz="2400" dirty="0" err="1"/>
              <a:t>mfence</a:t>
            </a:r>
            <a:endParaRPr kumimoji="1"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8E7C8-F723-BF4F-A448-A2831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7054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硬體的同步化機制（例如：</a:t>
            </a:r>
            <a:r>
              <a:rPr kumimoji="1" lang="en-US" altLang="zh-TW" dirty="0"/>
              <a:t>Intel’s lock</a:t>
            </a:r>
            <a:r>
              <a:rPr kumimoji="1" lang="zh-TW" altLang="en-US" dirty="0"/>
              <a:t>）還是不如手動平行化的速度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39E293-DDB6-894C-80DA-C2CEEA47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6007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/>
              <a:t>thread local variable</a:t>
            </a:r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cancel</a:t>
            </a:r>
            <a:r>
              <a:rPr kumimoji="1" lang="zh-TW" altLang="en-US" dirty="0"/>
              <a:t>在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中的作用，並且知道「盡量不要」使用這二種機制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及解決方法</a:t>
            </a:r>
            <a:endParaRPr kumimoji="1" lang="en-US" altLang="zh-TW" dirty="0"/>
          </a:p>
          <a:p>
            <a:r>
              <a:rPr kumimoji="1" lang="zh-TW" altLang="en-US" dirty="0"/>
              <a:t>一些基本型別（如：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）有</a:t>
            </a:r>
            <a:r>
              <a:rPr kumimoji="1" lang="en-US" altLang="zh-TW" dirty="0"/>
              <a:t>hardware solution</a:t>
            </a:r>
            <a:r>
              <a:rPr kumimoji="1" lang="zh-TW" altLang="en-US" dirty="0"/>
              <a:t>（即：</a:t>
            </a:r>
            <a:r>
              <a:rPr kumimoji="1" lang="en-US" altLang="zh-TW" dirty="0"/>
              <a:t>atomic operation</a:t>
            </a:r>
            <a:r>
              <a:rPr kumimoji="1" lang="zh-TW" altLang="en-US" dirty="0"/>
              <a:t>）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E47416-A0C0-4E49-834E-C20AA98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1386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9D3519B-8715-1841-8DBD-8E2AC334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</a:t>
            </a:r>
            <a:r>
              <a:rPr kumimoji="1" lang="en-US" altLang="zh-TW" dirty="0"/>
              <a:t>Lock</a:t>
            </a:r>
            <a:r>
              <a:rPr kumimoji="1" lang="zh-CN" altLang="en-US" dirty="0"/>
              <a:t>機制</a:t>
            </a:r>
            <a:endParaRPr kumimoji="1"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F31847-9E90-E842-BF1A-EB31695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D22813-ED84-4740-9E6F-7E90255B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14913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601836-1044-1640-9B6E-2E85A1A3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綜觀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94C4B2-6D51-354E-AACA-988441A2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lock-free queue</a:t>
            </a:r>
          </a:p>
          <a:p>
            <a:pPr lvl="1"/>
            <a:r>
              <a:rPr kumimoji="1" lang="zh-CN" altLang="en-US" sz="2000" dirty="0"/>
              <a:t>利用</a:t>
            </a:r>
            <a:r>
              <a:rPr kumimoji="1" lang="en-US" altLang="zh-CN" sz="2000" dirty="0"/>
              <a:t>x86</a:t>
            </a:r>
            <a:r>
              <a:rPr kumimoji="1" lang="zh-CN" altLang="en-US" sz="2000" dirty="0"/>
              <a:t>上，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store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atomic operation</a:t>
            </a:r>
            <a:r>
              <a:rPr kumimoji="1" lang="zh-CN" altLang="en-US" sz="2000" dirty="0"/>
              <a:t>所設計的</a:t>
            </a:r>
            <a:r>
              <a:rPr kumimoji="1" lang="en-US" altLang="zh-CN" sz="2000" dirty="0"/>
              <a:t>concurrent queue</a:t>
            </a:r>
          </a:p>
          <a:p>
            <a:pPr lvl="1"/>
            <a:r>
              <a:rPr kumimoji="1" lang="zh-CN" altLang="en-US" sz="2000" dirty="0"/>
              <a:t>只允許一個</a:t>
            </a:r>
            <a:r>
              <a:rPr kumimoji="1" lang="en-US" altLang="zh-CN" sz="2000" dirty="0"/>
              <a:t>producer</a:t>
            </a:r>
            <a:r>
              <a:rPr kumimoji="1" lang="zh-CN" altLang="en-US" sz="2000" dirty="0"/>
              <a:t>、一個</a:t>
            </a:r>
            <a:r>
              <a:rPr kumimoji="1" lang="en-US" altLang="zh-CN" sz="2000" dirty="0"/>
              <a:t>consumer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sequential lock</a:t>
            </a:r>
          </a:p>
          <a:p>
            <a:pPr lvl="1"/>
            <a:r>
              <a:rPr kumimoji="1" lang="en-US" altLang="zh-TW" sz="2000" dirty="0"/>
              <a:t>Writer</a:t>
            </a:r>
            <a:r>
              <a:rPr kumimoji="1" lang="zh-CN" altLang="en-US" sz="2000" dirty="0"/>
              <a:t>擁有無窮高的優先權（這少見，一般來說都是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優先權高）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被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打斷，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要重做（</a:t>
            </a:r>
            <a:r>
              <a:rPr kumimoji="1" lang="en-US" altLang="zh-CN" sz="2000" dirty="0"/>
              <a:t>redo</a:t>
            </a:r>
            <a:r>
              <a:rPr kumimoji="1" lang="zh-CN" altLang="en-US" sz="2000" dirty="0"/>
              <a:t>）</a:t>
            </a:r>
            <a:endParaRPr kumimoji="1"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ticket lock</a:t>
            </a:r>
          </a:p>
          <a:p>
            <a:pPr lvl="1"/>
            <a:r>
              <a:rPr kumimoji="1" lang="zh-CN" altLang="en-US" sz="2000" dirty="0"/>
              <a:t>具有</a:t>
            </a:r>
            <a:r>
              <a:rPr kumimoji="1" lang="en-US" altLang="zh-CN" sz="2000" dirty="0"/>
              <a:t>FIFO</a:t>
            </a:r>
            <a:r>
              <a:rPr kumimoji="1" lang="zh-CN" altLang="en-US" sz="2000" dirty="0"/>
              <a:t>功能的</a:t>
            </a:r>
            <a:r>
              <a:rPr kumimoji="1" lang="en-US" altLang="zh-CN" sz="2000" dirty="0"/>
              <a:t>spinlock</a:t>
            </a:r>
            <a:r>
              <a:rPr kumimoji="1" lang="zh-CN" altLang="en-US" sz="2000" dirty="0"/>
              <a:t>，與</a:t>
            </a:r>
            <a:r>
              <a:rPr kumimoji="1" lang="en-US" altLang="zh-CN" sz="2000" dirty="0"/>
              <a:t>spinlock</a:t>
            </a:r>
            <a:r>
              <a:rPr kumimoji="1" lang="zh-CN" altLang="en-US" sz="2000" dirty="0"/>
              <a:t>相較複雜度並沒有增加很多</a:t>
            </a:r>
            <a:endParaRPr kumimoji="1"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r/w spinlock</a:t>
            </a:r>
          </a:p>
          <a:p>
            <a:pPr lvl="1"/>
            <a:r>
              <a:rPr kumimoji="1" lang="zh-CN" altLang="en-US" sz="2000" dirty="0"/>
              <a:t>同上一樣，使用票卷的概念實現，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一次拿走全部的票卷，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一次拿一張票券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隱含的，</a:t>
            </a:r>
            <a:r>
              <a:rPr kumimoji="1" lang="en-US" altLang="zh-TW" sz="2000" dirty="0"/>
              <a:t>reader</a:t>
            </a:r>
            <a:r>
              <a:rPr kumimoji="1" lang="zh-CN" altLang="en-US" sz="2000" dirty="0"/>
              <a:t>的優先權比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高</a:t>
            </a:r>
            <a:endParaRPr kumimoji="1" lang="en-US" altLang="zh-TW" sz="20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3B4FA-198E-3D44-9EB8-E5C58136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44066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(1.) lock-free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只支援單個</a:t>
            </a:r>
            <a:r>
              <a:rPr kumimoji="1" lang="en-US" altLang="zh-CN" dirty="0">
                <a:solidFill>
                  <a:srgbClr val="C00000"/>
                </a:solidFill>
              </a:rPr>
              <a:t>producer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consumer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D74FC-C4A6-EE42-81A1-ECA7EF01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67607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5B19068-17F0-454D-953C-052C6830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spin-lock</a:t>
            </a:r>
            <a:r>
              <a:rPr kumimoji="1" lang="zh-CN" altLang="en-US" dirty="0"/>
              <a:t>設計的基本技巧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6CF78D8-15C8-D343-A3DB-A51F3A97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「檢查</a:t>
            </a:r>
            <a:r>
              <a:rPr kumimoji="1" lang="en-US" altLang="zh-TW" sz="2400" dirty="0"/>
              <a:t>-</a:t>
            </a:r>
            <a:r>
              <a:rPr kumimoji="1" lang="zh-CN" altLang="en-US" sz="2400" dirty="0"/>
              <a:t>進入」這樣的方式是不對的，因為在檢查和進入之間可能會有其他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同時做「檢查」，其結果是可能多個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同時進入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常見的</a:t>
            </a:r>
            <a:r>
              <a:rPr kumimoji="1" lang="en-US" altLang="zh-CN" sz="2400" dirty="0"/>
              <a:t>spin-lock</a:t>
            </a:r>
            <a:r>
              <a:rPr kumimoji="1" lang="zh-CN" altLang="en-US" sz="2400" dirty="0"/>
              <a:t>的寫法是「改變</a:t>
            </a:r>
            <a:r>
              <a:rPr kumimoji="1" lang="en-US" altLang="zh-CN" sz="2400" dirty="0"/>
              <a:t>lock </a:t>
            </a:r>
            <a:r>
              <a:rPr kumimoji="1" lang="zh-CN" altLang="en-US" sz="2400" dirty="0"/>
              <a:t>的狀態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檢查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確認是否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成功」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因為先改變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的狀態，因此其他</a:t>
            </a:r>
            <a:r>
              <a:rPr kumimoji="1" lang="en-US" altLang="zh-CN" sz="2000" dirty="0"/>
              <a:t>thread</a:t>
            </a:r>
            <a:r>
              <a:rPr kumimoji="1" lang="zh-CN" altLang="en-US" sz="2000" dirty="0"/>
              <a:t>就算同時要進入</a:t>
            </a:r>
            <a:r>
              <a:rPr kumimoji="1" lang="en-US" altLang="zh-CN" sz="2000" dirty="0"/>
              <a:t>critical section</a:t>
            </a:r>
            <a:r>
              <a:rPr kumimoji="1" lang="zh-CN" altLang="en-US" sz="2000" dirty="0"/>
              <a:t>也都會先做這個動作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如果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失敗，所有</a:t>
            </a:r>
            <a:r>
              <a:rPr kumimoji="1" lang="en-US" altLang="zh-CN" sz="2000" dirty="0"/>
              <a:t>thread</a:t>
            </a:r>
            <a:r>
              <a:rPr kumimoji="1" lang="zh-CN" altLang="en-US" sz="2000" dirty="0"/>
              <a:t>都重做一次（即：</a:t>
            </a:r>
            <a:r>
              <a:rPr kumimoji="1" lang="en-US" altLang="zh-CN" sz="2000" dirty="0"/>
              <a:t>spin</a:t>
            </a:r>
            <a:r>
              <a:rPr kumimoji="1" lang="zh-CN" altLang="en-US" sz="2000" dirty="0"/>
              <a:t>），總有一個可以成功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另一個常見的做法是將「檢查和鎖住」寫成一個</a:t>
            </a:r>
            <a:r>
              <a:rPr kumimoji="1" lang="en-US" altLang="zh-CN" sz="2400" dirty="0"/>
              <a:t>atomic operation</a:t>
            </a:r>
            <a:r>
              <a:rPr kumimoji="1" lang="zh-CN" altLang="en-US" sz="2400" dirty="0"/>
              <a:t>，如：</a:t>
            </a:r>
            <a:r>
              <a:rPr kumimoji="1" lang="en-US" altLang="zh-CN" sz="2400" dirty="0"/>
              <a:t>swap()</a:t>
            </a:r>
            <a:endParaRPr kumimoji="1"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7E844C-BC82-514F-9B2D-B9E4CDA7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6568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D784-0518-6E43-8B79-5E5ED93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</a:t>
            </a:r>
            <a:r>
              <a:rPr kumimoji="1" lang="en-US" altLang="zh-TW" dirty="0" err="1"/>
              <a:t>lockfreeQueue.c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09C6-1B32-184F-B753-B26A690D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0;</a:t>
            </a:r>
            <a:endParaRPr lang="en-US" altLang="zh-TW" sz="18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((in+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buffer[in]=item++;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en-US" altLang="zh-TW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這裡應該要加入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memory fence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，確保增加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的狀態（</a:t>
            </a:r>
            <a:r>
              <a:rPr lang="en-US" altLang="zh-CN" sz="1800" dirty="0">
                <a:solidFill>
                  <a:srgbClr val="008400"/>
                </a:solidFill>
                <a:latin typeface="Menlo" panose="020B0609030804020204" pitchFamily="49" charset="0"/>
              </a:rPr>
              <a:t>in++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）後，</a:t>
            </a:r>
            <a:r>
              <a:rPr lang="en-US" altLang="zh-CN" sz="1800" dirty="0">
                <a:solidFill>
                  <a:srgbClr val="008400"/>
                </a:solidFill>
                <a:latin typeface="Menlo" panose="020B0609030804020204" pitchFamily="49" charset="0"/>
              </a:rPr>
              <a:t>get()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真的會讀到資料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in = (in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下一次要放入的位置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(in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 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=buffer[out];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en-US" altLang="zh-TW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out = (out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下一次要拿取的位置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DCE764-8056-A247-A7BB-86E36B09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86275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D817-3839-8347-9E6C-E0E51E81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AF28F-6872-FA4F-AAAD-064E1D0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825624"/>
            <a:ext cx="11743764" cy="46767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lockfree_buf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0.699771642s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1.397830s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1.393825s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0.004005s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2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1AA7AC-FC47-D24B-A921-FC9D6FD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2" y="2662333"/>
            <a:ext cx="2627856" cy="35834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E789E9-7867-F648-9530-BD76ECE8EEE6}"/>
              </a:ext>
            </a:extLst>
          </p:cNvPr>
          <p:cNvSpPr/>
          <p:nvPr/>
        </p:nvSpPr>
        <p:spPr>
          <a:xfrm>
            <a:off x="9326758" y="2329046"/>
            <a:ext cx="1546891" cy="4772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4A6ACC-73CB-2C42-BDBC-B81AC668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0255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C81-632D-8B4A-AD95-AA7775E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</a:t>
            </a:r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B1B00-157E-A242-9FE3-C05C1C8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程式的正確性：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假設只有一個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，一個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這二個變數宣告為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，確保每次的寫入，真的寫入到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（</a:t>
            </a:r>
            <a:r>
              <a:rPr kumimoji="1" lang="en-US" altLang="zh-CN" dirty="0"/>
              <a:t>/cache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基於上述的假設，只有一個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（即：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in</a:t>
            </a:r>
            <a:r>
              <a:rPr kumimoji="1" lang="zh-CN" altLang="en-US" dirty="0"/>
              <a:t>做寫入。同樣的原理，只有一個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（即：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out</a:t>
            </a:r>
            <a:r>
              <a:rPr kumimoji="1" lang="zh-CN" altLang="en-US" dirty="0"/>
              <a:t>做寫入。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由於設定完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以後就是</a:t>
            </a:r>
            <a:r>
              <a:rPr kumimoji="1" lang="en-US" altLang="zh-CN" dirty="0"/>
              <a:t>function return</a:t>
            </a:r>
            <a:r>
              <a:rPr kumimoji="1" lang="zh-CN" altLang="en-US" dirty="0"/>
              <a:t>，因此未使用</a:t>
            </a:r>
            <a:r>
              <a:rPr kumimoji="1" lang="en-US" altLang="zh-CN" dirty="0"/>
              <a:t>memory barrier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執行效率：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由於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只允許一個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，因此與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比較。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 err="1"/>
              <a:t>lockfree</a:t>
            </a:r>
            <a:r>
              <a:rPr kumimoji="1" lang="zh-CN" altLang="en-US" dirty="0"/>
              <a:t>的方法比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快上</a:t>
            </a:r>
            <a:r>
              <a:rPr kumimoji="1" lang="en-US" altLang="zh-CN" dirty="0"/>
              <a:t>4.17</a:t>
            </a:r>
            <a:r>
              <a:rPr kumimoji="1" lang="zh-CN" altLang="en-US" dirty="0"/>
              <a:t>倍</a:t>
            </a:r>
            <a:endParaRPr kumimoji="1"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93E25-0622-BC43-8E3A-806FE34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20999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A5D7A-E9A1-024E-9160-4FA000FA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producer, consumer</a:t>
            </a:r>
            <a:r>
              <a:rPr kumimoji="1" lang="zh-CN" altLang="en-US" dirty="0"/>
              <a:t>對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的存取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5F31417-7F09-3046-8841-3A1098D68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77858"/>
              </p:ext>
            </p:extLst>
          </p:nvPr>
        </p:nvGraphicFramePr>
        <p:xfrm>
          <a:off x="838200" y="1825625"/>
          <a:ext cx="10515600" cy="338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18">
                  <a:extLst>
                    <a:ext uri="{9D8B030D-6E8A-4147-A177-3AD203B41FA5}">
                      <a16:colId xmlns:a16="http://schemas.microsoft.com/office/drawing/2014/main" val="543779733"/>
                    </a:ext>
                  </a:extLst>
                </a:gridCol>
                <a:gridCol w="4574241">
                  <a:extLst>
                    <a:ext uri="{9D8B030D-6E8A-4147-A177-3AD203B41FA5}">
                      <a16:colId xmlns:a16="http://schemas.microsoft.com/office/drawing/2014/main" val="2940321693"/>
                    </a:ext>
                  </a:extLst>
                </a:gridCol>
                <a:gridCol w="4574241">
                  <a:extLst>
                    <a:ext uri="{9D8B030D-6E8A-4147-A177-3AD203B41FA5}">
                      <a16:colId xmlns:a16="http://schemas.microsoft.com/office/drawing/2014/main" val="2599484931"/>
                    </a:ext>
                  </a:extLst>
                </a:gridCol>
              </a:tblGrid>
              <a:tr h="1128619">
                <a:tc>
                  <a:txBody>
                    <a:bodyPr/>
                    <a:lstStyle/>
                    <a:p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producer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consumer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91275"/>
                  </a:ext>
                </a:extLst>
              </a:tr>
              <a:tr h="1128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in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寫入及讀取：程式碼如下</a:t>
                      </a:r>
                      <a:endParaRPr lang="en-US" altLang="zh-CN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in = (in + 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BA2DA2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while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(in == out) 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579318"/>
                  </a:ext>
                </a:extLst>
              </a:tr>
              <a:tr h="1128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out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BA2DA2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while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((in+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== out) 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寫入及讀取：程式碼如下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out = (out + 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; 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77554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5D52849-DF09-E844-9195-54BF75C3BECB}"/>
              </a:ext>
            </a:extLst>
          </p:cNvPr>
          <p:cNvSpPr txBox="1"/>
          <p:nvPr/>
        </p:nvSpPr>
        <p:spPr>
          <a:xfrm>
            <a:off x="838200" y="5336988"/>
            <a:ext cx="1051560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這一個程式在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put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）、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consumer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）不會有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race condition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，原因是：共用變數，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，不會有二個以上的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，對其做寫入</a:t>
            </a:r>
            <a:endParaRPr kumimoji="1" lang="en-US" altLang="zh-CN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基於上述理由，這個方法只適用於一個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、一個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consumer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kumimoji="1" lang="en-US" altLang="zh-CN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舉例：如果有二個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，那麼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這個變數就可能會有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（因為有二個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）對其修改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CEA4973-A3F4-7846-A0D7-7D19D05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59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EA4B2-8AE3-D342-9780-25A5BEC2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驗證：</a:t>
            </a:r>
            <a:r>
              <a:rPr kumimoji="1" lang="en-US" altLang="zh-CN" dirty="0" err="1">
                <a:ea typeface="Microsoft YaHei" panose="020B0503020204020204" pitchFamily="34" charset="-122"/>
              </a:rPr>
              <a:t>memoryModel.c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D8983-7208-6F4E-8ACC-65055781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13760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&gt;</a:t>
            </a:r>
            <a:endParaRPr lang="en" altLang="zh-TW" dirty="0">
              <a:solidFill>
                <a:srgbClr val="78492A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反組譯以後會發現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a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的設定順序顛倒*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編譯指令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 -O3 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memoryModel.c</a:t>
            </a:r>
            <a:r>
              <a:rPr lang="zh-TW" altLang="en" dirty="0">
                <a:solidFill>
                  <a:srgbClr val="008400"/>
                </a:solidFill>
                <a:latin typeface="Menlo"/>
              </a:rPr>
              <a:t>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O3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叫編譯器進行程式碼優化*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或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gcc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都是同樣的結果，請看下一頁分析*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b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0xdead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a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0xc0fe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"a = %x, b = %x\n"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a, b);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F74E96-217C-8146-B855-886275AF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023442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(2.) </a:t>
            </a:r>
            <a:r>
              <a:rPr kumimoji="1" lang="en-US" altLang="zh-TW" dirty="0"/>
              <a:t>sequential 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C00000"/>
                </a:solidFill>
              </a:rPr>
              <a:t>讓</a:t>
            </a:r>
            <a:r>
              <a:rPr kumimoji="1" lang="en-US" altLang="zh-TW" dirty="0">
                <a:solidFill>
                  <a:srgbClr val="C00000"/>
                </a:solidFill>
              </a:rPr>
              <a:t>reader</a:t>
            </a:r>
            <a:r>
              <a:rPr kumimoji="1" lang="zh-CN" altLang="en-US" dirty="0">
                <a:solidFill>
                  <a:srgbClr val="C00000"/>
                </a:solidFill>
              </a:rPr>
              <a:t>付出成本的</a:t>
            </a:r>
            <a:r>
              <a:rPr kumimoji="1" lang="en-US" altLang="zh-CN" dirty="0">
                <a:solidFill>
                  <a:srgbClr val="C00000"/>
                </a:solidFill>
              </a:rPr>
              <a:t>reader-writer solution</a:t>
            </a:r>
          </a:p>
          <a:p>
            <a:r>
              <a:rPr kumimoji="1" lang="zh-CN" altLang="en-US" dirty="0">
                <a:solidFill>
                  <a:srgbClr val="C00000"/>
                </a:solidFill>
              </a:rPr>
              <a:t>這個版本的</a:t>
            </a:r>
            <a:r>
              <a:rPr kumimoji="1" lang="en-US" altLang="zh-CN" dirty="0" err="1">
                <a:solidFill>
                  <a:srgbClr val="C00000"/>
                </a:solidFill>
              </a:rPr>
              <a:t>seqlock</a:t>
            </a:r>
            <a:r>
              <a:rPr kumimoji="1" lang="zh-CN" altLang="en-US" dirty="0">
                <a:solidFill>
                  <a:srgbClr val="C00000"/>
                </a:solidFill>
              </a:rPr>
              <a:t>只可以有一個</a:t>
            </a:r>
            <a:r>
              <a:rPr kumimoji="1" lang="en-US" altLang="zh-CN" dirty="0">
                <a:solidFill>
                  <a:srgbClr val="C00000"/>
                </a:solidFill>
              </a:rPr>
              <a:t>writer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13203B-40F8-664F-9625-99687B5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98715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4F447-C019-B043-994D-63CD75C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TW" altLang="en-US" dirty="0"/>
              <a:t>演算法概念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D64CDC-D9E3-C046-8475-C8A586AA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06" y="1681163"/>
            <a:ext cx="4591329" cy="82391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kumimoji="1" lang="en-US" altLang="zh-TW" dirty="0"/>
              <a:t>writer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C83434-355E-954B-AF5F-775D3D02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306" y="2505075"/>
            <a:ext cx="4768301" cy="414076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version++; </a:t>
            </a:r>
            <a:r>
              <a:rPr kumimoji="1" lang="en-US" altLang="zh-TW" sz="2000" dirty="0">
                <a:solidFill>
                  <a:srgbClr val="00B050"/>
                </a:solidFill>
              </a:rPr>
              <a:t>//lock</a:t>
            </a:r>
            <a:r>
              <a:rPr kumimoji="1" lang="zh-TW" altLang="en-US" sz="2000" dirty="0">
                <a:solidFill>
                  <a:srgbClr val="00B050"/>
                </a:solidFill>
              </a:rPr>
              <a:t>， </a:t>
            </a:r>
            <a:r>
              <a:rPr kumimoji="1" lang="en-US" altLang="zh-TW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變成奇數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開始讀寫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讀寫完應該加入</a:t>
            </a:r>
            <a:r>
              <a:rPr kumimoji="1" lang="en-US" altLang="zh-CN" sz="2000" dirty="0">
                <a:solidFill>
                  <a:srgbClr val="7030A0"/>
                </a:solidFill>
              </a:rPr>
              <a:t>memory fence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確保</a:t>
            </a:r>
            <a:r>
              <a:rPr kumimoji="1" lang="en-US" altLang="zh-CN" sz="2000" dirty="0">
                <a:solidFill>
                  <a:srgbClr val="7030A0"/>
                </a:solidFill>
              </a:rPr>
              <a:t>reader</a:t>
            </a:r>
            <a:r>
              <a:rPr kumimoji="1" lang="zh-CN" altLang="en-US" sz="2000" dirty="0">
                <a:solidFill>
                  <a:srgbClr val="7030A0"/>
                </a:solidFill>
              </a:rPr>
              <a:t>看到的是完整的發佈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en-US" altLang="zh-TW" sz="2000" dirty="0"/>
              <a:t>version++;</a:t>
            </a:r>
            <a:r>
              <a:rPr kumimoji="1" lang="en-US" altLang="zh-TW" sz="2000" dirty="0">
                <a:solidFill>
                  <a:srgbClr val="00B050"/>
                </a:solidFill>
              </a:rPr>
              <a:t>//unlock</a:t>
            </a:r>
            <a:r>
              <a:rPr kumimoji="1" lang="zh-TW" altLang="en-US" sz="2000" dirty="0">
                <a:solidFill>
                  <a:srgbClr val="00B050"/>
                </a:solidFill>
              </a:rPr>
              <a:t>，</a:t>
            </a:r>
            <a:r>
              <a:rPr kumimoji="1" lang="en-US" altLang="zh-TW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變成偶數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F25E33-CE4A-DE44-949E-7F46450F7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1635" y="1681163"/>
            <a:ext cx="5810624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kumimoji="1" lang="en-US" altLang="zh-TW" dirty="0"/>
              <a:t>reader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0A2C7F9-64C6-DC49-AD58-044C0109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1635" y="2505075"/>
            <a:ext cx="5810624" cy="41407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redo:</a:t>
            </a:r>
          </a:p>
          <a:p>
            <a:pPr marL="0" indent="0">
              <a:buNone/>
            </a:pPr>
            <a:r>
              <a:rPr kumimoji="1" lang="en-US" altLang="zh-TW" sz="2000" dirty="0" err="1"/>
              <a:t>localversion</a:t>
            </a:r>
            <a:r>
              <a:rPr kumimoji="1" lang="en-US" altLang="zh-TW" sz="2000" dirty="0"/>
              <a:t>=version;</a:t>
            </a:r>
          </a:p>
          <a:p>
            <a:pPr marL="0" indent="0">
              <a:buNone/>
            </a:pPr>
            <a:r>
              <a:rPr kumimoji="1" lang="en-US" altLang="zh-TW" sz="2000" dirty="0"/>
              <a:t>if (</a:t>
            </a:r>
            <a:r>
              <a:rPr kumimoji="1" lang="en-US" altLang="zh-TW" sz="2000" dirty="0" err="1"/>
              <a:t>locaversion</a:t>
            </a:r>
            <a:r>
              <a:rPr kumimoji="1" lang="en-US" altLang="zh-TW" sz="2000" dirty="0"/>
              <a:t> ==</a:t>
            </a:r>
            <a:r>
              <a:rPr kumimoji="1" lang="zh-TW" altLang="en-US" sz="2000" dirty="0"/>
              <a:t> </a:t>
            </a:r>
            <a:r>
              <a:rPr kumimoji="1" lang="zh-CN" altLang="en-US" sz="2000" dirty="0"/>
              <a:t>奇數</a:t>
            </a:r>
            <a:r>
              <a:rPr kumimoji="1" lang="en-US" altLang="zh-CN" sz="2000" dirty="0"/>
              <a:t>)</a:t>
            </a: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>
                <a:solidFill>
                  <a:srgbClr val="00B050"/>
                </a:solidFill>
              </a:rPr>
              <a:t>//writer</a:t>
            </a:r>
            <a:r>
              <a:rPr kumimoji="1" lang="zh-CN" altLang="en-US" sz="2000" dirty="0">
                <a:solidFill>
                  <a:srgbClr val="00B050"/>
                </a:solidFill>
              </a:rPr>
              <a:t>正在寫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 err="1"/>
              <a:t>goto</a:t>
            </a:r>
            <a:r>
              <a:rPr kumimoji="1" lang="en-US" altLang="zh-TW" sz="2000" dirty="0"/>
              <a:t> redo;</a:t>
            </a:r>
            <a:r>
              <a:rPr kumimoji="1" lang="zh-TW" altLang="en-US" sz="2000" dirty="0"/>
              <a:t> 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開始讀取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en-US" altLang="zh-TW" sz="2000" dirty="0"/>
              <a:t>if(</a:t>
            </a:r>
            <a:r>
              <a:rPr kumimoji="1" lang="en-US" altLang="zh-TW" sz="2000" dirty="0" err="1"/>
              <a:t>localVersion</a:t>
            </a:r>
            <a:r>
              <a:rPr kumimoji="1" lang="en-US" altLang="zh-TW" sz="2000" dirty="0"/>
              <a:t> != version)</a:t>
            </a:r>
          </a:p>
          <a:p>
            <a:pPr marL="0" indent="0">
              <a:buNone/>
            </a:pPr>
            <a:r>
              <a:rPr kumimoji="1" lang="en-US" altLang="zh-TW" sz="2000" dirty="0">
                <a:solidFill>
                  <a:srgbClr val="00B050"/>
                </a:solidFill>
              </a:rPr>
              <a:t>  //</a:t>
            </a:r>
            <a:r>
              <a:rPr kumimoji="1" lang="zh-CN" altLang="en-US" sz="2000" dirty="0">
                <a:solidFill>
                  <a:srgbClr val="00B050"/>
                </a:solidFill>
              </a:rPr>
              <a:t>讀取的過程中，</a:t>
            </a:r>
            <a:r>
              <a:rPr kumimoji="1" lang="en-US" altLang="zh-CN" sz="2000" dirty="0">
                <a:solidFill>
                  <a:srgbClr val="00B050"/>
                </a:solidFill>
              </a:rPr>
              <a:t>writer</a:t>
            </a:r>
            <a:r>
              <a:rPr kumimoji="1" lang="zh-CN" altLang="en-US" sz="2000" dirty="0">
                <a:solidFill>
                  <a:srgbClr val="00B050"/>
                </a:solidFill>
              </a:rPr>
              <a:t>寫入，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>
                <a:solidFill>
                  <a:srgbClr val="00B050"/>
                </a:solidFill>
              </a:rPr>
              <a:t>  </a:t>
            </a:r>
            <a:r>
              <a:rPr kumimoji="1" lang="en-US" altLang="zh-TW" sz="2000" dirty="0">
                <a:solidFill>
                  <a:srgbClr val="00B050"/>
                </a:solidFill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</a:rPr>
              <a:t>造成</a:t>
            </a:r>
            <a:r>
              <a:rPr kumimoji="1" lang="en-US" altLang="zh-CN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改變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 err="1"/>
              <a:t>goto</a:t>
            </a:r>
            <a:r>
              <a:rPr kumimoji="1" lang="en-US" altLang="zh-TW" sz="2000" dirty="0"/>
              <a:t> redo; </a:t>
            </a:r>
            <a:endParaRPr kumimoji="1"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85E54F-8086-554B-93BA-B649EB839EFE}"/>
              </a:ext>
            </a:extLst>
          </p:cNvPr>
          <p:cNvSpPr/>
          <p:nvPr/>
        </p:nvSpPr>
        <p:spPr>
          <a:xfrm>
            <a:off x="200306" y="1201032"/>
            <a:ext cx="1040195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共用變數：</a:t>
            </a:r>
            <a:r>
              <a:rPr kumimoji="1" lang="en-US" altLang="zh-CN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version</a:t>
            </a:r>
            <a:r>
              <a:rPr kumimoji="1" lang="zh-CN" altLang="en-US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，初始值為</a:t>
            </a:r>
            <a:r>
              <a:rPr kumimoji="1" lang="en-US" altLang="zh-CN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</a:t>
            </a:r>
            <a:endParaRPr kumimoji="1" lang="zh-TW" altLang="en-US" sz="2800" dirty="0">
              <a:solidFill>
                <a:srgbClr val="7030A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FCD19609-3BD9-A141-9503-2019459FC059}"/>
              </a:ext>
            </a:extLst>
          </p:cNvPr>
          <p:cNvSpPr/>
          <p:nvPr/>
        </p:nvSpPr>
        <p:spPr>
          <a:xfrm>
            <a:off x="7531987" y="2940427"/>
            <a:ext cx="268942" cy="1482164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4BF265-D687-1647-ADEE-41023A5894A0}"/>
              </a:ext>
            </a:extLst>
          </p:cNvPr>
          <p:cNvSpPr/>
          <p:nvPr/>
        </p:nvSpPr>
        <p:spPr>
          <a:xfrm>
            <a:off x="7800930" y="3216776"/>
            <a:ext cx="4080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這一段程式碼相當於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，但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成功不代表一定讀到正確的值</a:t>
            </a:r>
            <a:endParaRPr kumimoji="1" lang="zh-TW" altLang="en-US" sz="2000" dirty="0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56A7972C-7FB4-A540-8BDA-07AAC1C2D192}"/>
              </a:ext>
            </a:extLst>
          </p:cNvPr>
          <p:cNvSpPr/>
          <p:nvPr/>
        </p:nvSpPr>
        <p:spPr>
          <a:xfrm>
            <a:off x="8323869" y="4999318"/>
            <a:ext cx="268942" cy="1482164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9BAD83-7822-E246-A2E1-1A85136BEFDE}"/>
              </a:ext>
            </a:extLst>
          </p:cNvPr>
          <p:cNvSpPr/>
          <p:nvPr/>
        </p:nvSpPr>
        <p:spPr>
          <a:xfrm>
            <a:off x="8592811" y="5227855"/>
            <a:ext cx="3599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這一段程式碼相當於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unlock</a:t>
            </a:r>
            <a:r>
              <a:rPr kumimoji="1" lang="zh-TW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之前，必須確保讀取的值是正確的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68CA98A-A0A1-DE4B-9825-DD4F753D8B30}"/>
              </a:ext>
            </a:extLst>
          </p:cNvPr>
          <p:cNvCxnSpPr/>
          <p:nvPr/>
        </p:nvCxnSpPr>
        <p:spPr>
          <a:xfrm>
            <a:off x="200306" y="2378635"/>
            <a:ext cx="45913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33AAA6-C832-6B46-8E0E-F0E5934E1A14}"/>
              </a:ext>
            </a:extLst>
          </p:cNvPr>
          <p:cNvCxnSpPr>
            <a:cxnSpLocks/>
          </p:cNvCxnSpPr>
          <p:nvPr/>
        </p:nvCxnSpPr>
        <p:spPr>
          <a:xfrm>
            <a:off x="4791635" y="2378635"/>
            <a:ext cx="58106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710605DD-0394-DD42-B01C-A0BBFE85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308753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B2180DCB-1EFD-8944-A1EF-4D1E7102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389"/>
            <a:ext cx="10515600" cy="830729"/>
          </a:xfrm>
        </p:spPr>
        <p:txBody>
          <a:bodyPr anchor="t"/>
          <a:lstStyle/>
          <a:p>
            <a:r>
              <a:rPr kumimoji="1" lang="en-US" altLang="zh-TW" dirty="0" err="1"/>
              <a:t>seqlock.c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7AD4365-28B8-7940-8F26-375B8CD6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2" y="986118"/>
            <a:ext cx="11413474" cy="58718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seq_wrt_lock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seq_wrt_unlock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rd_thread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的主迴圈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下面程式碼是為了要讀取資料，如果讀取的過程當中，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更新了資料，這時候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就重新讀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 {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這個迴圈是為了要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redo</a:t>
            </a:r>
            <a:r>
              <a:rPr lang="zh-TW" altLang="en" sz="16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相當於寫：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label redo;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            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r>
              <a:rPr lang="zh-TW" altLang="en" sz="16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再試一次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((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))%</a:t>
            </a:r>
            <a:r>
              <a:rPr lang="en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底下這個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for loop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要置換成讀取資料的程式碼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++) ;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模擬讀取資料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判斷要不要重新讀取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版本編號一樣，表示讀取過程當中，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沒有更新資料，不用重讀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版本編號不一樣，讀取過程中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更新資料，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重新讀一次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3BE70B-D560-A541-8927-A6B22DCD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010350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C57C4-7AA7-9842-A37A-3F0D301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是否可以將</a:t>
            </a:r>
            <a:r>
              <a:rPr kumimoji="1" lang="en-US" altLang="zh-CN" dirty="0"/>
              <a:t>atomic operation</a:t>
            </a:r>
            <a:r>
              <a:rPr kumimoji="1" lang="zh-CN" altLang="en-US" dirty="0"/>
              <a:t>都拿掉？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0964F-6DC4-0E4A-9893-2EC17E7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二邊共用的變數是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會更改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，而且系統當中只有一個</a:t>
            </a:r>
            <a:r>
              <a:rPr kumimoji="1" lang="en-US" altLang="zh-CN" dirty="0"/>
              <a:t>writer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應該可以，但要確保二個</a:t>
            </a:r>
            <a:r>
              <a:rPr kumimoji="1" lang="en-US" altLang="zh-CN" dirty="0"/>
              <a:t>version++</a:t>
            </a:r>
            <a:r>
              <a:rPr kumimoji="1" lang="zh-CN" altLang="en-US" dirty="0"/>
              <a:t>依序執行，資料的修改「匡在」這二個</a:t>
            </a:r>
            <a:r>
              <a:rPr kumimoji="1" lang="en-US" altLang="zh-CN" dirty="0"/>
              <a:t>version++</a:t>
            </a:r>
            <a:r>
              <a:rPr kumimoji="1" lang="zh-CN" altLang="en-US" dirty="0"/>
              <a:t>之間，可以使用</a:t>
            </a:r>
            <a:r>
              <a:rPr kumimoji="1" lang="en-US" altLang="zh-CN" dirty="0"/>
              <a:t>memory fence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如果系統當中有多個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之間必須額外使用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確保一次只有一個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進入</a:t>
            </a:r>
            <a:r>
              <a:rPr kumimoji="1" lang="en-US" altLang="zh-CN" dirty="0"/>
              <a:t>critical section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在這個情況下，</a:t>
            </a:r>
            <a:r>
              <a:rPr kumimoji="1" lang="en-US" altLang="zh-TW" dirty="0"/>
              <a:t>version</a:t>
            </a:r>
            <a:r>
              <a:rPr kumimoji="1" lang="zh-CN" altLang="en-US" dirty="0"/>
              <a:t>應該要用</a:t>
            </a:r>
            <a:r>
              <a:rPr kumimoji="1" lang="en-US" altLang="zh-CN" dirty="0"/>
              <a:t>atomic operation</a:t>
            </a:r>
            <a:r>
              <a:rPr kumimoji="1" lang="zh-CN" altLang="en-US" dirty="0"/>
              <a:t>進行操作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82B55A-A15E-F545-AE84-7970874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95835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4B31-2BD6-A741-8943-B4D4CE94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1E686-3E80-0F42-98CA-F4DD0FB1C0D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$ ./</a:t>
            </a:r>
            <a:r>
              <a:rPr lang="en-US" altLang="zh-TW" dirty="0" err="1"/>
              <a:t>timedetail</a:t>
            </a:r>
            <a:r>
              <a:rPr lang="en-US" altLang="zh-TW" dirty="0"/>
              <a:t> ./</a:t>
            </a:r>
            <a:r>
              <a:rPr lang="en-US" altLang="zh-TW" dirty="0" err="1"/>
              <a:t>seqlock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建立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reader threads, 1 </a:t>
            </a:r>
            <a:r>
              <a:rPr lang="zh-TW" altLang="en-US" dirty="0"/>
              <a:t>個 </a:t>
            </a:r>
            <a:r>
              <a:rPr lang="en-US" altLang="zh-TW" dirty="0"/>
              <a:t>writer thread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在</a:t>
            </a:r>
            <a:r>
              <a:rPr lang="en-US" altLang="zh-TW" dirty="0"/>
              <a:t>CS</a:t>
            </a:r>
            <a:r>
              <a:rPr lang="zh-TW" altLang="en-US" dirty="0"/>
              <a:t>的數量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的</a:t>
            </a:r>
            <a:r>
              <a:rPr lang="en-US" altLang="zh-TW" dirty="0"/>
              <a:t>redo</a:t>
            </a:r>
            <a:r>
              <a:rPr lang="zh-TW" altLang="en-US" dirty="0"/>
              <a:t>的數量 </a:t>
            </a:r>
            <a:r>
              <a:rPr lang="en-US" altLang="zh-TW" dirty="0"/>
              <a:t>26895/sec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的</a:t>
            </a:r>
            <a:r>
              <a:rPr lang="en-US" altLang="zh-TW" dirty="0" err="1"/>
              <a:t>noredo</a:t>
            </a:r>
            <a:r>
              <a:rPr lang="zh-TW" altLang="en-US" dirty="0"/>
              <a:t>的數量 </a:t>
            </a:r>
            <a:r>
              <a:rPr lang="en-US" altLang="zh-TW" dirty="0"/>
              <a:t>9360/sec</a:t>
            </a:r>
          </a:p>
          <a:p>
            <a:pPr marL="0" indent="0">
              <a:buNone/>
            </a:pPr>
            <a:r>
              <a:rPr lang="en-US" altLang="zh-TW" dirty="0"/>
              <a:t>writer</a:t>
            </a:r>
            <a:r>
              <a:rPr lang="zh-TW" altLang="en-US" dirty="0"/>
              <a:t>的寫入數量 </a:t>
            </a:r>
            <a:r>
              <a:rPr lang="en-US" altLang="zh-TW" dirty="0"/>
              <a:t>17213/sec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A968DB-8803-9744-8EA0-91667EE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263030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351296-6EE5-0B45-B4B1-6120C111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(3.) </a:t>
            </a:r>
            <a:r>
              <a:rPr kumimoji="1" lang="en-US" altLang="zh-TW" dirty="0"/>
              <a:t>ticket 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14CF74-1C86-7C4E-B14A-F332F13B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具有</a:t>
            </a:r>
            <a:r>
              <a:rPr kumimoji="1" lang="en-US" altLang="zh-CN" dirty="0">
                <a:solidFill>
                  <a:srgbClr val="C00000"/>
                </a:solidFill>
              </a:rPr>
              <a:t>FIFO</a:t>
            </a:r>
            <a:r>
              <a:rPr kumimoji="1" lang="zh-CN" altLang="en-US" dirty="0">
                <a:solidFill>
                  <a:srgbClr val="C00000"/>
                </a:solidFill>
              </a:rPr>
              <a:t>功能的</a:t>
            </a:r>
            <a:r>
              <a:rPr kumimoji="1" lang="en-US" altLang="zh-CN" dirty="0">
                <a:solidFill>
                  <a:srgbClr val="C00000"/>
                </a:solidFill>
              </a:rPr>
              <a:t>spinlock</a:t>
            </a:r>
            <a:r>
              <a:rPr kumimoji="1" lang="zh-CN" altLang="en-US" dirty="0">
                <a:solidFill>
                  <a:srgbClr val="C00000"/>
                </a:solidFill>
              </a:rPr>
              <a:t>，其</a:t>
            </a:r>
            <a:r>
              <a:rPr kumimoji="1" lang="en-US" altLang="zh-CN" dirty="0">
                <a:solidFill>
                  <a:srgbClr val="C00000"/>
                </a:solidFill>
              </a:rPr>
              <a:t>overhead</a:t>
            </a:r>
            <a:r>
              <a:rPr kumimoji="1" lang="zh-CN" altLang="en-US" dirty="0">
                <a:solidFill>
                  <a:srgbClr val="C00000"/>
                </a:solidFill>
              </a:rPr>
              <a:t>與</a:t>
            </a:r>
            <a:r>
              <a:rPr kumimoji="1" lang="en-US" altLang="zh-CN" dirty="0">
                <a:solidFill>
                  <a:srgbClr val="C00000"/>
                </a:solidFill>
              </a:rPr>
              <a:t>spinlock</a:t>
            </a:r>
            <a:r>
              <a:rPr kumimoji="1" lang="zh-CN" altLang="en-US" dirty="0">
                <a:solidFill>
                  <a:srgbClr val="C00000"/>
                </a:solidFill>
              </a:rPr>
              <a:t>差不多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86CAE-F20A-A442-81A0-90BE332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80692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74E7E58-FF1E-6445-8931-7AF55301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演算法概念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E6AB2A-D3FF-484E-A9F3-3119839C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每一個人想進入</a:t>
            </a:r>
            <a:r>
              <a:rPr kumimoji="1" lang="en-US" altLang="zh-TW" dirty="0"/>
              <a:t>CS</a:t>
            </a:r>
            <a:r>
              <a:rPr kumimoji="1" lang="zh-CN" altLang="en-US" dirty="0"/>
              <a:t>前先抽一張號碼牌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然後等「叫號」，如果叫到的號碼跟自己的號碼牌一樣，就進入</a:t>
            </a:r>
            <a:r>
              <a:rPr kumimoji="1" lang="en-US" altLang="zh-CN" dirty="0"/>
              <a:t>CS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離開</a:t>
            </a:r>
            <a:r>
              <a:rPr kumimoji="1" lang="en-US" altLang="zh-CN" dirty="0"/>
              <a:t>CS</a:t>
            </a:r>
            <a:r>
              <a:rPr kumimoji="1" lang="zh-CN" altLang="en-US" dirty="0"/>
              <a:t>的時候，做「叫號」，即讓下一個號碼的人進入</a:t>
            </a:r>
            <a:r>
              <a:rPr kumimoji="1" lang="en-US" altLang="zh-CN" dirty="0"/>
              <a:t>CS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23676-7D80-BF4E-B9AA-FDB8A80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82927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281A-9E36-574E-817C-E3CA4843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ticketlock.c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F13FC-D696-E841-9D31-E40AF0CC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一定要加上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volatile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，否則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-O3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會出錯，初始值為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endParaRPr lang="zh-TW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一定要加上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volatile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，否則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-O3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會出錯，這一個不用是</a:t>
            </a:r>
            <a:r>
              <a:rPr lang="en-US" altLang="zh-TW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atomic_int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，因為執行時它已經在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，初始值為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ticketLock_acquire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next_ticket,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抽號碼牌，使用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atomic operation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，避免二個人抽到同一張號碼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;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等叫號，如果叫到的號碼（</a:t>
            </a:r>
            <a:r>
              <a:rPr lang="en-US" altLang="zh-TW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now_serving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）與自己一樣就進入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ticketLock_release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++*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離開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前，將「叫號」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+1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，讓下一個人可以進來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如果要讓其他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thread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看到更新的資料結構，這裡要加入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memory fence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270DF0-A21D-C341-8F1C-CCCE3BD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29994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1CA89-28CF-1E4E-BBF1-5167A8D2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9A983-37DD-974F-B81F-5821875A2CC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./</a:t>
            </a:r>
            <a:r>
              <a:rPr lang="en-US" altLang="zh-TW" dirty="0" err="1"/>
              <a:t>ticketlock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thread_0 wait for entering CS</a:t>
            </a:r>
          </a:p>
          <a:p>
            <a:pPr marL="0" indent="0">
              <a:buNone/>
            </a:pPr>
            <a:r>
              <a:rPr lang="en-US" altLang="zh-TW" dirty="0"/>
              <a:t>thread_1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thread_3 wait for entering CS</a:t>
            </a:r>
          </a:p>
          <a:p>
            <a:pPr marL="0" indent="0">
              <a:buNone/>
            </a:pPr>
            <a:r>
              <a:rPr lang="en-US" altLang="zh-TW" dirty="0"/>
              <a:t>thread_2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thread_1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thread_2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thread_0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thread_3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thread_0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thread_1 in CS</a:t>
            </a:r>
          </a:p>
          <a:p>
            <a:pPr marL="0" indent="0">
              <a:buNone/>
            </a:pPr>
            <a:r>
              <a:rPr lang="en-US" altLang="zh-TW" dirty="0"/>
              <a:t>thread_3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thread_2 in CS</a:t>
            </a:r>
          </a:p>
          <a:p>
            <a:pPr marL="0" indent="0">
              <a:buNone/>
            </a:pPr>
            <a:r>
              <a:rPr lang="en-US" altLang="zh-TW" dirty="0"/>
              <a:t>thread_1 wait for entering CS</a:t>
            </a:r>
          </a:p>
          <a:p>
            <a:pPr marL="0" indent="0">
              <a:buNone/>
            </a:pPr>
            <a:r>
              <a:rPr lang="en-US" altLang="zh-TW" dirty="0"/>
              <a:t>thread_2 wait for entering CS</a:t>
            </a:r>
          </a:p>
        </p:txBody>
      </p:sp>
      <p:sp>
        <p:nvSpPr>
          <p:cNvPr id="4" name="向左箭號圖說文字 3">
            <a:extLst>
              <a:ext uri="{FF2B5EF4-FFF2-40B4-BE49-F238E27FC236}">
                <a16:creationId xmlns:a16="http://schemas.microsoft.com/office/drawing/2014/main" id="{711259F5-7031-EE4E-994F-06EBD2BEAEAD}"/>
              </a:ext>
            </a:extLst>
          </p:cNvPr>
          <p:cNvSpPr/>
          <p:nvPr/>
        </p:nvSpPr>
        <p:spPr>
          <a:xfrm>
            <a:off x="4153647" y="3083859"/>
            <a:ext cx="2563906" cy="1494117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可以觀察到，的確是按照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順序進入</a:t>
            </a:r>
            <a:r>
              <a:rPr kumimoji="1" lang="en-US" altLang="zh-CN" dirty="0"/>
              <a:t>CS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D61EFD6-EEE7-3246-9467-59046763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14811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(4.) </a:t>
            </a:r>
            <a:r>
              <a:rPr kumimoji="1" lang="en-US" altLang="zh-CN" dirty="0" err="1"/>
              <a:t>rw</a:t>
            </a:r>
            <a:r>
              <a:rPr kumimoji="1" lang="en-US" altLang="zh-CN" dirty="0"/>
              <a:t>-spinlock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如果系統中</a:t>
            </a:r>
            <a:r>
              <a:rPr kumimoji="1" lang="en-US" altLang="zh-CN" dirty="0">
                <a:solidFill>
                  <a:srgbClr val="C00000"/>
                </a:solidFill>
              </a:rPr>
              <a:t>reader</a:t>
            </a:r>
            <a:r>
              <a:rPr kumimoji="1" lang="zh-CN" altLang="en-US" dirty="0">
                <a:solidFill>
                  <a:srgbClr val="C00000"/>
                </a:solidFill>
              </a:rPr>
              <a:t>的數量非常多，</a:t>
            </a:r>
            <a:r>
              <a:rPr kumimoji="1" lang="en-US" altLang="zh-CN" dirty="0">
                <a:solidFill>
                  <a:srgbClr val="C00000"/>
                </a:solidFill>
              </a:rPr>
              <a:t>writer</a:t>
            </a:r>
            <a:r>
              <a:rPr kumimoji="1" lang="zh-CN" altLang="en-US" dirty="0">
                <a:solidFill>
                  <a:srgbClr val="C00000"/>
                </a:solidFill>
              </a:rPr>
              <a:t>可能會</a:t>
            </a:r>
            <a:r>
              <a:rPr kumimoji="1" lang="en-US" altLang="zh-CN" dirty="0">
                <a:solidFill>
                  <a:srgbClr val="C00000"/>
                </a:solidFill>
              </a:rPr>
              <a:t>starvation</a:t>
            </a: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78E24D-2576-984C-9D65-0613FE33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8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4F212-7F19-2542-9A15-FBE0B7B4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課程單元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8FF5C-138C-6E4B-BC9B-071D87A0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4591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TW" dirty="0"/>
              <a:t>Multi-thread</a:t>
            </a:r>
            <a:r>
              <a:rPr kumimoji="1" lang="zh-CN" altLang="en-US" dirty="0"/>
              <a:t>與計算機硬體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_</a:t>
            </a:r>
            <a:r>
              <a:rPr kumimoji="1" lang="en-US" altLang="zh-TW" dirty="0" err="1"/>
              <a:t>Alignas</a:t>
            </a:r>
            <a:r>
              <a:rPr kumimoji="1" lang="zh-TW" altLang="en-US" dirty="0"/>
              <a:t>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CN" dirty="0"/>
              <a:t>atomic operations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 order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C11 and 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Intel </a:t>
            </a:r>
            <a:r>
              <a:rPr kumimoji="1" lang="en-US" altLang="zh-CN" dirty="0" err="1"/>
              <a:t>VTune</a:t>
            </a:r>
            <a:r>
              <a:rPr kumimoji="1" lang="en-US" altLang="zh-CN" dirty="0"/>
              <a:t> vs. Linux perf</a:t>
            </a:r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memoryTest</a:t>
            </a:r>
            <a:r>
              <a:rPr kumimoji="1" lang="en-US" altLang="zh-CN" dirty="0"/>
              <a:t>/...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pingpong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aligned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aotmic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基本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semaphore</a:t>
            </a:r>
          </a:p>
          <a:p>
            <a:pPr lvl="1"/>
            <a:r>
              <a:rPr kumimoji="1" lang="en-US" altLang="zh-TW" dirty="0"/>
              <a:t>mutex</a:t>
            </a:r>
            <a:r>
              <a:rPr kumimoji="1" lang="zh-TW" altLang="en-US" dirty="0"/>
              <a:t> （可支援優先權控制、遞迴鎖、自適應鎖）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spinlock</a:t>
            </a:r>
          </a:p>
          <a:p>
            <a:pPr lvl="1"/>
            <a:r>
              <a:rPr kumimoji="1" lang="en-US" altLang="zh-TW" dirty="0" err="1"/>
              <a:t>pthread_rwlock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conCurrentQ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/>
              <a:t>進階的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lock-free queue</a:t>
            </a:r>
          </a:p>
          <a:p>
            <a:pPr lvl="1"/>
            <a:r>
              <a:rPr kumimoji="1" lang="en-US" altLang="zh-TW" dirty="0"/>
              <a:t>sequential lock</a:t>
            </a:r>
          </a:p>
          <a:p>
            <a:pPr lvl="1"/>
            <a:r>
              <a:rPr kumimoji="1" lang="en-US" altLang="zh-TW" dirty="0"/>
              <a:t>ticket lock</a:t>
            </a:r>
          </a:p>
          <a:p>
            <a:pPr lvl="1"/>
            <a:r>
              <a:rPr kumimoji="1" lang="en-US" altLang="zh-TW" dirty="0"/>
              <a:t>r/w spinlock</a:t>
            </a:r>
          </a:p>
          <a:p>
            <a:r>
              <a:rPr kumimoji="1" lang="en-US" altLang="zh-TW" dirty="0"/>
              <a:t>Memory ordering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EE106-4FFB-6D41-A4F7-4331EB5E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60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196FE-BCA1-0D41-A461-9CEFC44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5" y="365125"/>
            <a:ext cx="3925677" cy="132556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br>
              <a:rPr kumimoji="1" lang="en-US" altLang="zh-CN" dirty="0">
                <a:ea typeface="Microsoft YaHei" panose="020B0503020204020204" pitchFamily="34" charset="-122"/>
              </a:rPr>
            </a:br>
            <a:r>
              <a:rPr lang="en" altLang="zh-TW" sz="2400" dirty="0" err="1"/>
              <a:t>memoryModel_reorder.c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E7AF3-A30E-B848-AE1A-B074741C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813" y="365126"/>
            <a:ext cx="7464847" cy="6492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disassemble main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 of assembler code </a:t>
            </a:r>
            <a:r>
              <a:rPr lang="en" altLang="zh-TW" sz="1400" dirty="0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main: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push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and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0xffffffffffffff80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sub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0x0000000000400b1f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0x400b60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&lt;__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intel_new_feature_proc_init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0x0000000000400b2b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0x0000000000400b2f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0xc0fe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0x401b44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orl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0x8040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0x0000000000400b43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0xdead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,%edx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0x0000000000400b4a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0x400970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printf@plt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pop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0x0000000000400b5d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assembler dump.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3F73CC-1CE2-9A40-80BF-B74A3A8ACD91}"/>
              </a:ext>
            </a:extLst>
          </p:cNvPr>
          <p:cNvSpPr/>
          <p:nvPr/>
        </p:nvSpPr>
        <p:spPr>
          <a:xfrm>
            <a:off x="525135" y="3211279"/>
            <a:ext cx="336381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b;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b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0xdead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a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0xc0fe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2F1F7E-7393-6A48-9493-400B616FEF19}"/>
              </a:ext>
            </a:extLst>
          </p:cNvPr>
          <p:cNvSpPr/>
          <p:nvPr/>
        </p:nvSpPr>
        <p:spPr>
          <a:xfrm>
            <a:off x="525136" y="1768261"/>
            <a:ext cx="3363817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-O3 </a:t>
            </a:r>
            <a:r>
              <a:rPr lang="zh-TW" altLang="en-US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？？？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.c</a:t>
            </a:r>
          </a:p>
          <a:p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gcc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或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*/</a:t>
            </a: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–O3 </a:t>
            </a:r>
            <a:r>
              <a:rPr lang="zh-TW" altLang="en-US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？？？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.c</a:t>
            </a: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gdb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" altLang="zh-TW" b="1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46F9FC6-B808-364E-B85B-02381DA7667D}"/>
              </a:ext>
            </a:extLst>
          </p:cNvPr>
          <p:cNvCxnSpPr>
            <a:cxnSpLocks/>
          </p:cNvCxnSpPr>
          <p:nvPr/>
        </p:nvCxnSpPr>
        <p:spPr>
          <a:xfrm flipV="1">
            <a:off x="3227942" y="3211279"/>
            <a:ext cx="1222870" cy="104123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245DDE8-200D-EE44-A87F-ECD76C446433}"/>
              </a:ext>
            </a:extLst>
          </p:cNvPr>
          <p:cNvCxnSpPr>
            <a:cxnSpLocks/>
          </p:cNvCxnSpPr>
          <p:nvPr/>
        </p:nvCxnSpPr>
        <p:spPr>
          <a:xfrm flipV="1">
            <a:off x="3227942" y="3974600"/>
            <a:ext cx="1222870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448DADB-E293-3746-8A07-34E1C589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38361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B20A5EB-9F72-FB42-862E-BD5C7F73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演算法概念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710096C-C260-DF4E-97C8-0DF23D49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系統中有很多張門票（例如：</a:t>
            </a:r>
            <a:r>
              <a:rPr kumimoji="1" lang="en-US" altLang="zh-TW" sz="2400" dirty="0"/>
              <a:t>1000</a:t>
            </a:r>
            <a:r>
              <a:rPr kumimoji="1" lang="zh-CN" altLang="en-US" sz="2400" dirty="0"/>
              <a:t>張</a:t>
            </a:r>
            <a:r>
              <a:rPr kumimoji="1" lang="zh-TW" altLang="en-US" sz="2400" dirty="0"/>
              <a:t>）</a:t>
            </a:r>
            <a:endParaRPr kumimoji="1" lang="en-US" altLang="zh-TW" sz="2400" dirty="0"/>
          </a:p>
          <a:p>
            <a:pPr lvl="1">
              <a:lnSpc>
                <a:spcPct val="150000"/>
              </a:lnSpc>
            </a:pPr>
            <a:r>
              <a:rPr kumimoji="1" lang="en-US" altLang="zh-TW" sz="2000" dirty="0"/>
              <a:t>writer</a:t>
            </a:r>
            <a:r>
              <a:rPr kumimoji="1" lang="zh-CN" altLang="en-US" sz="2000" dirty="0"/>
              <a:t>要進入</a:t>
            </a:r>
            <a:r>
              <a:rPr kumimoji="1" lang="en-US" altLang="zh-CN" sz="2000" dirty="0"/>
              <a:t>CS</a:t>
            </a:r>
            <a:r>
              <a:rPr kumimoji="1" lang="zh-CN" altLang="en-US" sz="2000" dirty="0"/>
              <a:t>，一次要拿到</a:t>
            </a:r>
            <a:r>
              <a:rPr kumimoji="1" lang="en-US" altLang="zh-CN" sz="2000" dirty="0"/>
              <a:t>1000</a:t>
            </a:r>
            <a:r>
              <a:rPr kumimoji="1" lang="zh-CN" altLang="en-US" sz="2000" dirty="0"/>
              <a:t>張，這確保了其他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都不能再進入</a:t>
            </a:r>
            <a:r>
              <a:rPr kumimoji="1" lang="en-US" altLang="zh-CN" sz="2000" dirty="0"/>
              <a:t>CS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要進入</a:t>
            </a:r>
            <a:r>
              <a:rPr kumimoji="1" lang="en-US" altLang="zh-CN" sz="2000" dirty="0"/>
              <a:t>CS</a:t>
            </a:r>
            <a:r>
              <a:rPr kumimoji="1" lang="zh-CN" altLang="en-US" sz="2000" dirty="0"/>
              <a:t>，一次拿一張門票</a:t>
            </a:r>
            <a:endParaRPr kumimoji="1" lang="en-US" altLang="zh-CN" sz="2000" dirty="0"/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因為已經拿了一張門票，因此</a:t>
            </a:r>
            <a:r>
              <a:rPr kumimoji="1" lang="en-US" altLang="zh-CN" sz="1800" dirty="0"/>
              <a:t>writer</a:t>
            </a:r>
            <a:r>
              <a:rPr kumimoji="1" lang="zh-CN" altLang="en-US" sz="1800" dirty="0"/>
              <a:t>不可能拿到全部的門票</a:t>
            </a:r>
            <a:endParaRPr kumimoji="1" lang="en-US" altLang="zh-CN" sz="1800" dirty="0"/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系統有很多張門票，而每一個</a:t>
            </a:r>
            <a:r>
              <a:rPr kumimoji="1" lang="en-US" altLang="zh-CN" sz="1800" dirty="0"/>
              <a:t>reader</a:t>
            </a:r>
            <a:r>
              <a:rPr kumimoji="1" lang="zh-CN" altLang="en-US" sz="1800" dirty="0"/>
              <a:t>只要一張門票，因此可以有多個</a:t>
            </a:r>
            <a:r>
              <a:rPr kumimoji="1" lang="en-US" altLang="zh-CN" sz="1800" dirty="0"/>
              <a:t>reader</a:t>
            </a:r>
            <a:r>
              <a:rPr kumimoji="1" lang="zh-CN" altLang="en-US" sz="1800" dirty="0"/>
              <a:t>同時進入</a:t>
            </a:r>
            <a:r>
              <a:rPr kumimoji="1" lang="en-US" altLang="zh-CN" sz="1800" dirty="0"/>
              <a:t>CS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在實作的時候不要把「最大門票」設定的太大（例如：不可以設定成</a:t>
            </a:r>
            <a:r>
              <a:rPr lang="en-US" altLang="zh-TW" sz="2400" dirty="0"/>
              <a:t>INT_MAX </a:t>
            </a:r>
            <a:r>
              <a:rPr kumimoji="1" lang="zh-CN" altLang="en-US" sz="2400" dirty="0"/>
              <a:t>），因為在實作的時候，</a:t>
            </a:r>
            <a:r>
              <a:rPr kumimoji="1" lang="en-US" altLang="zh-CN" sz="2400" dirty="0"/>
              <a:t>writer</a:t>
            </a:r>
            <a:r>
              <a:rPr kumimoji="1" lang="zh-CN" altLang="en-US" sz="2400" dirty="0"/>
              <a:t>會先試著拿門票，這個步驟會將現有門票減「最大門票」值，如果多個</a:t>
            </a:r>
            <a:r>
              <a:rPr kumimoji="1" lang="en-US" altLang="zh-CN" sz="2400" dirty="0"/>
              <a:t>writer</a:t>
            </a:r>
            <a:r>
              <a:rPr kumimoji="1" lang="zh-CN" altLang="en-US" sz="2400" dirty="0"/>
              <a:t>同時進入</a:t>
            </a:r>
            <a:r>
              <a:rPr kumimoji="1" lang="en-US" altLang="zh-CN" sz="2400" dirty="0"/>
              <a:t>CS</a:t>
            </a:r>
            <a:r>
              <a:rPr kumimoji="1" lang="zh-CN" altLang="en-US" sz="2400" dirty="0"/>
              <a:t>，可能會造成</a:t>
            </a:r>
            <a:r>
              <a:rPr kumimoji="1" lang="en-US" altLang="zh-CN" sz="2400" dirty="0"/>
              <a:t>underflow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6A33F-A39A-4B43-B024-32283F26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91441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7CE6-5ABF-4845-92E9-355B4A62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281"/>
          </a:xfrm>
        </p:spPr>
        <p:txBody>
          <a:bodyPr/>
          <a:lstStyle/>
          <a:p>
            <a:r>
              <a:rPr kumimoji="1" lang="en-US" altLang="zh-TW" dirty="0" err="1"/>
              <a:t>rw-spinlock.c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82C6E-2B5B-D342-AE74-8F0EC79B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47" y="1021976"/>
            <a:ext cx="11815481" cy="5836024"/>
          </a:xfrm>
        </p:spPr>
        <p:txBody>
          <a:bodyPr anchor="ctr"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init_rwspinlock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wrt_lock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atomic_fetch_sub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先改變鎖的狀態，避免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race condition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ret=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(ret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//lock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沒有成功（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ret&lt;0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），代表有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或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，將門票加回去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rd_lock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atomic_fetch_sub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先拿一張門票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(ret &gt;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拿走一張以後，只要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ret&gt;0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代表：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1. 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自己是第一個進入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；或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2. 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已經有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在裡面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如果拿一張門票以後，門票總數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&lt;0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，代表有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rd_unlock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}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wrt_unlock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}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686DD2-8E38-654B-A9E5-BC84B95C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88851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F5A4-57D4-D240-AF58-D5888624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C1A36-CA6C-E044-8592-A1C8F8BE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06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$ ./</a:t>
            </a:r>
            <a:r>
              <a:rPr kumimoji="1" lang="en-US" altLang="zh-TW" dirty="0" err="1"/>
              <a:t>rwspinlock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建立</a:t>
            </a:r>
            <a:r>
              <a:rPr kumimoji="1" lang="en-US" altLang="zh-TW" dirty="0"/>
              <a:t>4</a:t>
            </a:r>
            <a:r>
              <a:rPr kumimoji="1" lang="zh-TW" altLang="en-US" dirty="0"/>
              <a:t>個</a:t>
            </a:r>
            <a:r>
              <a:rPr kumimoji="1" lang="en-US" altLang="zh-TW" dirty="0"/>
              <a:t>reader</a:t>
            </a:r>
          </a:p>
          <a:p>
            <a:pPr marL="0" indent="0">
              <a:buNone/>
            </a:pPr>
            <a:r>
              <a:rPr kumimoji="1" lang="zh-TW" altLang="en-US" dirty="0"/>
              <a:t>建立</a:t>
            </a:r>
            <a:r>
              <a:rPr kumimoji="1" lang="en-US" altLang="zh-TW" dirty="0"/>
              <a:t>4</a:t>
            </a:r>
            <a:r>
              <a:rPr kumimoji="1" lang="zh-TW" altLang="en-US" dirty="0"/>
              <a:t>個</a:t>
            </a:r>
            <a:r>
              <a:rPr kumimoji="1" lang="en-US" altLang="zh-TW" dirty="0"/>
              <a:t>writer</a:t>
            </a:r>
          </a:p>
          <a:p>
            <a:pPr marL="0" indent="0">
              <a:buNone/>
            </a:pPr>
            <a:r>
              <a:rPr kumimoji="1" lang="zh-TW" altLang="en-US" dirty="0"/>
              <a:t>按下</a:t>
            </a:r>
            <a:r>
              <a:rPr kumimoji="1" lang="en-US" altLang="zh-TW" dirty="0"/>
              <a:t>Enter</a:t>
            </a:r>
            <a:r>
              <a:rPr kumimoji="1" lang="zh-TW" altLang="en-US" dirty="0"/>
              <a:t>鍵繼續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-2003	/*</a:t>
            </a:r>
            <a:r>
              <a:rPr kumimoji="1" lang="zh-CN" altLang="en-US" dirty="0">
                <a:solidFill>
                  <a:srgbClr val="FFFF00"/>
                </a:solidFill>
              </a:rPr>
              <a:t>有</a:t>
            </a:r>
            <a:r>
              <a:rPr kumimoji="1" lang="en-US" altLang="zh-CN" dirty="0">
                <a:solidFill>
                  <a:srgbClr val="FFFF00"/>
                </a:solidFill>
              </a:rPr>
              <a:t>3</a:t>
            </a:r>
            <a:r>
              <a:rPr kumimoji="1" lang="zh-TW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，有</a:t>
            </a:r>
            <a:r>
              <a:rPr kumimoji="1" lang="en-US" altLang="zh-CN" dirty="0">
                <a:solidFill>
                  <a:srgbClr val="FFFF00"/>
                </a:solidFill>
              </a:rPr>
              <a:t>2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writer</a:t>
            </a:r>
            <a:r>
              <a:rPr kumimoji="1" lang="zh-CN" altLang="en-US" dirty="0">
                <a:solidFill>
                  <a:srgbClr val="FFFF00"/>
                </a:solidFill>
              </a:rPr>
              <a:t>嘗試進入</a:t>
            </a:r>
            <a:r>
              <a:rPr kumimoji="1" lang="en-US" altLang="zh-CN" dirty="0">
                <a:solidFill>
                  <a:srgbClr val="FFFF00"/>
                </a:solidFill>
              </a:rPr>
              <a:t>CS*/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total number of reader entering CS = 184937/sec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29118/sec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1.944711	  </a:t>
            </a:r>
            <a:r>
              <a:rPr kumimoji="1" lang="en-US" altLang="zh-TW" dirty="0">
                <a:solidFill>
                  <a:srgbClr val="FFFF00"/>
                </a:solidFill>
              </a:rPr>
              <a:t>/*reader</a:t>
            </a:r>
            <a:r>
              <a:rPr kumimoji="1" lang="zh-CN" altLang="en-US" dirty="0">
                <a:solidFill>
                  <a:srgbClr val="FFFF00"/>
                </a:solidFill>
              </a:rPr>
              <a:t>的平行度為</a:t>
            </a:r>
            <a:r>
              <a:rPr kumimoji="1" lang="en-US" altLang="zh-CN" dirty="0">
                <a:solidFill>
                  <a:srgbClr val="FFFF00"/>
                </a:solidFill>
              </a:rPr>
              <a:t>1.944</a:t>
            </a:r>
            <a:r>
              <a:rPr kumimoji="1" lang="zh-CN" altLang="en-US" dirty="0">
                <a:solidFill>
                  <a:srgbClr val="FFFF00"/>
                </a:solidFill>
              </a:rPr>
              <a:t>，代表只要有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，通常是</a:t>
            </a:r>
            <a:r>
              <a:rPr kumimoji="1" lang="en-US" altLang="zh-CN" dirty="0">
                <a:solidFill>
                  <a:srgbClr val="FFFF00"/>
                </a:solidFill>
              </a:rPr>
              <a:t>1.944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-1004</a:t>
            </a:r>
          </a:p>
          <a:p>
            <a:pPr marL="0" indent="0">
              <a:buNone/>
            </a:pPr>
            <a:r>
              <a:rPr kumimoji="1" lang="en-US" altLang="zh-TW" dirty="0"/>
              <a:t>total number of reader entering CS = 187014/sec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29400/sec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1.944365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998	/*</a:t>
            </a:r>
            <a:r>
              <a:rPr kumimoji="1" lang="zh-CN" altLang="en-US" dirty="0">
                <a:solidFill>
                  <a:srgbClr val="FFFF00"/>
                </a:solidFill>
              </a:rPr>
              <a:t>有</a:t>
            </a:r>
            <a:r>
              <a:rPr kumimoji="1" lang="en-US" altLang="zh-CN" dirty="0">
                <a:solidFill>
                  <a:srgbClr val="FFFF00"/>
                </a:solidFill>
              </a:rPr>
              <a:t>2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，因此門票剩下</a:t>
            </a:r>
            <a:r>
              <a:rPr kumimoji="1" lang="en-US" altLang="zh-CN" dirty="0">
                <a:solidFill>
                  <a:srgbClr val="FFFF00"/>
                </a:solidFill>
              </a:rPr>
              <a:t>998</a:t>
            </a:r>
            <a:r>
              <a:rPr kumimoji="1" lang="zh-CN" altLang="en-US" dirty="0">
                <a:solidFill>
                  <a:srgbClr val="FFFF00"/>
                </a:solidFill>
              </a:rPr>
              <a:t>張</a:t>
            </a:r>
            <a:r>
              <a:rPr kumimoji="1" lang="en-US" altLang="zh-CN" dirty="0">
                <a:solidFill>
                  <a:srgbClr val="FFFF00"/>
                </a:solidFill>
              </a:rPr>
              <a:t>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total number of reader entering CS = 187033/sec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29383/sec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1.942579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6367C-D3B0-F54F-9FE3-176D4F7C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1941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E5E00-A36F-0346-B0D4-11DFB766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8B850-0466-0247-831A-06157A54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/>
              <a:t>sequential lock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ticket lock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r/w spinlock</a:t>
            </a:r>
            <a:r>
              <a:rPr kumimoji="1" lang="zh-TW" altLang="en-US" sz="2000" dirty="0"/>
              <a:t>，在程式碼裡面都有</a:t>
            </a:r>
            <a:r>
              <a:rPr kumimoji="1" lang="en-US" altLang="zh-TW" sz="2000" dirty="0"/>
              <a:t>spinlock</a:t>
            </a:r>
            <a:r>
              <a:rPr kumimoji="1" lang="zh-CN" altLang="en-US" sz="2000" dirty="0"/>
              <a:t>的影子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如果拿到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task</a:t>
            </a:r>
            <a:r>
              <a:rPr kumimoji="1" lang="zh-CN" altLang="en-US" sz="2000" dirty="0"/>
              <a:t>剛好被</a:t>
            </a:r>
            <a:r>
              <a:rPr kumimoji="1" lang="en-US" altLang="zh-CN" sz="2000" dirty="0"/>
              <a:t>Linux kernel</a:t>
            </a:r>
            <a:r>
              <a:rPr kumimoji="1" lang="zh-CN" altLang="en-US" sz="2000" dirty="0"/>
              <a:t>踢出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，那麼其他人會等很久，而且是做一個無聊的測試迴圈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如前面所說，測試迴圈只會影響該顆</a:t>
            </a:r>
            <a:r>
              <a:rPr kumimoji="1" lang="en-US" altLang="zh-CN" sz="2000" dirty="0"/>
              <a:t>core</a:t>
            </a:r>
            <a:r>
              <a:rPr kumimoji="1" lang="zh-CN" altLang="en-US" sz="2000" dirty="0"/>
              <a:t>，不會造成額外的</a:t>
            </a:r>
            <a:r>
              <a:rPr kumimoji="1" lang="en-US" altLang="zh-CN" sz="2000" dirty="0"/>
              <a:t>memory traffic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800" dirty="0"/>
              <a:t>例如：執行完成的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可以執行</a:t>
            </a:r>
            <a:r>
              <a:rPr kumimoji="1" lang="en-US" altLang="zh-CN" sz="1800" dirty="0"/>
              <a:t>spinlock</a:t>
            </a:r>
            <a:r>
              <a:rPr kumimoji="1" lang="zh-CN" altLang="en-US" sz="1800" dirty="0"/>
              <a:t>測試其他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</a:t>
            </a:r>
            <a:r>
              <a:rPr kumimoji="1" lang="zh-TW" altLang="en-US" sz="1800" dirty="0"/>
              <a:t>執行到特定段落</a:t>
            </a:r>
            <a:endParaRPr kumimoji="1" lang="en-US" altLang="zh-TW" sz="1800" dirty="0"/>
          </a:p>
          <a:p>
            <a:pPr lvl="1">
              <a:lnSpc>
                <a:spcPct val="150000"/>
              </a:lnSpc>
            </a:pPr>
            <a:r>
              <a:rPr kumimoji="1" lang="zh-CN" altLang="en-US" sz="1800" dirty="0"/>
              <a:t>例如：如果需要等待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個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，可以使用長度為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的陣列，每一個元素對應該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是否執行到的特定段落，已經執行完成的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測試該陣列所有的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是否將其對應的</a:t>
            </a:r>
            <a:r>
              <a:rPr kumimoji="1" lang="en-US" altLang="zh-CN" sz="1800" dirty="0"/>
              <a:t>flag</a:t>
            </a:r>
            <a:r>
              <a:rPr kumimoji="1" lang="zh-CN" altLang="en-US" sz="1800" dirty="0"/>
              <a:t>設定為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。（避免使用</a:t>
            </a:r>
            <a:r>
              <a:rPr kumimoji="1" lang="en-US" altLang="zh-CN" sz="1800" dirty="0"/>
              <a:t>atomic operation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測試迴圈內最好加入：</a:t>
            </a:r>
            <a:r>
              <a:rPr lang="en-US" altLang="zh-TW" sz="2000" dirty="0" err="1"/>
              <a:t>asm</a:t>
            </a:r>
            <a:r>
              <a:rPr lang="en-US" altLang="zh-TW" sz="2000" dirty="0"/>
              <a:t>("pause") </a:t>
            </a:r>
          </a:p>
          <a:p>
            <a:pPr lvl="1">
              <a:lnSpc>
                <a:spcPct val="150000"/>
              </a:lnSpc>
            </a:pPr>
            <a:r>
              <a:rPr kumimoji="1" lang="en-US" altLang="zh-TW" sz="1800" dirty="0"/>
              <a:t>C11</a:t>
            </a:r>
            <a:r>
              <a:rPr kumimoji="1" lang="zh-TW" altLang="en-US" sz="1800" dirty="0"/>
              <a:t>、</a:t>
            </a:r>
            <a:r>
              <a:rPr kumimoji="1" lang="en-US" altLang="zh-TW" sz="1800" dirty="0"/>
              <a:t>C++11</a:t>
            </a:r>
            <a:r>
              <a:rPr kumimoji="1" lang="zh-CN" altLang="en-US" sz="1800" dirty="0"/>
              <a:t>沒有提供</a:t>
            </a:r>
            <a:r>
              <a:rPr kumimoji="1" lang="en-US" altLang="zh-CN" sz="1800" dirty="0"/>
              <a:t>pause</a:t>
            </a:r>
            <a:r>
              <a:rPr kumimoji="1" lang="zh-CN" altLang="en-US" sz="1800" dirty="0"/>
              <a:t>類似的函數，因此要寫組合語言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指標型別在</a:t>
            </a:r>
            <a:r>
              <a:rPr kumimoji="1" lang="en-US" altLang="zh-CN" sz="2000" dirty="0"/>
              <a:t>C11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C++11</a:t>
            </a:r>
            <a:r>
              <a:rPr kumimoji="1" lang="zh-CN" altLang="en-US" sz="2000" dirty="0"/>
              <a:t>中也可以是</a:t>
            </a:r>
            <a:r>
              <a:rPr kumimoji="1" lang="en-US" altLang="zh-CN" sz="2000" dirty="0"/>
              <a:t>atomic load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store</a:t>
            </a:r>
            <a:r>
              <a:rPr kumimoji="1" lang="zh-CN" altLang="en-US" sz="2000"/>
              <a:t>，因此可以善用指標做資料的更新</a:t>
            </a:r>
            <a:endParaRPr kumimoji="1" lang="en-US" altLang="zh-CN" sz="20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1EF363-3483-1247-85C8-B0BFE68B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823067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D25DE-E9EF-8E48-8231-DFDADE78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24EF-5531-6A4C-AB07-D7DE477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如果想要在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不成功的時候，觸發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，可以使用</a:t>
            </a:r>
            <a:r>
              <a:rPr kumimoji="1" lang="en-US" altLang="zh-CN" dirty="0" err="1"/>
              <a:t>futex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futex</a:t>
            </a:r>
            <a:r>
              <a:rPr kumimoji="1" lang="zh-CN" altLang="en-US" dirty="0"/>
              <a:t>可以支援</a:t>
            </a:r>
            <a:r>
              <a:rPr kumimoji="1" lang="en-US" altLang="zh-CN" dirty="0"/>
              <a:t> “priory inheritance”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例如：</a:t>
            </a:r>
            <a:r>
              <a:rPr kumimoji="1" lang="en-US" altLang="zh-TW" dirty="0"/>
              <a:t>POSIX</a:t>
            </a:r>
            <a:r>
              <a:rPr kumimoji="1" lang="zh-CN" altLang="en-US" dirty="0"/>
              <a:t>並沒有提供具有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功能的</a:t>
            </a:r>
            <a:r>
              <a:rPr kumimoji="1" lang="en-US" altLang="zh-CN" dirty="0" err="1"/>
              <a:t>rw</a:t>
            </a:r>
            <a:r>
              <a:rPr kumimoji="1" lang="en-US" altLang="zh-CN" dirty="0"/>
              <a:t>-semaphore</a:t>
            </a:r>
            <a:r>
              <a:rPr kumimoji="1" lang="zh-CN" altLang="en-US" dirty="0"/>
              <a:t>，如果要達到這個功能，只能自己撰寫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了解這些演算法的特型以後，如果沒有做特殊的修改，盡量上網找已經通過時間驗證的程式碼</a:t>
            </a:r>
            <a:endParaRPr kumimoji="1" lang="en-US" altLang="zh-CN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C43A5F-28DE-AB48-92A1-E43E45DE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20650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8A567C-F5C5-3240-A2DA-C00279CE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 order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96F70-3824-944E-8F43-29E3B0239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487DC6-7147-034B-9AC7-1C564DFF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37537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0E29D5-6463-7745-8718-1E39346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x86 memory ordering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A67EF2-6BE7-3844-B074-DEFCA8EC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“</a:t>
            </a:r>
            <a:r>
              <a:rPr kumimoji="1" lang="en-US" altLang="zh-TW" dirty="0"/>
              <a:t>A </a:t>
            </a:r>
            <a:r>
              <a:rPr kumimoji="1" lang="en-US" altLang="zh-TW" b="1" dirty="0">
                <a:solidFill>
                  <a:srgbClr val="C00000"/>
                </a:solidFill>
              </a:rPr>
              <a:t>strong hardware memory model </a:t>
            </a:r>
            <a:r>
              <a:rPr kumimoji="1" lang="en-US" altLang="zh-TW" dirty="0"/>
              <a:t>is one in which every machine instruction comes </a:t>
            </a:r>
            <a:r>
              <a:rPr kumimoji="1" lang="en-US" altLang="zh-TW" b="1" dirty="0">
                <a:solidFill>
                  <a:srgbClr val="C00000"/>
                </a:solidFill>
              </a:rPr>
              <a:t>implicitly with acquire and release</a:t>
            </a:r>
            <a:r>
              <a:rPr kumimoji="1" lang="en-US" altLang="zh-TW" b="1" dirty="0"/>
              <a:t> </a:t>
            </a:r>
            <a:r>
              <a:rPr kumimoji="1" lang="en-US" altLang="zh-TW" dirty="0"/>
              <a:t>semantics. As a result, when one CPU core performs a sequence of writes, every other CPU core sees those values change in the same order that they were written.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“</a:t>
            </a:r>
            <a:r>
              <a:rPr lang="en-US" altLang="zh-TW" b="1" dirty="0">
                <a:solidFill>
                  <a:srgbClr val="C00000"/>
                </a:solidFill>
              </a:rPr>
              <a:t>x86 still keeps its memory interactions in-order, so in a multicore environment</a:t>
            </a:r>
            <a:r>
              <a:rPr lang="en-US" altLang="zh-TW" dirty="0"/>
              <a:t>, we can still consider it strongly-ordered. ”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7ED7C-71D4-9F4D-875B-BA9C0135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61806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BFB7-7104-5642-927B-585FC93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x86</a:t>
            </a:r>
            <a:r>
              <a:rPr kumimoji="1" lang="zh-CN" altLang="en-US" dirty="0"/>
              <a:t>下考慮</a:t>
            </a:r>
            <a:r>
              <a:rPr kumimoji="1" lang="en-US" altLang="zh-TW" dirty="0"/>
              <a:t>C11 &amp; C++11</a:t>
            </a:r>
            <a:r>
              <a:rPr kumimoji="1" lang="zh-CN" altLang="en-US" dirty="0"/>
              <a:t>的記憶體模型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224FC-3976-D44E-AC88-6E29769B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 x86</a:t>
            </a:r>
            <a:r>
              <a:rPr kumimoji="1" lang="zh-CN" altLang="en-US" dirty="0"/>
              <a:t>的硬體「幾乎」滿足</a:t>
            </a:r>
            <a:r>
              <a:rPr lang="en-US" altLang="zh-TW" dirty="0" err="1"/>
              <a:t>memory_order_seq_cst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</a:t>
            </a:r>
            <a:r>
              <a:rPr lang="en-US" altLang="zh-CN" dirty="0"/>
              <a:t>compiler</a:t>
            </a:r>
            <a:r>
              <a:rPr lang="zh-CN" altLang="en-US" dirty="0"/>
              <a:t>不一定滿足</a:t>
            </a:r>
            <a:r>
              <a:rPr lang="en-US" altLang="zh-TW" dirty="0" err="1"/>
              <a:t>memory_order_seq_cst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380354-5C57-E948-B84A-B5215D30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11930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FD59F-2597-3347-A5C9-94C09EA2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C++11</a:t>
            </a:r>
            <a:r>
              <a:rPr kumimoji="1" lang="zh-CN" altLang="en-US" dirty="0"/>
              <a:t>中</a:t>
            </a:r>
            <a:r>
              <a:rPr kumimoji="1" lang="en-US" altLang="zh-TW" dirty="0" err="1"/>
              <a:t>memory_order</a:t>
            </a:r>
            <a:r>
              <a:rPr kumimoji="1" lang="zh-CN" altLang="en-US" dirty="0"/>
              <a:t>的定義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23E03-2B02-9440-BD70-DAEBE2A0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TW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stdatomic.h</a:t>
            </a:r>
            <a:r>
              <a:rPr lang="en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typedef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enum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memory_order_relaxed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memory_order_consume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memory_order_acquire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memory_order_release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memory_order_acq_rel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/*example*/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order );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order );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下列二者意思相同*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pPr marL="0" indent="0">
              <a:buNone/>
            </a:pPr>
            <a:endParaRPr kumimoji="1" lang="zh-TW" altLang="en-US" sz="16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E7DA3A-71A5-9E4C-918B-77F6246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107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relaxed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4533900" y="1511300"/>
            <a:ext cx="10414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2349500" y="2971800"/>
            <a:ext cx="2184400" cy="965200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operation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4533900" y="3454400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FF0EA20-43B5-0046-881F-59AEDD8B1980}"/>
              </a:ext>
            </a:extLst>
          </p:cNvPr>
          <p:cNvSpPr/>
          <p:nvPr/>
        </p:nvSpPr>
        <p:spPr>
          <a:xfrm rot="16200000">
            <a:off x="438785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下面的指令可以往上搬</a:t>
            </a: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ADC7C203-9F7D-2E47-B94B-6E8EF1DBCBEB}"/>
              </a:ext>
            </a:extLst>
          </p:cNvPr>
          <p:cNvSpPr/>
          <p:nvPr/>
        </p:nvSpPr>
        <p:spPr>
          <a:xfrm rot="5400000">
            <a:off x="566420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上面的指令可以往下搬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D2246C0-6F79-5F44-89A6-DF9DC50684E7}"/>
              </a:ext>
            </a:extLst>
          </p:cNvPr>
          <p:cNvSpPr txBox="1">
            <a:spLocks/>
          </p:cNvSpPr>
          <p:nvPr/>
        </p:nvSpPr>
        <p:spPr>
          <a:xfrm>
            <a:off x="7994650" y="1761331"/>
            <a:ext cx="34163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/>
              <a:t>因此</a:t>
            </a:r>
            <a:r>
              <a:rPr kumimoji="1" lang="en-US" altLang="zh-CN" sz="2000" dirty="0"/>
              <a:t>related</a:t>
            </a:r>
            <a:r>
              <a:rPr kumimoji="1" lang="zh-CN" altLang="en-US" sz="2000" dirty="0"/>
              <a:t>只確保該指令是</a:t>
            </a:r>
            <a:r>
              <a:rPr kumimoji="1" lang="en-US" altLang="zh-CN" sz="2000" dirty="0"/>
              <a:t>atomic operation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433FE1E-BDE0-1445-B5F9-70E31C9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57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DD2E-69ED-CF43-8C8C-9B1C983D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指令順序對</a:t>
            </a:r>
            <a:r>
              <a:rPr kumimoji="1" lang="en-US" altLang="zh-TW" dirty="0"/>
              <a:t>multi-thread</a:t>
            </a:r>
            <a:r>
              <a:rPr kumimoji="1" lang="zh-CN" altLang="en-US" dirty="0">
                <a:ea typeface="Microsoft YaHei" panose="020B0503020204020204" pitchFamily="34" charset="-122"/>
              </a:rPr>
              <a:t>的重要性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333C6-44F7-704A-AEEC-3AAE7097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在許多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的程式中，都是透過設定變數，控制不同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之間的交互關係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執行的前後關係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存取全域變數或全域資料結構的正確性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在相關的程式碼必須確認執行的順序的正確性（請參閱後面的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memory ordering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除了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會調動程式碼以外，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也會動態調動程式碼（</a:t>
            </a:r>
            <a:r>
              <a:rPr kumimoji="1" lang="en-US" altLang="zh-CN" dirty="0" err="1">
                <a:latin typeface="Noto Sans CJK TC Regular" panose="020B0500000000000000" pitchFamily="34" charset="-120"/>
              </a:rPr>
              <a:t>OoO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），因此必須使用編譯器、函數庫所提供的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memory barrier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確保關鍵程式碼的執行順序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48E701-09E5-1843-8785-C875EA4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17007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43989-30C1-CF4B-8164-DEE38E7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relaxed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1643F-A675-C44E-9EA6-F270C2BD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應用情境：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如果一連串的</a:t>
            </a:r>
            <a:r>
              <a:rPr kumimoji="1" lang="en-US" altLang="zh-TW" dirty="0"/>
              <a:t>atomic operation</a:t>
            </a:r>
            <a:r>
              <a:rPr kumimoji="1" lang="zh-TW" altLang="en-US" dirty="0"/>
              <a:t>，頭幾個可以使用</a:t>
            </a:r>
            <a:r>
              <a:rPr kumimoji="1" lang="en-US" altLang="zh-TW" dirty="0"/>
              <a:t>relaxed</a:t>
            </a:r>
            <a:r>
              <a:rPr kumimoji="1" lang="zh-TW" altLang="en-US" dirty="0"/>
              <a:t>，最後一個再使用有</a:t>
            </a:r>
            <a:r>
              <a:rPr kumimoji="1" lang="en-US" altLang="zh-TW" dirty="0"/>
              <a:t>memory fence</a:t>
            </a:r>
            <a:r>
              <a:rPr kumimoji="1" lang="zh-CN" altLang="en-US" dirty="0"/>
              <a:t>的指令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66C95-FF4F-C54E-9E90-39F65ED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20144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DD1BC92-A61B-1049-8B9D-1EB1AE373608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while(load(&amp;A))</a:t>
            </a:r>
          </a:p>
          <a:p>
            <a:pPr algn="ctr"/>
            <a:r>
              <a:rPr kumimoji="1" lang="en-US" altLang="zh-TW" dirty="0"/>
              <a:t>(consume)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store(&amp;A, 0)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50C61CC-48C1-0E4A-9D45-38409587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148233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while(load(&amp;A))</a:t>
            </a:r>
          </a:p>
          <a:p>
            <a:pPr algn="ctr"/>
            <a:r>
              <a:rPr kumimoji="1" lang="en-US" altLang="zh-TW" dirty="0"/>
              <a:t>(consume)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store(&amp;A, 0)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Store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B8EC15D2-F93E-CE4A-BC72-CA4A922C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74929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r>
              <a:rPr lang="zh-TW" altLang="en-US" dirty="0"/>
              <a:t>，應用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while(load(&amp;A))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store(&amp;A, 0)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unlock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while(load(&amp;A))</a:t>
            </a:r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706262-2023-E34D-81DD-33F0C181102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與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不相關的可在此執行</a:t>
            </a:r>
            <a:endParaRPr kumimoji="1" lang="zh-TW" altLang="en-US" sz="1600" dirty="0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9442572-1B9B-8647-86A9-22E5AB61003B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BE8EFB41-6465-7D43-99A4-8BC24C0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69160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3E3A7-6A92-BA46-A57A-09F2D5D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acquire &amp; release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B719CE-22CD-9949-B33C-CE5327533E50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D7A9589A-1A04-E342-A931-0BA0317DCE15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while(load(&amp;A))</a:t>
            </a:r>
          </a:p>
          <a:p>
            <a:pPr algn="ctr"/>
            <a:r>
              <a:rPr kumimoji="1" lang="en-US" altLang="zh-TW" dirty="0"/>
              <a:t>(acquire)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3756-E84C-D144-BD5E-65496111E3ED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>
            <a:extLst>
              <a:ext uri="{FF2B5EF4-FFF2-40B4-BE49-F238E27FC236}">
                <a16:creationId xmlns:a16="http://schemas.microsoft.com/office/drawing/2014/main" id="{3304A8A3-40DB-4647-89FC-1F476760A67A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無論是否</a:t>
            </a:r>
            <a:r>
              <a:rPr kumimoji="1" lang="zh-CN" altLang="en-US" dirty="0"/>
              <a:t>與</a:t>
            </a:r>
            <a:r>
              <a:rPr kumimoji="1" lang="en-US" altLang="zh-CN" dirty="0"/>
              <a:t>A</a:t>
            </a:r>
            <a:r>
              <a:rPr kumimoji="1" lang="zh-CN" altLang="en-US" dirty="0"/>
              <a:t>相關的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C13B4-FAB9-4F4F-A518-0DA6ED67F1E6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1DE0DA-0E74-A341-B434-7D96FD094122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向左箭號圖說文字 9">
            <a:extLst>
              <a:ext uri="{FF2B5EF4-FFF2-40B4-BE49-F238E27FC236}">
                <a16:creationId xmlns:a16="http://schemas.microsoft.com/office/drawing/2014/main" id="{9B0408C7-6020-1E4A-BE7B-4D3732894A1C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store &amp;A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600F3E8E-11FB-B44E-B8D9-9AFE66A48551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8CBCDB3-D4A0-B64F-A4E8-F1C6595DFCA0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0D7803FC-D5F0-4F43-BCFA-1DAF3F39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091213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acquire &amp; release</a:t>
            </a:r>
            <a:r>
              <a:rPr lang="zh-TW" altLang="en-US" dirty="0"/>
              <a:t>，應用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spinlock(A)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unlock(A)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Store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lock(A)</a:t>
            </a:r>
            <a:r>
              <a:rPr kumimoji="1" lang="zh-CN" altLang="en-US" dirty="0"/>
              <a:t>成功</a:t>
            </a:r>
            <a:endParaRPr kumimoji="1" lang="zh-TW" altLang="en-US" dirty="0"/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FDB86D0C-E14C-2C43-B1F5-99EB62A72F7B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無論是否</a:t>
            </a:r>
            <a:r>
              <a:rPr kumimoji="1" lang="zh-CN" altLang="en-US" dirty="0"/>
              <a:t>與</a:t>
            </a:r>
            <a:r>
              <a:rPr kumimoji="1" lang="en-US" altLang="zh-CN" dirty="0"/>
              <a:t>A</a:t>
            </a:r>
            <a:r>
              <a:rPr kumimoji="1" lang="zh-CN" altLang="en-US" dirty="0"/>
              <a:t>相關的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F40F8FD-0117-DB4D-8627-59AEF01945C5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在這段期間完全不做事</a:t>
            </a:r>
            <a:endParaRPr kumimoji="1" lang="zh-TW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1E6AD-DFFD-E14C-AB97-9331497A5983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FFFF00"/>
                </a:solidFill>
              </a:rPr>
              <a:t>保證寫在</a:t>
            </a:r>
            <a:r>
              <a:rPr kumimoji="1" lang="en-US" altLang="zh-CN" sz="1600" dirty="0">
                <a:solidFill>
                  <a:srgbClr val="FFFF00"/>
                </a:solidFill>
              </a:rPr>
              <a:t>A</a:t>
            </a:r>
            <a:r>
              <a:rPr kumimoji="1" lang="zh-CN" altLang="en-US" sz="1600" dirty="0">
                <a:solidFill>
                  <a:srgbClr val="FFFF00"/>
                </a:solidFill>
              </a:rPr>
              <a:t>之後的指令一定在</a:t>
            </a:r>
            <a:r>
              <a:rPr kumimoji="1" lang="en-US" altLang="zh-CN" sz="1600" dirty="0">
                <a:solidFill>
                  <a:srgbClr val="FFFF00"/>
                </a:solidFill>
              </a:rPr>
              <a:t>P2 unlock</a:t>
            </a:r>
            <a:r>
              <a:rPr kumimoji="1" lang="zh-CN" altLang="en-US" sz="1600" dirty="0">
                <a:solidFill>
                  <a:srgbClr val="FFFF00"/>
                </a:solidFill>
              </a:rPr>
              <a:t>後才執行</a:t>
            </a:r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608F78B2-2636-2A4B-AD91-B6720D5E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45036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acq_rel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（不是</a:t>
            </a:r>
            <a:r>
              <a:rPr kumimoji="1" lang="en-US" altLang="zh-TW" dirty="0"/>
              <a:t>acquire &amp; release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lock(A)</a:t>
            </a:r>
          </a:p>
          <a:p>
            <a:pPr algn="ctr"/>
            <a:r>
              <a:rPr kumimoji="1" lang="en-US" altLang="zh-TW" dirty="0" err="1"/>
              <a:t>acq_rel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unlock(A)</a:t>
            </a:r>
          </a:p>
          <a:p>
            <a:pPr algn="ctr"/>
            <a:r>
              <a:rPr kumimoji="1" lang="en-US" altLang="zh-TW" dirty="0" err="1"/>
              <a:t>acq_rel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36F8A8-C4C1-464E-A8AD-2B745E7E5EB9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unlock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</a:t>
            </a:r>
            <a:r>
              <a:rPr kumimoji="1" lang="zh-CN" altLang="en-US" dirty="0"/>
              <a:t>成功</a:t>
            </a:r>
            <a:endParaRPr kumimoji="1" lang="zh-TW" altLang="en-US" dirty="0"/>
          </a:p>
        </p:txBody>
      </p:sp>
      <p:sp>
        <p:nvSpPr>
          <p:cNvPr id="14" name="向上箭號圖說文字 13">
            <a:extLst>
              <a:ext uri="{FF2B5EF4-FFF2-40B4-BE49-F238E27FC236}">
                <a16:creationId xmlns:a16="http://schemas.microsoft.com/office/drawing/2014/main" id="{2117CD11-6013-F04B-845B-59BE65946A15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F125333-DA64-4F4E-9DC3-B56751BF8985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在這段期間完全不做事</a:t>
            </a:r>
            <a:endParaRPr kumimoji="1" lang="zh-TW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FFFF00"/>
                </a:solidFill>
              </a:rPr>
              <a:t>保證寫在</a:t>
            </a:r>
            <a:r>
              <a:rPr kumimoji="1" lang="en-US" altLang="zh-CN" sz="1600" dirty="0">
                <a:solidFill>
                  <a:srgbClr val="FFFF00"/>
                </a:solidFill>
              </a:rPr>
              <a:t>A</a:t>
            </a:r>
            <a:r>
              <a:rPr kumimoji="1" lang="zh-CN" altLang="en-US" sz="1600" dirty="0">
                <a:solidFill>
                  <a:srgbClr val="FFFF00"/>
                </a:solidFill>
              </a:rPr>
              <a:t>之後的指令一定在</a:t>
            </a:r>
            <a:r>
              <a:rPr kumimoji="1" lang="en-US" altLang="zh-CN" sz="1600" dirty="0">
                <a:solidFill>
                  <a:srgbClr val="FFFF00"/>
                </a:solidFill>
              </a:rPr>
              <a:t>P2 unlock</a:t>
            </a:r>
            <a:r>
              <a:rPr kumimoji="1" lang="zh-CN" altLang="en-US" sz="1600" dirty="0">
                <a:solidFill>
                  <a:srgbClr val="FFFF00"/>
                </a:solidFill>
              </a:rPr>
              <a:t>後才執行</a:t>
            </a:r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19" name="左-右雙向箭號 18">
            <a:extLst>
              <a:ext uri="{FF2B5EF4-FFF2-40B4-BE49-F238E27FC236}">
                <a16:creationId xmlns:a16="http://schemas.microsoft.com/office/drawing/2014/main" id="{40DFB6EF-6E97-C043-A2AB-74DF02867A6A}"/>
              </a:ext>
            </a:extLst>
          </p:cNvPr>
          <p:cNvSpPr/>
          <p:nvPr/>
        </p:nvSpPr>
        <p:spPr>
          <a:xfrm rot="16200000">
            <a:off x="5479258" y="3772693"/>
            <a:ext cx="3582987" cy="8255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不能</a:t>
            </a:r>
            <a:r>
              <a:rPr kumimoji="1" lang="zh-CN" altLang="en-US" dirty="0"/>
              <a:t>做任何的對調</a:t>
            </a:r>
            <a:endParaRPr kumimoji="1" lang="zh-TW" altLang="en-US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90B750D8-1D54-2640-A09F-ADFF2BE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499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63E2DE7-2C65-1C4A-A1BF-834EA300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：最強的</a:t>
            </a:r>
            <a:r>
              <a:rPr lang="en-US" altLang="zh-TW" dirty="0"/>
              <a:t>memory ordering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A6A30-5705-A44D-8ECE-EC0FFCF5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具有</a:t>
            </a:r>
            <a:r>
              <a:rPr kumimoji="1" lang="en-US" altLang="zh-CN" dirty="0" err="1"/>
              <a:t>acq_rel</a:t>
            </a:r>
            <a:r>
              <a:rPr kumimoji="1" lang="zh-CN" altLang="en-US" dirty="0"/>
              <a:t>的所有特性，並且所有宣告為</a:t>
            </a:r>
            <a:r>
              <a:rPr kumimoji="1" lang="en-US" altLang="zh-CN" dirty="0" err="1"/>
              <a:t>acq_rel</a:t>
            </a:r>
            <a:r>
              <a:rPr kumimoji="1" lang="zh-CN" altLang="en-US" dirty="0"/>
              <a:t>的指令一定不同時執行，一定是依照某個順序執行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須滿足下列條件</a:t>
            </a:r>
            <a:endParaRPr kumimoji="1" lang="en-US" altLang="zh-CN" dirty="0"/>
          </a:p>
          <a:p>
            <a:r>
              <a:rPr lang="en-US" altLang="zh-TW" b="1" dirty="0"/>
              <a:t>Program order</a:t>
            </a:r>
            <a:r>
              <a:rPr lang="en-US" altLang="zh-TW" dirty="0"/>
              <a:t>: each process issues a memory request ordered by its program.</a:t>
            </a:r>
          </a:p>
          <a:p>
            <a:r>
              <a:rPr lang="en-US" altLang="zh-TW" b="1" dirty="0"/>
              <a:t>Write atomicity</a:t>
            </a:r>
            <a:r>
              <a:rPr lang="en-US" altLang="zh-TW" dirty="0"/>
              <a:t>: memory requests are serviced based on the order of a single FIFO queue.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F4799F-0316-FE4F-8F1D-17956D40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006306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舉例：</a:t>
            </a:r>
            <a:r>
              <a:rPr lang="en-US" altLang="zh-TW" dirty="0" err="1"/>
              <a:t>seq_cst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A.seq_cst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C.seq_cst</a:t>
            </a:r>
            <a:endParaRPr kumimoji="1"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B.seq_cst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B5323564-A65A-E148-BC28-B908B1C770EC}"/>
              </a:ext>
            </a:extLst>
          </p:cNvPr>
          <p:cNvSpPr txBox="1">
            <a:spLocks/>
          </p:cNvSpPr>
          <p:nvPr/>
        </p:nvSpPr>
        <p:spPr>
          <a:xfrm>
            <a:off x="4305300" y="1825624"/>
            <a:ext cx="3416300" cy="485457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1F6071A6-D036-3244-B074-052F1A271638}"/>
              </a:ext>
            </a:extLst>
          </p:cNvPr>
          <p:cNvSpPr txBox="1">
            <a:spLocks/>
          </p:cNvSpPr>
          <p:nvPr/>
        </p:nvSpPr>
        <p:spPr>
          <a:xfrm>
            <a:off x="4305300" y="2077243"/>
            <a:ext cx="34163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所有</a:t>
            </a:r>
            <a:r>
              <a:rPr lang="en-US" altLang="zh-CN" sz="2400" dirty="0"/>
              <a:t>thread</a:t>
            </a:r>
            <a:r>
              <a:rPr lang="zh-CN" altLang="en-US" sz="2400" dirty="0"/>
              <a:t>，看到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的順序是同樣的「某個順序」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A-&gt;C-&gt;B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A-&gt;B-&gt;C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C-&gt;A-&gt;B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注意：</a:t>
            </a:r>
            <a:r>
              <a:rPr lang="en-US" altLang="zh-CN" sz="2000" dirty="0"/>
              <a:t>A</a:t>
            </a:r>
            <a:r>
              <a:rPr lang="zh-CN" altLang="en-US" sz="2000" dirty="0"/>
              <a:t>一定在</a:t>
            </a:r>
            <a:r>
              <a:rPr lang="en-US" altLang="zh-CN" sz="2000" dirty="0"/>
              <a:t>B</a:t>
            </a:r>
            <a:r>
              <a:rPr lang="zh-CN" altLang="en-US" sz="2000" dirty="0"/>
              <a:t>之前</a:t>
            </a:r>
            <a:endParaRPr lang="en-US" altLang="zh-TW" sz="2000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23482418-8D9D-3A40-98C1-E71429A2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965100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83" y="97183"/>
            <a:ext cx="4471930" cy="762134"/>
          </a:xfrm>
        </p:spPr>
        <p:txBody>
          <a:bodyPr anchor="t"/>
          <a:lstStyle/>
          <a:p>
            <a:r>
              <a:rPr lang="zh-CN" altLang="en-US" dirty="0"/>
              <a:t>舉例：</a:t>
            </a:r>
            <a:r>
              <a:rPr lang="en-US" altLang="zh-TW" dirty="0" err="1"/>
              <a:t>seq_cst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945B7-8D65-7B4A-93E4-39EB595A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78" y="97183"/>
            <a:ext cx="6132722" cy="607978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x=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y=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z=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a() { x=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b() { y=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如果先執行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並且於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還未執行之前，那麼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(x ==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(y)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如果先執行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並且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還未執行之前，那麼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d()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(y ==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(x)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creat_4threads(a, b, c, d);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join_4thread();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memory ordering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seq_cst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那麼要不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d()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要不看到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先執行，或者看到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假設先看到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後執行，那麼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d()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一定」會令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z++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一定會另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z++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所以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一定不是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A75A10-8DB5-0C48-81C1-0393808E453A}"/>
              </a:ext>
            </a:extLst>
          </p:cNvPr>
          <p:cNvSpPr/>
          <p:nvPr/>
        </p:nvSpPr>
        <p:spPr>
          <a:xfrm>
            <a:off x="411737" y="859317"/>
            <a:ext cx="5474943" cy="5811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前提：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a()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b()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d()</a:t>
            </a:r>
            <a:r>
              <a:rPr kumimoji="1" lang="zh-CN" altLang="en-US" dirty="0"/>
              <a:t>都是一個</a:t>
            </a:r>
            <a:r>
              <a:rPr kumimoji="1" lang="en-US" altLang="zh-CN" dirty="0"/>
              <a:t>thread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x, y, z</a:t>
            </a:r>
            <a:r>
              <a:rPr kumimoji="1" lang="zh-CN" altLang="en-US" dirty="0"/>
              <a:t>是共用變數</a:t>
            </a:r>
            <a:endParaRPr kumimoji="1"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如果對</a:t>
            </a:r>
            <a:r>
              <a:rPr kumimoji="1" lang="en-US" altLang="zh-TW" dirty="0"/>
              <a:t>c()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d()</a:t>
            </a:r>
            <a:r>
              <a:rPr kumimoji="1" lang="zh-CN" altLang="en-US" dirty="0"/>
              <a:t>而言，他們看到的</a:t>
            </a:r>
            <a:r>
              <a:rPr kumimoji="1" lang="en-US" altLang="zh-CN" dirty="0"/>
              <a:t>x, y</a:t>
            </a:r>
            <a:r>
              <a:rPr kumimoji="1" lang="zh-CN" altLang="en-US" dirty="0"/>
              <a:t>更改順序是一致的，那麼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就一定不會是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除了</a:t>
            </a:r>
            <a:r>
              <a:rPr kumimoji="1" lang="en-US" altLang="zh-CN" dirty="0" err="1"/>
              <a:t>seq_cst</a:t>
            </a:r>
            <a:r>
              <a:rPr kumimoji="1" lang="zh-CN" altLang="en-US" dirty="0"/>
              <a:t>以外，其他方法無法保證</a:t>
            </a:r>
            <a:r>
              <a:rPr kumimoji="1" lang="en-US" altLang="zh-CN" dirty="0"/>
              <a:t>a()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b()</a:t>
            </a:r>
            <a:r>
              <a:rPr kumimoji="1" lang="zh-CN" altLang="en-US" dirty="0"/>
              <a:t>所產生的結果是某一個特定順序。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因為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b()</a:t>
            </a:r>
            <a:r>
              <a:rPr kumimoji="1" lang="zh-CN" altLang="en-US" dirty="0"/>
              <a:t>在不同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，並且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b()</a:t>
            </a:r>
            <a:r>
              <a:rPr kumimoji="1" lang="zh-CN" altLang="en-US" dirty="0"/>
              <a:t>沒有任何關係，因此不在其他記憶體順序的規範中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舉例：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-US" altLang="zh-CN" dirty="0"/>
              <a:t>c()</a:t>
            </a:r>
            <a:r>
              <a:rPr kumimoji="1" lang="zh-CN" altLang="en-US" dirty="0"/>
              <a:t>看到的順序是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再</a:t>
            </a:r>
            <a:r>
              <a:rPr kumimoji="1" lang="en-US" altLang="zh-CN" dirty="0"/>
              <a:t>b()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而</a:t>
            </a:r>
            <a:r>
              <a:rPr kumimoji="1" lang="en-US" altLang="zh-CN" dirty="0"/>
              <a:t>d()</a:t>
            </a:r>
            <a:r>
              <a:rPr kumimoji="1" lang="zh-CN" altLang="en-US" dirty="0"/>
              <a:t>看到的順序是</a:t>
            </a:r>
            <a:r>
              <a:rPr kumimoji="1" lang="en-US" altLang="zh-CN" dirty="0"/>
              <a:t>b()</a:t>
            </a:r>
            <a:r>
              <a:rPr kumimoji="1" lang="zh-CN" altLang="en-US" dirty="0"/>
              <a:t>再</a:t>
            </a:r>
            <a:r>
              <a:rPr kumimoji="1" lang="en-US" altLang="zh-CN" dirty="0"/>
              <a:t>a()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這樣就不是</a:t>
            </a:r>
            <a:r>
              <a:rPr kumimoji="1" lang="en-US" altLang="zh-CN" dirty="0" err="1"/>
              <a:t>seq_cst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2B5237-0FF7-B94D-8178-40622FF2A2C5}"/>
              </a:ext>
            </a:extLst>
          </p:cNvPr>
          <p:cNvSpPr/>
          <p:nvPr/>
        </p:nvSpPr>
        <p:spPr>
          <a:xfrm>
            <a:off x="6224530" y="6176963"/>
            <a:ext cx="5794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程式碼簡化自：</a:t>
            </a:r>
            <a:endParaRPr lang="en-US" altLang="zh-TW" sz="1600" dirty="0"/>
          </a:p>
          <a:p>
            <a:r>
              <a:rPr lang="zh-TW" altLang="en-US" sz="1600" dirty="0"/>
              <a:t>https://en.cppreference.com/w/cpp/atomic/memory_order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F6FBAA-83F4-6B45-BCFC-958BCB49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91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5C4B-5367-3A4E-90E0-F59BDD4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 &amp; cache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B51-B9F8-F94C-BCA1-FA8CD8D9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一道指令（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instruction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）可能會分成多個步驟進行，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因此可能會有「半成品」出現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允許從任意位置開始，讀取一個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，這個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可能跨過一個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，因此可能需要多個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machine cycle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才能完成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「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0xcofe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」跨過二個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CPU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會</a:t>
            </a:r>
            <a:endParaRPr kumimoji="1" lang="en-US" altLang="zh-TW" sz="2400" dirty="0">
              <a:latin typeface="Noto Sans CJK TC Regular" panose="020B0500000000000000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242FFD-AABD-CA45-9466-A7919BDC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2796"/>
              </p:ext>
            </p:extLst>
          </p:nvPr>
        </p:nvGraphicFramePr>
        <p:xfrm>
          <a:off x="6394824" y="4812833"/>
          <a:ext cx="5546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89">
                  <a:extLst>
                    <a:ext uri="{9D8B030D-6E8A-4147-A177-3AD203B41FA5}">
                      <a16:colId xmlns:a16="http://schemas.microsoft.com/office/drawing/2014/main" val="2487844672"/>
                    </a:ext>
                  </a:extLst>
                </a:gridCol>
                <a:gridCol w="653452">
                  <a:extLst>
                    <a:ext uri="{9D8B030D-6E8A-4147-A177-3AD203B41FA5}">
                      <a16:colId xmlns:a16="http://schemas.microsoft.com/office/drawing/2014/main" val="288209187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151480772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776560132"/>
                    </a:ext>
                  </a:extLst>
                </a:gridCol>
                <a:gridCol w="636177">
                  <a:extLst>
                    <a:ext uri="{9D8B030D-6E8A-4147-A177-3AD203B41FA5}">
                      <a16:colId xmlns:a16="http://schemas.microsoft.com/office/drawing/2014/main" val="2901039167"/>
                    </a:ext>
                  </a:extLst>
                </a:gridCol>
                <a:gridCol w="750364">
                  <a:extLst>
                    <a:ext uri="{9D8B030D-6E8A-4147-A177-3AD203B41FA5}">
                      <a16:colId xmlns:a16="http://schemas.microsoft.com/office/drawing/2014/main" val="26352791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word1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word2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word3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word4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65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1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0xc0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65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0xfe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3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43131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60260ADC-A249-CC45-8FF7-B8A68151E1B2}"/>
              </a:ext>
            </a:extLst>
          </p:cNvPr>
          <p:cNvSpPr/>
          <p:nvPr/>
        </p:nvSpPr>
        <p:spPr>
          <a:xfrm>
            <a:off x="6190131" y="5169646"/>
            <a:ext cx="191247" cy="14973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CA6D05-305A-E649-B992-E70941C48927}"/>
              </a:ext>
            </a:extLst>
          </p:cNvPr>
          <p:cNvSpPr txBox="1"/>
          <p:nvPr/>
        </p:nvSpPr>
        <p:spPr>
          <a:xfrm rot="16200000">
            <a:off x="5556789" y="578091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cache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277EC0-5968-6D49-9AAC-E8A17F759B12}"/>
              </a:ext>
            </a:extLst>
          </p:cNvPr>
          <p:cNvSpPr/>
          <p:nvPr/>
        </p:nvSpPr>
        <p:spPr>
          <a:xfrm>
            <a:off x="838200" y="3843337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先讀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??0xco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??0xc0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組合成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0xc0fe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multithreading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的情況下，如果要保證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load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store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 operation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，需要宣告為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atomic_t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9B6C903-47FF-ED4C-BA67-74D74277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08749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：在</a:t>
            </a:r>
            <a:r>
              <a:rPr lang="en-US" altLang="zh-TW" dirty="0"/>
              <a:t>CPU</a:t>
            </a:r>
            <a:r>
              <a:rPr lang="zh-CN" altLang="en-US" dirty="0"/>
              <a:t>架構上的舉例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不符合</a:t>
            </a:r>
            <a:r>
              <a:rPr lang="en-US" altLang="zh-CN" dirty="0" err="1"/>
              <a:t>seq_cst</a:t>
            </a:r>
            <a:r>
              <a:rPr lang="zh-CN" altLang="en-US" dirty="0"/>
              <a:t>的多核心架構</a:t>
            </a:r>
            <a:endParaRPr kumimoji="1" lang="zh-TW" altLang="en-US" dirty="0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a()</a:t>
            </a:r>
          </a:p>
          <a:p>
            <a:r>
              <a:rPr kumimoji="1" lang="en-US" altLang="zh-TW" dirty="0"/>
              <a:t>x=1</a:t>
            </a:r>
            <a:endParaRPr kumimoji="1" lang="zh-TW" altLang="en-US" dirty="0"/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b()</a:t>
            </a:r>
          </a:p>
          <a:p>
            <a:r>
              <a:rPr kumimoji="1" lang="en-US" altLang="zh-TW" dirty="0"/>
              <a:t>y=1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2863024" cy="1262236"/>
          </a:xfrm>
          <a:prstGeom prst="accentBorderCallout1">
            <a:avLst>
              <a:gd name="adj1" fmla="val 51840"/>
              <a:gd name="adj2" fmla="val -2530"/>
              <a:gd name="adj3" fmla="val 99965"/>
              <a:gd name="adj4" fmla="val -5458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d()</a:t>
            </a:r>
            <a:r>
              <a:rPr kumimoji="1" lang="zh-TW" altLang="en-US" dirty="0"/>
              <a:t>：離</a:t>
            </a:r>
            <a:r>
              <a:rPr kumimoji="1" lang="en-US" altLang="zh-TW" dirty="0"/>
              <a:t>b()</a:t>
            </a:r>
            <a:r>
              <a:rPr kumimoji="1" lang="zh-CN" altLang="en-US" dirty="0"/>
              <a:t>比較近</a:t>
            </a:r>
            <a:endParaRPr kumimoji="1" lang="en-US" altLang="zh-TW" dirty="0"/>
          </a:p>
          <a:p>
            <a:r>
              <a:rPr kumimoji="1" lang="zh-CN" altLang="en-US" dirty="0"/>
              <a:t>先看到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修改，在還沒看到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的修改前就執行完了。因此沒有執行</a:t>
            </a:r>
            <a:r>
              <a:rPr kumimoji="1" lang="en-US" altLang="zh-CN" dirty="0"/>
              <a:t>z++</a:t>
            </a:r>
            <a:endParaRPr kumimoji="1"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683046" y="2633211"/>
            <a:ext cx="2622057" cy="1262236"/>
          </a:xfrm>
          <a:prstGeom prst="accentBorderCallout1">
            <a:avLst>
              <a:gd name="adj1" fmla="val 38748"/>
              <a:gd name="adj2" fmla="val 104748"/>
              <a:gd name="adj3" fmla="val 56325"/>
              <a:gd name="adj4" fmla="val 162499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  <a:r>
              <a:rPr kumimoji="1" lang="zh-TW" altLang="en-US" dirty="0"/>
              <a:t>：離</a:t>
            </a:r>
            <a:r>
              <a:rPr kumimoji="1" lang="en-US" altLang="zh-TW" dirty="0"/>
              <a:t>a()</a:t>
            </a:r>
            <a:r>
              <a:rPr kumimoji="1" lang="zh-CN" altLang="en-US" dirty="0"/>
              <a:t>比較近</a:t>
            </a:r>
            <a:endParaRPr kumimoji="1" lang="en-US" altLang="zh-TW" dirty="0"/>
          </a:p>
          <a:p>
            <a:r>
              <a:rPr kumimoji="1" lang="zh-CN" altLang="en-US" dirty="0"/>
              <a:t>先看到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的修改，在還沒看到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的修改前就執行完了。因此沒有執行</a:t>
            </a:r>
            <a:r>
              <a:rPr kumimoji="1" lang="en-US" altLang="zh-CN" dirty="0"/>
              <a:t>z++</a:t>
            </a:r>
            <a:endParaRPr kumimoji="1" lang="en-US" altLang="zh-TW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5C881B43-E24D-2E49-9F4E-FFD5A331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2702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：在</a:t>
            </a:r>
            <a:r>
              <a:rPr lang="en-US" altLang="zh-TW" dirty="0"/>
              <a:t>CPU</a:t>
            </a:r>
            <a:r>
              <a:rPr lang="zh-CN" altLang="en-US" dirty="0"/>
              <a:t>架構上的舉例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不符合</a:t>
            </a:r>
            <a:r>
              <a:rPr lang="en-US" altLang="zh-CN" dirty="0" err="1"/>
              <a:t>seq_cst</a:t>
            </a:r>
            <a:r>
              <a:rPr lang="zh-CN" altLang="en-US" dirty="0"/>
              <a:t>的多核心架構</a:t>
            </a:r>
            <a:endParaRPr kumimoji="1" lang="zh-TW" altLang="en-US" dirty="0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a()</a:t>
            </a:r>
          </a:p>
          <a:p>
            <a:r>
              <a:rPr kumimoji="1" lang="en-US" altLang="zh-TW" dirty="0"/>
              <a:t>x=1</a:t>
            </a:r>
            <a:endParaRPr kumimoji="1" lang="zh-TW" altLang="en-US" dirty="0"/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b()</a:t>
            </a:r>
          </a:p>
          <a:p>
            <a:r>
              <a:rPr kumimoji="1" lang="en-US" altLang="zh-TW" dirty="0"/>
              <a:t>y=1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1948624" cy="1262236"/>
          </a:xfrm>
          <a:prstGeom prst="accentBorderCallout1">
            <a:avLst>
              <a:gd name="adj1" fmla="val 50967"/>
              <a:gd name="adj2" fmla="val -9456"/>
              <a:gd name="adj3" fmla="val 95601"/>
              <a:gd name="adj4" fmla="val -7382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</a:p>
          <a:p>
            <a:r>
              <a:rPr kumimoji="1" lang="zh-TW" altLang="en-US" dirty="0"/>
              <a:t>因為離</a:t>
            </a:r>
            <a:r>
              <a:rPr kumimoji="1" lang="en-US" altLang="zh-TW" dirty="0"/>
              <a:t>b()</a:t>
            </a:r>
            <a:r>
              <a:rPr kumimoji="1" lang="zh-CN" altLang="en-US" dirty="0"/>
              <a:t>較近，先看到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的修改，再看到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</a:t>
            </a:r>
            <a:endParaRPr kumimoji="1"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1356479" y="2633211"/>
            <a:ext cx="1948624" cy="1262236"/>
          </a:xfrm>
          <a:prstGeom prst="accentBorderCallout1">
            <a:avLst>
              <a:gd name="adj1" fmla="val 38748"/>
              <a:gd name="adj2" fmla="val 104748"/>
              <a:gd name="adj3" fmla="val 56325"/>
              <a:gd name="adj4" fmla="val 162499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</a:p>
          <a:p>
            <a:r>
              <a:rPr kumimoji="1" lang="zh-TW" altLang="en-US" dirty="0"/>
              <a:t>因為離</a:t>
            </a:r>
            <a:r>
              <a:rPr kumimoji="1" lang="en-US" altLang="zh-TW" dirty="0"/>
              <a:t>a()</a:t>
            </a:r>
            <a:r>
              <a:rPr kumimoji="1" lang="zh-CN" altLang="en-US" dirty="0"/>
              <a:t>較近，先看到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的修改，再看到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</a:t>
            </a:r>
            <a:endParaRPr kumimoji="1"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1566A5-5A1D-2F4B-B24A-EF7DF099FB64}"/>
              </a:ext>
            </a:extLst>
          </p:cNvPr>
          <p:cNvSpPr/>
          <p:nvPr/>
        </p:nvSpPr>
        <p:spPr>
          <a:xfrm>
            <a:off x="0" y="2633211"/>
            <a:ext cx="12192000" cy="22252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rgbClr val="C00000"/>
                </a:solidFill>
              </a:rPr>
              <a:t>X86</a:t>
            </a:r>
            <a:r>
              <a:rPr kumimoji="1" lang="zh-CN" altLang="en-US" sz="4000" dirty="0">
                <a:solidFill>
                  <a:srgbClr val="C00000"/>
                </a:solidFill>
              </a:rPr>
              <a:t>幾乎滿足</a:t>
            </a:r>
            <a:r>
              <a:rPr kumimoji="1" lang="en-US" altLang="zh-CN" sz="4000" dirty="0" err="1">
                <a:solidFill>
                  <a:srgbClr val="C00000"/>
                </a:solidFill>
              </a:rPr>
              <a:t>seq_cst</a:t>
            </a:r>
            <a:r>
              <a:rPr kumimoji="1" lang="zh-CN" altLang="en-US" sz="4000" dirty="0">
                <a:solidFill>
                  <a:srgbClr val="C00000"/>
                </a:solidFill>
              </a:rPr>
              <a:t>，但不完全滿足</a:t>
            </a:r>
            <a:endParaRPr kumimoji="1"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A61A99E-0131-5F4B-A698-F028497D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56363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F68DE-3E37-6F46-9410-8FD27F3B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AEF37-DF03-D047-8CAD-512F7667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17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66791-2E58-BB4A-9F41-C02B812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如何讓</a:t>
            </a:r>
            <a:r>
              <a:rPr kumimoji="1" lang="en-US" altLang="zh-TW" dirty="0"/>
              <a:t>x86</a:t>
            </a:r>
            <a:r>
              <a:rPr kumimoji="1" lang="zh-CN" altLang="en-US" dirty="0"/>
              <a:t>及</a:t>
            </a:r>
            <a:r>
              <a:rPr kumimoji="1" lang="en-US" altLang="zh-CN" dirty="0"/>
              <a:t>x64</a:t>
            </a:r>
            <a:r>
              <a:rPr kumimoji="1" lang="zh-CN" altLang="en-US" dirty="0"/>
              <a:t>的</a:t>
            </a:r>
            <a:r>
              <a:rPr kumimoji="1" lang="en-US" altLang="zh-TW" dirty="0"/>
              <a:t>load &amp; store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CN" altLang="en-US" dirty="0"/>
              <a:t>變成</a:t>
            </a:r>
            <a:r>
              <a:rPr kumimoji="1" lang="en-US" altLang="zh-CN" dirty="0"/>
              <a:t>atomic operation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5248D-7C16-C14D-A62D-770BFB9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的文件上寫明，如果資料型別，對齊該型別的長度，那麼這個對該型別的變數的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atomic operation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4 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0, 4, 8, ...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是</a:t>
            </a:r>
            <a:r>
              <a:rPr kumimoji="1" lang="en-US" altLang="zh-CN" dirty="0"/>
              <a:t>8bytes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0, 8, 16, ...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大部分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的型別，不是</a:t>
            </a:r>
            <a:r>
              <a:rPr kumimoji="1" lang="en-US" altLang="zh-CN" dirty="0"/>
              <a:t>atomic operation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C11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可以使用</a:t>
            </a:r>
            <a:r>
              <a:rPr kumimoji="1" lang="en-US" altLang="zh-CN" b="1" dirty="0" err="1">
                <a:solidFill>
                  <a:srgbClr val="C00000"/>
                </a:solidFill>
              </a:rPr>
              <a:t>alignas</a:t>
            </a:r>
            <a:r>
              <a:rPr kumimoji="1" lang="zh-CN" altLang="en-US" dirty="0"/>
              <a:t>設定對齊位置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240452-4CA4-8C41-8D87-9E88B3F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7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9C9EA-5DA7-9242-B0A8-641DFF9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alignas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aligned_alloc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3BCB2-C1DE-1142-841E-9ECF13D4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僅適用於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x86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因為假設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cache line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為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64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int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為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4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</a:p>
          <a:p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64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DS { 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對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cache line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對齊</a:t>
            </a:r>
            <a:endParaRPr lang="zh-TW" alt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a,b,c,d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load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、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store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變成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atomic operation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a, b, c, d;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spinlock;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動態分配對齊記憶體的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malooc</a:t>
            </a:r>
            <a:endParaRPr lang="en" altLang="zh-TW" sz="20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aligned_alloc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size_t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alignment,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size_t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size );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4C7F1-E1F4-364B-B23A-47547424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943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0FBAA-3340-874F-92FA-393CB10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再論硬體架構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29D97-8966-C34B-A18C-5707687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635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如右圖所示，以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Intel</a:t>
            </a:r>
            <a:r>
              <a:rPr kumimoji="1" lang="zh-TW" altLang="en-US" sz="20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core i7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為例，一個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core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上可以執行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logical processor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每一個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可以執行獨立的程式（相同程式也可）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透過同時執行多個程式，可以讓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的執行單元（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execution unit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）的使用率提高（右圖黃色的部分），進而增加整體速度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如果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會互相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惡性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競爭資源，可能會讓速度變得更慢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等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執行完成，但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不斷的偵測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是否完成工作，造成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一直被干擾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解決方法：在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中加入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CN" sz="18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“pause”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指令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</p:txBody>
      </p:sp>
      <p:pic>
        <p:nvPicPr>
          <p:cNvPr id="4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62308FD3-79C3-A640-ADEF-8270264B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向下箭號圖說文字 4">
            <a:extLst>
              <a:ext uri="{FF2B5EF4-FFF2-40B4-BE49-F238E27FC236}">
                <a16:creationId xmlns:a16="http://schemas.microsoft.com/office/drawing/2014/main" id="{56DAC43E-827E-0E48-A777-EA6D91CD2F25}"/>
              </a:ext>
            </a:extLst>
          </p:cNvPr>
          <p:cNvSpPr/>
          <p:nvPr/>
        </p:nvSpPr>
        <p:spPr>
          <a:xfrm>
            <a:off x="7183718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下箭號圖說文字 5">
            <a:extLst>
              <a:ext uri="{FF2B5EF4-FFF2-40B4-BE49-F238E27FC236}">
                <a16:creationId xmlns:a16="http://schemas.microsoft.com/office/drawing/2014/main" id="{15F02500-9CBF-2847-8601-99E5D3923AE0}"/>
              </a:ext>
            </a:extLst>
          </p:cNvPr>
          <p:cNvSpPr/>
          <p:nvPr/>
        </p:nvSpPr>
        <p:spPr>
          <a:xfrm>
            <a:off x="8513483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82028-4C14-8143-8102-230940BF2730}"/>
              </a:ext>
            </a:extLst>
          </p:cNvPr>
          <p:cNvSpPr/>
          <p:nvPr/>
        </p:nvSpPr>
        <p:spPr>
          <a:xfrm>
            <a:off x="6376894" y="4494306"/>
            <a:ext cx="4237318" cy="836706"/>
          </a:xfrm>
          <a:prstGeom prst="rect">
            <a:avLst/>
          </a:prstGeom>
          <a:solidFill>
            <a:srgbClr val="FFE699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2E5DE-AB52-674C-9085-9412F40F7A32}"/>
              </a:ext>
            </a:extLst>
          </p:cNvPr>
          <p:cNvSpPr/>
          <p:nvPr/>
        </p:nvSpPr>
        <p:spPr>
          <a:xfrm>
            <a:off x="5568978" y="6181860"/>
            <a:ext cx="572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http://www.cnblogs.com/TaigaCon/p/7678394.html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3E73D66-1E39-704D-BD84-054A8E15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233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已經被讀到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的暫存器，那麼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不會更新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因此寫程式時必須用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關鍵字，強制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每次都從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cache(/RAM)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讀取資料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E3628F30-2C39-284E-97D4-5F55CD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56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A17DB-8A64-4B4E-A9B7-5A162A8D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45A93A-0938-7841-8D21-092B30690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volatile.c</a:t>
            </a:r>
            <a:endParaRPr kumimoji="1"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FB0F3D-020B-EA42-8870-5F844B3DD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  <a:endParaRPr lang="en-US" altLang="zh-TW" sz="1800" b="1" dirty="0">
              <a:solidFill>
                <a:srgbClr val="BA2DA2"/>
              </a:solidFill>
              <a:latin typeface="Menl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FAA77C-D51B-694D-B844-F68CEA68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not</a:t>
            </a:r>
            <a:r>
              <a:rPr lang="en-US" altLang="zh-TW" dirty="0" err="1"/>
              <a:t>volatile</a:t>
            </a:r>
            <a:r>
              <a:rPr kumimoji="1" lang="en-US" altLang="zh-TW" dirty="0" err="1"/>
              <a:t>.c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429E9E-C0A0-814C-BC80-2036DF57F2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AE88143-7CDE-7749-ADBD-AFE16E6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256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566D9-BF77-0C46-9914-875F1811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9BEBB6C-238F-DD4E-8B73-8B16F23F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volatile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nonvolatile.c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[1] 20285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./volatile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20287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sudo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perf top -e mem-stores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7166B-5310-9D4B-A062-04E050D1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9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F9013-63B4-F741-8BC4-518FC614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7EE8-0AC1-524F-B655-4A37A7D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Samples: 51K of event '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mem-stores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Event count (approx.): 5563314379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Overhead  Shared Object             Symbol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98.79%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volatile                  [.] main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0.10%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format_decode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0.07%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vsnprintf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上面例子是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的執行結果，可以看到只有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這支程式寫入記憶體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notvolatile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並沒有將資料寫入記憶體，因此在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中看不到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notvolatile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rgbClr val="34BC26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-a | grep volatile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20285 pts/0    00:04:37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2000" b="1" dirty="0" err="1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20287 pts/0    00:04:27 </a:t>
            </a:r>
            <a:r>
              <a:rPr lang="en-US" altLang="zh-TW" sz="2000" b="1" dirty="0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系統裡面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nonvolatile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都在執行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70953-826E-B743-84BA-E261B59E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4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yfgeek.com/content/images/rasp-xp/6.jpg">
            <a:extLst>
              <a:ext uri="{FF2B5EF4-FFF2-40B4-BE49-F238E27FC236}">
                <a16:creationId xmlns:a16="http://schemas.microsoft.com/office/drawing/2014/main" id="{EA4DE862-F548-2C4A-A818-B9782054B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25" y="492573"/>
            <a:ext cx="471933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18515E-F800-A44E-AEE4-4CAAAAC1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學習目的</a:t>
            </a:r>
            <a:endParaRPr kumimoji="1" lang="en-US" altLang="zh-TW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E8C0526-CEEA-344B-B007-43E765D9E8ED}"/>
              </a:ext>
            </a:extLst>
          </p:cNvPr>
          <p:cNvSpPr/>
          <p:nvPr/>
        </p:nvSpPr>
        <p:spPr>
          <a:xfrm>
            <a:off x="445340" y="5073379"/>
            <a:ext cx="4078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http://blog.yfgeek.com/2017/10/29/rasp-xp/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934BE5-1C98-5F41-BDED-AE545B90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00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D80AE-490A-8348-9CE9-6242E9BD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指向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的指標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en-US" altLang="zh-TW" dirty="0" err="1"/>
              <a:t>volatilePtr.c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E0390-A7E0-2D42-9632-B337522A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底下這一行在某些處理器、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可能不會立即更新記憶體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0xdead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6FCE33-719E-2F49-8134-DDB87D8A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59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（包含：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w, x, y, z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）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在學理上，如果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，因此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不斷的讀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中並不會產生額外的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traffic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時，這時才會產生一個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 traffic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1A81B82-3222-744B-AB96-AF0B0EA4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09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Modify, Exclusive, Shared, Invalid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）是耗時的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避免不必要的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假如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，但這二個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做任何同步、交換資訊（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syncronization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硬體不了解軟體是否使用這些變數進行同步，因此硬體會執行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以保證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這個現象就是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false sharing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，會造成大量的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的資料交換，拖慢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速度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解決之道：避免將不相關的變數放在一起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BE27A27-5D81-AC49-B57D-5F69B23D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008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BAA26-84B2-C542-B81C-6517DCC0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代替</a:t>
            </a:r>
            <a:r>
              <a:rPr kumimoji="1" lang="en-US" altLang="zh-CN" dirty="0"/>
              <a:t>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68222-82AD-FD46-BAE4-C27FEB24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如果只為了一個變數，就去避免</a:t>
            </a:r>
            <a:r>
              <a:rPr kumimoji="1" lang="en-US" altLang="zh-CN" dirty="0"/>
              <a:t>false sharing</a:t>
            </a:r>
            <a:r>
              <a:rPr kumimoji="1" lang="zh-CN" altLang="en-US" dirty="0"/>
              <a:t>會耗費掉很多的</a:t>
            </a:r>
            <a:r>
              <a:rPr kumimoji="1" lang="en-US" altLang="zh-CN" dirty="0"/>
              <a:t>cache memory</a:t>
            </a:r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 err="1"/>
              <a:t>int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4 bytes</a:t>
            </a:r>
            <a:r>
              <a:rPr kumimoji="1" lang="zh-CN" altLang="en-US" dirty="0"/>
              <a:t>，如果對齊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x64</a:t>
            </a:r>
            <a:r>
              <a:rPr kumimoji="1" lang="zh-CN" altLang="en-US" dirty="0"/>
              <a:t>上必須對齊</a:t>
            </a:r>
            <a:r>
              <a:rPr kumimoji="1" lang="en-US" altLang="zh-CN" dirty="0"/>
              <a:t>64 byte</a:t>
            </a:r>
          </a:p>
          <a:p>
            <a:r>
              <a:rPr kumimoji="1" lang="zh-CN" altLang="en-US" dirty="0"/>
              <a:t>解決方法，因為將相關的變數宣告為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，該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再對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做對齊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16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DS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a, b, c, 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spinlock;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5A8E1-5D73-2E42-A2CC-5935F933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6A1AB2-C460-844B-9314-C54079B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Intel</a:t>
            </a:r>
            <a:r>
              <a:rPr kumimoji="1" lang="zh-CN" altLang="en-US" dirty="0"/>
              <a:t>使用的記憶體同步方法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F5C25-F17E-8D45-BF0E-57F0C62B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snooping</a:t>
            </a:r>
            <a:r>
              <a:rPr kumimoji="1" lang="zh-CN" altLang="en-US" dirty="0"/>
              <a:t>記憶體同步（</a:t>
            </a:r>
            <a:r>
              <a:rPr kumimoji="1" lang="en-US" altLang="zh-CN" dirty="0"/>
              <a:t>memory consistency</a:t>
            </a:r>
            <a:r>
              <a:rPr kumimoji="1" lang="zh-CN" altLang="en-US" dirty="0"/>
              <a:t>）模型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Snooping</a:t>
            </a:r>
            <a:r>
              <a:rPr kumimoji="1" lang="zh-CN" altLang="en-US" dirty="0"/>
              <a:t>有多種實現的方法，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採用以</a:t>
            </a:r>
            <a:r>
              <a:rPr kumimoji="1" lang="en-US" altLang="zh-CN" dirty="0"/>
              <a:t>write-invalidation</a:t>
            </a:r>
            <a:r>
              <a:rPr kumimoji="1" lang="zh-CN" altLang="en-US" dirty="0"/>
              <a:t>為基礎的</a:t>
            </a:r>
            <a:r>
              <a:rPr kumimoji="1" lang="en-US" altLang="zh-CN" dirty="0"/>
              <a:t>MESI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在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performance monitor unit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perf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VTune</a:t>
            </a:r>
            <a:r>
              <a:rPr kumimoji="1" lang="zh-CN" altLang="en-US" dirty="0"/>
              <a:t>的硬體基礎）文件上，使用</a:t>
            </a:r>
            <a:r>
              <a:rPr kumimoji="1" lang="en-US" altLang="zh-CN" dirty="0" err="1"/>
              <a:t>xsnp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snooping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將</a:t>
            </a:r>
            <a:r>
              <a:rPr kumimoji="1" lang="en-US" altLang="zh-CN" dirty="0"/>
              <a:t>MESI</a:t>
            </a:r>
            <a:r>
              <a:rPr kumimoji="1" lang="zh-CN" altLang="en-US" dirty="0"/>
              <a:t>分成</a:t>
            </a:r>
            <a:r>
              <a:rPr kumimoji="1" lang="en-US" altLang="zh-CN" dirty="0"/>
              <a:t>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三個事件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因此在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的處理器上</a:t>
            </a:r>
            <a:r>
              <a:rPr kumimoji="1" lang="zh-CN" altLang="en-US" dirty="0">
                <a:solidFill>
                  <a:srgbClr val="C00000"/>
                </a:solidFill>
              </a:rPr>
              <a:t>可以觀察</a:t>
            </a:r>
            <a:r>
              <a:rPr kumimoji="1" lang="en-US" altLang="zh-CN" dirty="0">
                <a:solidFill>
                  <a:srgbClr val="C00000"/>
                </a:solidFill>
              </a:rPr>
              <a:t>Snooping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MESI</a:t>
            </a:r>
            <a:r>
              <a:rPr kumimoji="1" lang="zh-CN" altLang="en-US" dirty="0">
                <a:solidFill>
                  <a:srgbClr val="C00000"/>
                </a:solidFill>
              </a:rPr>
              <a:t>相關事件，判斷資料同步事件發生的頻率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C76295-E874-864B-88E3-CF53F734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76890-D369-6143-BF8F-60C05DEA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r>
              <a:rPr kumimoji="1" lang="zh-CN" altLang="en-US" dirty="0"/>
              <a:t>對速度的影響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9A09C-FDD3-534D-8AFD-89373B03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問題：如果</a:t>
            </a:r>
            <a:r>
              <a:rPr kumimoji="1" lang="en-US" altLang="zh-TW" dirty="0"/>
              <a:t>A thread</a:t>
            </a:r>
            <a:r>
              <a:rPr kumimoji="1" lang="zh-CN" altLang="en-US" dirty="0"/>
              <a:t>不斷的測試（即：讀取）</a:t>
            </a:r>
            <a:r>
              <a:rPr kumimoji="1" lang="en-US" altLang="zh-CN" dirty="0"/>
              <a:t>B thread</a:t>
            </a:r>
            <a:r>
              <a:rPr kumimoji="1" lang="zh-CN" altLang="en-US" dirty="0"/>
              <a:t>的某個變數，但</a:t>
            </a:r>
            <a:r>
              <a:rPr kumimoji="1" lang="en-US" altLang="zh-CN" dirty="0"/>
              <a:t>B thread</a:t>
            </a:r>
            <a:r>
              <a:rPr kumimoji="1" lang="zh-CN" altLang="en-US" dirty="0"/>
              <a:t>的主要執行迴圈與該變數無關，那麼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不斷的讀取是否會影響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的執行速度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答：根據</a:t>
            </a:r>
            <a:r>
              <a:rPr kumimoji="1" lang="en-US" altLang="zh-CN" dirty="0"/>
              <a:t>MESI</a:t>
            </a:r>
            <a:r>
              <a:rPr kumimoji="1" lang="zh-CN" altLang="en-US" dirty="0"/>
              <a:t>的原理，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不會影響</a:t>
            </a:r>
            <a:r>
              <a:rPr kumimoji="1" lang="en-US" altLang="zh-CN" dirty="0"/>
              <a:t>B</a:t>
            </a:r>
            <a:r>
              <a:rPr kumimoji="1" lang="zh-CN" altLang="en-US" dirty="0"/>
              <a:t>。實際執行也是如此。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3AAB90-A67C-7F42-86A4-A21DC44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345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AF227-075D-1B45-B355-9F4920F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25"/>
            <a:ext cx="10515600" cy="1093694"/>
          </a:xfrm>
        </p:spPr>
        <p:txBody>
          <a:bodyPr/>
          <a:lstStyle/>
          <a:p>
            <a:r>
              <a:rPr kumimoji="1" lang="zh-CN" altLang="en-US" dirty="0"/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0BD70-3FD1-B94C-9C74-A46B0009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318"/>
            <a:ext cx="10515600" cy="5486399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complete=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 //complete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是二個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thread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共用的變數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workingThread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timespec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start, end;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(CLOCK_MONOTONIC, &amp;start);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j=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j&lt;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result += 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*j;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(CLOCK_MONOTONIC, &amp;end);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delta = timespec2ns(end) - timespec2ns(start);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atomic_store_explicit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(&amp;complete,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memory_order_relaxed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"res=%f, time = %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lld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.%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lld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result, delta/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nspersec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delta%nspersec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doSleep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waitingThread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local=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(local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local=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atomic_load_explicit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(&amp;complete,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密集迴圈不斷的讀取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complete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doSleep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 sleep(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如果</a:t>
            </a:r>
            <a:r>
              <a:rPr lang="en-US" altLang="zh-TW" b="1" dirty="0" err="1">
                <a:solidFill>
                  <a:srgbClr val="008000"/>
                </a:solidFill>
                <a:latin typeface="Menlo" panose="020B0609030804020204" pitchFamily="49" charset="0"/>
              </a:rPr>
              <a:t>doSleep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設定為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1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，則不會執行密集的讀取，每秒讀取一次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F9336E-5B18-D744-89AC-D6EE5FBB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089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42915-D705-D044-8AF5-391D86E3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7AF0F-A52C-7247-8AAE-A9367CBEB7B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$./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timedetail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readWriteShareVar</a:t>
            </a:r>
            <a:endParaRPr lang="en-US" altLang="zh-TW" dirty="0">
              <a:latin typeface="Noto Sans Mono" panose="020B0509040504020204" pitchFamily="49" charset="0"/>
              <a:ea typeface="Noto Sans Mono" panose="020B0509040504020204" pitchFamily="49" charset="0"/>
              <a:cs typeface="Noto Sans Mono" panose="020B05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 = 26.790812018</a:t>
            </a:r>
          </a:p>
          <a:p>
            <a:pPr marL="0" indent="0">
              <a:buNone/>
            </a:pP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經過時間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26.792373282s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花在執行程式的時間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53.582502s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usr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53.582502s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$./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timedetail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readWriteShareVar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sleep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 = 26.123233926</a:t>
            </a:r>
          </a:p>
          <a:p>
            <a:pPr marL="0" indent="0">
              <a:buNone/>
            </a:pP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經過時間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28.5050704s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花在執行程式的時間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26.124335s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26.112339s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krl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0.011996s</a:t>
            </a:r>
          </a:p>
        </p:txBody>
      </p:sp>
      <p:sp>
        <p:nvSpPr>
          <p:cNvPr id="4" name="向左箭號圖說文字 3">
            <a:extLst>
              <a:ext uri="{FF2B5EF4-FFF2-40B4-BE49-F238E27FC236}">
                <a16:creationId xmlns:a16="http://schemas.microsoft.com/office/drawing/2014/main" id="{0B27019B-0145-2342-8329-2117CA316EC2}"/>
              </a:ext>
            </a:extLst>
          </p:cNvPr>
          <p:cNvSpPr/>
          <p:nvPr/>
        </p:nvSpPr>
        <p:spPr>
          <a:xfrm>
            <a:off x="9819340" y="2486212"/>
            <a:ext cx="2097741" cy="693270"/>
          </a:xfrm>
          <a:prstGeom prst="left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經過的時間是一樣的</a:t>
            </a:r>
            <a:endParaRPr kumimoji="1" lang="zh-TW" altLang="en-US" dirty="0"/>
          </a:p>
        </p:txBody>
      </p:sp>
      <p:sp>
        <p:nvSpPr>
          <p:cNvPr id="5" name="向左箭號圖說文字 4">
            <a:extLst>
              <a:ext uri="{FF2B5EF4-FFF2-40B4-BE49-F238E27FC236}">
                <a16:creationId xmlns:a16="http://schemas.microsoft.com/office/drawing/2014/main" id="{237CAC74-7A8B-714B-A90A-CE1A74D6F729}"/>
              </a:ext>
            </a:extLst>
          </p:cNvPr>
          <p:cNvSpPr/>
          <p:nvPr/>
        </p:nvSpPr>
        <p:spPr>
          <a:xfrm>
            <a:off x="9819340" y="4331587"/>
            <a:ext cx="2097741" cy="693270"/>
          </a:xfrm>
          <a:prstGeom prst="left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經過的時間是一樣的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815601-D2F7-4546-8459-8106B79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363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BF5AA-1872-1C49-8D1C-5CD7977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特別的同步指令</a:t>
            </a:r>
            <a:r>
              <a:rPr kumimoji="1" lang="en-US" altLang="zh-CN" dirty="0">
                <a:ea typeface="Microsoft YaHei" panose="020B0503020204020204" pitchFamily="34" charset="-122"/>
              </a:rPr>
              <a:t> - read-modify-write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4ED81-7A04-B34F-AD7D-EE1895A8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163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撰寫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程式時，常常需要進行同步化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例如：二個程式同時存取一個資料結構、共用一個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queue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換句話說，必須避免二個程式同時修改資料結構，使得這個資料結構變成不一致的狀況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如果是簡單型別，可以使用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atomic_xxx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（如：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atomic_int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）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如果要鎖住資料結構，通常需要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檢查目前是否有人正在修改（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read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如果沒人在修改，就先「鎖上」（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modify-write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），然後進去修改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因此硬體必須提供特別的指令，可以同時</a:t>
            </a:r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1. 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檢查</a:t>
            </a:r>
            <a:r>
              <a:rPr kumimoji="1" lang="zh-TW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2. 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檢查通過立刻上鎖</a:t>
            </a:r>
            <a:endParaRPr kumimoji="1" lang="en-US" altLang="zh-CN" sz="20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</a:rPr>
              <a:t>POSIX</a:t>
            </a:r>
            <a:r>
              <a:rPr kumimoji="1" lang="zh-CN" altLang="en-US" sz="2000" dirty="0">
                <a:solidFill>
                  <a:srgbClr val="C00000"/>
                </a:solidFill>
              </a:rPr>
              <a:t>提供高階的鎖定機制，如：</a:t>
            </a:r>
            <a:r>
              <a:rPr kumimoji="1" lang="en-US" altLang="zh-CN" sz="2000" dirty="0">
                <a:solidFill>
                  <a:srgbClr val="C00000"/>
                </a:solidFill>
              </a:rPr>
              <a:t>semaphore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</a:rPr>
              <a:t>mutex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</a:rPr>
              <a:t>spinlock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rwlock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C++11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C11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將低階的硬體指令變成標準函數，如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atomic_fetch_add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/>
            <a:endParaRPr kumimoji="1" lang="en-US" altLang="zh-CN" sz="2000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4E269C-CFD9-B742-8E06-0F8E68B4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828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0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95F26E-BD19-5341-9B3C-5354345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5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1A93D-EB08-A147-8035-48CA8201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安裝必要的軟體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DBABE-EF67-8241-89E8-3426E027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必須安裝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 install perf	</a:t>
            </a:r>
            <a:r>
              <a:rPr kumimoji="1"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觀察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狀態的工具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kumimoji="1"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manpages-posix</a:t>
            </a:r>
            <a:r>
              <a:rPr lang="en-US" altLang="zh-TW" dirty="0"/>
              <a:t> </a:t>
            </a:r>
            <a:r>
              <a:rPr lang="en-US" altLang="zh-TW" dirty="0" err="1"/>
              <a:t>manpages</a:t>
            </a:r>
            <a:r>
              <a:rPr lang="en-US" altLang="zh-TW" dirty="0"/>
              <a:t>-</a:t>
            </a:r>
            <a:r>
              <a:rPr lang="en-US" altLang="zh-TW" dirty="0" err="1"/>
              <a:t>posix</a:t>
            </a:r>
            <a:r>
              <a:rPr lang="en-US" altLang="zh-TW" dirty="0"/>
              <a:t>-dev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pthread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文件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endParaRPr kumimoji="1" lang="en-US" altLang="zh-TW" dirty="0"/>
          </a:p>
          <a:p>
            <a:r>
              <a:rPr kumimoji="1" lang="zh-CN" altLang="en-US" dirty="0">
                <a:ea typeface="Microsoft YaHei" panose="020B0503020204020204" pitchFamily="34" charset="-122"/>
              </a:rPr>
              <a:t>建議安裝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Intel C Compiler &amp; tools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ftp://lonux.cs.ccu.edu.tw/parallel_studio_xe_2018_update3_cluster_edition.tgz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KDE debugger</a:t>
            </a:r>
          </a:p>
          <a:p>
            <a:pPr lvl="2"/>
            <a:r>
              <a:rPr kumimoji="1" lang="en-US" altLang="zh-TW" dirty="0" err="1"/>
              <a:t>sudo</a:t>
            </a:r>
            <a:r>
              <a:rPr kumimoji="1" lang="en-US" altLang="zh-TW" dirty="0"/>
              <a:t> apt install </a:t>
            </a:r>
            <a:r>
              <a:rPr kumimoji="1" lang="en-US" altLang="zh-TW" dirty="0" err="1"/>
              <a:t>kdbg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Microsoft VS code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</a:t>
            </a:r>
            <a:r>
              <a:rPr lang="en-US" altLang="zh-TW" dirty="0">
                <a:hlinkClick r:id="rId3"/>
              </a:rPr>
              <a:t>code_1.23.1-1525968403_amd64.deb</a:t>
            </a:r>
            <a:endParaRPr kumimoji="1"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355DB8-350C-6547-9304-FB7DED5B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90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-5481829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1F6E96-B26C-3C47-861F-722D634F9F68}"/>
              </a:ext>
            </a:extLst>
          </p:cNvPr>
          <p:cNvSpPr/>
          <p:nvPr/>
        </p:nvSpPr>
        <p:spPr>
          <a:xfrm>
            <a:off x="0" y="625207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https://en.wikichip.org/wiki/intel/microarchitectures/skylake_(server)#Memory_Protection_Extension_.28MPX.29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E1EF8B-D690-8142-90DF-FC93C3F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54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81AC-82C3-2E47-A92D-5691CA2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程式設計師需要特別了解的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85E67-CC54-F146-A170-6CE16022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cache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（尤其是</a:t>
            </a:r>
            <a:r>
              <a:rPr kumimoji="1" lang="en-US" altLang="zh-CN" dirty="0"/>
              <a:t>load miss</a:t>
            </a:r>
            <a:r>
              <a:rPr kumimoji="1" lang="zh-CN" altLang="en-US" dirty="0"/>
              <a:t>）、（</a:t>
            </a:r>
            <a:r>
              <a:rPr kumimoji="1" lang="en-US" altLang="zh-CN" dirty="0"/>
              <a:t>major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page fault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TLB miss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的數量、</a:t>
            </a:r>
            <a:r>
              <a:rPr kumimoji="1" lang="en-US" altLang="zh-CN" dirty="0"/>
              <a:t>i</a:t>
            </a:r>
            <a:r>
              <a:rPr kumimoji="1" lang="en-US" altLang="zh-TW" dirty="0"/>
              <a:t>nstruction per cycle</a:t>
            </a:r>
          </a:p>
          <a:p>
            <a:r>
              <a:rPr kumimoji="1" lang="zh-CN" altLang="en-US" dirty="0"/>
              <a:t>是否可以使用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指令（例如：</a:t>
            </a:r>
            <a:r>
              <a:rPr kumimoji="1" lang="en-US" altLang="zh-CN" dirty="0"/>
              <a:t>BCD</a:t>
            </a:r>
            <a:r>
              <a:rPr kumimoji="1" lang="zh-CN" altLang="en-US" dirty="0"/>
              <a:t>轉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TW" altLang="en-US" dirty="0"/>
              <a:t>是否可以減少判斷（例如：改成用</a:t>
            </a:r>
            <a:r>
              <a:rPr kumimoji="1" lang="en-US" altLang="zh-TW" dirty="0"/>
              <a:t>hash</a:t>
            </a:r>
            <a:r>
              <a:rPr kumimoji="1" lang="zh-TW" altLang="en-US" dirty="0"/>
              <a:t>），避免判斷句</a:t>
            </a:r>
            <a:endParaRPr kumimoji="1" lang="en-US" altLang="zh-TW" dirty="0"/>
          </a:p>
          <a:p>
            <a:r>
              <a:rPr kumimoji="1" lang="zh-TW" altLang="en-US" dirty="0"/>
              <a:t>如果是稀疏的</a:t>
            </a:r>
            <a:r>
              <a:rPr kumimoji="1" lang="en-US" altLang="zh-TW" dirty="0"/>
              <a:t>table</a:t>
            </a:r>
            <a:r>
              <a:rPr kumimoji="1" lang="zh-CN" altLang="en-US" dirty="0"/>
              <a:t>是否有其它種表示方法，避免</a:t>
            </a:r>
            <a:r>
              <a:rPr kumimoji="1" lang="en-US" altLang="zh-CN" dirty="0"/>
              <a:t>cache miss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PMU</a:t>
            </a:r>
            <a:r>
              <a:rPr kumimoji="1" lang="zh-CN" altLang="en-US" dirty="0"/>
              <a:t>中有很多事件似乎是供給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工程師分析程式碼的品質，一般工程師不需要特別注意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D8CD0-DD7B-2C49-9DD9-6B8770CF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667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72619-9E93-B24A-9CA8-F3BC65C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 Ordering Machine Clears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08A31-AF8C-BC47-9C25-9CA6923D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能支援</a:t>
            </a:r>
            <a:r>
              <a:rPr kumimoji="1" lang="en-US" altLang="zh-TW" dirty="0"/>
              <a:t>Memory Ordering Machine Clears</a:t>
            </a:r>
            <a:r>
              <a:rPr kumimoji="1" lang="zh-TW" altLang="en-US" dirty="0"/>
              <a:t>，事件名稱為 “</a:t>
            </a:r>
            <a:r>
              <a:rPr kumimoji="1" lang="en-US" altLang="zh-TW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Memory Ordering Machine Clears</a:t>
            </a:r>
            <a:r>
              <a:rPr kumimoji="1" lang="zh-CN" altLang="en-US" dirty="0"/>
              <a:t>與</a:t>
            </a:r>
            <a:r>
              <a:rPr kumimoji="1" lang="en-US" altLang="zh-CN" dirty="0"/>
              <a:t>false sharing</a:t>
            </a:r>
            <a:r>
              <a:rPr kumimoji="1" lang="zh-CN" altLang="en-US" dirty="0"/>
              <a:t>有強烈的關係，可以將它視為發生</a:t>
            </a:r>
            <a:r>
              <a:rPr kumimoji="1" lang="en-US" altLang="zh-CN" dirty="0">
                <a:solidFill>
                  <a:srgbClr val="C00000"/>
                </a:solidFill>
              </a:rPr>
              <a:t>false sharing</a:t>
            </a:r>
            <a:r>
              <a:rPr kumimoji="1" lang="zh-CN" altLang="en-US" dirty="0">
                <a:solidFill>
                  <a:srgbClr val="C00000"/>
                </a:solidFill>
              </a:rPr>
              <a:t>的指標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218EF-B5A6-D841-BB80-F3011671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2342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54E6-69FD-FC44-BF00-EDFE1F1F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觀察異常的同步現象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1F455-3B70-6C41-8146-66B78E06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一個寫得很好的平行化程式，每個處理器應該可以獨立做運算，只有在必要的時候，才進行資料交互換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因此可以觀察資料交換的頻率，以確認程式只有在必要的時候進行同步、資料交換。並且確保沒有發生</a:t>
            </a:r>
            <a:r>
              <a:rPr kumimoji="1" lang="en-US" altLang="zh-TW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可以觀察</a:t>
            </a:r>
            <a:r>
              <a:rPr kumimoji="1" lang="en-US" altLang="zh-CN" sz="2400" dirty="0"/>
              <a:t> “</a:t>
            </a:r>
            <a:r>
              <a:rPr kumimoji="1" lang="en-US" altLang="zh-CN" sz="2400" dirty="0">
                <a:solidFill>
                  <a:srgbClr val="C00000"/>
                </a:solidFill>
              </a:rPr>
              <a:t>mem_load_l3_hit_retired.xsnp_hitm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確認資料的交換頻率，這一個事件的意義是：所有在</a:t>
            </a:r>
            <a:r>
              <a:rPr kumimoji="1" lang="en-US" altLang="zh-CN" sz="2400" dirty="0"/>
              <a:t>Level 3 cache</a:t>
            </a:r>
            <a:r>
              <a:rPr kumimoji="1" lang="zh-CN" altLang="en-US" sz="2400" dirty="0"/>
              <a:t>中完成（即：</a:t>
            </a:r>
            <a:r>
              <a:rPr kumimoji="1" lang="en-US" altLang="zh-CN" sz="2400" dirty="0"/>
              <a:t>retired</a:t>
            </a:r>
            <a:r>
              <a:rPr kumimoji="1" lang="zh-CN" altLang="en-US" sz="2400" dirty="0"/>
              <a:t>）的資料抓抓取的的指令碼中，用</a:t>
            </a:r>
            <a:r>
              <a:rPr kumimoji="1" lang="en-US" altLang="zh-CN" sz="2400" dirty="0"/>
              <a:t>snooping</a:t>
            </a:r>
            <a:r>
              <a:rPr kumimoji="1" lang="zh-CN" altLang="en-US" sz="2400" dirty="0"/>
              <a:t>（即：</a:t>
            </a:r>
            <a:r>
              <a:rPr kumimoji="1" lang="en-US" altLang="zh-CN" sz="2400" dirty="0" err="1"/>
              <a:t>xsnp</a:t>
            </a:r>
            <a:r>
              <a:rPr kumimoji="1" lang="zh-CN" altLang="en-US" sz="2400" dirty="0"/>
              <a:t>）抓到資料，而且這個資料是修改過的（即：</a:t>
            </a:r>
            <a:r>
              <a:rPr kumimoji="1" lang="en-US" altLang="zh-CN" sz="2400" dirty="0" err="1"/>
              <a:t>hitm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觀察</a:t>
            </a:r>
            <a:r>
              <a:rPr kumimoji="1" lang="zh-TW" altLang="en-US" sz="2400" dirty="0"/>
              <a:t>“</a:t>
            </a:r>
            <a:r>
              <a:rPr kumimoji="1" lang="en-US" altLang="zh-TW" sz="2400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sz="2400" dirty="0"/>
              <a:t>”</a:t>
            </a:r>
            <a:r>
              <a:rPr kumimoji="1" lang="zh-CN" altLang="en-US" sz="2400" dirty="0"/>
              <a:t>確保沒有發生</a:t>
            </a:r>
            <a:r>
              <a:rPr kumimoji="1" lang="en-US" altLang="zh-CN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/>
              <a:t>VTune</a:t>
            </a:r>
            <a:r>
              <a:rPr kumimoji="1" lang="zh-CN" altLang="en-US" sz="2400" dirty="0"/>
              <a:t>不支援上述二個效能指標，因此必須使用</a:t>
            </a:r>
            <a:r>
              <a:rPr kumimoji="1" lang="zh-TW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perf</a:t>
            </a:r>
            <a:r>
              <a:rPr kumimoji="1" lang="zh-CN" altLang="en-US" sz="2400" dirty="0"/>
              <a:t>進行量測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發生上述二個情況時的間接影響是：</a:t>
            </a:r>
            <a:r>
              <a:rPr kumimoji="1" lang="en-US" altLang="zh-CN" sz="2400" dirty="0"/>
              <a:t>CPI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clock per instruction</a:t>
            </a:r>
            <a:r>
              <a:rPr kumimoji="1" lang="zh-CN" altLang="en-US" sz="2400" dirty="0"/>
              <a:t>）變差</a:t>
            </a:r>
            <a:endParaRPr kumimoji="1" lang="en-US" altLang="zh-TW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228217-92F1-7E45-8532-2CC668469858}"/>
              </a:ext>
            </a:extLst>
          </p:cNvPr>
          <p:cNvSpPr/>
          <p:nvPr/>
        </p:nvSpPr>
        <p:spPr>
          <a:xfrm>
            <a:off x="0" y="6311900"/>
            <a:ext cx="12192000" cy="33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/>
              <a:t>原理：</a:t>
            </a:r>
            <a:r>
              <a:rPr kumimoji="1" lang="en-US" altLang="zh-TW" sz="1200" dirty="0"/>
              <a:t>Intel</a:t>
            </a:r>
            <a:r>
              <a:rPr kumimoji="1" lang="zh-TW" altLang="en-US" sz="1200" dirty="0"/>
              <a:t>的處理器支援</a:t>
            </a:r>
            <a:r>
              <a:rPr kumimoji="1" lang="en-US" altLang="zh-TW" sz="1200" dirty="0"/>
              <a:t>“out-of-order load”</a:t>
            </a:r>
            <a:r>
              <a:rPr kumimoji="1" lang="zh-TW" altLang="en-US" sz="1200" dirty="0"/>
              <a:t>，而</a:t>
            </a:r>
            <a:r>
              <a:rPr kumimoji="1" lang="en-US" altLang="zh-TW" sz="1200" dirty="0"/>
              <a:t> out-of-order load</a:t>
            </a:r>
            <a:r>
              <a:rPr kumimoji="1" lang="zh-CN" altLang="en-US" sz="1200" dirty="0"/>
              <a:t>如果載入失敗會造成</a:t>
            </a:r>
            <a:r>
              <a:rPr kumimoji="1" lang="zh-TW" altLang="en-US" sz="1200" dirty="0"/>
              <a:t> </a:t>
            </a:r>
            <a:r>
              <a:rPr kumimoji="1" lang="en-US" altLang="zh-TW" sz="1200" dirty="0"/>
              <a:t>“Memory Ordering Machine Clears”</a:t>
            </a:r>
            <a:r>
              <a:rPr kumimoji="1" lang="zh-TW" altLang="en-US" sz="1200" dirty="0"/>
              <a:t>，</a:t>
            </a:r>
            <a:r>
              <a:rPr kumimoji="1" lang="zh-CN" altLang="en-US" sz="1200" dirty="0"/>
              <a:t>即</a:t>
            </a:r>
            <a:r>
              <a:rPr kumimoji="1" lang="en-US" altLang="zh-CN" sz="1200" dirty="0" err="1"/>
              <a:t>machine_clears.memory_ordering</a:t>
            </a:r>
            <a:endParaRPr kumimoji="1" lang="en-US" altLang="zh-TW" sz="12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757A309-1947-8B4C-8F80-BEECC6D1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151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B8F0-45F3-F947-995E-F0F5E5B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使用小工具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E8E9C-CE58-454F-A488-18338500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916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使用方法：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endParaRPr lang="zh-TW" altLang="en-US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如果要產生制式化的顯示，執行 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touch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如果要產生可讀的的顯示，執行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rm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$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memoryTest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mem_pingpong</a:t>
            </a:r>
            <a:endParaRPr lang="en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使用方法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perfrecord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2 ..</a:t>
            </a:r>
            <a:endParaRPr lang="zh-TW" altLang="en-US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輸出結果：產生檔案，檔名為 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觀看執行結果，執行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perf report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</a:t>
            </a:r>
            <a:r>
              <a:rPr lang="zh-TW" altLang="en-US" sz="2000" dirty="0"/>
              <a:t> </a:t>
            </a:r>
            <a:r>
              <a:rPr lang="en" altLang="zh-TW" sz="2000" dirty="0" err="1"/>
              <a:t>sudo</a:t>
            </a:r>
            <a:r>
              <a:rPr lang="en" altLang="zh-TW" sz="2000" dirty="0"/>
              <a:t> ./</a:t>
            </a:r>
            <a:r>
              <a:rPr lang="en" altLang="zh-TW" sz="2000" dirty="0" err="1"/>
              <a:t>perfrecord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</a:t>
            </a:r>
            <a:endParaRPr lang="en" altLang="zh-TW" sz="2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 </a:t>
            </a:r>
            <a:r>
              <a:rPr lang="en" altLang="zh-TW" sz="2000" dirty="0" err="1"/>
              <a:t>sudo</a:t>
            </a:r>
            <a:r>
              <a:rPr lang="en" altLang="zh-TW" sz="2000" dirty="0"/>
              <a:t> perf report -</a:t>
            </a:r>
            <a:r>
              <a:rPr lang="en" altLang="zh-TW" sz="2000" dirty="0" err="1"/>
              <a:t>i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mem_pingpong.perf.data</a:t>
            </a:r>
            <a:endParaRPr lang="en" altLang="zh-TW" sz="20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61704-7F29-D04C-BF2F-1BF3E9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254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739A0A-91D3-C543-8746-37C4D61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9033"/>
              </p:ext>
            </p:extLst>
          </p:nvPr>
        </p:nvGraphicFramePr>
        <p:xfrm>
          <a:off x="0" y="0"/>
          <a:ext cx="12191998" cy="6858018"/>
        </p:xfrm>
        <a:graphic>
          <a:graphicData uri="http://schemas.openxmlformats.org/drawingml/2006/table">
            <a:tbl>
              <a:tblPr/>
              <a:tblGrid>
                <a:gridCol w="2246682">
                  <a:extLst>
                    <a:ext uri="{9D8B030D-6E8A-4147-A177-3AD203B41FA5}">
                      <a16:colId xmlns:a16="http://schemas.microsoft.com/office/drawing/2014/main" val="350625952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1967165915"/>
                    </a:ext>
                  </a:extLst>
                </a:gridCol>
                <a:gridCol w="981052">
                  <a:extLst>
                    <a:ext uri="{9D8B030D-6E8A-4147-A177-3AD203B41FA5}">
                      <a16:colId xmlns:a16="http://schemas.microsoft.com/office/drawing/2014/main" val="780759184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61316322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248756068"/>
                    </a:ext>
                  </a:extLst>
                </a:gridCol>
                <a:gridCol w="921139">
                  <a:extLst>
                    <a:ext uri="{9D8B030D-6E8A-4147-A177-3AD203B41FA5}">
                      <a16:colId xmlns:a16="http://schemas.microsoft.com/office/drawing/2014/main" val="1833082136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96920793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40873380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37642617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914732529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167439018"/>
                    </a:ext>
                  </a:extLst>
                </a:gridCol>
                <a:gridCol w="688983">
                  <a:extLst>
                    <a:ext uri="{9D8B030D-6E8A-4147-A177-3AD203B41FA5}">
                      <a16:colId xmlns:a16="http://schemas.microsoft.com/office/drawing/2014/main" val="1648528531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pingpong，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二個排在一起的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 int，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造成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false sharing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將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變數配置到不同 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L1d cache line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隨意的存取宣告為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的變數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mutex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semaphore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spinlock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atomic operatiion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對全域變數進行存取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平行化版的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XZ），CPU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800%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呼叫了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及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二支程式），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200%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2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150,798,170,668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110,244,097,468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155,093,349,925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30,714,134,115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76,596,778,660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31,519,252,934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29,899,643,321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2,218,372,719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730,791,840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49,198,594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367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120,345,103,964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120,940,803,624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80,336,910,505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12,701,091,039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15,225,342,389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4,634,718,837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2,511,251,165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1,710,737,832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1,303,051,095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89,581,443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658,724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86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cache-references:u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4,708,903,084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73,305,091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5,882,332,352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1,138,499,414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3,002,816,846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1,019,898,761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1,292,933,171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45,700,197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17,677,505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792,728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16,224,042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094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19,997,599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25,136,630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8,343,099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6,286,716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23,123,945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7,659,135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11,108,749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24,564,655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6,605,107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185,921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2,611,093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2376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40,003,326,481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40,156,494,045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20,063,969,025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3,313,308,433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4,709,543,228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1,812,626,890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365,426,582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228,058,971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94,784,226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22,544,429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38,196,400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8571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4,035,751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3,503,351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2,215,276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35,870,709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90,256,805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53,672,945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2,859,445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12,465,909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3,642,617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346,031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1,512,294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738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bus-cycles:u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1,066,280,162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780,906,617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1,099,114,326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214,687,146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534,055,353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230,248,022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210,311,015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20,651,201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5,906,988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982,226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2,726,880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6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873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task-clock:u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230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執行時間（使用</a:t>
                      </a:r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24.520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220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context-switches（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687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20,080,762,609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20,293,573,013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20,061,862,820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3,305,884,074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4,095,703,737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1,874,044,747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357,904,831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519,992,693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319,506,413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30,417,608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166,743,987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1738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1,040,835,772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14,993,061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1,089,323,038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293,057,596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564,336,076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255,117,385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143,752,693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24,089,386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7,789,069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504,203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5,080,518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32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20,008,290,221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20,117,477,698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20,023,044,923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2,053,751,951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2,726,905,417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1,150,434,651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238,849,777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242,302,658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104,017,068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13,357,491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49,741,268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714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L1-icache-load-misses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25,251,344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12,433,470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17,743,787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8,882,572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34,256,707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4,986,900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2,021,601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2,852,175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4,312,216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1,224,435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8,313,351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0877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2,164,676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4,201,227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1,845,406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29,948,570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5,222,095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5,658,732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160,977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4,893,813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1,678,074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112,331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1,327,178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002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l2_rqsts.demand_data_rd_miss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195,588,025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10,262,512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280,804,231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169,195,367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332,469,920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116,001,408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1,374,263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13,240,102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3,640,483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530,190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2,983,783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6361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mem_inst_retired.lock_loads:u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874,049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796,934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426,514,153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642,848,645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218,787,152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194,610,271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49,308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87,404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120,741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005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107,332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22,317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39,562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18,134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9,252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1,756,674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1,808,718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25,984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280,355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021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mem_inst_retired.split_stores:u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42,140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222,116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56,430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32,852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61,994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43,224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937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31,234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74,517,828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64,196,125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36,184,632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431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mem_load_l3_hit_retired.xsnp_hitm:u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75,011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42,746,571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230,451,349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73,700,570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193,514,277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14,475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mem_load_l3_hit_retired.xsnp_miss:u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33,860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17,264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16,868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5,272,555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32,311,502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12,030,370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0915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mem_load_l3_hit_retired.xsnp_none:u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1,418,726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969,671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1,787,940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542,191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1,813,056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164,123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2,891,896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1,219,762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43,982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1,105,569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7252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machine_clears.memory_ordering:u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857,422,654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813,540,719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15,570,872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47,409,380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4,985,424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145,558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55,255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92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20,077,200,396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19,936,586,090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20,041,014,490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3,180,902,122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4,031,547,457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1,796,606,615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206,491,046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530,956,923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344,903,112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29,675,241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188,051,111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406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597,851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895,378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165,721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106,513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4,729,600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1,054,650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6,398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182,379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8303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20,068,401,460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19,891,165,623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20,037,561,929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2,016,013,457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2,698,948,574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1,341,934,985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204,402,386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245,040,835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106,640,305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15,387,458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49,913,106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7860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33,164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55,533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24,793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63,850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11,752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353,479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88,338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8833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1,088,048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721,980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1,305,550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2,396,169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2,395,895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718,450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110,583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267,944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321,320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04428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599,136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427,992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867,566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4,594,344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9,870,999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187,230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84,981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25,766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51,532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9935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52ABE5-ABBF-6448-BCAA-91BCCAE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488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739A0A-91D3-C543-8746-37C4D61A6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1998" cy="6858018"/>
        </p:xfrm>
        <a:graphic>
          <a:graphicData uri="http://schemas.openxmlformats.org/drawingml/2006/table">
            <a:tbl>
              <a:tblPr/>
              <a:tblGrid>
                <a:gridCol w="2246682">
                  <a:extLst>
                    <a:ext uri="{9D8B030D-6E8A-4147-A177-3AD203B41FA5}">
                      <a16:colId xmlns:a16="http://schemas.microsoft.com/office/drawing/2014/main" val="350625952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1967165915"/>
                    </a:ext>
                  </a:extLst>
                </a:gridCol>
                <a:gridCol w="981052">
                  <a:extLst>
                    <a:ext uri="{9D8B030D-6E8A-4147-A177-3AD203B41FA5}">
                      <a16:colId xmlns:a16="http://schemas.microsoft.com/office/drawing/2014/main" val="780759184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61316322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248756068"/>
                    </a:ext>
                  </a:extLst>
                </a:gridCol>
                <a:gridCol w="921139">
                  <a:extLst>
                    <a:ext uri="{9D8B030D-6E8A-4147-A177-3AD203B41FA5}">
                      <a16:colId xmlns:a16="http://schemas.microsoft.com/office/drawing/2014/main" val="1833082136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96920793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40873380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37642617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914732529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167439018"/>
                    </a:ext>
                  </a:extLst>
                </a:gridCol>
                <a:gridCol w="688983">
                  <a:extLst>
                    <a:ext uri="{9D8B030D-6E8A-4147-A177-3AD203B41FA5}">
                      <a16:colId xmlns:a16="http://schemas.microsoft.com/office/drawing/2014/main" val="1648528531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pingpong，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二個排在一起的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 int，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造成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false sharing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將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變數配置到不同 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L1d cache line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隨意的存取宣告為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的變數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mutex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semaphore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spinlock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atomic operatiion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對全域變數進行存取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平行化版的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XZ），CPU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800%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呼叫了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及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二支程式），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200%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2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150,798,170,668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110,244,097,468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155,093,349,925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30,714,134,115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76,596,778,660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31,519,252,934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29,899,643,321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2,218,372,719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730,791,840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49,198,594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367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120,345,103,964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120,940,803,624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80,336,910,505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12,701,091,039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15,225,342,389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4,634,718,837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2,511,251,165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1,710,737,832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1,303,051,095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89,581,443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658,724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86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cache-references:u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4,708,903,084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73,305,091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5,882,332,352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1,138,499,414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3,002,816,846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1,019,898,761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1,292,933,171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45,700,197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17,677,505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792,728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16,224,042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094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19,997,599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25,136,630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8,343,099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6,286,716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23,123,945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7,659,135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11,108,749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24,564,655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6,605,107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185,921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2,611,093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2376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40,003,326,481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40,156,494,045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20,063,969,025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3,313,308,433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4,709,543,228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1,812,626,890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365,426,582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228,058,971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94,784,226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22,544,429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38,196,400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8571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4,035,751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3,503,351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2,215,276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35,870,709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90,256,805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53,672,945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2,859,445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12,465,909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3,642,617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346,031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1,512,294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738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bus-cycles:u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1,066,280,162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780,906,617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1,099,114,326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214,687,146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534,055,353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230,248,022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210,311,015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20,651,201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5,906,988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982,226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2,726,880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6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873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task-clock:u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230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執行時間（使用</a:t>
                      </a:r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24.520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220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context-switches（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687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20,080,762,609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20,293,573,013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20,061,862,820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3,305,884,074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4,095,703,737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1,874,044,747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357,904,831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519,992,693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319,506,413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30,417,608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166,743,987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1738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1,040,835,772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14,993,061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1,089,323,038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293,057,596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564,336,076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255,117,385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143,752,693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24,089,386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7,789,069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504,203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5,080,518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32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20,008,290,221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20,117,477,698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20,023,044,923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2,053,751,951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2,726,905,417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1,150,434,651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238,849,777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242,302,658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104,017,068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13,357,491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49,741,268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714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L1-icache-load-misses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25,251,344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12,433,470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17,743,787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8,882,572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34,256,707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4,986,900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2,021,601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2,852,175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4,312,216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1,224,435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8,313,351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0877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2,164,676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4,201,227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1,845,406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29,948,570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5,222,095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5,658,732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160,977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4,893,813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1,678,074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112,331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1,327,178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002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l2_rqsts.demand_data_rd_miss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195,588,025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10,262,512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280,804,231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169,195,367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332,469,920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116,001,408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1,374,263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13,240,102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3,640,483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530,190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2,983,783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6361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mem_inst_retired.lock_loads:u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874,049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796,934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426,514,153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642,848,645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218,787,152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194,610,271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49,308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87,404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120,741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005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107,332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22,317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39,562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18,134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9,252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1,756,674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1,808,718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25,984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280,355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021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mem_inst_retired.split_stores:u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42,140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222,116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56,430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32,852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61,994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43,224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937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31,234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74,517,828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64,196,125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36,184,632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431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mem_load_l3_hit_retired.xsnp_hitm:u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75,011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42,746,571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230,451,349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73,700,570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193,514,277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14,475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mem_load_l3_hit_retired.xsnp_miss:u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33,860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17,264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16,868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5,272,555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32,311,502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12,030,370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0915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mem_load_l3_hit_retired.xsnp_none:u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1,418,726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969,671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1,787,940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542,191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1,813,056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164,123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2,891,896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1,219,762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43,982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1,105,569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7252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machine_clears.memory_ordering:u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857,422,654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813,540,719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15,570,872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47,409,380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4,985,424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145,558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55,255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92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20,077,200,396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19,936,586,090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20,041,014,490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3,180,902,122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4,031,547,457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1,796,606,615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206,491,046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530,956,923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344,903,112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29,675,241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188,051,111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406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597,851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895,378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165,721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106,513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4,729,600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1,054,650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6,398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182,379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8303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20,068,401,460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19,891,165,623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20,037,561,929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2,016,013,457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2,698,948,574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1,341,934,985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204,402,386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245,040,835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106,640,305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15,387,458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49,913,106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7860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33,164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55,533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24,793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63,850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11,752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353,479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88,338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8833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1,088,048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721,980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1,305,550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2,396,169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2,395,895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718,450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110,583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267,944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321,320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04428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599,136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427,992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867,566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4,594,344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9,870,999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187,230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84,981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25,766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51,532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99358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B933ACE-C0D4-5F47-ABB3-2E63BF31910A}"/>
              </a:ext>
            </a:extLst>
          </p:cNvPr>
          <p:cNvCxnSpPr/>
          <p:nvPr/>
        </p:nvCxnSpPr>
        <p:spPr>
          <a:xfrm>
            <a:off x="2259106" y="484094"/>
            <a:ext cx="65741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向上箭號圖說文字 3">
            <a:extLst>
              <a:ext uri="{FF2B5EF4-FFF2-40B4-BE49-F238E27FC236}">
                <a16:creationId xmlns:a16="http://schemas.microsoft.com/office/drawing/2014/main" id="{0DB1FBD2-0D32-614F-826C-279AC1D60583}"/>
              </a:ext>
            </a:extLst>
          </p:cNvPr>
          <p:cNvSpPr/>
          <p:nvPr/>
        </p:nvSpPr>
        <p:spPr>
          <a:xfrm>
            <a:off x="4315012" y="484094"/>
            <a:ext cx="2462306" cy="1320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記憶體的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特殊存取方式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4046639-51B7-DD43-8DB6-CC917EF6988A}"/>
              </a:ext>
            </a:extLst>
          </p:cNvPr>
          <p:cNvCxnSpPr>
            <a:cxnSpLocks/>
          </p:cNvCxnSpPr>
          <p:nvPr/>
        </p:nvCxnSpPr>
        <p:spPr>
          <a:xfrm>
            <a:off x="8922869" y="484094"/>
            <a:ext cx="32691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向上箭號圖說文字 7">
            <a:extLst>
              <a:ext uri="{FF2B5EF4-FFF2-40B4-BE49-F238E27FC236}">
                <a16:creationId xmlns:a16="http://schemas.microsoft.com/office/drawing/2014/main" id="{DF040536-B164-0446-BBA3-274BF9E3A985}"/>
              </a:ext>
            </a:extLst>
          </p:cNvPr>
          <p:cNvSpPr/>
          <p:nvPr/>
        </p:nvSpPr>
        <p:spPr>
          <a:xfrm>
            <a:off x="9326280" y="484094"/>
            <a:ext cx="2462306" cy="1320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常用的</a:t>
            </a:r>
            <a:r>
              <a:rPr kumimoji="1" lang="en-US" altLang="zh-TW" dirty="0"/>
              <a:t>Linux</a:t>
            </a:r>
            <a:r>
              <a:rPr kumimoji="1" lang="zh-CN" altLang="en-US" dirty="0"/>
              <a:t>指令</a:t>
            </a:r>
            <a:endParaRPr kumimoji="1" lang="zh-TW" altLang="en-US" dirty="0"/>
          </a:p>
        </p:txBody>
      </p: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AC3E72D0-9DB9-8347-94F3-E7DC062F3DA9}"/>
              </a:ext>
            </a:extLst>
          </p:cNvPr>
          <p:cNvSpPr/>
          <p:nvPr/>
        </p:nvSpPr>
        <p:spPr>
          <a:xfrm>
            <a:off x="2259106" y="3363268"/>
            <a:ext cx="2055906" cy="1364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紅色部分與記憶體存取異常相關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6EC7F05-A715-834E-AA6D-3ED322AB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1051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5723-143E-C94A-B2D3-E57E029B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確認問題後，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該如何找出造成該問題的程式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AA7F8-B3FA-8C48-81EF-33B0C72E5F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$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sudo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perf report -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i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mem_pingpong.perf.data</a:t>
            </a:r>
            <a:endParaRPr lang="en" altLang="zh-TW" sz="20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2000" dirty="0">
                <a:solidFill>
                  <a:srgbClr val="FFFF00"/>
                </a:solidFill>
                <a:latin typeface="Monaco" pitchFamily="2" charset="0"/>
              </a:rPr>
              <a:t>/*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針對要進一步了解的事件「選進去」，再選擇「</a:t>
            </a:r>
            <a:r>
              <a:rPr lang="en" altLang="zh-CN" sz="2000" dirty="0">
                <a:solidFill>
                  <a:srgbClr val="FFFF00"/>
                </a:solidFill>
                <a:latin typeface="Monaco" pitchFamily="2" charset="0"/>
              </a:rPr>
              <a:t> Annotate thread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」</a:t>
            </a:r>
            <a:r>
              <a:rPr lang="en-US" altLang="zh-CN" sz="2000" dirty="0">
                <a:solidFill>
                  <a:srgbClr val="FFFF00"/>
                </a:solidFill>
                <a:latin typeface="Monaco" pitchFamily="2" charset="0"/>
              </a:rPr>
              <a:t>*/</a:t>
            </a:r>
            <a:endParaRPr lang="en" altLang="zh-TW" sz="2000" dirty="0">
              <a:solidFill>
                <a:srgbClr val="FFFF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0x20387d(%rip)        # 604518 &lt;ds+0x8&gt;</a:t>
            </a:r>
          </a:p>
          <a:p>
            <a:pPr marL="0" indent="0">
              <a:buNone/>
            </a:pP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48.64 │      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b="1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$0x401cd4,%edi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xor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ds+0x8,%rsi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jmpq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400a40 &lt;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printf@plt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33: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rdx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0x203853(%rip)        # 604510 &lt;ds&gt;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51.36 │      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endParaRPr kumimoji="1" lang="zh-TW" altLang="en-US" sz="12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479E5C-F6B3-FF4C-9672-0A50AED3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5549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548C-4596-F049-BE82-0AEAB9A8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如果編譯時使用了</a:t>
            </a:r>
            <a:r>
              <a:rPr kumimoji="1" lang="en-US" altLang="zh-CN" dirty="0"/>
              <a:t>-g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>
                <a:solidFill>
                  <a:srgbClr val="C00000"/>
                </a:solidFill>
              </a:rPr>
              <a:t>有時候</a:t>
            </a:r>
            <a:r>
              <a:rPr kumimoji="1" lang="en-US" altLang="zh-CN" dirty="0">
                <a:solidFill>
                  <a:srgbClr val="C00000"/>
                </a:solidFill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</a:rPr>
              <a:t>只有在開啟</a:t>
            </a:r>
            <a:r>
              <a:rPr kumimoji="1" lang="en-US" altLang="zh-CN" dirty="0">
                <a:solidFill>
                  <a:srgbClr val="C00000"/>
                </a:solidFill>
              </a:rPr>
              <a:t>-O3</a:t>
            </a:r>
            <a:r>
              <a:rPr kumimoji="1" lang="zh-CN" altLang="en-US" dirty="0">
                <a:solidFill>
                  <a:srgbClr val="C00000"/>
                </a:solidFill>
              </a:rPr>
              <a:t>發生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16C8-A016-DA46-9863-8301B5F4DCA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ds.a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40.82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$0x1,%eax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add    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rax,ds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↑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2f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else           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ds.b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│6b: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ds+0x8,%rax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59.18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0478AE-94AC-B246-9D9E-C307E071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2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EC923-FE08-794B-A726-D1E57F2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CB277-424E-994A-845A-71BFA4DE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了解支援多執行緒的硬體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pipeline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super-scaler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都可能將「表面上」看起來不相關的程式碼對調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了解一道組合語言可能分成多個步驟執行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上保證了記憶體的一致性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了解有些指令雖然是複雜動作（例如：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read-modify-write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）但是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的設計者，將這些特別指令設計成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atomic operation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9EE5B-7989-B947-A2A2-502395A5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329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932A-C17A-1E4B-B0DB-C1473E4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安裝</a:t>
            </a:r>
            <a:r>
              <a:rPr kumimoji="1" lang="zh-TW" altLang="en-US" dirty="0"/>
              <a:t> </a:t>
            </a:r>
            <a:r>
              <a:rPr kumimoji="1" lang="en-US" altLang="zh-TW" dirty="0"/>
              <a:t>“perf ”</a:t>
            </a:r>
            <a:r>
              <a:rPr kumimoji="1" lang="zh-TW" altLang="en-US" dirty="0"/>
              <a:t>，</a:t>
            </a:r>
            <a:r>
              <a:rPr kumimoji="1" lang="en-US" altLang="zh-TW" dirty="0"/>
              <a:t>Ubuntu 18.04</a:t>
            </a:r>
            <a:r>
              <a:rPr kumimoji="1" lang="zh-CN" altLang="en-US" dirty="0">
                <a:ea typeface="Microsoft YaHei" panose="020B0503020204020204" pitchFamily="34" charset="-122"/>
              </a:rPr>
              <a:t>為例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59BB7-A8A6-B54A-9F60-CDFB848B1D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-tools-common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linux-tools-4.15.0-22-generic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-tools-generic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6F652-537B-044D-8EE8-A5AD091E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267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89A5E6-58F3-DD41-8EF8-0A2BA73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programming</a:t>
            </a:r>
            <a:br>
              <a:rPr kumimoji="1" lang="en-US" altLang="zh-CN" dirty="0"/>
            </a:br>
            <a:r>
              <a:rPr kumimoji="1" lang="en-US" altLang="zh-CN" dirty="0"/>
              <a:t>language/model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8EE05C-245E-DE45-9FF2-C6DA5F82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2C93C2-B624-FC47-9D64-95F845E5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7362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A5ACFF-29BE-5E4B-9B50-8102B484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thread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C8989-E776-2A42-B781-E42A4C85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b="1" dirty="0" err="1">
                <a:solidFill>
                  <a:srgbClr val="D12F1B"/>
                </a:solidFill>
                <a:latin typeface="Menlo" panose="020B0609030804020204" pitchFamily="49" charset="0"/>
              </a:rPr>
              <a:t>threads.h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thr1, thr2, thr3, thr4;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(&amp;thr1,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(&amp;thr2,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(&amp;thr3,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(&amp;thr4,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0CCF8-1FC2-9648-80B6-D9C03323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875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203B7-5161-D648-8333-BD48368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C812B-A772-594C-97B2-59C97583232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c11thread.c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c11thread.c:1:10: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fatal error: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No such file or directory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#include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     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^~~~~~~~~~~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compilation terminated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ubuntu 18.04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libc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並未支援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c11 &lt;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threads.h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&gt;*/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C181E-3545-4B47-B94C-CC98201C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3519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D05A-2A0C-924C-B1E8-B15734E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C++ thread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9C0CF-CF9C-7B40-BA02-493B23D9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&lt;thread&gt;</a:t>
            </a:r>
            <a:endParaRPr lang="en-US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(GREEN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(CYAN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(YELLOW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thrd1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thrd2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thrd3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thrd4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thrd1.join();thrd2.join();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thrd3.join();thrd4.join();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174074-315E-3244-90A4-2AC7E98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8310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9A9A2-A680-684C-9EB4-41B5301F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C4885-7ED5-4B48-AB66-07B2AB886F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g++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-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pthread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cppThread.cpp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dirty="0"/>
              <a:t>./</a:t>
            </a:r>
            <a:r>
              <a:rPr lang="en" altLang="zh-TW" dirty="0" err="1"/>
              <a:t>timedetail</a:t>
            </a:r>
            <a:r>
              <a:rPr lang="en" altLang="zh-TW" dirty="0"/>
              <a:t> 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     4     5     6     7     8     9    10    11    12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14    15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5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16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   18    19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20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8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21    22    23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24    25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10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26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11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27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12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28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    14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29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15    16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30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31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18    19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花在執行程式的時間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0.083779s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Kernel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協助處理的時間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0.156387s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138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，但觸發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0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19395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非自願性的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4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  <a:endParaRPr lang="en-US" altLang="zh-TW" sz="2400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770F17-749F-A14B-A025-00A6216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557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90824-2904-2E48-B4FA-5203FCD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DD77-C9D6-5F43-8819-8A81EF8A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kumimoji="1" lang="en-US" altLang="zh-TW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glibc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clone() system call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zh-CN" altLang="en-US" dirty="0"/>
              <a:t>對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而言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內部是一樣的。差異只是：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之間共享記憶體，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之間並未共享記憶體。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內部都是使用</a:t>
            </a:r>
            <a:r>
              <a:rPr kumimoji="1" lang="en-US" altLang="zh-CN" dirty="0" err="1"/>
              <a:t>task_struct</a:t>
            </a:r>
            <a:r>
              <a:rPr kumimoji="1" lang="zh-CN" altLang="en-US" dirty="0"/>
              <a:t>控制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的這三個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在核心內部都呼叫</a:t>
            </a:r>
            <a:r>
              <a:rPr kumimoji="1" lang="en-US" altLang="zh-CN" dirty="0" err="1"/>
              <a:t>do_fork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除非有特別需求，否則直接呼叫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並不會帶來太大的效能改善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特別需求如：希望每一個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有獨立的</a:t>
            </a:r>
            <a:r>
              <a:rPr kumimoji="1" lang="en-US" altLang="zh-CN" dirty="0"/>
              <a:t>open-file table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的時候要特別注意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的傳遞方式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</a:t>
            </a:r>
            <a:r>
              <a:rPr kumimoji="1" lang="en-US" altLang="zh-TW" dirty="0" err="1"/>
              <a:t>newStack</a:t>
            </a:r>
            <a:r>
              <a:rPr kumimoji="1" lang="en-US" altLang="zh-TW" dirty="0"/>
              <a:t>[size-1]</a:t>
            </a:r>
            <a:endParaRPr kumimoji="1" lang="en-US" altLang="zh-CN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48B2F4-B0B1-B84B-A4BD-57A3413E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9776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F6716-0D5A-D745-AB2B-2F10426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我們使用的函數庫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3D81-3CEB-A645-B146-DFDFC8B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選擇使用</a:t>
            </a:r>
            <a:r>
              <a:rPr kumimoji="1" lang="en-US" altLang="zh-TW" dirty="0"/>
              <a:t>&lt;</a:t>
            </a:r>
            <a:r>
              <a:rPr kumimoji="1" lang="en-US" altLang="zh-TW" dirty="0" err="1"/>
              <a:t>pthread.h</a:t>
            </a:r>
            <a:r>
              <a:rPr kumimoji="1" lang="en-US" altLang="zh-TW" dirty="0"/>
              <a:t>&gt;</a:t>
            </a:r>
            <a:r>
              <a:rPr kumimoji="1" lang="zh-CN" altLang="en-US" dirty="0"/>
              <a:t>函數庫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，功能幾乎和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一樣</a:t>
            </a:r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主要提供下列功能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定義各種基本型別的</a:t>
            </a:r>
            <a:r>
              <a:rPr kumimoji="1" lang="en-US" altLang="zh-CN" dirty="0" err="1"/>
              <a:t>atomic_t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</a:t>
            </a:r>
            <a:r>
              <a:rPr kumimoji="1" lang="en-US" altLang="zh-CN" dirty="0"/>
              <a:t>atomic operation</a:t>
            </a:r>
          </a:p>
          <a:p>
            <a:pPr lvl="1"/>
            <a:r>
              <a:rPr kumimoji="1" lang="zh-CN" altLang="en-US" dirty="0"/>
              <a:t>定義了</a:t>
            </a:r>
            <a:r>
              <a:rPr kumimoji="1" lang="en-US" altLang="zh-CN" dirty="0"/>
              <a:t>memory barrier</a:t>
            </a:r>
          </a:p>
          <a:p>
            <a:r>
              <a:rPr kumimoji="1" lang="en-US" altLang="zh-CN" dirty="0"/>
              <a:t>C11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的功能，大致相等於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&lt;atomic&gt;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B1A64F-6A97-F942-8E47-111ED3E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698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編譯方式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-g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–O3 -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可以替代成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或</a:t>
            </a: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clang*/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76317A-0465-4A44-B311-D0D3EBA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4356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A270A-1FC9-5A4C-B739-A8F61418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base.c</a:t>
            </a:r>
            <a:r>
              <a:rPr kumimoji="1" lang="zh-TW" altLang="en-US" dirty="0"/>
              <a:t> 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A1A56-25CD-CA4F-94DF-BEE8DD67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ACBB88-6287-044C-B3CA-358ACBA2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9185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./base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		4.709708408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4.709391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4.709391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63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1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switch: 		33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72C3A0-DD2A-3E48-A55C-E4BFCE9B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1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FE0E1-56C2-7F46-B410-0CD09356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在撰寫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程式之前</a:t>
            </a:r>
            <a:br>
              <a:rPr kumimoji="1" lang="en-US" altLang="zh-CN" dirty="0">
                <a:latin typeface="Noto Sans CJK TC Regular" panose="020B0500000000000000" pitchFamily="34" charset="-120"/>
              </a:rPr>
            </a:br>
            <a:r>
              <a:rPr kumimoji="1" lang="en-US" altLang="zh-CN" dirty="0">
                <a:latin typeface="Noto Sans CJK TC Regular" panose="020B0500000000000000" pitchFamily="34" charset="-120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選用「編譯器」、啟動最佳化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15CCC-3FB9-4240-A406-3400866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是一個簡單的表格加總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81.080010s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w/o optimization*/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0.640063s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4.794872s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with -O3*/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0.579863s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0.358683s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/*intel C compiler*/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0.577878s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C7428B-2C52-844A-B1C1-54810E7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6968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pthread_create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pthread_create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tid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*(*function)(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*argument)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 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，新建立的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pthread_attr_init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及相關函數初始化，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一般填入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function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，該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所要執行的函數的名稱，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該函數的回傳值和參數都是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void*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argumentt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傳遞給上述函數（即：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）的參數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正確回傳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，錯誤則看</a:t>
            </a: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errno</a:t>
            </a:r>
            <a:endParaRPr kumimoji="1"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96C06D-711E-E84A-AF50-C8C4A145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946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</a:t>
            </a:r>
            <a:r>
              <a:rPr kumimoji="1" lang="en-US" altLang="zh-TW" dirty="0" err="1"/>
              <a:t>pthread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nosync.c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	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大亂鬥，二個執行緒同時修改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global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變數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"1000000+1000000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DDF83-A060-DA48-8E14-BD04C33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1586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nosync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1000000+1000000 = 1014803209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6.911069487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13.808802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13.808802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55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2E843-AEB8-9147-9DEF-18290778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5965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平行度幾乎是最大化，經過時間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13.8</a:t>
            </a:r>
            <a:r>
              <a:rPr kumimoji="1" lang="zh-CN" altLang="en-US" dirty="0"/>
              <a:t>。這個程式只有二個執行緒，達到的平行度為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（理論最高值）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但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秒還是比完全不用執行緒的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要來得慢（</a:t>
            </a:r>
            <a:r>
              <a:rPr kumimoji="1" lang="en-US" altLang="zh-CN" dirty="0"/>
              <a:t>4.7</a:t>
            </a:r>
            <a:r>
              <a:rPr kumimoji="1" lang="zh-CN" altLang="en-US" dirty="0"/>
              <a:t>秒），表示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很大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因為二個執行緒共用一個變數，而且沒有任何同步機制，這會造成二個執行緒彼此覆寫全域變數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895F30-FB92-A545-8D97-113074F7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43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C54401-B42D-3B41-8283-506E87E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D9921E-779B-1941-BE56-60A915F11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73A97-383F-384A-9794-026906FB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900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value);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：要初始化的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的物件指標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：</a:t>
            </a:r>
            <a:r>
              <a:rPr kumimoji="1" lang="en-US" altLang="zh-TW" dirty="0">
                <a:solidFill>
                  <a:srgbClr val="000000"/>
                </a:solidFill>
                <a:latin typeface="Menlo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該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給執行緒使用，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給行程使用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：要將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初始化成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F5AF12-4E67-8045-889F-50BEC94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78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sem_post</a:t>
            </a:r>
            <a:r>
              <a:rPr kumimoji="1" lang="en-US" altLang="zh-TW" dirty="0"/>
              <a:t>() and </a:t>
            </a:r>
            <a:r>
              <a:rPr kumimoji="1" lang="en-US" altLang="zh-TW" dirty="0" err="1"/>
              <a:t>sem_wait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sem_post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sem_wait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kumimoji="1" lang="en-US" altLang="zh-TW" sz="24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sem_post</a:t>
            </a:r>
            <a:r>
              <a:rPr kumimoji="1" lang="zh-TW" altLang="en-US" sz="2400" dirty="0"/>
              <a:t>離開全域變數存取區間。在意義上可視為</a:t>
            </a:r>
            <a:r>
              <a:rPr kumimoji="1" lang="en-US" altLang="zh-TW" sz="2400" dirty="0"/>
              <a:t>unlock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sem_wait</a:t>
            </a:r>
            <a:r>
              <a:rPr kumimoji="1" lang="zh-TW" altLang="en-US" sz="2400" dirty="0"/>
              <a:t>準備進入全域變數存取區間。在意義上可視為</a:t>
            </a:r>
            <a:r>
              <a:rPr kumimoji="1" lang="en-US" altLang="zh-TW" sz="2400" dirty="0"/>
              <a:t>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存取區間即為</a:t>
            </a:r>
            <a:r>
              <a:rPr kumimoji="1" lang="en-US" altLang="zh-CN" sz="2400" dirty="0">
                <a:solidFill>
                  <a:srgbClr val="C00000"/>
                </a:solidFill>
              </a:rPr>
              <a:t>critical section</a:t>
            </a:r>
            <a:r>
              <a:rPr kumimoji="1" lang="zh-CN" altLang="en-US" sz="2400" dirty="0"/>
              <a:t>，在</a:t>
            </a:r>
            <a:r>
              <a:rPr kumimoji="1" lang="en-US" altLang="zh-CN" sz="2400" dirty="0"/>
              <a:t>critical section</a:t>
            </a:r>
            <a:r>
              <a:rPr kumimoji="1" lang="zh-CN" altLang="en-US" sz="2400" dirty="0"/>
              <a:t>裡面的程式碼存取「同樣的資料」，為了避免資料被隨意的修改，因此可使用</a:t>
            </a:r>
            <a:r>
              <a:rPr kumimoji="1" lang="en-US" altLang="zh-CN" sz="2400" dirty="0"/>
              <a:t>semaphore</a:t>
            </a:r>
            <a:r>
              <a:rPr kumimoji="1" lang="zh-CN" altLang="en-US" sz="2400" dirty="0"/>
              <a:t>之類的技術，保證一次只能有一個人修改。</a:t>
            </a:r>
            <a:endParaRPr kumimoji="1" lang="en-US" altLang="zh-CN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03D44-22F3-CD45-A147-9C5378FA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06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65243"/>
          </a:xfrm>
        </p:spPr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507" y="1200839"/>
            <a:ext cx="11861493" cy="539275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semaphores;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向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要求進入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告訴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修改完成，離開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/*0:thread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1: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只允許一個人修改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global*/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0D8C8-E007-DB45-8C3D-38A986DF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9536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350"/>
            <a:ext cx="10515600" cy="509731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sz="2000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./semaphore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sz="2000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276.5058334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547.802264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324.851308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222.950956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276217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313z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F813AC-56DC-1A4D-9D63-E097997A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93" y="3073874"/>
            <a:ext cx="2320912" cy="33550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C99792-024D-BD4F-97C5-C612F68B81C9}"/>
              </a:ext>
            </a:extLst>
          </p:cNvPr>
          <p:cNvSpPr/>
          <p:nvPr/>
        </p:nvSpPr>
        <p:spPr>
          <a:xfrm>
            <a:off x="9006541" y="2812403"/>
            <a:ext cx="1062876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nosync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998ECB-2EF5-B345-9712-2D93664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783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是功能強大的同步函數，他的初始值可以是任何整數，通常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的初始值Ｎ代表最多可以有Ｎ個執行緒修改全域變數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或進入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sem_wait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時，如果沒有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成功，會造成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（後面會介紹），如果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不成功會在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user space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一直等待下去，不會造成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小結：如果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較短，通常使用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較長，通常使用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semaphore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之類的。如果處理器的數量夠多，又想最佳化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latency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，可以仔細的考慮是否使用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1DC2C-644E-954C-A5BB-33FCF707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66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D37F37-EC07-994F-A4DF-E3624818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Multi-thread</a:t>
            </a:r>
            <a:r>
              <a:rPr kumimoji="1" lang="zh-CN" altLang="en-US"/>
              <a:t>與計算機硬體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8C00C-8852-C74D-AEBF-2B0EFA328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A5CC1-45FC-484A-AF72-60C4D20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08328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597BD0-2C8F-FC47-A2AD-94BDFD8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584983-B219-A941-BEAA-2D69F46C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BD820A-5D50-B140-ADC6-0BFD921F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66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value);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：要初始化的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的物件指標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：</a:t>
            </a:r>
            <a:r>
              <a:rPr kumimoji="1" lang="en-US" altLang="zh-TW" dirty="0">
                <a:solidFill>
                  <a:srgbClr val="000000"/>
                </a:solidFill>
                <a:latin typeface="Menlo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該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給執行緒使用，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給行程使用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：要將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初始化成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E66DBF-88E5-C841-B0B5-CE57203D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989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sem_post</a:t>
            </a:r>
            <a:r>
              <a:rPr kumimoji="1" lang="en-US" altLang="zh-TW" dirty="0"/>
              <a:t>() and </a:t>
            </a:r>
            <a:r>
              <a:rPr kumimoji="1" lang="en-US" altLang="zh-TW" dirty="0" err="1"/>
              <a:t>sem_wait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sem_post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sem_wait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kumimoji="1" lang="en-US" altLang="zh-TW" sz="24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sem_post</a:t>
            </a:r>
            <a:r>
              <a:rPr kumimoji="1" lang="zh-TW" altLang="en-US" sz="2400" dirty="0"/>
              <a:t>離開全域變數存取區間。在意義上可視為</a:t>
            </a:r>
            <a:r>
              <a:rPr kumimoji="1" lang="en-US" altLang="zh-TW" sz="2400" dirty="0"/>
              <a:t>unlock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sem_wait</a:t>
            </a:r>
            <a:r>
              <a:rPr kumimoji="1" lang="zh-TW" altLang="en-US" sz="2400" dirty="0"/>
              <a:t>準備進入全域變數存取區間。在意義上可視為</a:t>
            </a:r>
            <a:r>
              <a:rPr kumimoji="1" lang="en-US" altLang="zh-TW" sz="2400" dirty="0"/>
              <a:t>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存取區間即為</a:t>
            </a:r>
            <a:r>
              <a:rPr kumimoji="1" lang="en-US" altLang="zh-CN" sz="2400" dirty="0">
                <a:solidFill>
                  <a:srgbClr val="C00000"/>
                </a:solidFill>
              </a:rPr>
              <a:t>critical section</a:t>
            </a:r>
            <a:r>
              <a:rPr kumimoji="1" lang="zh-CN" altLang="en-US" sz="2400" dirty="0"/>
              <a:t>，在</a:t>
            </a:r>
            <a:r>
              <a:rPr kumimoji="1" lang="en-US" altLang="zh-CN" sz="2400" dirty="0"/>
              <a:t>critical section</a:t>
            </a:r>
            <a:r>
              <a:rPr kumimoji="1" lang="zh-CN" altLang="en-US" sz="2400" dirty="0"/>
              <a:t>裡面的程式碼存取「同樣的資料」，為了避免資料被隨意的修改，因此可使用</a:t>
            </a:r>
            <a:r>
              <a:rPr kumimoji="1" lang="en-US" altLang="zh-CN" sz="2400" dirty="0"/>
              <a:t>semaphore</a:t>
            </a:r>
            <a:r>
              <a:rPr kumimoji="1" lang="zh-CN" altLang="en-US" sz="2400" dirty="0"/>
              <a:t>之類的技術，保證一次只能有一個人修改。</a:t>
            </a:r>
            <a:endParaRPr kumimoji="1" lang="en-US" altLang="zh-CN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A7A19-7110-634D-ABE1-DE4AB68B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163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408BE-5A57-AB42-950E-3E8A9955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2023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設計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buffer_sem.c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E724C-9FA2-0C42-BEE0-2D686F99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553597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#define </a:t>
            </a:r>
            <a:r>
              <a:rPr lang="en" altLang="zh-TW" dirty="0" err="1">
                <a:solidFill>
                  <a:srgbClr val="78492A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buffer[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新進的資料放在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buffer[in]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讀取資料從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buffer[out]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判斷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的狀態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1691AF-372F-844B-9746-449868F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181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C7A3E-36C9-794B-80D9-11571E60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198304"/>
            <a:ext cx="11718965" cy="65770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producer(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生產資料的執行緒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put();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consumer(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消化資料的執行緒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get();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id2, id3, id4;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剛開始全部是空，因此有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bufsize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的空間可以放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 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剛開始沒有東西放在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內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producer,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(&amp;id2,NULL,(void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producer,NULL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consumer,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(&amp;id4,NULL,(void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consumer,NULL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(id2,NULL);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(id4,NULL);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A79FF8-1130-1B49-9D15-27FD6A11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4782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2DA4B-878C-2D4A-8C1F-EF987FC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C5CBF-4535-F549-8AE5-15FD7247619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2.923294185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5.812117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3.717052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2.095065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b="1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36898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57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20A5CF-ADCD-CB42-BA83-BEFA83FB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8469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2.9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5.8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（達到最高）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但浪費掉的額外開銷也很大，於</a:t>
            </a:r>
            <a:r>
              <a:rPr kumimoji="1" lang="en-US" altLang="zh-CN" dirty="0" err="1"/>
              <a:t>krl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2.1</a:t>
            </a:r>
            <a:r>
              <a:rPr kumimoji="1" lang="zh-CN" altLang="en-US" dirty="0"/>
              <a:t>秒，</a:t>
            </a:r>
            <a:r>
              <a:rPr kumimoji="1" lang="en-US" altLang="zh-CN" dirty="0" err="1"/>
              <a:t>usr</a:t>
            </a:r>
            <a:r>
              <a:rPr kumimoji="1" lang="zh-CN" altLang="en-US" dirty="0"/>
              <a:t>為</a:t>
            </a:r>
            <a:r>
              <a:rPr kumimoji="1" lang="en-US" altLang="zh-CN" dirty="0"/>
              <a:t>3.7</a:t>
            </a:r>
            <a:r>
              <a:rPr kumimoji="1" lang="zh-CN" altLang="en-US" dirty="0"/>
              <a:t>秒。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光是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的部分就造成</a:t>
            </a:r>
            <a:r>
              <a:rPr kumimoji="1" lang="en-US" altLang="zh-CN" dirty="0"/>
              <a:t>36%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36898</a:t>
            </a:r>
            <a:r>
              <a:rPr kumimoji="1" lang="zh-TW" altLang="en-US" dirty="0"/>
              <a:t>次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69148-B6DE-6A41-BBA6-0295F165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68050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C37-F445-6144-94A8-8568D022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為什麼</a:t>
            </a:r>
            <a:r>
              <a:rPr kumimoji="1" lang="en-US" altLang="zh-CN" dirty="0" err="1"/>
              <a:t>buffer_sem.c</a:t>
            </a:r>
            <a:r>
              <a:rPr kumimoji="1" lang="zh-CN" altLang="en-US" dirty="0"/>
              <a:t>只支援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一個生產者、一個消費者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4A53A-CBEA-9845-96D4-A5D4845F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42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以</a:t>
            </a:r>
            <a:r>
              <a:rPr kumimoji="1" lang="en-US" altLang="zh-TW" dirty="0"/>
              <a:t>put</a:t>
            </a:r>
            <a:r>
              <a:rPr kumimoji="1" lang="zh-CN" altLang="en-US" dirty="0"/>
              <a:t>為例，如果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是空的，那麼可以有多個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可以進入，這些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會同時修改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r>
              <a:rPr kumimoji="1" lang="zh-CN" altLang="en-US" dirty="0"/>
              <a:t>，造成資料錯誤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因為我們沒有用任何保護機制，保護多個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FFAC82-2587-CE43-802B-DBC12687E7D5}"/>
              </a:ext>
            </a:extLst>
          </p:cNvPr>
          <p:cNvSpPr/>
          <p:nvPr/>
        </p:nvSpPr>
        <p:spPr>
          <a:xfrm>
            <a:off x="923364" y="4409869"/>
            <a:ext cx="10533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將資料放入，所有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都可以修改，造成錯誤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規劃下筆資料應該擺放的地點。所有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in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}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2FFE917-2C9D-2040-B165-A3B6937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6002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C7BB30-9B7E-5345-9F1A-D85A962D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mutex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900AFD-1EE4-1D45-BB6B-EDB6DE204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744FD-73C3-714E-96E1-771A808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3440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pthread.h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mutex,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</a:t>
            </a:r>
            <a:endParaRPr lang="en-US" altLang="zh-TW" sz="2400" dirty="0">
              <a:solidFill>
                <a:srgbClr val="AA0D91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：設定這個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mutex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的屬性，使用預設屬性則傳入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C8C210-99C6-FC45-A465-558601F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3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0C2D7-84BF-9243-851D-07C5F3D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左-右雙向箭號 6">
            <a:extLst>
              <a:ext uri="{FF2B5EF4-FFF2-40B4-BE49-F238E27FC236}">
                <a16:creationId xmlns:a16="http://schemas.microsoft.com/office/drawing/2014/main" id="{D59E0D91-6193-6B43-8117-E88723C8EF7D}"/>
              </a:ext>
            </a:extLst>
          </p:cNvPr>
          <p:cNvSpPr/>
          <p:nvPr/>
        </p:nvSpPr>
        <p:spPr>
          <a:xfrm>
            <a:off x="1882587" y="2832008"/>
            <a:ext cx="7769412" cy="1189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，例如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ront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ide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FSB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DC364-E324-1447-AB02-0B24AB54E7B0}"/>
              </a:ext>
            </a:extLst>
          </p:cNvPr>
          <p:cNvSpPr/>
          <p:nvPr/>
        </p:nvSpPr>
        <p:spPr>
          <a:xfrm>
            <a:off x="3575422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06409-95F9-084A-9FEE-97BA01B78864}"/>
              </a:ext>
            </a:extLst>
          </p:cNvPr>
          <p:cNvSpPr/>
          <p:nvPr/>
        </p:nvSpPr>
        <p:spPr>
          <a:xfrm>
            <a:off x="4713940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E769C2-72BF-6941-B692-058353AE6679}"/>
              </a:ext>
            </a:extLst>
          </p:cNvPr>
          <p:cNvSpPr/>
          <p:nvPr/>
        </p:nvSpPr>
        <p:spPr>
          <a:xfrm>
            <a:off x="5852458" y="1781827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4518-5947-D84E-885E-56823A213AA7}"/>
              </a:ext>
            </a:extLst>
          </p:cNvPr>
          <p:cNvSpPr/>
          <p:nvPr/>
        </p:nvSpPr>
        <p:spPr>
          <a:xfrm>
            <a:off x="6990976" y="1766885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758CBC7-13AB-B644-8AE8-D43FFBE77597}"/>
              </a:ext>
            </a:extLst>
          </p:cNvPr>
          <p:cNvGrpSpPr/>
          <p:nvPr/>
        </p:nvGrpSpPr>
        <p:grpSpPr>
          <a:xfrm>
            <a:off x="4059516" y="2591639"/>
            <a:ext cx="3415554" cy="563938"/>
            <a:chOff x="4059516" y="2591638"/>
            <a:chExt cx="3415554" cy="875555"/>
          </a:xfrm>
        </p:grpSpPr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F40E8163-7F1E-A243-96E2-28E0BE5EEB2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059516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F68DA9A3-0121-084D-B0D4-8CA0EE3C051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198034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92F120C6-7931-B348-9098-99F8E50A3CB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336552" y="2606580"/>
              <a:ext cx="0" cy="860613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88A515E-B33C-1349-9F21-90AC40B2AB9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475070" y="2591638"/>
              <a:ext cx="0" cy="875555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AD30591-26F5-CB46-A460-B3C00F0A0095}"/>
              </a:ext>
            </a:extLst>
          </p:cNvPr>
          <p:cNvSpPr/>
          <p:nvPr/>
        </p:nvSpPr>
        <p:spPr>
          <a:xfrm>
            <a:off x="5133787" y="4337892"/>
            <a:ext cx="1267011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54FDACE7-7C49-2C4A-8269-17BCAF538E55}"/>
              </a:ext>
            </a:extLst>
          </p:cNvPr>
          <p:cNvCxnSpPr>
            <a:cxnSpLocks/>
            <a:stCxn id="25" idx="0"/>
            <a:endCxn id="7" idx="5"/>
          </p:cNvCxnSpPr>
          <p:nvPr/>
        </p:nvCxnSpPr>
        <p:spPr>
          <a:xfrm flipV="1">
            <a:off x="5767293" y="3723996"/>
            <a:ext cx="0" cy="613896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EB82BCC-62A5-CF4C-A655-EFF658427C8E}"/>
              </a:ext>
            </a:extLst>
          </p:cNvPr>
          <p:cNvSpPr/>
          <p:nvPr/>
        </p:nvSpPr>
        <p:spPr>
          <a:xfrm>
            <a:off x="811350" y="5311212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所有處理器都使用同一個記憶體，對程式設計師而言，記憶體的架構非常容易了解，但缺點是記憶體頻寬有限，不適用於「非常多」處理器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45734-BE74-E248-A52D-DEE43C2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0437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 //mutex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預設是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unlock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altLang="zh-TW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62131-68BB-EC45-9690-2428329B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5919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./mutex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123.151282951s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244.681460s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150.435999s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94.245461s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10402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125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CE069D-DFBD-244D-8531-4EBCB8B3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95" y="2622014"/>
            <a:ext cx="2404371" cy="340344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D9A6F9-4E0C-DF44-91B7-BB09A26F067E}"/>
              </a:ext>
            </a:extLst>
          </p:cNvPr>
          <p:cNvSpPr/>
          <p:nvPr/>
        </p:nvSpPr>
        <p:spPr>
          <a:xfrm>
            <a:off x="9006540" y="2360706"/>
            <a:ext cx="158066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semaphore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44511E-4B95-6A49-BA83-7C7668B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884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mutex</a:t>
            </a:r>
            <a:r>
              <a:rPr kumimoji="1" lang="zh-TW" altLang="en-US" dirty="0"/>
              <a:t>的值只能是</a:t>
            </a:r>
            <a:r>
              <a:rPr kumimoji="1" lang="en-US" altLang="zh-TW" dirty="0"/>
              <a:t>1, 0</a:t>
            </a:r>
            <a:r>
              <a:rPr kumimoji="1" lang="zh-TW" altLang="en-US" dirty="0"/>
              <a:t>，這意味著最多只有一個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能進入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大部分的情況，我們只允許一次一個人進入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mutex</a:t>
            </a:r>
            <a:r>
              <a:rPr kumimoji="1" lang="zh-CN" altLang="en-US" dirty="0"/>
              <a:t>的系統負擔比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小很多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307288-A314-7347-BE97-76517AB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646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50FAA5-DC34-B041-ABC5-3043F5F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2F3F4-0311-A441-943B-E95C9A04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支援複數個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DDFE93-AA4D-BF46-BA23-0AA0B48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64533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pthread.h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mutex,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</a:t>
            </a:r>
            <a:endParaRPr lang="en-US" altLang="zh-TW" sz="2400" dirty="0">
              <a:solidFill>
                <a:srgbClr val="AA0D91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：設定這個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mutex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的屬性，使用預設屬性則傳入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43325-0EEF-E742-BE16-89FB0097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3357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C4849-EE6A-9746-9432-C2FB2B6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多個</a:t>
            </a:r>
            <a:r>
              <a:rPr kumimoji="1" lang="en-US" altLang="zh-CN" dirty="0"/>
              <a:t>consumer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 err="1"/>
              <a:t>buffer_sem_mutex.c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8353F-3126-7A4B-BF40-67DF4F86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66"/>
            <a:ext cx="10515600" cy="53490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buffer[in]=item++;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038964-9D41-284D-8B0F-D98819B3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44946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4B128-D8BC-FE40-9088-BC50D69A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ABD0-5BAA-EF48-9D5A-6A3DF821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9" y="1968841"/>
            <a:ext cx="12000582" cy="466331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buffer_sem_mutex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19.881834501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37.851506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16.387817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21.463689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2462675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9831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7599C5-AE2E-984E-8878-D52C214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4" y="2840216"/>
            <a:ext cx="2653199" cy="361799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5F352A-8174-BF4B-A703-84D929CEAF64}"/>
              </a:ext>
            </a:extLst>
          </p:cNvPr>
          <p:cNvSpPr/>
          <p:nvPr/>
        </p:nvSpPr>
        <p:spPr>
          <a:xfrm>
            <a:off x="9447215" y="2551044"/>
            <a:ext cx="156741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378F7B-584B-334E-8FAA-C1C4184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1436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buffer_sem_mutex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19.9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37.9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1.9 (</a:t>
            </a:r>
            <a:r>
              <a:rPr kumimoji="1" lang="zh-CN" altLang="en-US" dirty="0"/>
              <a:t>理論最高值為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1.9</a:t>
            </a:r>
            <a:r>
              <a:rPr kumimoji="1" lang="zh-CN" altLang="en-US" dirty="0"/>
              <a:t>表示雖然有二個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，但只有一個在</a:t>
            </a:r>
            <a:r>
              <a:rPr kumimoji="1" lang="en-US" altLang="zh-CN" dirty="0"/>
              <a:t>put</a:t>
            </a:r>
            <a:r>
              <a:rPr kumimoji="1" lang="zh-CN" altLang="en-US" dirty="0"/>
              <a:t>內，另外一個在外邊等。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也是相同情況）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浪費掉的額外開銷也很大，於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21.5</a:t>
            </a:r>
            <a:r>
              <a:rPr kumimoji="1" lang="zh-CN" altLang="en-US" dirty="0"/>
              <a:t>秒。請注意，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，因此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的開銷幾乎都是</a:t>
            </a:r>
            <a:r>
              <a:rPr kumimoji="1" lang="en-US" altLang="zh-CN" dirty="0"/>
              <a:t>semaphore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2,462,675</a:t>
            </a:r>
            <a:r>
              <a:rPr kumimoji="1" lang="zh-TW" altLang="en-US" dirty="0"/>
              <a:t>次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BCFB0-ACD5-BF4D-BEF7-02590DDD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231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1E863-E0AE-604E-93BE-DD590995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 &amp; mutex</a:t>
            </a:r>
            <a:r>
              <a:rPr kumimoji="1" lang="zh-CN" altLang="en-US" dirty="0"/>
              <a:t>的綜合討論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625EA-053B-844B-8150-D78AEC41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截至目前為止我們看到這二種機制的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都很大，這是因為我們處理的資料量很小，相對來說鎖定機制佔的比重就很高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這二種機制都會觸發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，因此如果處理的資料量很大、處理時間很長，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可以避免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（後面會討論）的問題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如果系統中有多個程序在跑，與其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，不如將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讓出來（即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）給其他程序跑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F1FF7F-362A-0E42-A82F-B9AE2FC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9706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lock-free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70D57B-A4CA-D948-B75D-1B732570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50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68E4EC98-4D1C-4D43-A43A-B0D294EA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067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D784-0518-6E43-8B79-5E5ED93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lockfreeQueue.c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09C6-1B32-184F-B753-B26A690D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0;</a:t>
            </a:r>
            <a:endParaRPr lang="en-US" altLang="zh-TW" sz="18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((in+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buffer[in]=item++;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in = (in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下一次要放入的位置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(in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 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=buffer[out];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out = (out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下一次要拿取的位置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CE6D07-859C-4040-9C0D-4A29344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92485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D817-3839-8347-9E6C-E0E51E81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AF28F-6872-FA4F-AAAD-064E1D0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825624"/>
            <a:ext cx="11743764" cy="46767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lockfree_buf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0.699771642s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1.397830s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1.393825s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0.004005s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2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1AA7AC-FC47-D24B-A921-FC9D6FD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2" y="2662333"/>
            <a:ext cx="2627856" cy="35834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E789E9-7867-F648-9530-BD76ECE8EEE6}"/>
              </a:ext>
            </a:extLst>
          </p:cNvPr>
          <p:cNvSpPr/>
          <p:nvPr/>
        </p:nvSpPr>
        <p:spPr>
          <a:xfrm>
            <a:off x="9326758" y="2329046"/>
            <a:ext cx="1546891" cy="4772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5DD9B-3FE8-BC4E-92B4-048DB599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1577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C81-632D-8B4A-AD95-AA7775E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B1B00-157E-A242-9FE3-C05C1C8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程式的正確性：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假設只有一個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，一個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這二個變數宣告為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，確保每次的寫入，真的寫入到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（</a:t>
            </a:r>
            <a:r>
              <a:rPr kumimoji="1" lang="en-US" altLang="zh-CN" dirty="0"/>
              <a:t>/cache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基於上述的假設，只有一個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（即：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in</a:t>
            </a:r>
            <a:r>
              <a:rPr kumimoji="1" lang="zh-CN" altLang="en-US" dirty="0"/>
              <a:t>做寫入。同樣的原理，只有一個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（即：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out</a:t>
            </a:r>
            <a:r>
              <a:rPr kumimoji="1" lang="zh-CN" altLang="en-US" dirty="0"/>
              <a:t>做寫入。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由於設定完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以後就是</a:t>
            </a:r>
            <a:r>
              <a:rPr kumimoji="1" lang="en-US" altLang="zh-CN" dirty="0"/>
              <a:t>function return</a:t>
            </a:r>
            <a:r>
              <a:rPr kumimoji="1" lang="zh-CN" altLang="en-US" dirty="0"/>
              <a:t>，因此未使用</a:t>
            </a:r>
            <a:r>
              <a:rPr kumimoji="1" lang="en-US" altLang="zh-CN" dirty="0"/>
              <a:t>memory barrier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執行效率：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由於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只允許一個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，因此與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比較。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 err="1"/>
              <a:t>lockfree</a:t>
            </a:r>
            <a:r>
              <a:rPr kumimoji="1" lang="zh-CN" altLang="en-US" dirty="0"/>
              <a:t>的方法比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快上</a:t>
            </a:r>
            <a:r>
              <a:rPr kumimoji="1" lang="en-US" altLang="zh-CN" dirty="0"/>
              <a:t>4.17</a:t>
            </a:r>
            <a:r>
              <a:rPr kumimoji="1" lang="zh-CN" altLang="en-US" dirty="0"/>
              <a:t>倍</a:t>
            </a:r>
            <a:endParaRPr kumimoji="1"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385425-1042-1F4D-B3E7-41B1728D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5558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9D3867-E9D0-C14C-B0C5-FDC9723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效能比較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8316D2-D462-9B4E-B9F5-B81F45967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3A6D7C-1EEA-C447-A6F1-714ADFCF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697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6803D-7B5E-5D49-B220-CDC3E74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2job.c</a:t>
            </a:r>
            <a:r>
              <a:rPr kumimoji="1" lang="zh-TW" altLang="en-US" dirty="0"/>
              <a:t>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419CF-A264-924B-B49E-E454EC6D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local=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local+=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global+=local;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7BD91-375B-FC47-8152-36017BB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61716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./2job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		2.245269591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4.458316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4.458316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3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switch: 		273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84392-AA34-AA4E-BFA8-D808613B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926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9E194-136D-E441-A1EB-2FB7958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524F9-B4B3-6F49-B134-2562DDA1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高度的平行化，</a:t>
            </a:r>
            <a:r>
              <a:rPr kumimoji="1" lang="zh-CN" altLang="en-US" dirty="0"/>
              <a:t>執行時間</a:t>
            </a:r>
            <a:r>
              <a:rPr kumimoji="1" lang="zh-TW" altLang="en-US" dirty="0"/>
              <a:t>為</a:t>
            </a:r>
            <a:r>
              <a:rPr kumimoji="1" lang="en-US" altLang="zh-TW" dirty="0"/>
              <a:t>2.245</a:t>
            </a:r>
            <a:r>
              <a:rPr kumimoji="1" lang="zh-TW" altLang="en-US" dirty="0"/>
              <a:t>秒，</a:t>
            </a:r>
            <a:r>
              <a:rPr kumimoji="1" lang="en" altLang="zh-TW" dirty="0"/>
              <a:t>user</a:t>
            </a:r>
            <a:r>
              <a:rPr kumimoji="1" lang="zh-TW" altLang="en-US" dirty="0"/>
              <a:t>為</a:t>
            </a:r>
            <a:r>
              <a:rPr kumimoji="1" lang="en-US" altLang="zh-TW" dirty="0"/>
              <a:t>4.458</a:t>
            </a:r>
            <a:r>
              <a:rPr kumimoji="1" lang="zh-TW" altLang="en-US" dirty="0"/>
              <a:t>秒。換句話說</a:t>
            </a:r>
            <a:r>
              <a:rPr kumimoji="1" lang="zh-CN" altLang="en-US" dirty="0"/>
              <a:t>幾乎所有</a:t>
            </a:r>
            <a:r>
              <a:rPr kumimoji="1" lang="zh-TW" altLang="en-US" dirty="0"/>
              <a:t>執行時間都是平行運算。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更重要的是在整合結果時使用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，因此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相當低。</a:t>
            </a:r>
            <a:r>
              <a:rPr kumimoji="1" lang="en-US" altLang="zh-TW" dirty="0"/>
              <a:t>kernel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只發生</a:t>
            </a:r>
            <a:r>
              <a:rPr kumimoji="1" lang="en-US" altLang="zh-CN" dirty="0"/>
              <a:t>3</a:t>
            </a:r>
            <a:r>
              <a:rPr kumimoji="1" lang="zh-CN" altLang="en-US" dirty="0"/>
              <a:t>次。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告訴我們，可以的話，將工作完全切開，使用區域變數平行計算，最後再做結果的合併（這時候只要用</a:t>
            </a:r>
            <a:r>
              <a:rPr kumimoji="1" lang="zh-CN" altLang="en-US" dirty="0"/>
              <a:t>簡單的同步即可</a:t>
            </a:r>
            <a:r>
              <a:rPr kumimoji="1" lang="zh-TW" altLang="en-US" dirty="0"/>
              <a:t>）。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A8D91-113C-FE4F-9E89-BA988E5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17999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37665"/>
              </p:ext>
            </p:extLst>
          </p:nvPr>
        </p:nvGraphicFramePr>
        <p:xfrm>
          <a:off x="838199" y="1825625"/>
          <a:ext cx="10702368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076DF0-1670-2648-827A-E6945474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6844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65240"/>
              </p:ext>
            </p:extLst>
          </p:nvPr>
        </p:nvGraphicFramePr>
        <p:xfrm>
          <a:off x="838198" y="1825625"/>
          <a:ext cx="10515600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3848100" y="30988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比較，處理器變為二倍，執行時間所短為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1/2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極限！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3848100" y="41529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</a:t>
            </a:r>
            <a:r>
              <a:rPr kumimoji="1" lang="zh-TW" altLang="en-US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的值幾乎一樣，代表所做的工作是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一樣多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80FCCF-96B9-824D-A21E-1719EA88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86819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 err="1"/>
              <a:t>pthread_create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pthread_join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semaphore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lock-free</a:t>
            </a:r>
            <a:r>
              <a:rPr kumimoji="1" lang="zh-CN" altLang="en-US" dirty="0"/>
              <a:t>三種鎖定方法</a:t>
            </a:r>
            <a:endParaRPr kumimoji="1" lang="en-US" altLang="zh-TW" dirty="0"/>
          </a:p>
          <a:p>
            <a:r>
              <a:rPr kumimoji="1" lang="zh-TW" altLang="en-US" dirty="0"/>
              <a:t>比較各種同步方法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最好的方法就是「盡量不同步，並且結果正確」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0F96F8-DC8A-0A4F-BAAD-72B46E6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53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13085</Words>
  <Application>Microsoft Macintosh PowerPoint</Application>
  <PresentationFormat>寬螢幕</PresentationFormat>
  <Paragraphs>3184</Paragraphs>
  <Slides>222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222</vt:i4>
      </vt:variant>
    </vt:vector>
  </HeadingPairs>
  <TitlesOfParts>
    <vt:vector size="236" baseType="lpstr">
      <vt:lpstr>微軟正黑體</vt:lpstr>
      <vt:lpstr>新細明體</vt:lpstr>
      <vt:lpstr>Microsoft YaHei</vt:lpstr>
      <vt:lpstr>Noto Sans CJK SC Regular</vt:lpstr>
      <vt:lpstr>Noto Sans CJK TC Regular</vt:lpstr>
      <vt:lpstr>Noto Sans Mono</vt:lpstr>
      <vt:lpstr>黑体</vt:lpstr>
      <vt:lpstr>Arial</vt:lpstr>
      <vt:lpstr>Consolas</vt:lpstr>
      <vt:lpstr>Helvetica</vt:lpstr>
      <vt:lpstr>Mangal</vt:lpstr>
      <vt:lpstr>Menlo</vt:lpstr>
      <vt:lpstr>Monaco</vt:lpstr>
      <vt:lpstr>Office 佈景主題</vt:lpstr>
      <vt:lpstr> 簡介thread與CPU相關知識</vt:lpstr>
      <vt:lpstr>課程單元</vt:lpstr>
      <vt:lpstr>學習目的</vt:lpstr>
      <vt:lpstr>安裝必要的軟體</vt:lpstr>
      <vt:lpstr>安裝 “perf ”，Ubuntu 18.04為例</vt:lpstr>
      <vt:lpstr>在撰寫multi-thread程式之前  選用「編譯器」、啟動最佳化</vt:lpstr>
      <vt:lpstr>Multi-thread與計算機硬體</vt:lpstr>
      <vt:lpstr>NUMA與UMA架構</vt:lpstr>
      <vt:lpstr>NUMA與UMA架構</vt:lpstr>
      <vt:lpstr>NUMA與UMA架構</vt:lpstr>
      <vt:lpstr>NUMA與UMA架構</vt:lpstr>
      <vt:lpstr>NUMA的進階考量</vt:lpstr>
      <vt:lpstr>SMP與UMA</vt:lpstr>
      <vt:lpstr>SMP與UMA與multi-core</vt:lpstr>
      <vt:lpstr>CPU設計與multithread的影響</vt:lpstr>
      <vt:lpstr>pipeline &amp; superscalar</vt:lpstr>
      <vt:lpstr>pipeline &amp; superscalar</vt:lpstr>
      <vt:lpstr>補充：x86的組語中的memory barrier</vt:lpstr>
      <vt:lpstr>驗證：memoryModel.c</vt:lpstr>
      <vt:lpstr>驗證 memoryModel_reorder.c</vt:lpstr>
      <vt:lpstr>指令順序對multi-thread的重要性</vt:lpstr>
      <vt:lpstr>pipeline &amp; superscalar &amp; cache</vt:lpstr>
      <vt:lpstr>如何讓x86及x64的load &amp; store  變成atomic operation</vt:lpstr>
      <vt:lpstr>alignas &amp; aligned_alloc</vt:lpstr>
      <vt:lpstr>再論硬體架構</vt:lpstr>
      <vt:lpstr>記憶體的一致性（Cache Coherence）</vt:lpstr>
      <vt:lpstr>驗證</vt:lpstr>
      <vt:lpstr>驗證</vt:lpstr>
      <vt:lpstr>驗證</vt:lpstr>
      <vt:lpstr>指向volatile的指標 – volatilePtr.c</vt:lpstr>
      <vt:lpstr>記憶體的一致性（Cache Coherence）</vt:lpstr>
      <vt:lpstr>記憶體的一致性（Cache Coherence）</vt:lpstr>
      <vt:lpstr>使用struct代替array</vt:lpstr>
      <vt:lpstr>Intel使用的記憶體同步方法</vt:lpstr>
      <vt:lpstr>spinlock對速度的影響</vt:lpstr>
      <vt:lpstr>驗證</vt:lpstr>
      <vt:lpstr>結果</vt:lpstr>
      <vt:lpstr>特別的同步指令 - read-modify-write</vt:lpstr>
      <vt:lpstr>PowerPoint 簡報</vt:lpstr>
      <vt:lpstr>PowerPoint 簡報</vt:lpstr>
      <vt:lpstr>程式設計師需要特別了解的</vt:lpstr>
      <vt:lpstr>Memory Ordering Machine Clears</vt:lpstr>
      <vt:lpstr>觀察異常的同步現象</vt:lpstr>
      <vt:lpstr>使用小工具</vt:lpstr>
      <vt:lpstr>PowerPoint 簡報</vt:lpstr>
      <vt:lpstr>PowerPoint 簡報</vt:lpstr>
      <vt:lpstr>確認問題後，  該如何找出造成該問題的程式</vt:lpstr>
      <vt:lpstr>如果編譯時使用了-g  有時候bug只有在開啟-O3發生</vt:lpstr>
      <vt:lpstr>小結</vt:lpstr>
      <vt:lpstr>thread的programming language/model</vt:lpstr>
      <vt:lpstr>C11 thread</vt:lpstr>
      <vt:lpstr>結果</vt:lpstr>
      <vt:lpstr>C++ thread</vt:lpstr>
      <vt:lpstr>結果</vt:lpstr>
      <vt:lpstr>結果</vt:lpstr>
      <vt:lpstr>我們使用的函數庫</vt:lpstr>
      <vt:lpstr>編譯方式</vt:lpstr>
      <vt:lpstr>base.c （比較基準）</vt:lpstr>
      <vt:lpstr>執行結果</vt:lpstr>
      <vt:lpstr>pthread_create()</vt:lpstr>
      <vt:lpstr>建立一個pthread（nosync.c）</vt:lpstr>
      <vt:lpstr>執行結果</vt:lpstr>
      <vt:lpstr>結果討論</vt:lpstr>
      <vt:lpstr>semaphore</vt:lpstr>
      <vt:lpstr>semaphore</vt:lpstr>
      <vt:lpstr>sem_post() and sem_wait()</vt:lpstr>
      <vt:lpstr>使用semaphore</vt:lpstr>
      <vt:lpstr>執行結果</vt:lpstr>
      <vt:lpstr>結果討論</vt:lpstr>
      <vt:lpstr>使用semaphore設計 concurrent queue</vt:lpstr>
      <vt:lpstr>semaphore</vt:lpstr>
      <vt:lpstr>sem_post() and sem_wait()</vt:lpstr>
      <vt:lpstr>用semaphore設計queue：buffer_sem.c</vt:lpstr>
      <vt:lpstr>PowerPoint 簡報</vt:lpstr>
      <vt:lpstr>執行結果</vt:lpstr>
      <vt:lpstr>執行結果分析</vt:lpstr>
      <vt:lpstr>為什麼buffer_sem.c只支援  一個生產者、一個消費者</vt:lpstr>
      <vt:lpstr>mutex</vt:lpstr>
      <vt:lpstr>mutex</vt:lpstr>
      <vt:lpstr>使用mutex</vt:lpstr>
      <vt:lpstr>執行結果</vt:lpstr>
      <vt:lpstr>結果討論</vt:lpstr>
      <vt:lpstr>使用semaphore與mutex設計 concurrent queue</vt:lpstr>
      <vt:lpstr>mutex</vt:lpstr>
      <vt:lpstr>多個producer多個consumer  buffer_sem_mutex.c</vt:lpstr>
      <vt:lpstr>執行結果</vt:lpstr>
      <vt:lpstr>執行結果分析</vt:lpstr>
      <vt:lpstr>semaphore &amp; mutex的綜合討論</vt:lpstr>
      <vt:lpstr>lock-free的 concurrent queue</vt:lpstr>
      <vt:lpstr>lockfreeQueue.c</vt:lpstr>
      <vt:lpstr>執行結果</vt:lpstr>
      <vt:lpstr>執行結果分析</vt:lpstr>
      <vt:lpstr>semaphore與mutex的  效能比較</vt:lpstr>
      <vt:lpstr>2job.c（比較基準）</vt:lpstr>
      <vt:lpstr>執行結果</vt:lpstr>
      <vt:lpstr>執行結果分析</vt:lpstr>
      <vt:lpstr>結果比較（回合數：1,000,000,000）</vt:lpstr>
      <vt:lpstr>結果比較（回合數：1,000,000,000）</vt:lpstr>
      <vt:lpstr>小結</vt:lpstr>
      <vt:lpstr>使用pthread計算pi</vt:lpstr>
      <vt:lpstr>蒙特卡羅方法</vt:lpstr>
      <vt:lpstr>pi_drand48_r.c</vt:lpstr>
      <vt:lpstr>效能瓶頸（使用perf top觀察）</vt:lpstr>
      <vt:lpstr>關於process/thread id</vt:lpstr>
      <vt:lpstr>在Linux中的thread id</vt:lpstr>
      <vt:lpstr>thread_print_id.c</vt:lpstr>
      <vt:lpstr>執行結果</vt:lpstr>
      <vt:lpstr>退出thread</vt:lpstr>
      <vt:lpstr>pthread_detach()</vt:lpstr>
      <vt:lpstr>pthread_detach()</vt:lpstr>
      <vt:lpstr>輕量級的鎖</vt:lpstr>
      <vt:lpstr>pthread_spin_lock</vt:lpstr>
      <vt:lpstr>spinlock.c</vt:lpstr>
      <vt:lpstr>spinlock.c</vt:lpstr>
      <vt:lpstr>比較，lock 1,000,000,000次，花的時間</vt:lpstr>
      <vt:lpstr>spinlock vs. atomic</vt:lpstr>
      <vt:lpstr>反組譯 atomic.c</vt:lpstr>
      <vt:lpstr>Lock：x86的前綴字</vt:lpstr>
      <vt:lpstr>POSIX’s spinlock</vt:lpstr>
      <vt:lpstr>什麼是futex(fast user-space locking)</vt:lpstr>
      <vt:lpstr>Spinlock一定比較快嗎？</vt:lpstr>
      <vt:lpstr>取得平衡</vt:lpstr>
      <vt:lpstr>mutex_apaptive.c</vt:lpstr>
      <vt:lpstr>Mutex的其他選項</vt:lpstr>
      <vt:lpstr>PTHREAD_MUTEX_RECURSIVE_NP  的用途</vt:lpstr>
      <vt:lpstr>更進階的lock機制，rwlock</vt:lpstr>
      <vt:lpstr>Example: rwlock</vt:lpstr>
      <vt:lpstr>範例：rwlock</vt:lpstr>
      <vt:lpstr>小結</vt:lpstr>
      <vt:lpstr>pthread小結</vt:lpstr>
      <vt:lpstr>pthread小結 - create &amp; join</vt:lpstr>
      <vt:lpstr>pthread小結 – create &amp; join</vt:lpstr>
      <vt:lpstr>semaphore &amp; mutex – 「sleep waiting」</vt:lpstr>
      <vt:lpstr>semaphore &amp; mutex – 「sleep waiting」</vt:lpstr>
      <vt:lpstr>semaphore &amp; mutex – 「sleep waiting」</vt:lpstr>
      <vt:lpstr>semaphore &amp; mutex – 「sleep waiting」</vt:lpstr>
      <vt:lpstr>spinlock - 「busy waiting」</vt:lpstr>
      <vt:lpstr>比較</vt:lpstr>
      <vt:lpstr>範例程式：signal-wait_mutex.c</vt:lpstr>
      <vt:lpstr>執行結果</vt:lpstr>
      <vt:lpstr>範例程式：signal-wait_semaphore.c</vt:lpstr>
      <vt:lpstr>執行結果</vt:lpstr>
      <vt:lpstr>範例程式：signal-wait_spinlock.c</vt:lpstr>
      <vt:lpstr>執行結果</vt:lpstr>
      <vt:lpstr>adaptive mutex</vt:lpstr>
      <vt:lpstr>signal-wait_adaptive_mutex.c</vt:lpstr>
      <vt:lpstr>執行結果</vt:lpstr>
      <vt:lpstr>結果討論</vt:lpstr>
      <vt:lpstr>關於thread id</vt:lpstr>
      <vt:lpstr>Thread local variable</vt:lpstr>
      <vt:lpstr>__thread.c</vt:lpstr>
      <vt:lpstr>__thread.c</vt:lpstr>
      <vt:lpstr>pthread的重點</vt:lpstr>
      <vt:lpstr>本學期上到這裡</vt:lpstr>
      <vt:lpstr>執行結果</vt:lpstr>
      <vt:lpstr>執行結果</vt:lpstr>
      <vt:lpstr>奇怪的編譯？</vt:lpstr>
      <vt:lpstr>取消執行緒的執行</vt:lpstr>
      <vt:lpstr>取消執行緒的執行</vt:lpstr>
      <vt:lpstr>戰場的清理</vt:lpstr>
      <vt:lpstr>thread與fork</vt:lpstr>
      <vt:lpstr>thread與fork</vt:lpstr>
      <vt:lpstr>thread &amp; false sharing</vt:lpstr>
      <vt:lpstr>pingpong.c</vt:lpstr>
      <vt:lpstr>pingpong.c</vt:lpstr>
      <vt:lpstr>執行結果</vt:lpstr>
      <vt:lpstr>pingpong_aligned.c</vt:lpstr>
      <vt:lpstr>pingpong_aligned.c</vt:lpstr>
      <vt:lpstr>執行結果</vt:lpstr>
      <vt:lpstr>2job vs. pingpong_aligned</vt:lpstr>
      <vt:lpstr>小小結論</vt:lpstr>
      <vt:lpstr>C11 – alignas （pingpong_alignedas.c）</vt:lpstr>
      <vt:lpstr>執行結果</vt:lpstr>
      <vt:lpstr>反組譯的結果</vt:lpstr>
      <vt:lpstr>C11 – aligned_alloc</vt:lpstr>
      <vt:lpstr>原子運算</vt:lpstr>
      <vt:lpstr>C11 – stdatomic.h</vt:lpstr>
      <vt:lpstr>執行結果</vt:lpstr>
      <vt:lpstr>gcc -c -g -Wa,-a,-ad atomic.c &gt; atomic.asm</vt:lpstr>
      <vt:lpstr>小小結論</vt:lpstr>
      <vt:lpstr>小結</vt:lpstr>
      <vt:lpstr>進階Lock機制</vt:lpstr>
      <vt:lpstr>綜觀</vt:lpstr>
      <vt:lpstr>(1.) lock-free的 concurrent queue</vt:lpstr>
      <vt:lpstr>spin-lock設計的基本技巧</vt:lpstr>
      <vt:lpstr>回顧：lockfreeQueue.c</vt:lpstr>
      <vt:lpstr>回顧：執行結果</vt:lpstr>
      <vt:lpstr>回顧：執行結果分析</vt:lpstr>
      <vt:lpstr>producer, consumer對in, out的存取</vt:lpstr>
      <vt:lpstr>(2.) sequential lock</vt:lpstr>
      <vt:lpstr>演算法概念</vt:lpstr>
      <vt:lpstr>seqlock.c</vt:lpstr>
      <vt:lpstr>是否可以將atomic operation都拿掉？</vt:lpstr>
      <vt:lpstr>執行結果</vt:lpstr>
      <vt:lpstr>(3.) ticket lock</vt:lpstr>
      <vt:lpstr>演算法概念</vt:lpstr>
      <vt:lpstr>ticketlock.c</vt:lpstr>
      <vt:lpstr>執行結果</vt:lpstr>
      <vt:lpstr>(4.) rw-spinlock</vt:lpstr>
      <vt:lpstr>演算法概念</vt:lpstr>
      <vt:lpstr>rw-spinlock.c</vt:lpstr>
      <vt:lpstr>執行結果</vt:lpstr>
      <vt:lpstr>討論</vt:lpstr>
      <vt:lpstr>討論</vt:lpstr>
      <vt:lpstr>memory order</vt:lpstr>
      <vt:lpstr>x86 memory ordering</vt:lpstr>
      <vt:lpstr>在x86下考慮C11 &amp; C++11的記憶體模型</vt:lpstr>
      <vt:lpstr>C11、C++11中memory_order的定義</vt:lpstr>
      <vt:lpstr>relaxed</vt:lpstr>
      <vt:lpstr>relaxed</vt:lpstr>
      <vt:lpstr>consume &amp; release</vt:lpstr>
      <vt:lpstr>consume &amp; release</vt:lpstr>
      <vt:lpstr>consume &amp; release，應用</vt:lpstr>
      <vt:lpstr>acquire &amp; release</vt:lpstr>
      <vt:lpstr>acquire &amp; release，應用</vt:lpstr>
      <vt:lpstr>acq_rel （不是acquire &amp; release）</vt:lpstr>
      <vt:lpstr>seq_cst：最強的memory ordering</vt:lpstr>
      <vt:lpstr>舉例：seq_cst</vt:lpstr>
      <vt:lpstr>舉例：seq_cst</vt:lpstr>
      <vt:lpstr>seq_cst：在CPU架構上的舉例  不符合seq_cst的多核心架構</vt:lpstr>
      <vt:lpstr>seq_cst：在CPU架構上的舉例  不符合seq_cst的多核心架構</vt:lpstr>
      <vt:lpstr>PowerPoint 簡報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</dc:title>
  <dc:creator>shiwu Lo</dc:creator>
  <cp:lastModifiedBy>習五 羅</cp:lastModifiedBy>
  <cp:revision>341</cp:revision>
  <cp:lastPrinted>2018-06-20T05:32:55Z</cp:lastPrinted>
  <dcterms:created xsi:type="dcterms:W3CDTF">2016-05-31T22:20:45Z</dcterms:created>
  <dcterms:modified xsi:type="dcterms:W3CDTF">2018-06-28T10:40:31Z</dcterms:modified>
</cp:coreProperties>
</file>