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58"/>
  </p:handoutMasterIdLst>
  <p:sldIdLst>
    <p:sldId id="256" r:id="rId3"/>
    <p:sldId id="327" r:id="rId4"/>
    <p:sldId id="325" r:id="rId5"/>
    <p:sldId id="326" r:id="rId6"/>
    <p:sldId id="321" r:id="rId7"/>
    <p:sldId id="261" r:id="rId8"/>
    <p:sldId id="262" r:id="rId9"/>
    <p:sldId id="268" r:id="rId10"/>
    <p:sldId id="263" r:id="rId11"/>
    <p:sldId id="264" r:id="rId12"/>
    <p:sldId id="266" r:id="rId13"/>
    <p:sldId id="267" r:id="rId15"/>
    <p:sldId id="269" r:id="rId16"/>
    <p:sldId id="270" r:id="rId17"/>
    <p:sldId id="271" r:id="rId18"/>
    <p:sldId id="281" r:id="rId19"/>
    <p:sldId id="282" r:id="rId20"/>
    <p:sldId id="278" r:id="rId21"/>
    <p:sldId id="279" r:id="rId22"/>
    <p:sldId id="284" r:id="rId23"/>
    <p:sldId id="280" r:id="rId24"/>
    <p:sldId id="285" r:id="rId25"/>
    <p:sldId id="286" r:id="rId26"/>
    <p:sldId id="287" r:id="rId27"/>
    <p:sldId id="288" r:id="rId28"/>
    <p:sldId id="283" r:id="rId29"/>
    <p:sldId id="290" r:id="rId30"/>
    <p:sldId id="295" r:id="rId31"/>
    <p:sldId id="291" r:id="rId32"/>
    <p:sldId id="292" r:id="rId33"/>
    <p:sldId id="293" r:id="rId34"/>
    <p:sldId id="294" r:id="rId35"/>
    <p:sldId id="297" r:id="rId36"/>
    <p:sldId id="300" r:id="rId37"/>
    <p:sldId id="299" r:id="rId38"/>
    <p:sldId id="301" r:id="rId39"/>
    <p:sldId id="298" r:id="rId40"/>
    <p:sldId id="302" r:id="rId41"/>
    <p:sldId id="303" r:id="rId42"/>
    <p:sldId id="304" r:id="rId43"/>
    <p:sldId id="305" r:id="rId44"/>
    <p:sldId id="307" r:id="rId45"/>
    <p:sldId id="306" r:id="rId46"/>
    <p:sldId id="308" r:id="rId47"/>
    <p:sldId id="315" r:id="rId48"/>
    <p:sldId id="316" r:id="rId49"/>
    <p:sldId id="318" r:id="rId50"/>
    <p:sldId id="322" r:id="rId51"/>
    <p:sldId id="296" r:id="rId52"/>
    <p:sldId id="319" r:id="rId53"/>
    <p:sldId id="323" r:id="rId54"/>
    <p:sldId id="320" r:id="rId55"/>
    <p:sldId id="317" r:id="rId56"/>
    <p:sldId id="324" r:id="rId5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Zeno</a:t>
            </a:r>
            <a:r>
              <a:rPr lang="zh-CN" altLang="en-US"/>
              <a:t>中的现代</a:t>
            </a:r>
            <a:r>
              <a:rPr lang="en-US" altLang="zh-CN"/>
              <a:t>C++</a:t>
            </a:r>
            <a:r>
              <a:rPr lang="zh-CN" altLang="en-US"/>
              <a:t>最佳实践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项目地址：</a:t>
            </a:r>
            <a:r>
              <a:rPr lang="en-US" altLang="zh-CN"/>
              <a:t>https://github.com/zenustech/zeno</a:t>
            </a:r>
            <a:endParaRPr lang="en-US" altLang="zh-CN"/>
          </a:p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https://github.com/</a:t>
            </a:r>
            <a:r>
              <a:rPr lang="en-US" altLang="zh-CN">
                <a:sym typeface="+mn-ea"/>
              </a:rPr>
              <a:t>archibate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模板函数？未免有些差强人意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索性把</a:t>
            </a:r>
            <a:r>
              <a:rPr lang="en-US" altLang="zh-CN"/>
              <a:t> eatTwice </a:t>
            </a:r>
            <a:r>
              <a:rPr lang="zh-CN" altLang="en-US"/>
              <a:t>声明为模板函数的确能解决问题，但模板函数不是面向对象的思路，并且如果</a:t>
            </a:r>
            <a:r>
              <a:rPr lang="en-US" altLang="zh-CN"/>
              <a:t> cat </a:t>
            </a:r>
            <a:r>
              <a:rPr lang="zh-CN" altLang="en-US"/>
              <a:t>和</a:t>
            </a:r>
            <a:r>
              <a:rPr lang="en-US" altLang="zh-CN"/>
              <a:t> dog </a:t>
            </a:r>
            <a:r>
              <a:rPr lang="zh-CN" altLang="en-US"/>
              <a:t>是在一个</a:t>
            </a:r>
            <a:r>
              <a:rPr lang="en-US" altLang="zh-CN"/>
              <a:t> IObject </a:t>
            </a:r>
            <a:r>
              <a:rPr lang="zh-CN" altLang="en-US"/>
              <a:t>的指针里就会编译出错，例如右图的</a:t>
            </a:r>
            <a:r>
              <a:rPr lang="en-US" altLang="zh-CN"/>
              <a:t> vector&lt;IObject *&gt;</a:t>
            </a:r>
            <a:r>
              <a:rPr lang="zh-CN" altLang="en-US"/>
              <a:t>（这是游戏引擎中很常见的用法）。</a:t>
            </a:r>
            <a:endParaRPr 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86100"/>
            <a:ext cx="7219950" cy="377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0" y="4178935"/>
            <a:ext cx="4714875" cy="23622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10619740" y="5697220"/>
            <a:ext cx="1276985" cy="1318260"/>
          </a:xfrm>
          <a:prstGeom prst="mathMultiply">
            <a:avLst>
              <a:gd name="adj1" fmla="val 10691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5990" y="3362960"/>
            <a:ext cx="6176010" cy="3495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正确解法：额外定义一个</a:t>
            </a:r>
            <a:r>
              <a:rPr lang="en-US" altLang="zh-CN"/>
              <a:t> clone </a:t>
            </a:r>
            <a:r>
              <a:rPr lang="zh-CN" altLang="en-US"/>
              <a:t>作为纯虚函数，然后让猫和狗分别实现他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5200" y="1299845"/>
            <a:ext cx="5181600" cy="212217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3422015"/>
            <a:ext cx="6052820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clone </a:t>
            </a:r>
            <a:r>
              <a:rPr lang="zh-CN" altLang="en-US"/>
              <a:t>的调用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这样一来，我们通用的</a:t>
            </a:r>
            <a:r>
              <a:rPr lang="en-US" altLang="zh-CN"/>
              <a:t> eatTwice </a:t>
            </a:r>
            <a:r>
              <a:rPr lang="zh-CN" altLang="en-US"/>
              <a:t>函数里只需调用</a:t>
            </a:r>
            <a:r>
              <a:rPr lang="en-US" altLang="zh-CN"/>
              <a:t> obj-&gt;clone()</a:t>
            </a:r>
            <a:r>
              <a:rPr lang="zh-CN" altLang="en-US"/>
              <a:t>，就等价于调用了相应的猫或是狗的</a:t>
            </a:r>
            <a:r>
              <a:rPr lang="en-US" altLang="zh-CN"/>
              <a:t> make_shared&lt;xxx&gt;(*obj)</a:t>
            </a:r>
            <a:r>
              <a:rPr lang="zh-CN" altLang="en-US"/>
              <a:t>，这就实现了拷贝的多态。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3262630"/>
            <a:ext cx="5783580" cy="3486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10" y="1851660"/>
            <a:ext cx="1996440" cy="1144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" y="3876675"/>
            <a:ext cx="5600700" cy="78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05" y="4959350"/>
            <a:ext cx="5562600" cy="8191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636770" y="3663315"/>
            <a:ext cx="4447540" cy="650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1990" y="3785870"/>
            <a:ext cx="4612640" cy="15887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如何批量定义</a:t>
            </a:r>
            <a:r>
              <a:rPr lang="en-US" altLang="zh-CN"/>
              <a:t> clone </a:t>
            </a:r>
            <a:r>
              <a:rPr lang="zh-CN" altLang="en-US"/>
              <a:t>函数？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797050"/>
            <a:ext cx="5753100" cy="4409440"/>
          </a:xfrm>
        </p:spPr>
        <p:txBody>
          <a:bodyPr/>
          <a:p>
            <a:r>
              <a:rPr lang="zh-CN" altLang="en-US"/>
              <a:t>可以定义一个宏</a:t>
            </a:r>
            <a:r>
              <a:rPr lang="en-US" altLang="zh-CN"/>
              <a:t> IOBJECT_DEFINE_CLONE</a:t>
            </a:r>
            <a:r>
              <a:rPr lang="zh-CN" altLang="en-US"/>
              <a:t>，其内容是</a:t>
            </a:r>
            <a:r>
              <a:rPr lang="en-US" altLang="zh-CN"/>
              <a:t> clone </a:t>
            </a:r>
            <a:r>
              <a:rPr lang="zh-CN" altLang="en-US"/>
              <a:t>的实现。这里我们用</a:t>
            </a:r>
            <a:r>
              <a:rPr lang="en-US" altLang="zh-CN"/>
              <a:t> std::decay_t&lt;decltype(*this)&gt; </a:t>
            </a:r>
            <a:r>
              <a:rPr lang="zh-CN" altLang="en-US"/>
              <a:t>快速获取了</a:t>
            </a:r>
            <a:r>
              <a:rPr lang="en-US" altLang="zh-CN"/>
              <a:t> this </a:t>
            </a:r>
            <a:r>
              <a:rPr lang="zh-CN" altLang="en-US"/>
              <a:t>指针所指向的类型，也就是当前所在类的类型。</a:t>
            </a:r>
            <a:endParaRPr lang="zh-CN" altLang="en-US"/>
          </a:p>
          <a:p>
            <a:r>
              <a:rPr lang="zh-CN" altLang="en-US"/>
              <a:t>宏的缺点是他不遵守命名空间的规则，宏的名字是全局可见的，不符合</a:t>
            </a:r>
            <a:r>
              <a:rPr lang="en-US" altLang="zh-CN"/>
              <a:t> C++ </a:t>
            </a:r>
            <a:r>
              <a:rPr lang="zh-CN" altLang="en-US"/>
              <a:t>的高大尚封装思想。</a:t>
            </a:r>
            <a:endParaRPr lang="zh-CN" altLang="en-US"/>
          </a:p>
          <a:p>
            <a:r>
              <a:rPr lang="zh-CN" altLang="en-US"/>
              <a:t>宏：</a:t>
            </a:r>
            <a:r>
              <a:rPr lang="en-US" altLang="zh-CN"/>
              <a:t>IOBJECT_DEFINE_CLONE</a:t>
            </a:r>
            <a:endParaRPr lang="en-US" altLang="zh-CN"/>
          </a:p>
          <a:p>
            <a:r>
              <a:rPr lang="zh-CN" altLang="en-US"/>
              <a:t>高大尚</a:t>
            </a:r>
            <a:r>
              <a:rPr lang="en-US" altLang="zh-CN"/>
              <a:t> C++ </a:t>
            </a:r>
            <a:r>
              <a:rPr lang="zh-CN" altLang="en-US"/>
              <a:t>封装：</a:t>
            </a:r>
            <a:r>
              <a:rPr lang="en-US" altLang="zh-CN"/>
              <a:t>zeno::IObject::clone()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96610" y="-13970"/>
            <a:ext cx="629539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如何批量定义</a:t>
            </a:r>
            <a:r>
              <a:rPr lang="en-US" altLang="zh-CN"/>
              <a:t> clone </a:t>
            </a:r>
            <a:r>
              <a:rPr lang="zh-CN" altLang="en-US"/>
              <a:t>函数？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67790"/>
            <a:ext cx="5089525" cy="5267960"/>
          </a:xfrm>
        </p:spPr>
        <p:txBody>
          <a:bodyPr>
            <a:normAutofit/>
          </a:bodyPr>
          <a:p>
            <a:r>
              <a:rPr lang="zh-CN" altLang="en-US"/>
              <a:t>另一种方法是定义一个</a:t>
            </a:r>
            <a:r>
              <a:rPr lang="en-US" altLang="zh-CN"/>
              <a:t> IObjectClone </a:t>
            </a:r>
            <a:r>
              <a:rPr lang="zh-CN" altLang="en-US"/>
              <a:t>模板类。其模板参数是他的派生类</a:t>
            </a:r>
            <a:r>
              <a:rPr lang="en-US" altLang="zh-CN"/>
              <a:t> Derived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然后在这个</a:t>
            </a:r>
            <a:r>
              <a:rPr lang="en-US" altLang="zh-CN"/>
              <a:t> IObjectClone </a:t>
            </a:r>
            <a:r>
              <a:rPr lang="zh-CN" altLang="en-US"/>
              <a:t>里实现</a:t>
            </a:r>
            <a:r>
              <a:rPr lang="en-US" altLang="zh-CN"/>
              <a:t> clone </a:t>
            </a:r>
            <a:r>
              <a:rPr lang="zh-CN" altLang="en-US"/>
              <a:t>即可。那为什么需要派生类作为模板参数？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shared_ptr </a:t>
            </a:r>
            <a:r>
              <a:rPr lang="zh-CN" altLang="en-US"/>
              <a:t>的深拷贝需要知道对象具体的类型。注意这里不仅</a:t>
            </a:r>
            <a:r>
              <a:rPr lang="en-US" altLang="zh-CN"/>
              <a:t> make_shared </a:t>
            </a:r>
            <a:r>
              <a:rPr lang="zh-CN" altLang="en-US"/>
              <a:t>的参数有</a:t>
            </a:r>
            <a:r>
              <a:rPr lang="en-US" altLang="zh-CN"/>
              <a:t> Derived</a:t>
            </a:r>
            <a:r>
              <a:rPr lang="zh-CN" altLang="en-US"/>
              <a:t>，</a:t>
            </a:r>
            <a:r>
              <a:rPr lang="en-US" altLang="zh-CN"/>
              <a:t>this </a:t>
            </a:r>
            <a:r>
              <a:rPr lang="zh-CN" altLang="en-US"/>
              <a:t>指针（原本是</a:t>
            </a:r>
            <a:r>
              <a:rPr lang="en-US" altLang="zh-CN"/>
              <a:t> IObjectClone const * </a:t>
            </a:r>
            <a:r>
              <a:rPr lang="zh-CN" altLang="en-US"/>
              <a:t>类型）也需要转化成</a:t>
            </a:r>
            <a:r>
              <a:rPr lang="en-US" altLang="zh-CN"/>
              <a:t> Derived </a:t>
            </a:r>
            <a:r>
              <a:rPr lang="zh-CN" altLang="en-US"/>
              <a:t>的指针才能调用</a:t>
            </a:r>
            <a:r>
              <a:rPr lang="en-US" altLang="zh-CN"/>
              <a:t> Derived </a:t>
            </a:r>
            <a:r>
              <a:rPr lang="zh-CN" altLang="en-US"/>
              <a:t>的拷贝构造函数</a:t>
            </a:r>
            <a:r>
              <a:rPr lang="en-US" altLang="zh-CN"/>
              <a:t> Derived(Derived const &amp;)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82895" y="-8255"/>
            <a:ext cx="6809105" cy="6866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CRTP (Curiously Recurring Template Pattern </a:t>
            </a:r>
            <a:r>
              <a:rPr lang="en-US" altLang="zh-CN"/>
              <a:t>/ </a:t>
            </a:r>
            <a:r>
              <a:rPr lang="en-US"/>
              <a:t>奇异递归模板模式)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形如</a:t>
            </a:r>
            <a:r>
              <a:rPr lang="en-US" altLang="zh-CN"/>
              <a:t> struct Derived : Base&lt;Derived&gt; {};</a:t>
            </a:r>
            <a:endParaRPr lang="en-US" altLang="zh-CN"/>
          </a:p>
          <a:p>
            <a:r>
              <a:rPr lang="zh-CN" altLang="en-US"/>
              <a:t>基类模板参数包含派生类型的，这种就是传说中的</a:t>
            </a:r>
            <a:r>
              <a:rPr lang="en-US" altLang="zh-CN"/>
              <a:t> CRTP</a:t>
            </a:r>
            <a:r>
              <a:rPr lang="zh-CN" altLang="en-US"/>
              <a:t>。包含派生类型是为了能调用派生类的某些函数（我们这个例子中是拷贝构造函数）。</a:t>
            </a:r>
            <a:endParaRPr lang="zh-CN" altLang="en-US"/>
          </a:p>
          <a:p>
            <a:r>
              <a:rPr lang="zh-CN" altLang="en-US">
                <a:sym typeface="+mn-ea"/>
              </a:rPr>
              <a:t>我们的目的是让基类能调用派生类的函数，</a:t>
            </a:r>
            <a:r>
              <a:rPr lang="zh-CN" altLang="en-US"/>
              <a:t>其实本来是可以通过虚函数的，但是：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虚函数是运行时确定的，有一定的性能损失。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拷贝构造函数无法作为虚函数。</a:t>
            </a:r>
            <a:endParaRPr lang="zh-CN" altLang="en-US"/>
          </a:p>
          <a:p>
            <a:r>
              <a:rPr lang="zh-CN" altLang="en-US"/>
              <a:t>这就构成了</a:t>
            </a:r>
            <a:r>
              <a:rPr lang="en-US" altLang="zh-CN"/>
              <a:t> CRTP </a:t>
            </a:r>
            <a:r>
              <a:rPr lang="zh-CN" altLang="en-US"/>
              <a:t>的两大常见用法：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更高性能地实现多态。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伺候一些无法定义为虚函数的函数，比如拷贝构造，拷贝赋值等。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https://www.jianshu.com/p/ec8a01cba496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CRTP </a:t>
            </a:r>
            <a:r>
              <a:rPr lang="zh-CN" altLang="en-US"/>
              <a:t>的一个注意点：如果派生类是模板类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如果派生类</a:t>
            </a:r>
            <a:r>
              <a:rPr lang="en-US" altLang="zh-CN"/>
              <a:t> Derived </a:t>
            </a:r>
            <a:r>
              <a:rPr lang="zh-CN" altLang="en-US"/>
              <a:t>是一个模板类，则</a:t>
            </a:r>
            <a:r>
              <a:rPr lang="en-US" altLang="zh-CN"/>
              <a:t> CRTP </a:t>
            </a:r>
            <a:r>
              <a:rPr lang="zh-CN" altLang="en-US"/>
              <a:t>的那个参数应包含派生类的模板参数，例如：</a:t>
            </a:r>
            <a:endParaRPr lang="zh-CN" altLang="en-US"/>
          </a:p>
          <a:p>
            <a:r>
              <a:rPr lang="en-US" altLang="zh-CN"/>
              <a:t>template &lt;class T&gt;</a:t>
            </a:r>
            <a:endParaRPr lang="zh-CN" altLang="en-US"/>
          </a:p>
          <a:p>
            <a:r>
              <a:rPr lang="en-US" altLang="zh-CN"/>
              <a:t>struct Derived : Base&lt;Derived&lt;T&gt;&gt; {};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075" y="3528695"/>
            <a:ext cx="8452485" cy="1537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CRTP </a:t>
            </a:r>
            <a:r>
              <a:rPr lang="zh-CN" altLang="en-US"/>
              <a:t>的改进：如果基类还想基于另一个类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47165"/>
            <a:ext cx="10515600" cy="4351338"/>
          </a:xfrm>
        </p:spPr>
        <p:txBody>
          <a:bodyPr/>
          <a:p>
            <a:r>
              <a:rPr lang="zh-CN" altLang="en-US"/>
              <a:t>现在我们的需求有变，需要新增一个“超狗</a:t>
            </a:r>
            <a:r>
              <a:rPr lang="en-US" altLang="zh-CN"/>
              <a:t>(superdog)</a:t>
            </a:r>
            <a:r>
              <a:rPr lang="zh-CN" altLang="en-US"/>
              <a:t>”类，他继承自普通狗</a:t>
            </a:r>
            <a:r>
              <a:rPr lang="en-US" altLang="zh-CN"/>
              <a:t>(dog)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这时我们可以给</a:t>
            </a:r>
            <a:r>
              <a:rPr lang="en-US" altLang="zh-CN"/>
              <a:t> IObjectClone </a:t>
            </a:r>
            <a:r>
              <a:rPr lang="zh-CN" altLang="en-US"/>
              <a:t>新增一个模板参数</a:t>
            </a:r>
            <a:r>
              <a:rPr lang="en-US" altLang="zh-CN"/>
              <a:t> Base</a:t>
            </a:r>
            <a:r>
              <a:rPr lang="zh-CN" altLang="en-US"/>
              <a:t>，其默认值为</a:t>
            </a:r>
            <a:r>
              <a:rPr lang="en-US" altLang="zh-CN"/>
              <a:t> IObject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这样当用户需要的时候就</a:t>
            </a:r>
            <a:endParaRPr lang="zh-CN" altLang="en-US"/>
          </a:p>
          <a:p>
            <a:r>
              <a:rPr lang="zh-CN" altLang="en-US"/>
              <a:t>可指定第二个参数</a:t>
            </a:r>
            <a:r>
              <a:rPr lang="en-US" altLang="zh-CN"/>
              <a:t> Base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从而控制</a:t>
            </a:r>
            <a:r>
              <a:rPr lang="en-US" altLang="zh-CN"/>
              <a:t> IObjectClone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基类，也就相当于自己继</a:t>
            </a:r>
            <a:endParaRPr lang="zh-CN" altLang="en-US"/>
          </a:p>
          <a:p>
            <a:r>
              <a:rPr lang="zh-CN" altLang="en-US"/>
              <a:t>承自那个</a:t>
            </a:r>
            <a:r>
              <a:rPr lang="en-US" altLang="zh-CN"/>
              <a:t> Base </a:t>
            </a:r>
            <a:r>
              <a:rPr lang="zh-CN" altLang="en-US"/>
              <a:t>类了，不</a:t>
            </a:r>
            <a:endParaRPr lang="zh-CN" altLang="en-US"/>
          </a:p>
          <a:p>
            <a:r>
              <a:rPr lang="zh-CN" altLang="en-US"/>
              <a:t>指定的话就默认</a:t>
            </a:r>
            <a:r>
              <a:rPr lang="en-US" altLang="zh-CN"/>
              <a:t> IObject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1435" y="4555490"/>
            <a:ext cx="8330565" cy="2302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190115"/>
            <a:ext cx="8324850" cy="2365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IObject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一切</a:t>
            </a:r>
            <a:r>
              <a:rPr lang="en-US" altLang="zh-CN">
                <a:sym typeface="+mn-ea"/>
              </a:rPr>
              <a:t> Zeno </a:t>
            </a:r>
            <a:r>
              <a:rPr lang="zh-CN" altLang="en-US">
                <a:sym typeface="+mn-ea"/>
              </a:rPr>
              <a:t>对象的</a:t>
            </a:r>
            <a:r>
              <a:rPr lang="zh-CN" altLang="en-US">
                <a:sym typeface="+mn-ea"/>
              </a:rPr>
              <a:t>公共</a:t>
            </a:r>
            <a:r>
              <a:rPr lang="zh-CN" altLang="en-US">
                <a:sym typeface="+mn-ea"/>
              </a:rPr>
              <a:t>基类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7050" y="1755140"/>
            <a:ext cx="5565140" cy="43884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1625" y="0"/>
            <a:ext cx="5540375" cy="68605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IObjectClone</a:t>
            </a:r>
            <a:r>
              <a:rPr lang="zh-CN" altLang="en-US"/>
              <a:t>：自动实现所有</a:t>
            </a:r>
            <a:r>
              <a:rPr lang="en-US" altLang="zh-CN"/>
              <a:t> clone </a:t>
            </a:r>
            <a:r>
              <a:rPr lang="zh-CN" altLang="en-US"/>
              <a:t>系列虚函数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203325"/>
            <a:ext cx="6508750" cy="56546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4495" y="1208405"/>
            <a:ext cx="5437505" cy="5649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节点系统</a:t>
            </a:r>
            <a:r>
              <a:rPr lang="en-US" altLang="zh-CN"/>
              <a:t> 1.0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51630" y="-5715"/>
            <a:ext cx="8040370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等等，</a:t>
            </a:r>
            <a:r>
              <a:rPr lang="en-US"/>
              <a:t>assign </a:t>
            </a:r>
            <a:r>
              <a:rPr lang="zh-CN" altLang="en-US"/>
              <a:t>是什么东西？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195" y="1805305"/>
            <a:ext cx="5181600" cy="4351338"/>
          </a:xfrm>
        </p:spPr>
        <p:txBody>
          <a:bodyPr/>
          <a:p>
            <a:r>
              <a:rPr lang="en-US" altLang="zh-CN">
                <a:sym typeface="+mn-ea"/>
              </a:rPr>
              <a:t>assign(IObject *other) </a:t>
            </a:r>
            <a:r>
              <a:rPr lang="zh-CN" altLang="en-US">
                <a:sym typeface="+mn-ea"/>
              </a:rPr>
              <a:t>是用于拷贝赋值，把对象</a:t>
            </a:r>
            <a:r>
              <a:rPr lang="zh-CN" altLang="en-US" b="1">
                <a:sym typeface="+mn-ea"/>
              </a:rPr>
              <a:t>就地拷贝</a:t>
            </a:r>
            <a:r>
              <a:rPr lang="zh-CN" altLang="en-US">
                <a:sym typeface="+mn-ea"/>
              </a:rPr>
              <a:t>到另一个地址的对象去。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同理还有</a:t>
            </a:r>
            <a:r>
              <a:rPr lang="en-US" altLang="zh-CN">
                <a:sym typeface="+mn-ea"/>
              </a:rPr>
              <a:t> move_assign </a:t>
            </a:r>
            <a:r>
              <a:rPr lang="zh-CN" altLang="en-US">
                <a:sym typeface="+mn-ea"/>
              </a:rPr>
              <a:t>对应于移动赋值，</a:t>
            </a:r>
            <a:r>
              <a:rPr lang="en-US" altLang="zh-CN">
                <a:sym typeface="+mn-ea"/>
              </a:rPr>
              <a:t>move_clone </a:t>
            </a:r>
            <a:r>
              <a:rPr lang="zh-CN" altLang="en-US">
                <a:sym typeface="+mn-ea"/>
              </a:rPr>
              <a:t>对应于</a:t>
            </a:r>
            <a:r>
              <a:rPr lang="zh-CN" altLang="en-US">
                <a:sym typeface="+mn-ea"/>
              </a:rPr>
              <a:t>移动构造，全了！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就这样把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的四大特殊函数变成了多态的虚函数，这就是被小彭老师称为</a:t>
            </a:r>
            <a:r>
              <a:rPr lang="zh-CN" altLang="en-US" b="1">
                <a:sym typeface="+mn-ea"/>
              </a:rPr>
              <a:t>自动虚克隆</a:t>
            </a:r>
            <a:r>
              <a:rPr lang="en-US" altLang="zh-CN" b="1">
                <a:sym typeface="+mn-ea"/>
              </a:rPr>
              <a:t>(auto-vitrual-clone)</a:t>
            </a:r>
            <a:r>
              <a:rPr lang="zh-CN" altLang="en-US">
                <a:sym typeface="+mn-ea"/>
              </a:rPr>
              <a:t>的大法。</a:t>
            </a:r>
            <a:endParaRPr lang="zh-CN" altLang="en-US"/>
          </a:p>
          <a:p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484630"/>
            <a:ext cx="6184900" cy="53733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中对</a:t>
            </a:r>
            <a:r>
              <a:rPr lang="en-US" altLang="zh-CN"/>
              <a:t> OpenVDB </a:t>
            </a:r>
            <a:r>
              <a:rPr lang="zh-CN" altLang="en-US"/>
              <a:t>对象的封装</a:t>
            </a:r>
            <a:endParaRPr lang="zh-CN" altLang="en-US"/>
          </a:p>
        </p:txBody>
      </p:sp>
      <p:sp>
        <p:nvSpPr>
          <p:cNvPr id="11" name="Content Placeholder 10"/>
          <p:cNvSpPr/>
          <p:nvPr>
            <p:ph idx="1"/>
          </p:nvPr>
        </p:nvSpPr>
        <p:spPr/>
        <p:txBody>
          <a:bodyPr/>
          <a:p>
            <a:r>
              <a:rPr lang="zh-CN" altLang="en-US"/>
              <a:t>开源的体积数据处理库</a:t>
            </a:r>
            <a:r>
              <a:rPr lang="en-US" altLang="zh-CN"/>
              <a:t> </a:t>
            </a:r>
            <a:r>
              <a:rPr lang="en-US"/>
              <a:t>OpenVDB </a:t>
            </a:r>
            <a:r>
              <a:rPr lang="zh-CN" altLang="en-US"/>
              <a:t>中有许多“网格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的类（可以理解为多维数组），例如：</a:t>
            </a:r>
            <a:endParaRPr lang="zh-CN" altLang="en-US"/>
          </a:p>
          <a:p>
            <a:r>
              <a:rPr lang="en-US" altLang="zh-CN"/>
              <a:t>openvdb::Vec3fGrid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FloatGrid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Vec3IGrid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IntGrid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PointsDataGrid</a:t>
            </a:r>
            <a:endParaRPr lang="en-US" altLang="zh-CN">
              <a:sym typeface="+mn-ea"/>
            </a:endParaRPr>
          </a:p>
          <a:p>
            <a:r>
              <a:rPr lang="zh-CN" altLang="en-US"/>
              <a:t>我们并不知道他们之间的继承关系，可能有也可能没有。但是在</a:t>
            </a:r>
            <a:r>
              <a:rPr lang="en-US" altLang="zh-CN"/>
              <a:t> Zeno </a:t>
            </a:r>
            <a:r>
              <a:rPr lang="zh-CN" altLang="en-US"/>
              <a:t>中，我们必须有。</a:t>
            </a:r>
            <a:endParaRPr lang="zh-CN" altLang="en-US"/>
          </a:p>
          <a:p>
            <a:r>
              <a:rPr lang="zh-CN" altLang="en-US"/>
              <a:t>他们还有一些成员函数，这些函数可能是虚函数，也可能不是。</a:t>
            </a:r>
            <a:endParaRPr lang="zh-CN" altLang="en-US"/>
          </a:p>
          <a:p>
            <a:r>
              <a:rPr lang="zh-CN" altLang="en-US"/>
              <a:t>如何在不知道</a:t>
            </a:r>
            <a:r>
              <a:rPr lang="en-US" altLang="zh-CN"/>
              <a:t> OpenVDB </a:t>
            </a:r>
            <a:r>
              <a:rPr lang="zh-CN" altLang="en-US"/>
              <a:t>每个类具体继承关系的情况下，实现我们想要的继承关系，从而实现</a:t>
            </a:r>
            <a:r>
              <a:rPr lang="zh-CN" altLang="en-US" b="1"/>
              <a:t>封装</a:t>
            </a:r>
            <a:r>
              <a:rPr lang="zh-CN" altLang="en-US"/>
              <a:t>和</a:t>
            </a:r>
            <a:r>
              <a:rPr lang="zh-CN" altLang="en-US" b="1"/>
              <a:t>代码重用</a:t>
            </a:r>
            <a:r>
              <a:rPr lang="zh-CN" altLang="en-US"/>
              <a:t>？简单，只需用一种被小彭老师称为</a:t>
            </a:r>
            <a:r>
              <a:rPr lang="zh-CN" altLang="en-US" b="1"/>
              <a:t>类型擦除</a:t>
            </a:r>
            <a:r>
              <a:rPr lang="en-US" altLang="zh-CN" b="1"/>
              <a:t>(type-erasure)</a:t>
            </a:r>
            <a:r>
              <a:rPr lang="zh-CN" altLang="en-US"/>
              <a:t>的大法。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类型擦除：还是以猫和狗为例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2750" y="1825625"/>
            <a:ext cx="5641340" cy="4351655"/>
          </a:xfrm>
        </p:spPr>
        <p:txBody>
          <a:bodyPr/>
          <a:p>
            <a:r>
              <a:rPr lang="zh-CN" altLang="en-US"/>
              <a:t>例如右边的猫和狗类，假设这两个类是某个第三方库里写死的，这个第三方库的作者可能没上过《面向对象程序设计》，居然没有定义一个公用的</a:t>
            </a:r>
            <a:r>
              <a:rPr lang="en-US" altLang="zh-CN"/>
              <a:t> Animal </a:t>
            </a:r>
            <a:r>
              <a:rPr lang="zh-CN" altLang="en-US"/>
              <a:t>基类并设一个</a:t>
            </a:r>
            <a:r>
              <a:rPr lang="en-US" altLang="zh-CN"/>
              <a:t> speak </a:t>
            </a:r>
            <a:r>
              <a:rPr lang="zh-CN" altLang="en-US"/>
              <a:t>为虚函数。现在你抱怨也没有用，因为这个库是按</a:t>
            </a:r>
            <a:r>
              <a:rPr lang="en-US" altLang="zh-CN"/>
              <a:t> LGPL </a:t>
            </a:r>
            <a:r>
              <a:rPr lang="zh-CN" altLang="en-US"/>
              <a:t>协议开源的，你只能链接他，不能修改他的源码，但你的老板却要求你把</a:t>
            </a:r>
            <a:r>
              <a:rPr lang="en-US" altLang="zh-CN"/>
              <a:t> speak </a:t>
            </a:r>
            <a:r>
              <a:rPr lang="zh-CN" altLang="en-US"/>
              <a:t>变成一个虚函数！怎么样，是不是准备好递交辞呈了？慢着，让万能的小彭老师来救你！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83985" y="2106930"/>
            <a:ext cx="4175760" cy="3787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类型擦除：还是以猫和狗为例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4980" y="1478915"/>
            <a:ext cx="5354320" cy="5045710"/>
          </a:xfrm>
        </p:spPr>
        <p:txBody>
          <a:bodyPr/>
          <a:p>
            <a:r>
              <a:rPr lang="zh-CN"/>
              <a:t>你还是可以照常定义一个</a:t>
            </a:r>
            <a:r>
              <a:rPr lang="en-US" altLang="zh-CN"/>
              <a:t> Animal </a:t>
            </a:r>
            <a:r>
              <a:rPr lang="zh-CN" altLang="en-US"/>
              <a:t>接口，其具有一个纯虚函数</a:t>
            </a:r>
            <a:r>
              <a:rPr lang="en-US" altLang="zh-CN"/>
              <a:t> speak</a:t>
            </a:r>
            <a:r>
              <a:rPr lang="zh-CN" altLang="en-US"/>
              <a:t>。然后定义一个模板类</a:t>
            </a:r>
            <a:r>
              <a:rPr lang="en-US" altLang="zh-CN"/>
              <a:t> AnimalWrapper</a:t>
            </a:r>
            <a:r>
              <a:rPr lang="zh-CN" altLang="en-US"/>
              <a:t>，他的模板参数</a:t>
            </a:r>
            <a:r>
              <a:rPr lang="en-US" altLang="zh-CN"/>
              <a:t> Inner </a:t>
            </a:r>
            <a:r>
              <a:rPr lang="zh-CN" altLang="en-US"/>
              <a:t>则是用来创建他的一个成员</a:t>
            </a:r>
            <a:r>
              <a:rPr lang="en-US" altLang="zh-CN"/>
              <a:t> m_inner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然后，给</a:t>
            </a:r>
            <a:r>
              <a:rPr lang="en-US" altLang="zh-CN"/>
              <a:t> AnimalWrapper </a:t>
            </a:r>
            <a:r>
              <a:rPr lang="zh-CN" altLang="en-US"/>
              <a:t>实现</a:t>
            </a:r>
            <a:r>
              <a:rPr lang="en-US" altLang="zh-CN"/>
              <a:t> speak </a:t>
            </a:r>
            <a:r>
              <a:rPr lang="zh-CN" altLang="en-US"/>
              <a:t>为原封不动去调用</a:t>
            </a:r>
            <a:r>
              <a:rPr lang="en-US" altLang="zh-CN"/>
              <a:t> m_inner.speak()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这样一来，你以后创建猫和狗对象的时候只需绕个弯改成用</a:t>
            </a:r>
            <a:r>
              <a:rPr lang="en-US" altLang="zh-CN"/>
              <a:t> new AnimalWrapper&lt;Cat&gt; </a:t>
            </a:r>
            <a:r>
              <a:rPr lang="zh-CN" altLang="en-US"/>
              <a:t>创建就行了，或者索性：</a:t>
            </a:r>
            <a:endParaRPr lang="zh-CN" altLang="en-US"/>
          </a:p>
          <a:p>
            <a:r>
              <a:rPr lang="en-US" altLang="zh-CN"/>
              <a:t>using WrappedCat = AnimalWrapper&lt;Cat&gt;;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1560" y="2479040"/>
            <a:ext cx="6060440" cy="438912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268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85" y="798830"/>
            <a:ext cx="928370" cy="8369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类型擦除：还是以猫和狗为例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560" y="1193165"/>
            <a:ext cx="5967730" cy="5617210"/>
          </a:xfrm>
        </p:spPr>
        <p:txBody>
          <a:bodyPr>
            <a:normAutofit lnSpcReduction="20000"/>
          </a:bodyPr>
          <a:p>
            <a:r>
              <a:rPr lang="zh-CN"/>
              <a:t>就这样，小彭老师根本不用修改</a:t>
            </a:r>
            <a:r>
              <a:rPr lang="en-US" altLang="zh-CN"/>
              <a:t> Cat </a:t>
            </a:r>
            <a:r>
              <a:rPr lang="zh-CN" altLang="en-US"/>
              <a:t>和</a:t>
            </a:r>
            <a:r>
              <a:rPr lang="en-US" altLang="zh-CN"/>
              <a:t> Dog </a:t>
            </a:r>
            <a:r>
              <a:rPr lang="zh-CN" altLang="en-US"/>
              <a:t>的定义，就能随意地把</a:t>
            </a:r>
            <a:r>
              <a:rPr lang="en-US" altLang="zh-CN"/>
              <a:t> speak </a:t>
            </a:r>
            <a:r>
              <a:rPr lang="zh-CN" altLang="en-US"/>
              <a:t>封装为多态的虚函数。只要语义上</a:t>
            </a:r>
            <a:r>
              <a:rPr lang="zh-CN" altLang="en-US">
                <a:sym typeface="+mn-ea"/>
              </a:rPr>
              <a:t>一样</a:t>
            </a:r>
            <a:r>
              <a:rPr lang="zh-CN" altLang="en-US"/>
              <a:t>，也就是函数名字一样，就可以用这个办法随意转换任意依赖于操作为虚函数。</a:t>
            </a:r>
            <a:endParaRPr lang="zh-CN" altLang="en-US"/>
          </a:p>
          <a:p>
            <a:r>
              <a:rPr lang="zh-CN" altLang="en-US"/>
              <a:t>实际上</a:t>
            </a:r>
            <a:r>
              <a:rPr lang="en-US" altLang="zh-CN"/>
              <a:t> std::any </a:t>
            </a:r>
            <a:r>
              <a:rPr lang="zh-CN" altLang="en-US"/>
              <a:t>也是一个类型擦除的容器</a:t>
            </a:r>
            <a:r>
              <a:rPr lang="en-US" altLang="zh-CN"/>
              <a:t>……</a:t>
            </a:r>
            <a:endParaRPr lang="zh-CN" altLang="en-US"/>
          </a:p>
          <a:p>
            <a:r>
              <a:rPr lang="zh-CN" altLang="en-US">
                <a:sym typeface="+mn-ea"/>
              </a:rPr>
              <a:t>这里我们的</a:t>
            </a:r>
            <a:r>
              <a:rPr lang="en-US" altLang="zh-CN">
                <a:sym typeface="+mn-ea"/>
              </a:rPr>
              <a:t> Animal </a:t>
            </a:r>
            <a:r>
              <a:rPr lang="zh-CN" altLang="en-US">
                <a:sym typeface="+mn-ea"/>
              </a:rPr>
              <a:t>擦除了</a:t>
            </a:r>
            <a:r>
              <a:rPr lang="en-US" altLang="zh-CN">
                <a:sym typeface="+mn-ea"/>
              </a:rPr>
              <a:t> speak </a:t>
            </a:r>
            <a:r>
              <a:rPr lang="zh-CN" altLang="en-US">
                <a:sym typeface="+mn-ea"/>
              </a:rPr>
              <a:t>这个成员函数，而</a:t>
            </a:r>
            <a:r>
              <a:rPr lang="en-US" altLang="zh-CN">
                <a:sym typeface="+mn-ea"/>
              </a:rPr>
              <a:t> std::any </a:t>
            </a:r>
            <a:r>
              <a:rPr lang="zh-CN" altLang="en-US">
                <a:sym typeface="+mn-ea"/>
              </a:rPr>
              <a:t>实际上是擦除了</a:t>
            </a:r>
            <a:r>
              <a:rPr lang="zh-CN" altLang="en-US" b="1">
                <a:sym typeface="+mn-ea"/>
              </a:rPr>
              <a:t>拷贝构造函数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解构函数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std::function </a:t>
            </a:r>
            <a:r>
              <a:rPr lang="zh-CN" altLang="en-US">
                <a:sym typeface="+mn-ea"/>
              </a:rPr>
              <a:t>则是擦除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operator() 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你甚至可以擦除</a:t>
            </a:r>
            <a:r>
              <a:rPr lang="en-US" altLang="zh-CN">
                <a:sym typeface="+mn-ea"/>
              </a:rPr>
              <a:t> push_back()</a:t>
            </a:r>
            <a:r>
              <a:rPr lang="zh-CN" altLang="en-US">
                <a:sym typeface="+mn-ea"/>
              </a:rPr>
              <a:t>，让</a:t>
            </a:r>
            <a:r>
              <a:rPr lang="en-US" altLang="zh-CN">
                <a:sym typeface="+mn-ea"/>
              </a:rPr>
              <a:t> std::string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std::vector&lt;char&gt; </a:t>
            </a:r>
            <a:r>
              <a:rPr lang="zh-CN" altLang="en-US">
                <a:sym typeface="+mn-ea"/>
              </a:rPr>
              <a:t>等价（留做回家作业）。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https://www.boost.org/doc/libs/1_55_0/doc/html/boost_typeerasure.html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1560" y="2479040"/>
            <a:ext cx="6060440" cy="438912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268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85" y="798830"/>
            <a:ext cx="928370" cy="8369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类型擦除利用的是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模板的惰性实例化，</a:t>
            </a:r>
            <a:r>
              <a:rPr lang="en-US" altLang="zh-CN">
                <a:sym typeface="+mn-ea"/>
              </a:rPr>
              <a:t>Java </a:t>
            </a:r>
            <a:r>
              <a:rPr lang="zh-CN" altLang="en-US">
                <a:sym typeface="+mn-ea"/>
              </a:rPr>
              <a:t>的泛型是做不到滴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" y="1356360"/>
            <a:ext cx="11271885" cy="5290820"/>
          </a:xfrm>
        </p:spPr>
        <p:txBody>
          <a:bodyPr/>
          <a:p>
            <a:r>
              <a:rPr lang="zh-CN" altLang="en-US"/>
              <a:t>由于</a:t>
            </a:r>
            <a:r>
              <a:rPr lang="en-US" altLang="zh-CN"/>
              <a:t> C++ </a:t>
            </a:r>
            <a:r>
              <a:rPr lang="zh-CN" altLang="en-US"/>
              <a:t>模板惰性编译的特性，这个擦除掉的表达式会在你实例化</a:t>
            </a:r>
            <a:r>
              <a:rPr lang="en-US" altLang="zh-CN"/>
              <a:t> AnimalWrapper&lt;T&gt; </a:t>
            </a:r>
            <a:r>
              <a:rPr lang="zh-CN" altLang="en-US"/>
              <a:t>的时候自动对</a:t>
            </a:r>
            <a:r>
              <a:rPr lang="en-US" altLang="zh-CN"/>
              <a:t> T </a:t>
            </a:r>
            <a:r>
              <a:rPr lang="zh-CN" altLang="en-US"/>
              <a:t>进行编译。这意味着如果你给他一个不具有一个名为</a:t>
            </a:r>
            <a:r>
              <a:rPr lang="en-US" altLang="zh-CN"/>
              <a:t> speak </a:t>
            </a:r>
            <a:r>
              <a:rPr lang="zh-CN" altLang="en-US"/>
              <a:t>成员函数的类（比如这里的</a:t>
            </a:r>
            <a:r>
              <a:rPr lang="en-US" altLang="zh-CN"/>
              <a:t> Phone </a:t>
            </a:r>
            <a:r>
              <a:rPr lang="zh-CN" altLang="en-US"/>
              <a:t>类只有</a:t>
            </a:r>
            <a:r>
              <a:rPr lang="en-US" altLang="zh-CN"/>
              <a:t> play </a:t>
            </a:r>
            <a:r>
              <a:rPr lang="zh-CN" altLang="en-US"/>
              <a:t>函数）就会在实例化的那行出错。</a:t>
            </a:r>
            <a:endParaRPr lang="zh-CN" altLang="en-US"/>
          </a:p>
          <a:p>
            <a:r>
              <a:rPr lang="zh-CN" altLang="en-US"/>
              <a:t>注意：这里的</a:t>
            </a:r>
            <a:r>
              <a:rPr lang="en-US" altLang="zh-CN"/>
              <a:t> m_inner.speak() </a:t>
            </a:r>
            <a:r>
              <a:rPr lang="zh-CN" altLang="en-US"/>
              <a:t>只是一个例子，其实不一定是成员函数，完全可以是</a:t>
            </a:r>
            <a:r>
              <a:rPr lang="en-US" altLang="zh-CN"/>
              <a:t> std::sort(m_inner.begin(), m_inner.end()) </a:t>
            </a:r>
            <a:r>
              <a:rPr lang="zh-CN" altLang="en-US"/>
              <a:t>之类的任意表达式，只要语义上通过，就可以实例化。</a:t>
            </a:r>
            <a:endParaRPr lang="zh-CN" altLang="en-US"/>
          </a:p>
          <a:p>
            <a:r>
              <a:rPr lang="zh-CN" altLang="en-US">
                <a:sym typeface="+mn-ea"/>
              </a:rPr>
              <a:t>（把</a:t>
            </a:r>
            <a:r>
              <a:rPr lang="en-US" altLang="zh-CN">
                <a:sym typeface="+mn-ea"/>
              </a:rPr>
              <a:t> sort </a:t>
            </a:r>
            <a:r>
              <a:rPr lang="zh-CN" altLang="en-US">
                <a:sym typeface="+mn-ea"/>
              </a:rPr>
              <a:t>封装成虚函数，留作回家作业）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99310" y="4593590"/>
            <a:ext cx="7817485" cy="1758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中对</a:t>
            </a:r>
            <a:r>
              <a:rPr lang="en-US" altLang="zh-CN"/>
              <a:t> OpenVDB </a:t>
            </a:r>
            <a:r>
              <a:rPr lang="zh-CN" altLang="en-US"/>
              <a:t>的类型擦除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99405" y="257810"/>
            <a:ext cx="6792595" cy="6600190"/>
          </a:xfrm>
          <a:prstGeom prst="rect">
            <a:avLst/>
          </a:prstGeom>
        </p:spPr>
      </p:pic>
      <p:sp>
        <p:nvSpPr>
          <p:cNvPr id="11" name="Content Placeholder 10"/>
          <p:cNvSpPr/>
          <p:nvPr>
            <p:ph sz="half" idx="1"/>
          </p:nvPr>
        </p:nvSpPr>
        <p:spPr>
          <a:xfrm>
            <a:off x="147320" y="1381760"/>
            <a:ext cx="5181600" cy="2777490"/>
          </a:xfrm>
        </p:spPr>
        <p:txBody>
          <a:bodyPr/>
          <a:p>
            <a:r>
              <a:rPr lang="zh-CN" altLang="en-US"/>
              <a:t>结合类型擦除技术，自动虚克隆技术。</a:t>
            </a:r>
            <a:endParaRPr lang="zh-CN" altLang="en-US"/>
          </a:p>
          <a:p>
            <a:r>
              <a:rPr lang="en-US" altLang="zh-CN"/>
              <a:t>VDBGrid </a:t>
            </a:r>
            <a:r>
              <a:rPr lang="zh-CN" altLang="en-US"/>
              <a:t>作为所有网格类的基类提供各个操作做为虚函数，</a:t>
            </a:r>
            <a:r>
              <a:rPr lang="en-US" altLang="zh-CN"/>
              <a:t>VDBGridWrapper </a:t>
            </a:r>
            <a:r>
              <a:rPr lang="zh-CN" altLang="en-US"/>
              <a:t>则是那个实现了擦除的包装类。</a:t>
            </a:r>
            <a:endParaRPr lang="zh-CN" altLang="en-US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5425"/>
            <a:ext cx="5604510" cy="28327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730" y="3028950"/>
            <a:ext cx="730567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节点系统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节点在</a:t>
            </a:r>
            <a:r>
              <a:rPr lang="en-US" altLang="zh-CN"/>
              <a:t> Zeno </a:t>
            </a:r>
            <a:r>
              <a:rPr lang="zh-CN" altLang="en-US"/>
              <a:t>中所扮演的角色，实际上相当于</a:t>
            </a:r>
            <a:r>
              <a:rPr lang="zh-CN" altLang="en-US" b="1"/>
              <a:t>函数式编程</a:t>
            </a:r>
            <a:r>
              <a:rPr lang="zh-CN" altLang="en-US"/>
              <a:t>中的</a:t>
            </a:r>
            <a:r>
              <a:rPr lang="zh-CN" altLang="en-US" b="1"/>
              <a:t>函数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节点输入若干个对象，并输出若干个对象。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3047365"/>
            <a:ext cx="38100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Zeno </a:t>
            </a:r>
            <a:r>
              <a:rPr lang="zh-CN" altLang="en-US">
                <a:sym typeface="+mn-ea"/>
              </a:rPr>
              <a:t>节点系统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08760"/>
            <a:ext cx="10515600" cy="4351338"/>
          </a:xfrm>
        </p:spPr>
        <p:txBody>
          <a:bodyPr/>
          <a:p>
            <a:r>
              <a:rPr lang="zh-CN"/>
              <a:t>节点的输出可以连线到另一个节点的输入上，相当于函数的调用和返回。</a:t>
            </a:r>
            <a:endParaRPr lang="zh-CN"/>
          </a:p>
          <a:p>
            <a:r>
              <a:rPr lang="zh-CN"/>
              <a:t>众多节点的组合，可以形成更强大的功能，这就是</a:t>
            </a:r>
            <a:r>
              <a:rPr lang="en-US" altLang="zh-CN"/>
              <a:t> Zeno </a:t>
            </a:r>
            <a:r>
              <a:rPr lang="zh-CN" altLang="en-US"/>
              <a:t>的</a:t>
            </a:r>
            <a:r>
              <a:rPr lang="en-US" altLang="zh-CN"/>
              <a:t> dataflow-programming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855" y="2335530"/>
            <a:ext cx="9686925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节点在</a:t>
            </a:r>
            <a:r>
              <a:rPr lang="en-US" altLang="zh-CN"/>
              <a:t> UI </a:t>
            </a:r>
            <a:r>
              <a:rPr lang="zh-CN" altLang="en-US"/>
              <a:t>中的表现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0430" y="1229360"/>
            <a:ext cx="10262870" cy="562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Zeno </a:t>
            </a:r>
            <a:r>
              <a:rPr lang="zh-CN" altLang="en-US">
                <a:sym typeface="+mn-ea"/>
              </a:rPr>
              <a:t>节点系统</a:t>
            </a:r>
            <a:r>
              <a:rPr lang="en-US" altLang="zh-CN">
                <a:sym typeface="+mn-ea"/>
              </a:rPr>
              <a:t> 2.0</a:t>
            </a:r>
            <a:endParaRPr lang="en-US" altLang="zh-CN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7445" y="1435100"/>
            <a:ext cx="9896475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节点在</a:t>
            </a:r>
            <a:r>
              <a:rPr lang="en-US" altLang="zh-CN"/>
              <a:t> UI </a:t>
            </a:r>
            <a:r>
              <a:rPr lang="zh-CN" altLang="en-US"/>
              <a:t>中的表现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320" y="1168400"/>
            <a:ext cx="10373360" cy="5689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节点在</a:t>
            </a:r>
            <a:r>
              <a:rPr lang="en-US" altLang="zh-CN"/>
              <a:t> UI </a:t>
            </a:r>
            <a:r>
              <a:rPr lang="zh-CN" altLang="en-US"/>
              <a:t>中的表现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165" y="1200785"/>
            <a:ext cx="1031367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节点在</a:t>
            </a:r>
            <a:r>
              <a:rPr lang="en-US" altLang="zh-CN">
                <a:sym typeface="+mn-ea"/>
              </a:rPr>
              <a:t> UI </a:t>
            </a:r>
            <a:r>
              <a:rPr lang="zh-CN" altLang="en-US">
                <a:sym typeface="+mn-ea"/>
              </a:rPr>
              <a:t>中的表现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7445" y="1435100"/>
            <a:ext cx="9896475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</a:t>
            </a:r>
            <a:r>
              <a:rPr lang="zh-CN" altLang="en-US"/>
              <a:t>函数第一个执行？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众所周知，</a:t>
            </a:r>
            <a:r>
              <a:rPr lang="en-US" altLang="zh-CN"/>
              <a:t>main </a:t>
            </a:r>
            <a:r>
              <a:rPr lang="zh-CN" altLang="en-US"/>
              <a:t>函数是</a:t>
            </a:r>
            <a:r>
              <a:rPr lang="en-US" altLang="zh-CN"/>
              <a:t> C/C++ </a:t>
            </a:r>
            <a:r>
              <a:rPr lang="zh-CN" altLang="en-US"/>
              <a:t>程序中第一个执行的函数，是程序的入口点。</a:t>
            </a:r>
            <a:endParaRPr lang="zh-CN" altLang="en-US"/>
          </a:p>
          <a:p>
            <a:r>
              <a:rPr lang="zh-CN" altLang="en-US"/>
              <a:t>但，他真的是第一个执行的吗？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0805" y="2935605"/>
            <a:ext cx="4262120" cy="21310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全局变量初始化的妙用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9555" y="1825625"/>
            <a:ext cx="5579745" cy="4351655"/>
          </a:xfrm>
        </p:spPr>
        <p:txBody>
          <a:bodyPr/>
          <a:p>
            <a:r>
              <a:rPr lang="zh-CN"/>
              <a:t>我们可以定义一个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r>
              <a:rPr lang="zh-CN"/>
              <a:t>全局变量</a:t>
            </a:r>
            <a:r>
              <a:rPr lang="en-US" altLang="zh-CN"/>
              <a:t> helper</a:t>
            </a:r>
            <a:r>
              <a:rPr lang="zh-CN" altLang="en-US"/>
              <a:t>，然后他的右边其实是可以写一个表达式的，这个表达式实际上会在</a:t>
            </a:r>
            <a:r>
              <a:rPr lang="en-US" altLang="zh-CN"/>
              <a:t> </a:t>
            </a:r>
            <a:r>
              <a:rPr lang="en-US" altLang="zh-CN" b="1"/>
              <a:t>main </a:t>
            </a:r>
            <a:r>
              <a:rPr lang="zh-CN" altLang="en-US" b="1"/>
              <a:t>函数之前执行</a:t>
            </a:r>
            <a:r>
              <a:rPr lang="zh-CN" altLang="en-US"/>
              <a:t>！</a:t>
            </a:r>
            <a:endParaRPr lang="zh-CN" altLang="en-US"/>
          </a:p>
          <a:p>
            <a:r>
              <a:rPr lang="zh-CN" altLang="en-US"/>
              <a:t>全局变量的初始化会在</a:t>
            </a:r>
            <a:r>
              <a:rPr lang="en-US" altLang="zh-CN"/>
              <a:t> main </a:t>
            </a:r>
            <a:r>
              <a:rPr lang="zh-CN" altLang="en-US"/>
              <a:t>之前执行，这实际上是</a:t>
            </a:r>
            <a:r>
              <a:rPr lang="en-US" altLang="zh-CN"/>
              <a:t> C++ </a:t>
            </a:r>
            <a:r>
              <a:rPr lang="zh-CN" altLang="en-US"/>
              <a:t>标准的一部分，我们完全可以放心利用这一点来执行任意表达式。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DLL </a:t>
            </a:r>
            <a:r>
              <a:rPr lang="zh-CN" altLang="en-US">
                <a:sym typeface="+mn-ea"/>
              </a:rPr>
              <a:t>来说则是</a:t>
            </a:r>
            <a:r>
              <a:rPr lang="en-US" altLang="zh-CN">
                <a:sym typeface="+mn-ea"/>
              </a:rPr>
              <a:t> DLL </a:t>
            </a:r>
            <a:r>
              <a:rPr lang="zh-CN" altLang="en-US">
                <a:sym typeface="+mn-ea"/>
              </a:rPr>
              <a:t>加载时执行表达式。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785" y="5447665"/>
            <a:ext cx="1882140" cy="7296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7750" y="2828925"/>
            <a:ext cx="4889500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逗号表达式的妙用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1150" y="1584325"/>
            <a:ext cx="5579745" cy="4351655"/>
          </a:xfrm>
        </p:spPr>
        <p:txBody>
          <a:bodyPr/>
          <a:p>
            <a:r>
              <a:rPr lang="zh-CN"/>
              <a:t>那么这里是因为比较巧合，</a:t>
            </a:r>
            <a:r>
              <a:rPr lang="en-US" altLang="zh-CN"/>
              <a:t>printf </a:t>
            </a:r>
            <a:r>
              <a:rPr lang="zh-CN" altLang="en-US"/>
              <a:t>的返回类型正好是</a:t>
            </a:r>
            <a:r>
              <a:rPr lang="en-US" altLang="zh-CN"/>
              <a:t> int </a:t>
            </a:r>
            <a:r>
              <a:rPr lang="zh-CN" altLang="en-US"/>
              <a:t>类型，所以可以用作初始化的表达式。如果你想放在</a:t>
            </a:r>
            <a:r>
              <a:rPr lang="en-US" altLang="zh-CN"/>
              <a:t> main </a:t>
            </a:r>
            <a:r>
              <a:rPr lang="zh-CN" altLang="en-US"/>
              <a:t>之前执行的不是</a:t>
            </a:r>
            <a:r>
              <a:rPr lang="en-US" altLang="zh-CN"/>
              <a:t> printf </a:t>
            </a:r>
            <a:r>
              <a:rPr lang="zh-CN" altLang="en-US"/>
              <a:t>而是别的比较复杂的表达式呢？</a:t>
            </a:r>
            <a:endParaRPr lang="zh-CN" altLang="en-US"/>
          </a:p>
          <a:p>
            <a:r>
              <a:rPr lang="zh-CN" altLang="en-US"/>
              <a:t>可以用逗号表达式的特性，总是会返回后一个值，例如</a:t>
            </a:r>
            <a:r>
              <a:rPr lang="en-US" altLang="zh-CN"/>
              <a:t> (x, y) </a:t>
            </a:r>
            <a:r>
              <a:rPr lang="zh-CN" altLang="en-US"/>
              <a:t>始终会返回</a:t>
            </a:r>
            <a:r>
              <a:rPr lang="en-US" altLang="zh-CN"/>
              <a:t> y</a:t>
            </a:r>
            <a:r>
              <a:rPr lang="zh-CN" altLang="en-US"/>
              <a:t>，哪怕</a:t>
            </a:r>
            <a:r>
              <a:rPr lang="en-US" altLang="zh-CN"/>
              <a:t> x </a:t>
            </a:r>
            <a:r>
              <a:rPr lang="zh-CN" altLang="en-US"/>
              <a:t>是</a:t>
            </a:r>
            <a:r>
              <a:rPr lang="en-US" altLang="zh-CN"/>
              <a:t> void </a:t>
            </a:r>
            <a:r>
              <a:rPr lang="zh-CN" altLang="en-US"/>
              <a:t>也没关系。因此只需要这样写就行：</a:t>
            </a:r>
            <a:endParaRPr lang="zh-CN" altLang="en-US"/>
          </a:p>
          <a:p>
            <a:r>
              <a:rPr lang="en-US" altLang="zh-CN"/>
              <a:t>static int helper = (</a:t>
            </a:r>
            <a:r>
              <a:rPr lang="zh-CN" altLang="en-US"/>
              <a:t>任意表达式</a:t>
            </a:r>
            <a:r>
              <a:rPr lang="en-US" altLang="zh-CN"/>
              <a:t>, 0);</a:t>
            </a:r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025" y="5746115"/>
            <a:ext cx="2376170" cy="86423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145" y="1683385"/>
            <a:ext cx="4918710" cy="46361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顺便一提：</a:t>
            </a:r>
            <a:r>
              <a:rPr lang="en-US" altLang="zh-CN"/>
              <a:t>lambda </a:t>
            </a:r>
            <a:r>
              <a:rPr lang="zh-CN" altLang="en-US"/>
              <a:t>的妙用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小彭老师小技巧：</a:t>
            </a:r>
            <a:endParaRPr lang="zh-CN" altLang="en-US"/>
          </a:p>
          <a:p>
            <a:r>
              <a:rPr lang="en-US"/>
              <a:t>[]{ xxx; yyy; return zzz; }()</a:t>
            </a:r>
            <a:endParaRPr lang="en-US"/>
          </a:p>
          <a:p>
            <a:r>
              <a:rPr lang="zh-CN" altLang="en-US"/>
              <a:t>可以在表达式层面里插入一个语句块，本质上是立即求值的</a:t>
            </a:r>
            <a:r>
              <a:rPr lang="en-US" altLang="zh-CN"/>
              <a:t> lambda </a:t>
            </a:r>
            <a:r>
              <a:rPr lang="zh-CN" altLang="en-US"/>
              <a:t>表达式（内部是分号级别，外部是逗号</a:t>
            </a:r>
            <a:r>
              <a:rPr lang="zh-CN" altLang="en-US">
                <a:sym typeface="+mn-ea"/>
              </a:rPr>
              <a:t>级别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在函数体内也可以这样：</a:t>
            </a:r>
            <a:endParaRPr lang="zh-CN" altLang="en-US"/>
          </a:p>
          <a:p>
            <a:r>
              <a:rPr lang="en-US">
                <a:sym typeface="+mn-ea"/>
              </a:rPr>
              <a:t>[&amp;]{ xxx; yyy; return zzz; }()</a:t>
            </a:r>
            <a:endParaRPr lang="en-US"/>
          </a:p>
          <a:p>
            <a:r>
              <a:rPr lang="zh-CN" altLang="en-US"/>
              <a:t>来在语句块内使用外部的局部变量。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6220" y="2305685"/>
            <a:ext cx="397192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带有构造函数和解构函数的</a:t>
            </a:r>
            <a:r>
              <a:rPr lang="zh-CN"/>
              <a:t>类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2430" y="1825625"/>
            <a:ext cx="5692140" cy="4351655"/>
          </a:xfrm>
        </p:spPr>
        <p:txBody>
          <a:bodyPr/>
          <a:p>
            <a:r>
              <a:rPr lang="zh-CN" altLang="en-US"/>
              <a:t>实际上，只需定义一个带有构造函数和解构函数的类（这里的</a:t>
            </a:r>
            <a:r>
              <a:rPr lang="en-US" altLang="zh-CN"/>
              <a:t> Helper</a:t>
            </a:r>
            <a:r>
              <a:rPr lang="zh-CN" altLang="en-US"/>
              <a:t>），然后一个声明该类的全局变量（</a:t>
            </a:r>
            <a:r>
              <a:rPr lang="en-US" altLang="zh-CN"/>
              <a:t>helper</a:t>
            </a:r>
            <a:r>
              <a:rPr lang="zh-CN" altLang="en-US"/>
              <a:t>），就可以保证：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该类的</a:t>
            </a:r>
            <a:r>
              <a:rPr lang="zh-CN" altLang="en-US" b="1"/>
              <a:t>构造函数</a:t>
            </a:r>
            <a:r>
              <a:rPr lang="zh-CN" altLang="en-US"/>
              <a:t>一定在</a:t>
            </a:r>
            <a:r>
              <a:rPr lang="en-US" altLang="zh-CN"/>
              <a:t> main </a:t>
            </a:r>
            <a:r>
              <a:rPr lang="zh-CN" altLang="en-US" b="1"/>
              <a:t>之前</a:t>
            </a:r>
            <a:r>
              <a:rPr lang="zh-CN" altLang="en-US"/>
              <a:t>执行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>
                <a:sym typeface="+mn-ea"/>
              </a:rPr>
              <a:t>该类的</a:t>
            </a:r>
            <a:r>
              <a:rPr lang="zh-CN" altLang="en-US" b="1"/>
              <a:t>解构函数</a:t>
            </a:r>
            <a:r>
              <a:rPr lang="zh-CN" altLang="en-US"/>
              <a:t>一定在</a:t>
            </a:r>
            <a:r>
              <a:rPr lang="en-US" altLang="zh-CN"/>
              <a:t> main </a:t>
            </a:r>
            <a:r>
              <a:rPr lang="zh-CN" altLang="en-US" b="1"/>
              <a:t>之后</a:t>
            </a:r>
            <a:r>
              <a:rPr lang="zh-CN" altLang="en-US"/>
              <a:t>执行</a:t>
            </a:r>
            <a:endParaRPr lang="zh-CN" altLang="en-US"/>
          </a:p>
          <a:p>
            <a:r>
              <a:rPr lang="zh-CN" altLang="en-US"/>
              <a:t>该技巧可用于在程序退出时删除某些文件之类。</a:t>
            </a:r>
            <a:endParaRPr lang="zh-CN" altLang="en-US"/>
          </a:p>
          <a:p>
            <a:r>
              <a:rPr lang="zh-CN" altLang="en-US"/>
              <a:t>这就是小彭老师的</a:t>
            </a:r>
            <a:r>
              <a:rPr lang="zh-CN" altLang="en-US" b="1"/>
              <a:t>静态初始化</a:t>
            </a:r>
            <a:r>
              <a:rPr lang="en-US" altLang="zh-CN" b="1"/>
              <a:t>(static-init)</a:t>
            </a:r>
            <a:r>
              <a:rPr lang="zh-CN" altLang="en-US"/>
              <a:t>大法。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26200" y="1249680"/>
            <a:ext cx="4291330" cy="5503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95" y="5539105"/>
            <a:ext cx="1832610" cy="10737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静态</a:t>
            </a:r>
            <a:r>
              <a:rPr lang="zh-CN" altLang="en-US"/>
              <a:t>初始化用于批量注册函数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825625"/>
            <a:ext cx="5600065" cy="4351655"/>
          </a:xfrm>
        </p:spPr>
        <p:txBody>
          <a:bodyPr/>
          <a:p>
            <a:r>
              <a:rPr lang="zh-CN" altLang="en-US"/>
              <a:t>我们可以定义一个全局的函数表（右图中的</a:t>
            </a:r>
            <a:r>
              <a:rPr lang="en-US" altLang="zh-CN"/>
              <a:t> functab</a:t>
            </a:r>
            <a:r>
              <a:rPr lang="zh-CN" altLang="en-US"/>
              <a:t>），然后利用小彭老师的</a:t>
            </a:r>
            <a:r>
              <a:rPr lang="zh-CN" altLang="en-US" b="1"/>
              <a:t>静态初始化大法</a:t>
            </a:r>
            <a:r>
              <a:rPr lang="zh-CN" altLang="en-US"/>
              <a:t>，把这些函数在</a:t>
            </a:r>
            <a:r>
              <a:rPr lang="en-US" altLang="zh-CN"/>
              <a:t> main </a:t>
            </a:r>
            <a:r>
              <a:rPr lang="zh-CN" altLang="en-US"/>
              <a:t>之前就插入到全局的函数表。</a:t>
            </a:r>
            <a:endParaRPr lang="zh-CN" altLang="en-US"/>
          </a:p>
          <a:p>
            <a:r>
              <a:rPr lang="zh-CN" altLang="en-US"/>
              <a:t>这样</a:t>
            </a:r>
            <a:r>
              <a:rPr lang="en-US" altLang="zh-CN"/>
              <a:t> main </a:t>
            </a:r>
            <a:r>
              <a:rPr lang="zh-CN" altLang="en-US"/>
              <a:t>里面就可以仅通过</a:t>
            </a:r>
            <a:r>
              <a:rPr lang="zh-CN" altLang="en-US" b="1"/>
              <a:t>函数名</a:t>
            </a:r>
            <a:r>
              <a:rPr lang="zh-CN" altLang="en-US"/>
              <a:t>从</a:t>
            </a:r>
            <a:r>
              <a:rPr lang="en-US" altLang="zh-CN"/>
              <a:t> functab </a:t>
            </a:r>
            <a:r>
              <a:rPr lang="zh-CN" altLang="en-US"/>
              <a:t>访问到他们，从而</a:t>
            </a:r>
            <a:r>
              <a:rPr lang="en-US" altLang="zh-CN"/>
              <a:t> catFunc </a:t>
            </a:r>
            <a:r>
              <a:rPr lang="zh-CN" altLang="en-US"/>
              <a:t>和</a:t>
            </a:r>
            <a:r>
              <a:rPr lang="en-US" altLang="zh-CN"/>
              <a:t> dogFunc </a:t>
            </a:r>
            <a:r>
              <a:rPr lang="zh-CN" altLang="en-US" b="1"/>
              <a:t>甚至不需要在头文件里声明</a:t>
            </a:r>
            <a:r>
              <a:rPr lang="zh-CN" altLang="en-US"/>
              <a:t>（只需要他们的函数签名一样即可放入</a:t>
            </a:r>
            <a:r>
              <a:rPr lang="en-US" altLang="zh-CN"/>
              <a:t> function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04205" y="1038860"/>
            <a:ext cx="6487795" cy="54756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静态初始化的顺序是符号定义的顺序决定的，若在不同文件则顺序可能打乱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910" y="1238250"/>
            <a:ext cx="5181600" cy="4983480"/>
          </a:xfrm>
        </p:spPr>
        <p:txBody>
          <a:bodyPr/>
          <a:p>
            <a:r>
              <a:rPr lang="zh-CN"/>
              <a:t>你可能已经兴冲冲地把</a:t>
            </a:r>
            <a:r>
              <a:rPr lang="en-US" altLang="zh-CN"/>
              <a:t> dogFunc </a:t>
            </a:r>
            <a:r>
              <a:rPr lang="zh-CN" altLang="en-US"/>
              <a:t>和</a:t>
            </a:r>
            <a:r>
              <a:rPr lang="en-US" altLang="zh-CN"/>
              <a:t> catFunc </a:t>
            </a:r>
            <a:r>
              <a:rPr lang="zh-CN" altLang="en-US"/>
              <a:t>挪到另一个文件，然后把</a:t>
            </a:r>
            <a:r>
              <a:rPr lang="en-US" altLang="zh-CN"/>
              <a:t> functab </a:t>
            </a:r>
            <a:r>
              <a:rPr lang="zh-CN" altLang="en-US"/>
              <a:t>声明为</a:t>
            </a:r>
            <a:r>
              <a:rPr lang="en-US" altLang="zh-CN"/>
              <a:t> extern std::map&lt;...&gt; functab;</a:t>
            </a:r>
            <a:endParaRPr lang="en-US" altLang="zh-CN"/>
          </a:p>
          <a:p>
            <a:r>
              <a:rPr lang="zh-CN" altLang="en-US"/>
              <a:t>慢着，这样会有一定的几率出现</a:t>
            </a:r>
            <a:r>
              <a:rPr lang="en-US" altLang="zh-CN"/>
              <a:t> segfault</a:t>
            </a:r>
            <a:r>
              <a:rPr lang="zh-CN" altLang="en-US"/>
              <a:t>！</a:t>
            </a:r>
            <a:endParaRPr lang="zh-CN" altLang="en-US"/>
          </a:p>
          <a:p>
            <a:r>
              <a:rPr lang="zh-CN" altLang="en-US"/>
              <a:t>就是说，如果</a:t>
            </a:r>
            <a:r>
              <a:rPr lang="en-US" altLang="zh-CN"/>
              <a:t> functab </a:t>
            </a:r>
            <a:r>
              <a:rPr lang="zh-CN" altLang="en-US"/>
              <a:t>所在的</a:t>
            </a:r>
            <a:r>
              <a:rPr lang="en-US" altLang="zh-CN"/>
              <a:t> main.o </a:t>
            </a:r>
            <a:r>
              <a:rPr lang="zh-CN" altLang="en-US"/>
              <a:t>文件在链接中是处于</a:t>
            </a:r>
            <a:r>
              <a:rPr lang="en-US" altLang="zh-CN"/>
              <a:t> cat.o </a:t>
            </a:r>
            <a:r>
              <a:rPr lang="zh-CN" altLang="en-US"/>
              <a:t>和</a:t>
            </a:r>
            <a:r>
              <a:rPr lang="en-US" altLang="zh-CN"/>
              <a:t> dog.o </a:t>
            </a:r>
            <a:r>
              <a:rPr lang="zh-CN" altLang="en-US"/>
              <a:t>后面的话，那么</a:t>
            </a:r>
            <a:r>
              <a:rPr lang="en-US" altLang="zh-CN"/>
              <a:t> cat.o </a:t>
            </a:r>
            <a:r>
              <a:rPr lang="zh-CN" altLang="en-US"/>
              <a:t>和</a:t>
            </a:r>
            <a:r>
              <a:rPr lang="en-US" altLang="zh-CN"/>
              <a:t> dog.o </a:t>
            </a:r>
            <a:r>
              <a:rPr lang="zh-CN" altLang="en-US"/>
              <a:t>的静态初始化就会先被调用，这时候</a:t>
            </a:r>
            <a:r>
              <a:rPr lang="en-US" altLang="zh-CN"/>
              <a:t> functab </a:t>
            </a:r>
            <a:r>
              <a:rPr lang="zh-CN" altLang="en-US"/>
              <a:t>的</a:t>
            </a:r>
            <a:r>
              <a:rPr lang="en-US" altLang="zh-CN"/>
              <a:t> map </a:t>
            </a:r>
            <a:r>
              <a:rPr lang="zh-CN" altLang="en-US"/>
              <a:t>还没有初始化（</a:t>
            </a:r>
            <a:r>
              <a:rPr lang="en-US" altLang="zh-CN"/>
              <a:t>map </a:t>
            </a:r>
            <a:r>
              <a:rPr lang="zh-CN" altLang="en-US"/>
              <a:t>的构造函数也是静态初始化！）从而会调用未初始化的</a:t>
            </a:r>
            <a:r>
              <a:rPr lang="en-US" altLang="zh-CN"/>
              <a:t> map </a:t>
            </a:r>
            <a:r>
              <a:rPr lang="zh-CN" altLang="en-US"/>
              <a:t>对象导致奔溃。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0" y="6156325"/>
            <a:ext cx="7524750" cy="71437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1485" y="1370330"/>
            <a:ext cx="6660515" cy="4785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Zeno 2.0 </a:t>
            </a:r>
            <a:r>
              <a:rPr lang="zh-CN" altLang="en-US"/>
              <a:t>所在的分支：</a:t>
            </a:r>
            <a:r>
              <a:rPr lang="en-US"/>
              <a:t>https://github.com/zenustech/zeno/tree/zeno2</a:t>
            </a:r>
            <a:endParaRPr lang="en-US"/>
          </a:p>
          <a:p>
            <a:r>
              <a:rPr lang="en-US"/>
              <a:t>Zeno 1.0 </a:t>
            </a:r>
            <a:r>
              <a:rPr lang="zh-CN" altLang="en-US"/>
              <a:t>所在的分支：</a:t>
            </a:r>
            <a:r>
              <a:rPr lang="en-US"/>
              <a:t>https://github.com/zenustech/zeno/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函数体内的静态初始化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为了寻找思路，我们把眼光挪开全局的</a:t>
            </a:r>
            <a:r>
              <a:rPr lang="en-US" altLang="zh-CN"/>
              <a:t> static </a:t>
            </a:r>
            <a:r>
              <a:rPr lang="zh-CN" altLang="en-US"/>
              <a:t>变量，来看看函数的</a:t>
            </a:r>
            <a:r>
              <a:rPr lang="en-US" altLang="zh-CN"/>
              <a:t> static </a:t>
            </a:r>
            <a:r>
              <a:rPr lang="zh-CN" altLang="en-US"/>
              <a:t>变量吧！</a:t>
            </a:r>
            <a:endParaRPr lang="zh-CN" altLang="en-US"/>
          </a:p>
          <a:p>
            <a:r>
              <a:rPr lang="zh-CN" altLang="en-US"/>
              <a:t>众所周知，函数体内声明为</a:t>
            </a:r>
            <a:r>
              <a:rPr lang="en-US" altLang="zh-CN"/>
              <a:t> static </a:t>
            </a:r>
            <a:r>
              <a:rPr lang="zh-CN" altLang="en-US"/>
              <a:t>的变量即使函数退出后依然存在。</a:t>
            </a:r>
            <a:endParaRPr lang="zh-CN" altLang="en-US"/>
          </a:p>
          <a:p>
            <a:r>
              <a:rPr lang="zh-CN" altLang="en-US"/>
              <a:t>实际上函数的</a:t>
            </a:r>
            <a:r>
              <a:rPr lang="en-US" altLang="zh-CN"/>
              <a:t> static </a:t>
            </a:r>
            <a:r>
              <a:rPr lang="zh-CN" altLang="en-US"/>
              <a:t>变量也可以指定初始化表达式，这个表达式会在</a:t>
            </a:r>
            <a:r>
              <a:rPr lang="zh-CN" altLang="en-US" b="1"/>
              <a:t>第一次进入函数时执行</a:t>
            </a:r>
            <a:r>
              <a:rPr lang="zh-CN" altLang="en-US"/>
              <a:t>。注意：是第一次进入的时候执行而不是单纯的在</a:t>
            </a:r>
            <a:r>
              <a:rPr lang="en-US" altLang="zh-CN"/>
              <a:t> main </a:t>
            </a:r>
            <a:r>
              <a:rPr lang="zh-CN" altLang="en-US"/>
              <a:t>函数之前执行哦！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34050" y="1446530"/>
            <a:ext cx="6457950" cy="3463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290" y="4990465"/>
            <a:ext cx="2556510" cy="186753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如果函数体内的</a:t>
            </a:r>
            <a:r>
              <a:rPr lang="en-US" altLang="zh-CN"/>
              <a:t> static </a:t>
            </a:r>
            <a:r>
              <a:rPr lang="zh-CN" altLang="en-US"/>
              <a:t>变量是一个类呢？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305" y="1584325"/>
            <a:ext cx="5722620" cy="4729480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如果函数体内的</a:t>
            </a:r>
            <a:r>
              <a:rPr lang="en-US" altLang="zh-CN">
                <a:sym typeface="+mn-ea"/>
              </a:rPr>
              <a:t> static </a:t>
            </a:r>
            <a:r>
              <a:rPr lang="zh-CN" altLang="en-US">
                <a:sym typeface="+mn-ea"/>
              </a:rPr>
              <a:t>变量，是一个带有构造函数和解构函数的类，则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标准保证：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构造函数会在第一次进入函数的时候调用。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/>
              <a:t>2. </a:t>
            </a:r>
            <a:r>
              <a:rPr lang="zh-CN" altLang="en-US">
                <a:sym typeface="+mn-ea"/>
              </a:rPr>
              <a:t>解构函数依然会在</a:t>
            </a:r>
            <a:r>
              <a:rPr lang="en-US" altLang="zh-CN">
                <a:sym typeface="+mn-ea"/>
              </a:rPr>
              <a:t> main </a:t>
            </a:r>
            <a:r>
              <a:rPr lang="zh-CN" altLang="en-US">
                <a:sym typeface="+mn-ea"/>
              </a:rPr>
              <a:t>退出的时候调用。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/>
              <a:t>3. </a:t>
            </a:r>
            <a:r>
              <a:rPr lang="zh-CN" altLang="en-US"/>
              <a:t>如果从未进入过函数（构造函数从未调用过）则</a:t>
            </a:r>
            <a:r>
              <a:rPr lang="en-US" altLang="zh-CN"/>
              <a:t> main </a:t>
            </a:r>
            <a:r>
              <a:rPr lang="zh-CN" altLang="en-US"/>
              <a:t>退出时也不会调用解构函数。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并且即使多个线程同时调用了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 func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，这个变量的初始化依然保证是原子的（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C++11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起）。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ym typeface="+mn-ea"/>
              </a:rPr>
              <a:t>这就是</a:t>
            </a:r>
            <a:r>
              <a:rPr lang="zh-CN" altLang="en-US" b="1">
                <a:sym typeface="+mn-ea"/>
              </a:rPr>
              <a:t>函数静态初始化</a:t>
            </a:r>
            <a:r>
              <a:rPr lang="en-US" altLang="zh-CN" b="1">
                <a:sym typeface="+mn-ea"/>
              </a:rPr>
              <a:t>(func-static-init)</a:t>
            </a:r>
            <a:r>
              <a:rPr lang="zh-CN" altLang="en-US">
                <a:sym typeface="+mn-ea"/>
              </a:rPr>
              <a:t>大法。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84620" y="355600"/>
            <a:ext cx="5318760" cy="614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335" y="2838450"/>
            <a:ext cx="239966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函数静态初始化可用于“懒汉单例模式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497830" cy="4351655"/>
          </a:xfrm>
        </p:spPr>
        <p:txBody>
          <a:bodyPr/>
          <a:p>
            <a:r>
              <a:rPr lang="zh-CN" altLang="en-US"/>
              <a:t>如右图。</a:t>
            </a:r>
            <a:endParaRPr lang="zh-CN" altLang="en-US"/>
          </a:p>
          <a:p>
            <a:r>
              <a:rPr lang="en-US" altLang="zh-CN"/>
              <a:t>getMyClassInstance() </a:t>
            </a:r>
            <a:r>
              <a:rPr lang="zh-CN" altLang="en-US"/>
              <a:t>会在第一次调用时创建</a:t>
            </a:r>
            <a:r>
              <a:rPr lang="en-US" altLang="zh-CN"/>
              <a:t> MyClass </a:t>
            </a:r>
            <a:r>
              <a:rPr lang="zh-CN" altLang="en-US"/>
              <a:t>对象，并返回指向他的引用。</a:t>
            </a:r>
            <a:endParaRPr lang="zh-CN" altLang="en-US"/>
          </a:p>
          <a:p>
            <a:r>
              <a:rPr lang="zh-CN" altLang="en-US"/>
              <a:t>根据</a:t>
            </a:r>
            <a:r>
              <a:rPr lang="en-US" altLang="zh-CN"/>
              <a:t> C++ </a:t>
            </a:r>
            <a:r>
              <a:rPr lang="zh-CN" altLang="en-US"/>
              <a:t>函数静态变量初始化的规则，之后的调用不会再重复创建。</a:t>
            </a:r>
            <a:endParaRPr lang="zh-CN" altLang="en-US"/>
          </a:p>
          <a:p>
            <a:r>
              <a:rPr lang="zh-CN" altLang="en-US"/>
              <a:t>并且</a:t>
            </a:r>
            <a:r>
              <a:rPr lang="en-US" altLang="zh-CN"/>
              <a:t> C++11 </a:t>
            </a:r>
            <a:r>
              <a:rPr lang="zh-CN" altLang="en-US"/>
              <a:t>也保证了不会多线程的危险，不需要手动写</a:t>
            </a:r>
            <a:r>
              <a:rPr lang="en-US" altLang="zh-CN"/>
              <a:t> if </a:t>
            </a:r>
            <a:r>
              <a:rPr lang="zh-CN" altLang="en-US"/>
              <a:t>去判断是否已经初始化过，非常方便！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3855" y="486410"/>
            <a:ext cx="5478145" cy="6371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10" y="5634990"/>
            <a:ext cx="320040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函数静态初始化和全局静态初始化的配合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497830" cy="4351655"/>
          </a:xfrm>
        </p:spPr>
        <p:txBody>
          <a:bodyPr/>
          <a:p>
            <a:r>
              <a:rPr lang="zh-CN" altLang="en-US">
                <a:sym typeface="+mn-ea"/>
              </a:rPr>
              <a:t>如果在全局静态初始化（</a:t>
            </a:r>
            <a:r>
              <a:rPr lang="en-US" altLang="zh-CN">
                <a:sym typeface="+mn-ea"/>
              </a:rPr>
              <a:t>before_main</a:t>
            </a:r>
            <a:r>
              <a:rPr lang="zh-CN" altLang="en-US">
                <a:sym typeface="+mn-ea"/>
              </a:rPr>
              <a:t>）里使用了函数静态初始化（</a:t>
            </a:r>
            <a:r>
              <a:rPr lang="en-US" altLang="zh-CN">
                <a:sym typeface="+mn-ea"/>
              </a:rPr>
              <a:t>Helper</a:t>
            </a:r>
            <a:r>
              <a:rPr lang="zh-CN" altLang="en-US">
                <a:sym typeface="+mn-ea"/>
              </a:rPr>
              <a:t>）会怎样？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会让</a:t>
            </a:r>
            <a:r>
              <a:rPr lang="zh-CN" altLang="en-US">
                <a:sym typeface="+mn-ea"/>
              </a:rPr>
              <a:t>函数静态初始化（</a:t>
            </a:r>
            <a:r>
              <a:rPr lang="en-US" altLang="zh-CN">
                <a:sym typeface="+mn-ea"/>
              </a:rPr>
              <a:t>Helper</a:t>
            </a:r>
            <a:r>
              <a:rPr lang="zh-CN" altLang="en-US">
                <a:sym typeface="+mn-ea"/>
              </a:rPr>
              <a:t>）执行得比全局静态初始化（</a:t>
            </a:r>
            <a:r>
              <a:rPr lang="en-US" altLang="zh-CN">
                <a:sym typeface="+mn-ea"/>
              </a:rPr>
              <a:t>before_main</a:t>
            </a:r>
            <a:r>
              <a:rPr lang="zh-CN" altLang="en-US">
                <a:sym typeface="+mn-ea"/>
              </a:rPr>
              <a:t>）还早！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62395" y="858520"/>
            <a:ext cx="5729605" cy="599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15" y="4604385"/>
            <a:ext cx="3312160" cy="8578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用包装，避免因为链接的不确定性打乱了静态初始化的顺序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470" y="1856105"/>
            <a:ext cx="5181600" cy="4351338"/>
          </a:xfrm>
        </p:spPr>
        <p:txBody>
          <a:bodyPr/>
          <a:p>
            <a:r>
              <a:rPr lang="zh-CN" altLang="en-US"/>
              <a:t>利用这个发现，我们意识到可以把</a:t>
            </a:r>
            <a:r>
              <a:rPr lang="en-US" altLang="zh-CN"/>
              <a:t> functab </a:t>
            </a:r>
            <a:r>
              <a:rPr lang="zh-CN" altLang="en-US"/>
              <a:t>用所谓的“懒汉单例模式”包装成一个</a:t>
            </a:r>
            <a:r>
              <a:rPr lang="en-US" altLang="zh-CN"/>
              <a:t> getFunctab() </a:t>
            </a:r>
            <a:r>
              <a:rPr lang="zh-CN" altLang="en-US"/>
              <a:t>函数，里面的</a:t>
            </a:r>
            <a:r>
              <a:rPr lang="en-US" altLang="zh-CN"/>
              <a:t> inst </a:t>
            </a:r>
            <a:r>
              <a:rPr lang="zh-CN" altLang="en-US"/>
              <a:t>变量会在第一次进入的时候初始化。因为第一次调用是在</a:t>
            </a:r>
            <a:r>
              <a:rPr lang="en-US" altLang="zh-CN"/>
              <a:t> defCat </a:t>
            </a:r>
            <a:r>
              <a:rPr lang="zh-CN" altLang="en-US"/>
              <a:t>中，从而保证是在所有</a:t>
            </a:r>
            <a:r>
              <a:rPr lang="en-US" altLang="zh-CN"/>
              <a:t> emplace </a:t>
            </a:r>
            <a:r>
              <a:rPr lang="zh-CN" altLang="en-US"/>
              <a:t>之前就初始化过，因此不会有</a:t>
            </a:r>
            <a:r>
              <a:rPr lang="en-US" altLang="zh-CN"/>
              <a:t> segfault </a:t>
            </a:r>
            <a:r>
              <a:rPr lang="zh-CN" altLang="en-US"/>
              <a:t>的问题了！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48960" y="1753235"/>
            <a:ext cx="6543040" cy="5104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80" y="5601970"/>
            <a:ext cx="1675130" cy="8661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函数表结合工厂模式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3475" y="2104390"/>
            <a:ext cx="5978525" cy="47536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121410"/>
            <a:ext cx="6227445" cy="2698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9525"/>
            <a:ext cx="622681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中定义节点的宏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 Zeno </a:t>
            </a:r>
            <a:r>
              <a:rPr lang="zh-CN" altLang="en-US"/>
              <a:t>中每个节点还额外有一个</a:t>
            </a:r>
            <a:r>
              <a:rPr lang="en-US" altLang="zh-CN"/>
              <a:t> Descriptor </a:t>
            </a:r>
            <a:r>
              <a:rPr lang="zh-CN" altLang="en-US"/>
              <a:t>的信息，因此遵循以下格式：</a:t>
            </a:r>
            <a:endParaRPr lang="zh-CN" altLang="en-US"/>
          </a:p>
          <a:p>
            <a:r>
              <a:rPr lang="en-US" altLang="zh-CN"/>
              <a:t>ZENO_DEFNODE(ClassName)({...&lt;descriptor-brace-initializer&gt;...})</a:t>
            </a:r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3063875"/>
            <a:ext cx="1072769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4286250"/>
            <a:ext cx="706755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Descriptor </a:t>
            </a:r>
            <a:r>
              <a:rPr lang="zh-CN" altLang="en-US"/>
              <a:t>的定义</a:t>
            </a:r>
            <a:endParaRPr lang="zh-CN" alt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在参数类型已经确定的情况下，例如：</a:t>
            </a:r>
            <a:endParaRPr lang="zh-CN" altLang="en-US"/>
          </a:p>
          <a:p>
            <a:r>
              <a:rPr lang="en-US" altLang="zh-CN"/>
              <a:t>void func(Descriptor const &amp;desc);</a:t>
            </a:r>
            <a:endParaRPr lang="en-US" altLang="zh-CN"/>
          </a:p>
          <a:p>
            <a:r>
              <a:rPr lang="zh-CN" altLang="en-US"/>
              <a:t>则</a:t>
            </a:r>
            <a:r>
              <a:rPr lang="en-US" altLang="zh-CN"/>
              <a:t> </a:t>
            </a:r>
            <a:r>
              <a:rPr lang="en-US"/>
              <a:t>func(Descriptor(...));</a:t>
            </a:r>
            <a:endParaRPr lang="en-US"/>
          </a:p>
          <a:p>
            <a:r>
              <a:rPr lang="zh-CN" altLang="en-US"/>
              <a:t>与</a:t>
            </a:r>
            <a:r>
              <a:rPr lang="en-US" altLang="zh-CN"/>
              <a:t> func({...});</a:t>
            </a:r>
            <a:endParaRPr lang="en-US" altLang="zh-CN"/>
          </a:p>
          <a:p>
            <a:r>
              <a:rPr lang="zh-CN" altLang="en-US"/>
              <a:t>等价（</a:t>
            </a:r>
            <a:r>
              <a:rPr lang="en-US" altLang="zh-CN"/>
              <a:t>C++11 </a:t>
            </a:r>
            <a:r>
              <a:rPr lang="zh-CN" altLang="en-US"/>
              <a:t>起）。</a:t>
            </a:r>
            <a:endParaRPr lang="zh-CN" altLang="en-US"/>
          </a:p>
        </p:txBody>
      </p:sp>
      <p:pic>
        <p:nvPicPr>
          <p:cNvPr id="7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207260"/>
            <a:ext cx="5406390" cy="358838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中一切节点的基类</a:t>
            </a:r>
            <a:endParaRPr lang="zh-CN" altLang="en-US"/>
          </a:p>
        </p:txBody>
      </p:sp>
      <p:sp>
        <p:nvSpPr>
          <p:cNvPr id="9" name="Content Placeholder 8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输入输出全部存储在节点的</a:t>
            </a:r>
            <a:r>
              <a:rPr lang="en-US" altLang="zh-CN"/>
              <a:t> inputs </a:t>
            </a:r>
            <a:r>
              <a:rPr lang="zh-CN" altLang="en-US"/>
              <a:t>和</a:t>
            </a:r>
            <a:r>
              <a:rPr lang="en-US" altLang="zh-CN"/>
              <a:t> outputs </a:t>
            </a:r>
            <a:r>
              <a:rPr lang="zh-CN" altLang="en-US"/>
              <a:t>成员变量上。</a:t>
            </a:r>
            <a:endParaRPr lang="zh-CN" altLang="en-US"/>
          </a:p>
          <a:p>
            <a:r>
              <a:rPr lang="en-US" altLang="zh-CN"/>
              <a:t>inputBounds </a:t>
            </a:r>
            <a:r>
              <a:rPr lang="zh-CN" altLang="en-US"/>
              <a:t>表示他连接在哪个节点的哪个端口上，比如</a:t>
            </a:r>
            <a:r>
              <a:rPr lang="en-US" altLang="zh-CN"/>
              <a:t> {“PrimitiveCreate”, “prim”} </a:t>
            </a:r>
            <a:r>
              <a:rPr lang="zh-CN" altLang="en-US"/>
              <a:t>就表示这个端口连接了</a:t>
            </a:r>
            <a:r>
              <a:rPr lang="en-US" altLang="zh-CN"/>
              <a:t> PrimitiveCreate </a:t>
            </a:r>
            <a:r>
              <a:rPr lang="zh-CN" altLang="en-US"/>
              <a:t>节点的</a:t>
            </a:r>
            <a:r>
              <a:rPr lang="en-US" altLang="zh-CN"/>
              <a:t> prim </a:t>
            </a:r>
            <a:r>
              <a:rPr lang="zh-CN" altLang="en-US"/>
              <a:t>输出端口。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zany </a:t>
            </a:r>
            <a:r>
              <a:rPr lang="zh-CN" altLang="en-US"/>
              <a:t>是</a:t>
            </a:r>
            <a:r>
              <a:rPr lang="en-US" altLang="zh-CN"/>
              <a:t> shared_ptr&lt;IObject&gt; </a:t>
            </a:r>
            <a:r>
              <a:rPr lang="zh-CN" altLang="en-US"/>
              <a:t>的缩写）</a:t>
            </a:r>
            <a:endParaRPr lang="zh-CN" altLang="en-US"/>
          </a:p>
        </p:txBody>
      </p:sp>
      <p:pic>
        <p:nvPicPr>
          <p:cNvPr id="10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19470" y="449580"/>
            <a:ext cx="6272530" cy="64084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一个节点的定义，以</a:t>
            </a:r>
            <a:r>
              <a:rPr lang="en-US" altLang="zh-CN"/>
              <a:t> MakeBoxPrimitive </a:t>
            </a:r>
            <a:r>
              <a:rPr lang="zh-CN" altLang="en-US"/>
              <a:t>为例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405" y="1699260"/>
            <a:ext cx="5419090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1788795"/>
            <a:ext cx="4262120" cy="4239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/>
              <a:t>中的基本类型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IObject </a:t>
            </a:r>
            <a:r>
              <a:rPr lang="zh-CN" altLang="en-US"/>
              <a:t>一切对象的</a:t>
            </a:r>
            <a:r>
              <a:rPr lang="zh-CN" altLang="en-US">
                <a:sym typeface="+mn-ea"/>
              </a:rPr>
              <a:t>公共</a:t>
            </a:r>
            <a:r>
              <a:rPr lang="zh-CN" altLang="en-US"/>
              <a:t>基类。</a:t>
            </a:r>
            <a:endParaRPr lang="zh-CN" altLang="en-US"/>
          </a:p>
          <a:p>
            <a:r>
              <a:rPr lang="en-US" altLang="zh-CN"/>
              <a:t>INode </a:t>
            </a:r>
            <a:r>
              <a:rPr lang="zh-CN" altLang="en-US"/>
              <a:t>一切节点的公共基类。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204470"/>
            <a:ext cx="2457450" cy="644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55" y="0"/>
            <a:ext cx="241935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MaxBoxPrimitive </a:t>
            </a:r>
            <a:r>
              <a:rPr lang="zh-CN" altLang="en-US"/>
              <a:t>节点的内部：</a:t>
            </a:r>
            <a:r>
              <a:rPr lang="en-US" altLang="zh-CN"/>
              <a:t>apply </a:t>
            </a:r>
            <a:r>
              <a:rPr lang="zh-CN" altLang="en-US"/>
              <a:t>的定义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9545" y="2705100"/>
            <a:ext cx="8930640" cy="25914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15390" y="1737360"/>
            <a:ext cx="963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 get_input&lt;T&gt;(“name”) </a:t>
            </a:r>
            <a:r>
              <a:rPr lang="zh-CN" altLang="en-US"/>
              <a:t>获取端口名</a:t>
            </a:r>
            <a:r>
              <a:rPr lang="en-US" altLang="zh-CN"/>
              <a:t> name </a:t>
            </a:r>
            <a:r>
              <a:rPr lang="zh-CN" altLang="en-US"/>
              <a:t>上类型为</a:t>
            </a:r>
            <a:r>
              <a:rPr lang="en-US" altLang="zh-CN"/>
              <a:t> T </a:t>
            </a:r>
            <a:r>
              <a:rPr lang="zh-CN" altLang="en-US"/>
              <a:t>的对象，如果类型不是</a:t>
            </a:r>
            <a:r>
              <a:rPr lang="en-US" altLang="zh-CN"/>
              <a:t> T</a:t>
            </a:r>
            <a:r>
              <a:rPr lang="zh-CN" altLang="en-US"/>
              <a:t>，则出错。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NumericObject </a:t>
            </a:r>
            <a:r>
              <a:rPr lang="zh-CN" altLang="en-US"/>
              <a:t>的定义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43230" y="1825625"/>
            <a:ext cx="5386070" cy="4351655"/>
          </a:xfrm>
        </p:spPr>
        <p:txBody>
          <a:bodyPr/>
          <a:p>
            <a:r>
              <a:rPr lang="en-US" altLang="zh-CN"/>
              <a:t>NumericObject </a:t>
            </a:r>
            <a:r>
              <a:rPr lang="zh-CN" altLang="en-US"/>
              <a:t>是基于</a:t>
            </a:r>
            <a:r>
              <a:rPr lang="en-US" altLang="zh-CN"/>
              <a:t> std::variant 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注意他的</a:t>
            </a:r>
            <a:r>
              <a:rPr lang="en-US" altLang="zh-CN"/>
              <a:t> get </a:t>
            </a:r>
            <a:r>
              <a:rPr lang="zh-CN" altLang="en-US"/>
              <a:t>成员函数，这和</a:t>
            </a:r>
            <a:r>
              <a:rPr lang="en-US" altLang="zh-CN"/>
              <a:t> std::get </a:t>
            </a:r>
            <a:r>
              <a:rPr lang="zh-CN" altLang="en-US"/>
              <a:t>相比更安全，例如</a:t>
            </a:r>
            <a:r>
              <a:rPr lang="en-US" altLang="zh-CN"/>
              <a:t> value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类型，但用户却调用了</a:t>
            </a:r>
            <a:r>
              <a:rPr lang="en-US" altLang="zh-CN"/>
              <a:t> get&lt;float&gt;</a:t>
            </a:r>
            <a:r>
              <a:rPr lang="zh-CN" altLang="en-US"/>
              <a:t>。则这里</a:t>
            </a:r>
            <a:r>
              <a:rPr lang="en-US" altLang="zh-CN"/>
              <a:t> is_constructible </a:t>
            </a:r>
            <a:r>
              <a:rPr lang="zh-CN" altLang="en-US"/>
              <a:t>是</a:t>
            </a:r>
            <a:r>
              <a:rPr lang="en-US" altLang="zh-CN"/>
              <a:t> true</a:t>
            </a:r>
            <a:r>
              <a:rPr lang="zh-CN" altLang="en-US"/>
              <a:t>，不会出错，而是会自动把</a:t>
            </a:r>
            <a:r>
              <a:rPr lang="en-US" altLang="zh-CN"/>
              <a:t> float </a:t>
            </a:r>
            <a:r>
              <a:rPr lang="zh-CN" altLang="en-US"/>
              <a:t>转换成</a:t>
            </a:r>
            <a:r>
              <a:rPr lang="en-US" altLang="zh-CN"/>
              <a:t> int </a:t>
            </a:r>
            <a:r>
              <a:rPr lang="zh-CN" altLang="en-US"/>
              <a:t>类型。同样地如果输入是</a:t>
            </a:r>
            <a:r>
              <a:rPr lang="en-US" altLang="zh-CN"/>
              <a:t> float</a:t>
            </a:r>
            <a:r>
              <a:rPr lang="zh-CN" altLang="en-US"/>
              <a:t>，却调用了</a:t>
            </a:r>
            <a:r>
              <a:rPr lang="en-US" altLang="zh-CN"/>
              <a:t> get&lt;vec3f&gt; </a:t>
            </a:r>
            <a:r>
              <a:rPr lang="zh-CN" altLang="en-US"/>
              <a:t>的话，那么就相当于</a:t>
            </a:r>
            <a:r>
              <a:rPr lang="en-US" altLang="zh-CN"/>
              <a:t> vec3f(val) </a:t>
            </a:r>
            <a:r>
              <a:rPr lang="zh-CN" altLang="en-US"/>
              <a:t>也就是三个分量都是</a:t>
            </a:r>
            <a:r>
              <a:rPr lang="en-US" altLang="zh-CN"/>
              <a:t> val </a:t>
            </a:r>
            <a:r>
              <a:rPr lang="zh-CN" altLang="en-US"/>
              <a:t>的三维矢量，同样不会出错。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0620" y="470535"/>
            <a:ext cx="5961380" cy="638746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MaxBoxPrimitive </a:t>
            </a:r>
            <a:r>
              <a:rPr lang="zh-CN" altLang="en-US"/>
              <a:t>节点的内部：</a:t>
            </a:r>
            <a:r>
              <a:rPr lang="en-US" altLang="zh-CN"/>
              <a:t>apply </a:t>
            </a:r>
            <a:r>
              <a:rPr lang="zh-CN" altLang="en-US"/>
              <a:t>的定义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194675" y="2738755"/>
            <a:ext cx="3406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通过</a:t>
            </a:r>
            <a:r>
              <a:rPr lang="en-US" altLang="zh-CN"/>
              <a:t> set_output(“name”, std::move(obj)) </a:t>
            </a:r>
            <a:r>
              <a:rPr lang="zh-CN" altLang="en-US"/>
              <a:t>来指定名字为</a:t>
            </a:r>
            <a:r>
              <a:rPr lang="en-US" altLang="zh-CN"/>
              <a:t> name </a:t>
            </a:r>
            <a:r>
              <a:rPr lang="zh-CN" altLang="en-US"/>
              <a:t>的输出端口对象为</a:t>
            </a:r>
            <a:r>
              <a:rPr lang="en-US" altLang="zh-CN"/>
              <a:t> obj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7565" y="1584325"/>
            <a:ext cx="5367020" cy="48228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再看一个节点的定义，以</a:t>
            </a:r>
            <a:r>
              <a:rPr lang="en-US" altLang="zh-CN"/>
              <a:t> PrimitiveCalcNormal </a:t>
            </a:r>
            <a:r>
              <a:rPr lang="zh-CN" altLang="en-US"/>
              <a:t>为例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2845" y="1833880"/>
            <a:ext cx="692467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再看看</a:t>
            </a:r>
            <a:r>
              <a:rPr lang="en-US" altLang="zh-CN"/>
              <a:t> </a:t>
            </a:r>
            <a:r>
              <a:rPr lang="en-US"/>
              <a:t>PrimitiveObject </a:t>
            </a:r>
            <a:r>
              <a:rPr lang="zh-CN" altLang="en-US"/>
              <a:t>的定义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0295" y="2130425"/>
            <a:ext cx="7090410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多态的经典案例</a:t>
            </a:r>
            <a:endParaRPr lang="zh-CN"/>
          </a:p>
        </p:txBody>
      </p:sp>
      <p:sp>
        <p:nvSpPr>
          <p:cNvPr id="10" name="Content Placeholder 9"/>
          <p:cNvSpPr/>
          <p:nvPr>
            <p:ph sz="half" idx="1"/>
          </p:nvPr>
        </p:nvSpPr>
        <p:spPr>
          <a:xfrm>
            <a:off x="647700" y="1825625"/>
            <a:ext cx="5876290" cy="4351655"/>
          </a:xfrm>
        </p:spPr>
        <p:txBody>
          <a:bodyPr/>
          <a:p>
            <a:r>
              <a:rPr lang="en-US"/>
              <a:t>IObject </a:t>
            </a:r>
            <a:r>
              <a:rPr lang="zh-CN" altLang="en-US"/>
              <a:t>具有一个</a:t>
            </a:r>
            <a:r>
              <a:rPr lang="en-US" altLang="zh-CN"/>
              <a:t> </a:t>
            </a:r>
            <a:r>
              <a:rPr lang="en-US"/>
              <a:t>eatFood </a:t>
            </a:r>
            <a:r>
              <a:rPr lang="zh-CN" altLang="en-US"/>
              <a:t>纯虚函数，而</a:t>
            </a:r>
            <a:r>
              <a:rPr lang="en-US" altLang="zh-CN"/>
              <a:t> CatObject </a:t>
            </a:r>
            <a:r>
              <a:rPr lang="zh-CN" altLang="en-US"/>
              <a:t>和</a:t>
            </a:r>
            <a:r>
              <a:rPr lang="en-US" altLang="zh-CN"/>
              <a:t> DogObject </a:t>
            </a:r>
            <a:r>
              <a:rPr lang="zh-CN" altLang="en-US"/>
              <a:t>继承自</a:t>
            </a:r>
            <a:r>
              <a:rPr lang="en-US" altLang="zh-CN"/>
              <a:t> IObject</a:t>
            </a:r>
            <a:r>
              <a:rPr lang="zh-CN" altLang="en-US"/>
              <a:t>，他们实现了</a:t>
            </a:r>
            <a:r>
              <a:rPr lang="en-US" altLang="zh-CN"/>
              <a:t> eatFood </a:t>
            </a:r>
            <a:r>
              <a:rPr lang="zh-CN" altLang="en-US"/>
              <a:t>这个虚函数，实现了多态。</a:t>
            </a:r>
            <a:endParaRPr lang="zh-CN" altLang="en-US"/>
          </a:p>
          <a:p>
            <a:r>
              <a:rPr lang="zh-CN" altLang="en-US"/>
              <a:t>注意这里解构函数（</a:t>
            </a:r>
            <a:r>
              <a:rPr lang="en-US" altLang="zh-CN"/>
              <a:t>~IObject</a:t>
            </a:r>
            <a:r>
              <a:rPr lang="zh-CN" altLang="en-US"/>
              <a:t>）也需要是虚函数，否则以</a:t>
            </a:r>
            <a:r>
              <a:rPr lang="en-US" altLang="zh-CN"/>
              <a:t> IObject * </a:t>
            </a:r>
            <a:r>
              <a:rPr lang="zh-CN" altLang="en-US"/>
              <a:t>存储的指针在</a:t>
            </a:r>
            <a:r>
              <a:rPr lang="en-US" altLang="zh-CN"/>
              <a:t> delete </a:t>
            </a:r>
            <a:r>
              <a:rPr lang="zh-CN" altLang="en-US"/>
              <a:t>时只会释放</a:t>
            </a:r>
            <a:r>
              <a:rPr lang="en-US" altLang="zh-CN"/>
              <a:t> IObject </a:t>
            </a:r>
            <a:r>
              <a:rPr lang="zh-CN" altLang="en-US"/>
              <a:t>里的成员，而不会释放</a:t>
            </a:r>
            <a:r>
              <a:rPr lang="en-US" altLang="zh-CN"/>
              <a:t> CatObject </a:t>
            </a:r>
            <a:r>
              <a:rPr lang="zh-CN" altLang="en-US"/>
              <a:t>里的成员</a:t>
            </a:r>
            <a:r>
              <a:rPr lang="en-US" altLang="zh-CN"/>
              <a:t> string m_catFood</a:t>
            </a:r>
            <a:r>
              <a:rPr lang="zh-CN" altLang="en-US"/>
              <a:t>。所以这里的解构函数也是多态的，他根据类型的不同调用不同派生类的解构函数。</a:t>
            </a:r>
            <a:endParaRPr lang="zh-CN" altLang="en-US"/>
          </a:p>
        </p:txBody>
      </p:sp>
      <p:pic>
        <p:nvPicPr>
          <p:cNvPr id="11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96430" y="18415"/>
            <a:ext cx="5195570" cy="6839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多态用于设计模式之“模板模式</a:t>
            </a:r>
            <a:r>
              <a:rPr lang="zh-CN">
                <a:sym typeface="+mn-ea"/>
              </a:rPr>
              <a:t>”</a:t>
            </a:r>
            <a:endParaRPr lang="en-US" altLang="zh-CN"/>
          </a:p>
        </p:txBody>
      </p:sp>
      <p:sp>
        <p:nvSpPr>
          <p:cNvPr id="10" name="Content Placeholder 9"/>
          <p:cNvSpPr/>
          <p:nvPr>
            <p:ph idx="1"/>
          </p:nvPr>
        </p:nvSpPr>
        <p:spPr>
          <a:xfrm>
            <a:off x="34290" y="1825625"/>
            <a:ext cx="11742420" cy="4351655"/>
          </a:xfrm>
        </p:spPr>
        <p:txBody>
          <a:bodyPr/>
          <a:p>
            <a:r>
              <a:rPr lang="zh-CN"/>
              <a:t>这样之后如果有一个任务是要基于</a:t>
            </a:r>
            <a:r>
              <a:rPr lang="en-US" altLang="zh-CN"/>
              <a:t> eatFood </a:t>
            </a:r>
            <a:r>
              <a:rPr lang="zh-CN" altLang="en-US"/>
              <a:t>做文章，比如要重复</a:t>
            </a:r>
            <a:r>
              <a:rPr lang="en-US" altLang="zh-CN"/>
              <a:t> eatFood </a:t>
            </a:r>
            <a:r>
              <a:rPr lang="zh-CN" altLang="en-US"/>
              <a:t>两遍。</a:t>
            </a:r>
            <a:endParaRPr lang="zh-CN" altLang="en-US"/>
          </a:p>
          <a:p>
            <a:r>
              <a:rPr lang="zh-CN" altLang="en-US"/>
              <a:t>就可以封装到一个函数</a:t>
            </a:r>
            <a:r>
              <a:rPr lang="en-US" altLang="zh-CN"/>
              <a:t> eatTwice </a:t>
            </a:r>
            <a:r>
              <a:rPr lang="zh-CN" altLang="en-US"/>
              <a:t>里，这个函数只需接受他们共同的基类</a:t>
            </a:r>
            <a:r>
              <a:rPr lang="en-US" altLang="zh-CN"/>
              <a:t> IObject </a:t>
            </a:r>
            <a:r>
              <a:rPr lang="zh-CN" altLang="en-US"/>
              <a:t>作为参数，然后调用</a:t>
            </a:r>
            <a:r>
              <a:rPr lang="en-US" altLang="zh-CN"/>
              <a:t> eatFood </a:t>
            </a:r>
            <a:r>
              <a:rPr lang="zh-CN" altLang="en-US"/>
              <a:t>这个虚函数来做事（而不是直接操作具体的</a:t>
            </a:r>
            <a:r>
              <a:rPr lang="zh-CN" altLang="en-US">
                <a:sym typeface="+mn-ea"/>
              </a:rPr>
              <a:t>猫和狗本身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这样只需要写一遍</a:t>
            </a:r>
            <a:r>
              <a:rPr lang="en-US" altLang="zh-CN"/>
              <a:t> eatTwice</a:t>
            </a:r>
            <a:r>
              <a:rPr lang="zh-CN" altLang="en-US"/>
              <a:t>，就可以对猫和狗都适用，实现代码的复用（</a:t>
            </a:r>
            <a:r>
              <a:rPr lang="en-US" altLang="zh-CN"/>
              <a:t>dont-repeat-yourself</a:t>
            </a:r>
            <a:r>
              <a:rPr lang="zh-CN" altLang="en-US"/>
              <a:t>），也让函数的作者不必去关注点从</a:t>
            </a:r>
            <a:r>
              <a:rPr lang="zh-CN" altLang="en-US">
                <a:sym typeface="+mn-ea"/>
              </a:rPr>
              <a:t>猫和狗的其他具体细节，只需把握住他们统一具有的“吃”这个接口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985" y="3758565"/>
            <a:ext cx="5835015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9200"/>
            <a:ext cx="6207760" cy="2999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405" y="368935"/>
            <a:ext cx="3073400" cy="1215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小知识：</a:t>
            </a:r>
            <a:r>
              <a:rPr lang="en-US" altLang="zh-CN"/>
              <a:t>shared_ptr </a:t>
            </a:r>
            <a:r>
              <a:rPr lang="zh-CN" altLang="en-US"/>
              <a:t>如何深拷贝？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5165" y="2512695"/>
            <a:ext cx="5105400" cy="29762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9645" y="2512695"/>
            <a:ext cx="5045710" cy="29768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15770" y="19977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浅拷贝：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653655" y="19977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深拷贝：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716645" y="4460240"/>
            <a:ext cx="229933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思考：能不能把拷贝构造函数也作为虚函数？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现在我们的需求有变，不是去对同一个对象调用两次</a:t>
            </a:r>
            <a:r>
              <a:rPr lang="en-US" altLang="zh-CN"/>
              <a:t> eatTwice</a:t>
            </a:r>
            <a:r>
              <a:rPr lang="zh-CN" altLang="en-US"/>
              <a:t>，而是先把对象复制一份拷贝，然后对对象本身和他的拷贝都调用一次</a:t>
            </a:r>
            <a:r>
              <a:rPr lang="en-US" altLang="zh-CN"/>
              <a:t> eatFood </a:t>
            </a:r>
            <a:r>
              <a:rPr lang="zh-CN" altLang="en-US"/>
              <a:t>虚函数。</a:t>
            </a:r>
            <a:endParaRPr lang="zh-CN" altLang="en-US"/>
          </a:p>
          <a:p>
            <a:r>
              <a:rPr lang="zh-CN" altLang="en-US"/>
              <a:t>代码如下，这要怎么个封装法呢？你可能会想，是不是可以把拷贝构造函数也声明为虚函数，这样就能实现了拷贝的多态？不行，因为</a:t>
            </a:r>
            <a:r>
              <a:rPr lang="en-US" altLang="zh-CN"/>
              <a:t> C++ </a:t>
            </a:r>
            <a:r>
              <a:rPr lang="zh-CN" altLang="en-US"/>
              <a:t>规定“构造函数不能是虚函数”。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015" y="3511550"/>
            <a:ext cx="6587490" cy="3279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7367</Words>
  <Application>WPS Presentation</Application>
  <PresentationFormat>宽屏</PresentationFormat>
  <Paragraphs>277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Zeno中的现代C++最佳实践</vt:lpstr>
      <vt:lpstr>PowerPoint 演示文稿</vt:lpstr>
      <vt:lpstr>节点在 UI 中的表现</vt:lpstr>
      <vt:lpstr>PowerPoint 演示文稿</vt:lpstr>
      <vt:lpstr>Zeno 中的基本类型</vt:lpstr>
      <vt:lpstr>多态的经典案例</vt:lpstr>
      <vt:lpstr>多态用于设计模式之“模板模式”</vt:lpstr>
      <vt:lpstr>小知识：shared_ptr 如何深拷贝？</vt:lpstr>
      <vt:lpstr>思考：能不能把拷贝构造函数也作为虚函数？</vt:lpstr>
      <vt:lpstr>模板函数？未免有些差强人意</vt:lpstr>
      <vt:lpstr>正确解法：额外定义一个 clone 作为纯虚函数，然后让猫和狗分别实现他</vt:lpstr>
      <vt:lpstr>clone 的调用</vt:lpstr>
      <vt:lpstr>如何批量定义 clone 函数？</vt:lpstr>
      <vt:lpstr>如何批量定义 clone 函数？</vt:lpstr>
      <vt:lpstr>CRTP (Curiously Recurring Template Pattern / 奇异递归模板模式)</vt:lpstr>
      <vt:lpstr>CRTP 的一个注意点：如果派生类是模板类</vt:lpstr>
      <vt:lpstr>CRTP 的改进：如果基类还想基于另一个类</vt:lpstr>
      <vt:lpstr>IObject：一切 Zeno 对象的公共基类</vt:lpstr>
      <vt:lpstr>IObjectClone：自动实现所有 clone 系列虚函数</vt:lpstr>
      <vt:lpstr>等等，assign 是什么东西？</vt:lpstr>
      <vt:lpstr>Zeno 中对 OpenVDB 对象的封装</vt:lpstr>
      <vt:lpstr>类型擦除：还是以猫和狗为例</vt:lpstr>
      <vt:lpstr>类型擦除：还是以猫和狗为例</vt:lpstr>
      <vt:lpstr>类型擦除：还是以猫和狗为例</vt:lpstr>
      <vt:lpstr>类型擦除利用的是 C++ 模板的惰性实例化，Java 的泛型是做不到滴</vt:lpstr>
      <vt:lpstr>Zeno 中对 OpenVDB 的类型擦除</vt:lpstr>
      <vt:lpstr>Zeno 节点系统</vt:lpstr>
      <vt:lpstr>Zeno 节点系统</vt:lpstr>
      <vt:lpstr>节点在 UI 中的表现</vt:lpstr>
      <vt:lpstr>节点在 UI 中的表现</vt:lpstr>
      <vt:lpstr>节点在 UI 中的表现</vt:lpstr>
      <vt:lpstr>节点在 UI 中的表现</vt:lpstr>
      <vt:lpstr>main 函数第一个执行？</vt:lpstr>
      <vt:lpstr>全局变量初始化的妙用</vt:lpstr>
      <vt:lpstr>逗号表达式的妙用</vt:lpstr>
      <vt:lpstr>顺便一提：lambda 的妙用</vt:lpstr>
      <vt:lpstr>带有构造函数和解构函数的类</vt:lpstr>
      <vt:lpstr>静态初始化用于批量注册函数</vt:lpstr>
      <vt:lpstr>静态初始化的顺序是符号定义的顺序决定的，若在不同文件则顺序可能打乱</vt:lpstr>
      <vt:lpstr>函数体内的静态初始化</vt:lpstr>
      <vt:lpstr>如果函数体内的 static 变量是一个类呢？</vt:lpstr>
      <vt:lpstr>函数静态初始化可用于“懒汉单例模式”</vt:lpstr>
      <vt:lpstr>函数静态初始化和全局静态初始化的配合</vt:lpstr>
      <vt:lpstr>用包装，避免因为链接的不确定性打乱了静态初始化的顺序</vt:lpstr>
      <vt:lpstr>PowerPoint 演示文稿</vt:lpstr>
      <vt:lpstr>PowerPoint 演示文稿</vt:lpstr>
      <vt:lpstr>PowerPoint 演示文稿</vt:lpstr>
      <vt:lpstr>PowerPoint 演示文稿</vt:lpstr>
      <vt:lpstr>一个节点的定义，以 PrimitiveCalcNormal 为例</vt:lpstr>
      <vt:lpstr>PowerPoint 演示文稿</vt:lpstr>
      <vt:lpstr>PowerPoint 演示文稿</vt:lpstr>
      <vt:lpstr>MaxBoxPrimitive 节点的内部：apply 的定义</vt:lpstr>
      <vt:lpstr>一个节点的定义，以 PrimitiveCalcNormal 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115</cp:revision>
  <dcterms:created xsi:type="dcterms:W3CDTF">2022-04-10T04:07:46Z</dcterms:created>
  <dcterms:modified xsi:type="dcterms:W3CDTF">2022-04-10T04:07:46Z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