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1" r:id="rId2"/>
    <p:sldId id="279" r:id="rId3"/>
    <p:sldId id="280" r:id="rId4"/>
    <p:sldId id="262" r:id="rId5"/>
    <p:sldId id="260" r:id="rId6"/>
    <p:sldId id="257" r:id="rId7"/>
    <p:sldId id="283" r:id="rId8"/>
    <p:sldId id="259" r:id="rId9"/>
    <p:sldId id="284" r:id="rId10"/>
    <p:sldId id="286" r:id="rId11"/>
    <p:sldId id="265" r:id="rId12"/>
    <p:sldId id="266" r:id="rId13"/>
    <p:sldId id="267" r:id="rId14"/>
    <p:sldId id="270" r:id="rId15"/>
    <p:sldId id="271" r:id="rId16"/>
    <p:sldId id="282" r:id="rId17"/>
    <p:sldId id="272" r:id="rId18"/>
    <p:sldId id="273" r:id="rId19"/>
    <p:sldId id="287" r:id="rId20"/>
    <p:sldId id="285" r:id="rId21"/>
    <p:sldId id="274" r:id="rId22"/>
    <p:sldId id="275" r:id="rId23"/>
    <p:sldId id="276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40" autoAdjust="0"/>
  </p:normalViewPr>
  <p:slideViewPr>
    <p:cSldViewPr>
      <p:cViewPr varScale="1">
        <p:scale>
          <a:sx n="48" d="100"/>
          <a:sy n="48" d="100"/>
        </p:scale>
        <p:origin x="-20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0C674-0862-42CB-BF4D-1C4B89F9B018}" type="datetimeFigureOut">
              <a:rPr lang="zh-TW" altLang="en-US" smtClean="0"/>
              <a:t>2014/9/25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BDEB6-61B2-43AF-8B47-B82A526187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106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BDEB6-61B2-43AF-8B47-B82A5261875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60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pc="300" dirty="0" smtClean="0"/>
              <a:t>接收端讀取</a:t>
            </a:r>
            <a:r>
              <a:rPr lang="en-US" altLang="zh-TW" spc="300" dirty="0" smtClean="0"/>
              <a:t>8</a:t>
            </a:r>
            <a:r>
              <a:rPr lang="zh-TW" altLang="en-US" spc="300" dirty="0" smtClean="0"/>
              <a:t>位元回應</a:t>
            </a:r>
            <a:r>
              <a:rPr lang="en-US" altLang="zh-TW" spc="300" dirty="0" smtClean="0"/>
              <a:t>ACK</a:t>
            </a:r>
          </a:p>
          <a:p>
            <a:endParaRPr lang="en-US" altLang="zh-TW" spc="3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the device receiving the data sends back an acknowledge bit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BDEB6-61B2-43AF-8B47-B82A5261875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34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pc="300" dirty="0" smtClean="0"/>
              <a:t>傳送端送出</a:t>
            </a:r>
            <a:r>
              <a:rPr lang="en-US" altLang="zh-TW" spc="300" dirty="0" smtClean="0"/>
              <a:t>8</a:t>
            </a:r>
            <a:r>
              <a:rPr lang="zh-TW" altLang="en-US" spc="300" dirty="0" smtClean="0"/>
              <a:t>位元讀取</a:t>
            </a:r>
            <a:r>
              <a:rPr lang="en-US" altLang="zh-TW" spc="300" dirty="0" smtClean="0"/>
              <a:t>ACK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BDEB6-61B2-43AF-8B47-B82A5261875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898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主控端－寫入資料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在傳送完第八個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之後，再等待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slave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接受完成後，需將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SDA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設成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，此時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slave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會將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SDA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拉回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，表示接受動作完成。如果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acknowledge=HIGH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，也就是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slave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沒有拉成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則表示傳送失敗。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BDEB6-61B2-43AF-8B47-B82A5261875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930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BDEB6-61B2-43AF-8B47-B82A5261875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447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主控端－讀取資料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BDEB6-61B2-43AF-8B47-B82A5261875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587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BDEB6-61B2-43AF-8B47-B82A5261875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447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883B6-401B-4595-A33C-FC7E6161C425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5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BDEB6-61B2-43AF-8B47-B82A5261875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608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BDEB6-61B2-43AF-8B47-B82A5261875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463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defRPr/>
            </a:pPr>
            <a:r>
              <a:rPr lang="zh-TW" altLang="en-US" dirty="0" smtClean="0"/>
              <a:t>連接至</a:t>
            </a:r>
            <a:r>
              <a:rPr lang="en-US" altLang="zh-TW" dirty="0" smtClean="0"/>
              <a:t>I2C-bus</a:t>
            </a:r>
            <a:r>
              <a:rPr lang="zh-TW" altLang="en-US" dirty="0" smtClean="0"/>
              <a:t>的最大元件數，加總電容值應限制在</a:t>
            </a:r>
            <a:r>
              <a:rPr lang="en-US" altLang="zh-TW" dirty="0" smtClean="0"/>
              <a:t>400pF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BDEB6-61B2-43AF-8B47-B82A5261875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403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能夠控制信號的傳輸 和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clock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。當然，在任何時間點上只能有一個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endParaRPr lang="zh-TW" altLang="en-US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 smtClean="0"/>
          </a:p>
          <a:p>
            <a:r>
              <a:rPr lang="en-US" altLang="zh-TW" dirty="0" smtClean="0"/>
              <a:t>I2C </a:t>
            </a:r>
            <a:r>
              <a:rPr lang="zh-TW" altLang="en-US" dirty="0" smtClean="0"/>
              <a:t>在硬體連接上相當簡單，僅有兩條線路：</a:t>
            </a:r>
            <a:r>
              <a:rPr lang="en-US" altLang="zh-TW" dirty="0" smtClean="0"/>
              <a:t>SDA</a:t>
            </a:r>
            <a:r>
              <a:rPr lang="zh-TW" altLang="en-US" dirty="0" smtClean="0"/>
              <a:t>（</a:t>
            </a:r>
            <a:r>
              <a:rPr lang="en-US" altLang="zh-TW" dirty="0" smtClean="0"/>
              <a:t>Serial Data Line</a:t>
            </a:r>
            <a:r>
              <a:rPr lang="zh-TW" altLang="en-US" dirty="0" smtClean="0"/>
              <a:t>）資料</a:t>
            </a:r>
          </a:p>
          <a:p>
            <a:r>
              <a:rPr lang="zh-TW" altLang="en-US" dirty="0" smtClean="0"/>
              <a:t>線、</a:t>
            </a:r>
            <a:r>
              <a:rPr lang="en-US" altLang="zh-TW" dirty="0" smtClean="0"/>
              <a:t>SCL</a:t>
            </a:r>
            <a:r>
              <a:rPr lang="zh-TW" altLang="en-US" dirty="0" smtClean="0"/>
              <a:t>（</a:t>
            </a:r>
            <a:r>
              <a:rPr lang="en-US" altLang="zh-TW" dirty="0" smtClean="0"/>
              <a:t>Serial Clock Line</a:t>
            </a:r>
            <a:r>
              <a:rPr lang="zh-TW" altLang="en-US" dirty="0" smtClean="0"/>
              <a:t>，有些也寫成 </a:t>
            </a:r>
            <a:r>
              <a:rPr lang="en-US" altLang="zh-TW" dirty="0" smtClean="0"/>
              <a:t>SCK </a:t>
            </a:r>
            <a:r>
              <a:rPr lang="zh-TW" altLang="en-US" dirty="0" smtClean="0"/>
              <a:t>）時脈線，所有 </a:t>
            </a:r>
            <a:r>
              <a:rPr lang="en-US" altLang="zh-TW" dirty="0" smtClean="0"/>
              <a:t>I2C </a:t>
            </a:r>
            <a:r>
              <a:rPr lang="zh-TW" altLang="en-US" dirty="0" smtClean="0"/>
              <a:t>裝置</a:t>
            </a:r>
          </a:p>
          <a:p>
            <a:r>
              <a:rPr lang="zh-TW" altLang="en-US" dirty="0" smtClean="0"/>
              <a:t>都並接這兩條線路，連接的都是開汲極（</a:t>
            </a:r>
            <a:r>
              <a:rPr lang="en-US" altLang="zh-TW" dirty="0" smtClean="0"/>
              <a:t>Open Drain</a:t>
            </a:r>
            <a:r>
              <a:rPr lang="zh-TW" altLang="en-US" dirty="0" smtClean="0"/>
              <a:t>）的 </a:t>
            </a:r>
            <a:r>
              <a:rPr lang="en-US" altLang="zh-TW" dirty="0" smtClean="0"/>
              <a:t>I/O </a:t>
            </a:r>
            <a:r>
              <a:rPr lang="zh-TW" altLang="en-US" dirty="0" smtClean="0"/>
              <a:t>接腳，亦即接</a:t>
            </a:r>
          </a:p>
          <a:p>
            <a:r>
              <a:rPr lang="zh-TW" altLang="en-US" dirty="0" smtClean="0"/>
              <a:t>腳內部的開關在導通時為接地的邏輯低準位（</a:t>
            </a:r>
            <a:r>
              <a:rPr lang="en-US" altLang="zh-TW" dirty="0" smtClean="0"/>
              <a:t>Low</a:t>
            </a:r>
            <a:r>
              <a:rPr lang="zh-TW" altLang="en-US" dirty="0" smtClean="0"/>
              <a:t>），而不導通時則形同斷</a:t>
            </a:r>
          </a:p>
          <a:p>
            <a:r>
              <a:rPr lang="zh-TW" altLang="en-US" dirty="0" smtClean="0"/>
              <a:t>線浮接，不過 </a:t>
            </a:r>
            <a:r>
              <a:rPr lang="en-US" altLang="zh-TW" dirty="0" smtClean="0"/>
              <a:t>I2C </a:t>
            </a:r>
            <a:r>
              <a:rPr lang="zh-TW" altLang="en-US" dirty="0" smtClean="0"/>
              <a:t>並不是要使用浮接狀態，而是要使用真正的邏輯高準位，</a:t>
            </a:r>
          </a:p>
          <a:p>
            <a:r>
              <a:rPr lang="zh-TW" altLang="en-US" dirty="0" smtClean="0"/>
              <a:t>所以在 </a:t>
            </a:r>
            <a:r>
              <a:rPr lang="en-US" altLang="zh-TW" dirty="0" smtClean="0"/>
              <a:t>SDA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SCL </a:t>
            </a:r>
            <a:r>
              <a:rPr lang="zh-TW" altLang="en-US" dirty="0" smtClean="0"/>
              <a:t>兩線上都加入提升電阻（</a:t>
            </a:r>
            <a:r>
              <a:rPr lang="en-US" altLang="zh-TW" dirty="0" smtClean="0"/>
              <a:t>Pull-high resister</a:t>
            </a:r>
            <a:r>
              <a:rPr lang="zh-TW" altLang="en-US" dirty="0" smtClean="0"/>
              <a:t>），使未導通</a:t>
            </a:r>
          </a:p>
          <a:p>
            <a:r>
              <a:rPr lang="zh-TW" altLang="en-US" dirty="0" smtClean="0"/>
              <a:t>狀態下線路會處於邏輯高準位（</a:t>
            </a:r>
            <a:r>
              <a:rPr lang="en-US" altLang="zh-TW" dirty="0" smtClean="0"/>
              <a:t>High</a:t>
            </a:r>
            <a:r>
              <a:rPr lang="zh-TW" altLang="en-US" dirty="0" smtClean="0"/>
              <a:t>）狀態。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BDEB6-61B2-43AF-8B47-B82A5261875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250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多主总线，即它可以由多个连接的器件控制。 早期的</a:t>
            </a:r>
            <a:r>
              <a:rPr lang="en-US" altLang="zh-CN" dirty="0" smtClean="0"/>
              <a:t>I2C</a:t>
            </a:r>
            <a:r>
              <a:rPr lang="zh-CN" altLang="en-US" dirty="0" smtClean="0"/>
              <a:t>总线数据传输速率最高为</a:t>
            </a:r>
            <a:r>
              <a:rPr lang="en-US" altLang="zh-CN" dirty="0" smtClean="0"/>
              <a:t>100Kbits/s</a:t>
            </a:r>
            <a:r>
              <a:rPr lang="zh-CN" altLang="en-US" dirty="0" smtClean="0"/>
              <a:t>，采用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位寻址。但是由于数据传输速率和应用功能的迅速增加，</a:t>
            </a:r>
            <a:r>
              <a:rPr lang="en-US" altLang="zh-CN" dirty="0" smtClean="0"/>
              <a:t>I2C</a:t>
            </a:r>
            <a:r>
              <a:rPr lang="zh-CN" altLang="en-US" dirty="0" smtClean="0"/>
              <a:t>总线也增强为快速模式（</a:t>
            </a:r>
            <a:r>
              <a:rPr lang="en-US" altLang="zh-CN" dirty="0" smtClean="0"/>
              <a:t>400Kbits/s</a:t>
            </a:r>
            <a:r>
              <a:rPr lang="zh-CN" altLang="en-US" dirty="0" smtClean="0"/>
              <a:t>）和</a:t>
            </a:r>
            <a:r>
              <a:rPr lang="en-US" altLang="zh-CN" dirty="0" smtClean="0"/>
              <a:t>10</a:t>
            </a:r>
            <a:r>
              <a:rPr lang="zh-CN" altLang="en-US" dirty="0" smtClean="0"/>
              <a:t>位寻址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BDEB6-61B2-43AF-8B47-B82A5261875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8996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重點 </a:t>
            </a:r>
            <a:r>
              <a:rPr lang="en-US" altLang="zh-TW" dirty="0" smtClean="0"/>
              <a:t>:</a:t>
            </a:r>
            <a:r>
              <a:rPr lang="zh-TW" altLang="en-US" dirty="0" smtClean="0"/>
              <a:t>  開始要先決定要讀 </a:t>
            </a:r>
            <a:r>
              <a:rPr lang="en-US" altLang="zh-TW" dirty="0" smtClean="0"/>
              <a:t>or </a:t>
            </a:r>
            <a:r>
              <a:rPr lang="zh-TW" altLang="en-US" smtClean="0"/>
              <a:t>寫  </a:t>
            </a:r>
            <a:r>
              <a:rPr lang="en-US" altLang="zh-TW" baseline="0" smtClean="0"/>
              <a:t>, </a:t>
            </a:r>
            <a:r>
              <a:rPr lang="zh-TW" altLang="en-US" dirty="0" smtClean="0"/>
              <a:t>第八 </a:t>
            </a:r>
            <a:r>
              <a:rPr lang="en-US" altLang="zh-TW" dirty="0" smtClean="0"/>
              <a:t>bit </a:t>
            </a:r>
            <a:r>
              <a:rPr lang="zh-TW" altLang="en-US" dirty="0" smtClean="0"/>
              <a:t>控制要讀 </a:t>
            </a:r>
            <a:r>
              <a:rPr lang="en-US" altLang="zh-TW" dirty="0" smtClean="0"/>
              <a:t>or </a:t>
            </a:r>
            <a:r>
              <a:rPr lang="zh-TW" altLang="en-US" dirty="0" smtClean="0"/>
              <a:t>寫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1</a:t>
            </a:r>
            <a:r>
              <a:rPr lang="zh-TW" altLang="en-US" dirty="0" smtClean="0"/>
              <a:t>：主控端讀取資料</a:t>
            </a:r>
          </a:p>
          <a:p>
            <a:r>
              <a:rPr lang="en-US" altLang="zh-TW" dirty="0" smtClean="0"/>
              <a:t>0</a:t>
            </a:r>
            <a:r>
              <a:rPr lang="zh-TW" altLang="en-US" dirty="0" smtClean="0"/>
              <a:t>：主控端傳送資料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BDEB6-61B2-43AF-8B47-B82A5261875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166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SCL=HIGH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時，表示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SDA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穩定，可以做讀取動作。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SCL=LOW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時，表示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SDA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混亂，不可以讀取；因為此時可以設定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SDA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的值，也就是做寫入動作。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BDEB6-61B2-43AF-8B47-B82A5261875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43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在傳送完第八個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之後，再等待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slave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接受完成後，需將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SDA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設成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，此時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slave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會將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SDA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拉回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，表示接受動作完成。如果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acknowledge=HIGH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，也就是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slave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沒有拉成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則表示傳送失敗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BDEB6-61B2-43AF-8B47-B82A5261875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47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ACE-557A-4FE9-9E8A-4F077094074D}" type="datetimeFigureOut">
              <a:rPr lang="zh-TW" altLang="en-US" smtClean="0"/>
              <a:t>2014/9/25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9430-8E6D-4BF1-B36D-DA66C64FCB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97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ACE-557A-4FE9-9E8A-4F077094074D}" type="datetimeFigureOut">
              <a:rPr lang="zh-TW" altLang="en-US" smtClean="0"/>
              <a:t>2014/9/25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9430-8E6D-4BF1-B36D-DA66C64FCB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87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ACE-557A-4FE9-9E8A-4F077094074D}" type="datetimeFigureOut">
              <a:rPr lang="zh-TW" altLang="en-US" smtClean="0"/>
              <a:t>2014/9/25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9430-8E6D-4BF1-B36D-DA66C64FCB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84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ACE-557A-4FE9-9E8A-4F077094074D}" type="datetimeFigureOut">
              <a:rPr lang="zh-TW" altLang="en-US" smtClean="0"/>
              <a:t>2014/9/25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9430-8E6D-4BF1-B36D-DA66C64FCB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6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ACE-557A-4FE9-9E8A-4F077094074D}" type="datetimeFigureOut">
              <a:rPr lang="zh-TW" altLang="en-US" smtClean="0"/>
              <a:t>2014/9/25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9430-8E6D-4BF1-B36D-DA66C64FCB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45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ACE-557A-4FE9-9E8A-4F077094074D}" type="datetimeFigureOut">
              <a:rPr lang="zh-TW" altLang="en-US" smtClean="0"/>
              <a:t>2014/9/25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9430-8E6D-4BF1-B36D-DA66C64FCB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9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ACE-557A-4FE9-9E8A-4F077094074D}" type="datetimeFigureOut">
              <a:rPr lang="zh-TW" altLang="en-US" smtClean="0"/>
              <a:t>2014/9/25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9430-8E6D-4BF1-B36D-DA66C64FCB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35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ACE-557A-4FE9-9E8A-4F077094074D}" type="datetimeFigureOut">
              <a:rPr lang="zh-TW" altLang="en-US" smtClean="0"/>
              <a:t>2014/9/25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9430-8E6D-4BF1-B36D-DA66C64FCB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90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ACE-557A-4FE9-9E8A-4F077094074D}" type="datetimeFigureOut">
              <a:rPr lang="zh-TW" altLang="en-US" smtClean="0"/>
              <a:t>2014/9/25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9430-8E6D-4BF1-B36D-DA66C64FCB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85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ACE-557A-4FE9-9E8A-4F077094074D}" type="datetimeFigureOut">
              <a:rPr lang="zh-TW" altLang="en-US" smtClean="0"/>
              <a:t>2014/9/25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9430-8E6D-4BF1-B36D-DA66C64FCB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82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ACE-557A-4FE9-9E8A-4F077094074D}" type="datetimeFigureOut">
              <a:rPr lang="zh-TW" altLang="en-US" smtClean="0"/>
              <a:t>2014/9/25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9430-8E6D-4BF1-B36D-DA66C64FCB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5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A9ACE-557A-4FE9-9E8A-4F077094074D}" type="datetimeFigureOut">
              <a:rPr lang="zh-TW" altLang="en-US" smtClean="0"/>
              <a:t>2014/9/25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E9430-8E6D-4BF1-B36D-DA66C64FCB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48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Open_dra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Open_drai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C-bus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I²C uses only two bidirectional </a:t>
            </a:r>
            <a:r>
              <a:rPr lang="en-US" altLang="zh-TW" dirty="0">
                <a:hlinkClick r:id="rId3" tooltip="Open drain"/>
              </a:rPr>
              <a:t>open-drain</a:t>
            </a:r>
            <a:r>
              <a:rPr lang="en-US" altLang="zh-TW" dirty="0"/>
              <a:t> lines, Serial Data Line (SDA) and Serial Clock Line (SCL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I²C </a:t>
            </a:r>
            <a:r>
              <a:rPr lang="en-US" altLang="zh-TW" dirty="0"/>
              <a:t> is half duplex </a:t>
            </a:r>
            <a:r>
              <a:rPr lang="en-US" altLang="zh-TW" dirty="0" smtClean="0"/>
              <a:t>communication (Master and Slave)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6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413332" y="3219171"/>
            <a:ext cx="890188" cy="24482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841675" y="3219171"/>
            <a:ext cx="1571658" cy="24482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362" name="Picture 6" descr="I2C00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120" y="3219170"/>
            <a:ext cx="64484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1043609" y="1760959"/>
            <a:ext cx="1999902" cy="1080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Receive node</a:t>
            </a:r>
          </a:p>
          <a:p>
            <a:pPr algn="ctr"/>
            <a:r>
              <a:rPr lang="en-US" altLang="zh-TW" sz="2400" dirty="0" smtClean="0"/>
              <a:t>Read data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5647778" y="1706953"/>
            <a:ext cx="2236590" cy="10801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transmit </a:t>
            </a:r>
            <a:r>
              <a:rPr lang="en-US" altLang="zh-TW" sz="2400" dirty="0" smtClean="0"/>
              <a:t>node</a:t>
            </a:r>
          </a:p>
          <a:p>
            <a:pPr algn="ctr"/>
            <a:r>
              <a:rPr lang="en-US" altLang="zh-TW" sz="2400" dirty="0" smtClean="0"/>
              <a:t>Write data</a:t>
            </a:r>
            <a:endParaRPr lang="zh-TW" altLang="en-US" sz="2400" dirty="0"/>
          </a:p>
        </p:txBody>
      </p:sp>
      <p:sp>
        <p:nvSpPr>
          <p:cNvPr id="16" name="標題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300" dirty="0" smtClean="0"/>
              <a:t>I</a:t>
            </a:r>
            <a:r>
              <a:rPr lang="en-US" altLang="zh-TW" spc="300" baseline="30000" dirty="0" smtClean="0"/>
              <a:t>2</a:t>
            </a:r>
            <a:r>
              <a:rPr lang="en-US" altLang="zh-TW" spc="300" dirty="0" smtClean="0"/>
              <a:t>C-bus</a:t>
            </a:r>
            <a:r>
              <a:rPr lang="zh-TW" altLang="en-US" spc="300" dirty="0"/>
              <a:t> </a:t>
            </a:r>
            <a:r>
              <a:rPr lang="en-US" altLang="zh-TW" spc="300" dirty="0" smtClean="0"/>
              <a:t>Write</a:t>
            </a:r>
            <a:r>
              <a:rPr lang="zh-TW" altLang="en-US" spc="300" dirty="0"/>
              <a:t> </a:t>
            </a:r>
            <a:r>
              <a:rPr lang="en-US" altLang="zh-TW" spc="300" dirty="0" smtClean="0"/>
              <a:t>and Read</a:t>
            </a:r>
            <a:endParaRPr lang="zh-TW" altLang="en-US" spc="300" dirty="0"/>
          </a:p>
        </p:txBody>
      </p:sp>
      <p:sp>
        <p:nvSpPr>
          <p:cNvPr id="3" name="手繪多邊形 2"/>
          <p:cNvSpPr/>
          <p:nvPr/>
        </p:nvSpPr>
        <p:spPr>
          <a:xfrm>
            <a:off x="3024554" y="2307102"/>
            <a:ext cx="590843" cy="1153550"/>
          </a:xfrm>
          <a:custGeom>
            <a:avLst/>
            <a:gdLst>
              <a:gd name="connsiteX0" fmla="*/ 0 w 590843"/>
              <a:gd name="connsiteY0" fmla="*/ 0 h 1153550"/>
              <a:gd name="connsiteX1" fmla="*/ 590843 w 590843"/>
              <a:gd name="connsiteY1" fmla="*/ 0 h 1153550"/>
              <a:gd name="connsiteX2" fmla="*/ 590843 w 590843"/>
              <a:gd name="connsiteY2" fmla="*/ 1153550 h 115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843" h="1153550">
                <a:moveTo>
                  <a:pt x="0" y="0"/>
                </a:moveTo>
                <a:lnTo>
                  <a:pt x="590843" y="0"/>
                </a:lnTo>
                <a:lnTo>
                  <a:pt x="590843" y="1153550"/>
                </a:lnTo>
              </a:path>
            </a:pathLst>
          </a:custGeom>
          <a:ln>
            <a:solidFill>
              <a:schemeClr val="accent1">
                <a:lumMod val="75000"/>
              </a:schemeClr>
            </a:solidFill>
            <a:headEnd type="none" w="med" len="med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手繪多邊形 4"/>
          <p:cNvSpPr/>
          <p:nvPr/>
        </p:nvSpPr>
        <p:spPr>
          <a:xfrm>
            <a:off x="4867422" y="2250831"/>
            <a:ext cx="773723" cy="1209821"/>
          </a:xfrm>
          <a:custGeom>
            <a:avLst/>
            <a:gdLst>
              <a:gd name="connsiteX0" fmla="*/ 801859 w 801859"/>
              <a:gd name="connsiteY0" fmla="*/ 0 h 1209821"/>
              <a:gd name="connsiteX1" fmla="*/ 0 w 801859"/>
              <a:gd name="connsiteY1" fmla="*/ 0 h 1209821"/>
              <a:gd name="connsiteX2" fmla="*/ 0 w 801859"/>
              <a:gd name="connsiteY2" fmla="*/ 1209821 h 120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1859" h="1209821">
                <a:moveTo>
                  <a:pt x="801859" y="0"/>
                </a:moveTo>
                <a:lnTo>
                  <a:pt x="0" y="0"/>
                </a:lnTo>
                <a:lnTo>
                  <a:pt x="0" y="1209821"/>
                </a:lnTo>
              </a:path>
            </a:pathLst>
          </a:custGeom>
          <a:ln>
            <a:solidFill>
              <a:srgbClr val="C00000"/>
            </a:solidFill>
            <a:headEnd type="none" w="med" len="med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26DE-CBD0-4267-96CF-43C62AEDAE63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44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4" grpId="0" animBg="1"/>
      <p:bldP spid="6" grpId="0" animBg="1"/>
      <p:bldP spid="3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圖片 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79"/>
          <a:stretch/>
        </p:blipFill>
        <p:spPr bwMode="auto">
          <a:xfrm>
            <a:off x="357154" y="2708900"/>
            <a:ext cx="8329646" cy="36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Acknowledgement</a:t>
            </a:r>
            <a:endParaRPr lang="zh-TW" altLang="en-US" dirty="0"/>
          </a:p>
        </p:txBody>
      </p:sp>
      <p:cxnSp>
        <p:nvCxnSpPr>
          <p:cNvPr id="38" name="直線接點 37"/>
          <p:cNvCxnSpPr/>
          <p:nvPr/>
        </p:nvCxnSpPr>
        <p:spPr>
          <a:xfrm flipV="1">
            <a:off x="3779890" y="2924930"/>
            <a:ext cx="0" cy="2448340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flipV="1">
            <a:off x="4355970" y="2924930"/>
            <a:ext cx="0" cy="244834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圓角矩形 38"/>
          <p:cNvSpPr/>
          <p:nvPr/>
        </p:nvSpPr>
        <p:spPr>
          <a:xfrm>
            <a:off x="4932050" y="1832450"/>
            <a:ext cx="1800250" cy="864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傳送端</a:t>
            </a:r>
            <a:endParaRPr lang="en-US" altLang="zh-TW" sz="2400" dirty="0" smtClean="0"/>
          </a:p>
          <a:p>
            <a:pPr algn="ctr"/>
            <a:r>
              <a:rPr lang="zh-TW" altLang="en-US" sz="2400" dirty="0" smtClean="0"/>
              <a:t>改變資料</a:t>
            </a:r>
            <a:endParaRPr lang="zh-TW" altLang="en-US" sz="2400" dirty="0"/>
          </a:p>
        </p:txBody>
      </p:sp>
      <p:sp>
        <p:nvSpPr>
          <p:cNvPr id="42" name="圓角矩形 41"/>
          <p:cNvSpPr/>
          <p:nvPr/>
        </p:nvSpPr>
        <p:spPr>
          <a:xfrm>
            <a:off x="1331550" y="1832450"/>
            <a:ext cx="1800250" cy="864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接收</a:t>
            </a:r>
            <a:r>
              <a:rPr lang="zh-TW" altLang="en-US" sz="2400" dirty="0" smtClean="0"/>
              <a:t>端</a:t>
            </a:r>
            <a:endParaRPr lang="en-US" altLang="zh-TW" sz="2400" dirty="0" smtClean="0"/>
          </a:p>
          <a:p>
            <a:pPr algn="ctr"/>
            <a:r>
              <a:rPr lang="zh-TW" altLang="en-US" sz="2400" dirty="0" smtClean="0"/>
              <a:t>讀取資料</a:t>
            </a:r>
            <a:endParaRPr lang="zh-TW" altLang="en-US" sz="2400" dirty="0"/>
          </a:p>
        </p:txBody>
      </p:sp>
      <p:cxnSp>
        <p:nvCxnSpPr>
          <p:cNvPr id="43" name="肘形接點 42"/>
          <p:cNvCxnSpPr>
            <a:stCxn id="42" idx="3"/>
          </p:cNvCxnSpPr>
          <p:nvPr/>
        </p:nvCxnSpPr>
        <p:spPr>
          <a:xfrm>
            <a:off x="3131800" y="2264510"/>
            <a:ext cx="648090" cy="66042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肘形接點 44"/>
          <p:cNvCxnSpPr>
            <a:stCxn id="39" idx="1"/>
          </p:cNvCxnSpPr>
          <p:nvPr/>
        </p:nvCxnSpPr>
        <p:spPr>
          <a:xfrm rot="10800000" flipV="1">
            <a:off x="4355970" y="2264510"/>
            <a:ext cx="576080" cy="66042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26DE-CBD0-4267-96CF-43C62AEDAE63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84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流程圖: 人工作業 27"/>
          <p:cNvSpPr/>
          <p:nvPr/>
        </p:nvSpPr>
        <p:spPr>
          <a:xfrm flipV="1">
            <a:off x="10313043" y="4568269"/>
            <a:ext cx="432060" cy="288040"/>
          </a:xfrm>
          <a:prstGeom prst="flowChartManualOperation">
            <a:avLst/>
          </a:prstGeom>
          <a:ln w="285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450025" y="3850462"/>
            <a:ext cx="8367946" cy="2027017"/>
            <a:chOff x="450025" y="3850462"/>
            <a:chExt cx="8367946" cy="2027017"/>
          </a:xfrm>
        </p:grpSpPr>
        <p:grpSp>
          <p:nvGrpSpPr>
            <p:cNvPr id="94" name="群組 93"/>
            <p:cNvGrpSpPr/>
            <p:nvPr/>
          </p:nvGrpSpPr>
          <p:grpSpPr>
            <a:xfrm>
              <a:off x="450025" y="3850462"/>
              <a:ext cx="8353160" cy="432060"/>
              <a:chOff x="395420" y="2996940"/>
              <a:chExt cx="8353160" cy="432060"/>
            </a:xfrm>
          </p:grpSpPr>
          <p:sp>
            <p:nvSpPr>
              <p:cNvPr id="55" name="手繪多邊形 54"/>
              <p:cNvSpPr/>
              <p:nvPr/>
            </p:nvSpPr>
            <p:spPr>
              <a:xfrm>
                <a:off x="395420" y="2996940"/>
                <a:ext cx="1440200" cy="432060"/>
              </a:xfrm>
              <a:custGeom>
                <a:avLst/>
                <a:gdLst>
                  <a:gd name="connsiteX0" fmla="*/ 1432264 w 1432264"/>
                  <a:gd name="connsiteY0" fmla="*/ 437965 h 437965"/>
                  <a:gd name="connsiteX1" fmla="*/ 923277 w 1432264"/>
                  <a:gd name="connsiteY1" fmla="*/ 437965 h 437965"/>
                  <a:gd name="connsiteX2" fmla="*/ 648070 w 1432264"/>
                  <a:gd name="connsiteY2" fmla="*/ 2959 h 437965"/>
                  <a:gd name="connsiteX3" fmla="*/ 5918 w 1432264"/>
                  <a:gd name="connsiteY3" fmla="*/ 2959 h 437965"/>
                  <a:gd name="connsiteX4" fmla="*/ 0 w 1432264"/>
                  <a:gd name="connsiteY4" fmla="*/ 0 h 437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2264" h="437965">
                    <a:moveTo>
                      <a:pt x="1432264" y="437965"/>
                    </a:moveTo>
                    <a:lnTo>
                      <a:pt x="923277" y="437965"/>
                    </a:lnTo>
                    <a:lnTo>
                      <a:pt x="648070" y="2959"/>
                    </a:lnTo>
                    <a:lnTo>
                      <a:pt x="5918" y="2959"/>
                    </a:lnTo>
                    <a:lnTo>
                      <a:pt x="0" y="0"/>
                    </a:lnTo>
                  </a:path>
                </a:pathLst>
              </a:cu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r"/>
                <a:endParaRPr lang="zh-TW" altLang="en-US" sz="2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流程圖: 準備作業 37"/>
                  <p:cNvSpPr/>
                  <p:nvPr/>
                </p:nvSpPr>
                <p:spPr>
                  <a:xfrm>
                    <a:off x="2555720" y="2996940"/>
                    <a:ext cx="720100" cy="432060"/>
                  </a:xfrm>
                  <a:prstGeom prst="flowChartPreparation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8" name="流程圖: 準備作業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5720" y="2996940"/>
                    <a:ext cx="720100" cy="432060"/>
                  </a:xfrm>
                  <a:prstGeom prst="flowChartPreparation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流程圖: 準備作業 38"/>
                  <p:cNvSpPr/>
                  <p:nvPr/>
                </p:nvSpPr>
                <p:spPr>
                  <a:xfrm>
                    <a:off x="3275820" y="2996940"/>
                    <a:ext cx="720100" cy="432060"/>
                  </a:xfrm>
                  <a:prstGeom prst="flowChartPreparation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9" name="流程圖: 準備作業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5820" y="2996940"/>
                    <a:ext cx="720100" cy="432060"/>
                  </a:xfrm>
                  <a:prstGeom prst="flowChartPreparation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流程圖: 準備作業 39"/>
                  <p:cNvSpPr/>
                  <p:nvPr/>
                </p:nvSpPr>
                <p:spPr>
                  <a:xfrm>
                    <a:off x="3995920" y="2996940"/>
                    <a:ext cx="720100" cy="432060"/>
                  </a:xfrm>
                  <a:prstGeom prst="flowChartPreparation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40" name="流程圖: 準備作業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5920" y="2996940"/>
                    <a:ext cx="720100" cy="432060"/>
                  </a:xfrm>
                  <a:prstGeom prst="flowChartPreparation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流程圖: 準備作業 40"/>
                  <p:cNvSpPr/>
                  <p:nvPr/>
                </p:nvSpPr>
                <p:spPr>
                  <a:xfrm>
                    <a:off x="4716020" y="2996940"/>
                    <a:ext cx="720100" cy="432060"/>
                  </a:xfrm>
                  <a:prstGeom prst="flowChartPreparation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41" name="流程圖: 準備作業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6020" y="2996940"/>
                    <a:ext cx="720100" cy="432060"/>
                  </a:xfrm>
                  <a:prstGeom prst="flowChartPreparation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流程圖: 準備作業 41"/>
                  <p:cNvSpPr/>
                  <p:nvPr/>
                </p:nvSpPr>
                <p:spPr>
                  <a:xfrm>
                    <a:off x="5436120" y="2996940"/>
                    <a:ext cx="720100" cy="432060"/>
                  </a:xfrm>
                  <a:prstGeom prst="flowChartPreparation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42" name="流程圖: 準備作業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6120" y="2996940"/>
                    <a:ext cx="720100" cy="432060"/>
                  </a:xfrm>
                  <a:prstGeom prst="flowChartPreparation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流程圖: 準備作業 42"/>
                  <p:cNvSpPr/>
                  <p:nvPr/>
                </p:nvSpPr>
                <p:spPr>
                  <a:xfrm>
                    <a:off x="6156220" y="2996940"/>
                    <a:ext cx="720100" cy="432060"/>
                  </a:xfrm>
                  <a:prstGeom prst="flowChartPreparation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43" name="流程圖: 準備作業 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6220" y="2996940"/>
                    <a:ext cx="720100" cy="432060"/>
                  </a:xfrm>
                  <a:prstGeom prst="flowChartPreparation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手繪多邊形 50"/>
                  <p:cNvSpPr/>
                  <p:nvPr/>
                </p:nvSpPr>
                <p:spPr>
                  <a:xfrm>
                    <a:off x="1691600" y="2996940"/>
                    <a:ext cx="870618" cy="432060"/>
                  </a:xfrm>
                  <a:custGeom>
                    <a:avLst/>
                    <a:gdLst>
                      <a:gd name="connsiteX0" fmla="*/ 439119 w 439119"/>
                      <a:gd name="connsiteY0" fmla="*/ 103322 h 216976"/>
                      <a:gd name="connsiteX1" fmla="*/ 361627 w 439119"/>
                      <a:gd name="connsiteY1" fmla="*/ 216976 h 216976"/>
                      <a:gd name="connsiteX2" fmla="*/ 0 w 439119"/>
                      <a:gd name="connsiteY2" fmla="*/ 216976 h 216976"/>
                      <a:gd name="connsiteX3" fmla="*/ 144651 w 439119"/>
                      <a:gd name="connsiteY3" fmla="*/ 0 h 216976"/>
                      <a:gd name="connsiteX4" fmla="*/ 361627 w 439119"/>
                      <a:gd name="connsiteY4" fmla="*/ 0 h 216976"/>
                      <a:gd name="connsiteX5" fmla="*/ 439119 w 439119"/>
                      <a:gd name="connsiteY5" fmla="*/ 103322 h 216976"/>
                      <a:gd name="connsiteX0" fmla="*/ 385779 w 385779"/>
                      <a:gd name="connsiteY0" fmla="*/ 109037 h 216976"/>
                      <a:gd name="connsiteX1" fmla="*/ 361627 w 385779"/>
                      <a:gd name="connsiteY1" fmla="*/ 216976 h 216976"/>
                      <a:gd name="connsiteX2" fmla="*/ 0 w 385779"/>
                      <a:gd name="connsiteY2" fmla="*/ 216976 h 216976"/>
                      <a:gd name="connsiteX3" fmla="*/ 144651 w 385779"/>
                      <a:gd name="connsiteY3" fmla="*/ 0 h 216976"/>
                      <a:gd name="connsiteX4" fmla="*/ 361627 w 385779"/>
                      <a:gd name="connsiteY4" fmla="*/ 0 h 216976"/>
                      <a:gd name="connsiteX5" fmla="*/ 385779 w 385779"/>
                      <a:gd name="connsiteY5" fmla="*/ 109037 h 216976"/>
                      <a:gd name="connsiteX0" fmla="*/ 435309 w 435309"/>
                      <a:gd name="connsiteY0" fmla="*/ 109037 h 216976"/>
                      <a:gd name="connsiteX1" fmla="*/ 361627 w 435309"/>
                      <a:gd name="connsiteY1" fmla="*/ 216976 h 216976"/>
                      <a:gd name="connsiteX2" fmla="*/ 0 w 435309"/>
                      <a:gd name="connsiteY2" fmla="*/ 216976 h 216976"/>
                      <a:gd name="connsiteX3" fmla="*/ 144651 w 435309"/>
                      <a:gd name="connsiteY3" fmla="*/ 0 h 216976"/>
                      <a:gd name="connsiteX4" fmla="*/ 361627 w 435309"/>
                      <a:gd name="connsiteY4" fmla="*/ 0 h 216976"/>
                      <a:gd name="connsiteX5" fmla="*/ 435309 w 435309"/>
                      <a:gd name="connsiteY5" fmla="*/ 109037 h 2169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309" h="216976">
                        <a:moveTo>
                          <a:pt x="435309" y="109037"/>
                        </a:moveTo>
                        <a:lnTo>
                          <a:pt x="361627" y="216976"/>
                        </a:lnTo>
                        <a:lnTo>
                          <a:pt x="0" y="216976"/>
                        </a:lnTo>
                        <a:lnTo>
                          <a:pt x="144651" y="0"/>
                        </a:lnTo>
                        <a:lnTo>
                          <a:pt x="361627" y="0"/>
                        </a:lnTo>
                        <a:lnTo>
                          <a:pt x="435309" y="109037"/>
                        </a:lnTo>
                        <a:close/>
                      </a:path>
                    </a:pathLst>
                  </a:custGeom>
                  <a:ln w="28575"/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51" name="手繪多邊形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1600" y="2996940"/>
                    <a:ext cx="870618" cy="432060"/>
                  </a:xfrm>
                  <a:custGeom>
                    <a:avLst/>
                    <a:gdLst>
                      <a:gd name="connsiteX0" fmla="*/ 439119 w 439119"/>
                      <a:gd name="connsiteY0" fmla="*/ 103322 h 216976"/>
                      <a:gd name="connsiteX1" fmla="*/ 361627 w 439119"/>
                      <a:gd name="connsiteY1" fmla="*/ 216976 h 216976"/>
                      <a:gd name="connsiteX2" fmla="*/ 0 w 439119"/>
                      <a:gd name="connsiteY2" fmla="*/ 216976 h 216976"/>
                      <a:gd name="connsiteX3" fmla="*/ 144651 w 439119"/>
                      <a:gd name="connsiteY3" fmla="*/ 0 h 216976"/>
                      <a:gd name="connsiteX4" fmla="*/ 361627 w 439119"/>
                      <a:gd name="connsiteY4" fmla="*/ 0 h 216976"/>
                      <a:gd name="connsiteX5" fmla="*/ 439119 w 439119"/>
                      <a:gd name="connsiteY5" fmla="*/ 103322 h 216976"/>
                      <a:gd name="connsiteX0" fmla="*/ 385779 w 385779"/>
                      <a:gd name="connsiteY0" fmla="*/ 109037 h 216976"/>
                      <a:gd name="connsiteX1" fmla="*/ 361627 w 385779"/>
                      <a:gd name="connsiteY1" fmla="*/ 216976 h 216976"/>
                      <a:gd name="connsiteX2" fmla="*/ 0 w 385779"/>
                      <a:gd name="connsiteY2" fmla="*/ 216976 h 216976"/>
                      <a:gd name="connsiteX3" fmla="*/ 144651 w 385779"/>
                      <a:gd name="connsiteY3" fmla="*/ 0 h 216976"/>
                      <a:gd name="connsiteX4" fmla="*/ 361627 w 385779"/>
                      <a:gd name="connsiteY4" fmla="*/ 0 h 216976"/>
                      <a:gd name="connsiteX5" fmla="*/ 385779 w 385779"/>
                      <a:gd name="connsiteY5" fmla="*/ 109037 h 216976"/>
                      <a:gd name="connsiteX0" fmla="*/ 435309 w 435309"/>
                      <a:gd name="connsiteY0" fmla="*/ 109037 h 216976"/>
                      <a:gd name="connsiteX1" fmla="*/ 361627 w 435309"/>
                      <a:gd name="connsiteY1" fmla="*/ 216976 h 216976"/>
                      <a:gd name="connsiteX2" fmla="*/ 0 w 435309"/>
                      <a:gd name="connsiteY2" fmla="*/ 216976 h 216976"/>
                      <a:gd name="connsiteX3" fmla="*/ 144651 w 435309"/>
                      <a:gd name="connsiteY3" fmla="*/ 0 h 216976"/>
                      <a:gd name="connsiteX4" fmla="*/ 361627 w 435309"/>
                      <a:gd name="connsiteY4" fmla="*/ 0 h 216976"/>
                      <a:gd name="connsiteX5" fmla="*/ 435309 w 435309"/>
                      <a:gd name="connsiteY5" fmla="*/ 109037 h 2169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309" h="216976">
                        <a:moveTo>
                          <a:pt x="435309" y="109037"/>
                        </a:moveTo>
                        <a:lnTo>
                          <a:pt x="361627" y="216976"/>
                        </a:lnTo>
                        <a:lnTo>
                          <a:pt x="0" y="216976"/>
                        </a:lnTo>
                        <a:lnTo>
                          <a:pt x="144651" y="0"/>
                        </a:lnTo>
                        <a:lnTo>
                          <a:pt x="361627" y="0"/>
                        </a:lnTo>
                        <a:lnTo>
                          <a:pt x="435309" y="109037"/>
                        </a:lnTo>
                        <a:close/>
                      </a:path>
                    </a:pathLst>
                  </a:custGeom>
                  <a:blipFill rotWithShape="1">
                    <a:blip r:embed="rId9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手繪多邊形 52"/>
                  <p:cNvSpPr/>
                  <p:nvPr/>
                </p:nvSpPr>
                <p:spPr>
                  <a:xfrm>
                    <a:off x="6877578" y="2996940"/>
                    <a:ext cx="868952" cy="432060"/>
                  </a:xfrm>
                  <a:custGeom>
                    <a:avLst/>
                    <a:gdLst>
                      <a:gd name="connsiteX0" fmla="*/ 0 w 435105"/>
                      <a:gd name="connsiteY0" fmla="*/ 108777 h 220952"/>
                      <a:gd name="connsiteX1" fmla="*/ 78183 w 435105"/>
                      <a:gd name="connsiteY1" fmla="*/ 0 h 220952"/>
                      <a:gd name="connsiteX2" fmla="*/ 435105 w 435105"/>
                      <a:gd name="connsiteY2" fmla="*/ 0 h 220952"/>
                      <a:gd name="connsiteX3" fmla="*/ 292337 w 435105"/>
                      <a:gd name="connsiteY3" fmla="*/ 220952 h 220952"/>
                      <a:gd name="connsiteX4" fmla="*/ 74784 w 435105"/>
                      <a:gd name="connsiteY4" fmla="*/ 220952 h 220952"/>
                      <a:gd name="connsiteX5" fmla="*/ 0 w 435105"/>
                      <a:gd name="connsiteY5" fmla="*/ 108777 h 220952"/>
                      <a:gd name="connsiteX0" fmla="*/ 0 w 389385"/>
                      <a:gd name="connsiteY0" fmla="*/ 112674 h 220952"/>
                      <a:gd name="connsiteX1" fmla="*/ 32463 w 389385"/>
                      <a:gd name="connsiteY1" fmla="*/ 0 h 220952"/>
                      <a:gd name="connsiteX2" fmla="*/ 389385 w 389385"/>
                      <a:gd name="connsiteY2" fmla="*/ 0 h 220952"/>
                      <a:gd name="connsiteX3" fmla="*/ 246617 w 389385"/>
                      <a:gd name="connsiteY3" fmla="*/ 220952 h 220952"/>
                      <a:gd name="connsiteX4" fmla="*/ 29064 w 389385"/>
                      <a:gd name="connsiteY4" fmla="*/ 220952 h 220952"/>
                      <a:gd name="connsiteX5" fmla="*/ 0 w 389385"/>
                      <a:gd name="connsiteY5" fmla="*/ 112674 h 220952"/>
                      <a:gd name="connsiteX0" fmla="*/ 0 w 431295"/>
                      <a:gd name="connsiteY0" fmla="*/ 108777 h 220952"/>
                      <a:gd name="connsiteX1" fmla="*/ 74373 w 431295"/>
                      <a:gd name="connsiteY1" fmla="*/ 0 h 220952"/>
                      <a:gd name="connsiteX2" fmla="*/ 431295 w 431295"/>
                      <a:gd name="connsiteY2" fmla="*/ 0 h 220952"/>
                      <a:gd name="connsiteX3" fmla="*/ 288527 w 431295"/>
                      <a:gd name="connsiteY3" fmla="*/ 220952 h 220952"/>
                      <a:gd name="connsiteX4" fmla="*/ 70974 w 431295"/>
                      <a:gd name="connsiteY4" fmla="*/ 220952 h 220952"/>
                      <a:gd name="connsiteX5" fmla="*/ 0 w 431295"/>
                      <a:gd name="connsiteY5" fmla="*/ 108777 h 220952"/>
                      <a:gd name="connsiteX0" fmla="*/ 0 w 438915"/>
                      <a:gd name="connsiteY0" fmla="*/ 110726 h 220952"/>
                      <a:gd name="connsiteX1" fmla="*/ 81993 w 438915"/>
                      <a:gd name="connsiteY1" fmla="*/ 0 h 220952"/>
                      <a:gd name="connsiteX2" fmla="*/ 438915 w 438915"/>
                      <a:gd name="connsiteY2" fmla="*/ 0 h 220952"/>
                      <a:gd name="connsiteX3" fmla="*/ 296147 w 438915"/>
                      <a:gd name="connsiteY3" fmla="*/ 220952 h 220952"/>
                      <a:gd name="connsiteX4" fmla="*/ 78594 w 438915"/>
                      <a:gd name="connsiteY4" fmla="*/ 220952 h 220952"/>
                      <a:gd name="connsiteX5" fmla="*/ 0 w 438915"/>
                      <a:gd name="connsiteY5" fmla="*/ 110726 h 220952"/>
                      <a:gd name="connsiteX0" fmla="*/ 0 w 391567"/>
                      <a:gd name="connsiteY0" fmla="*/ 110726 h 220952"/>
                      <a:gd name="connsiteX1" fmla="*/ 34645 w 391567"/>
                      <a:gd name="connsiteY1" fmla="*/ 0 h 220952"/>
                      <a:gd name="connsiteX2" fmla="*/ 391567 w 391567"/>
                      <a:gd name="connsiteY2" fmla="*/ 0 h 220952"/>
                      <a:gd name="connsiteX3" fmla="*/ 248799 w 391567"/>
                      <a:gd name="connsiteY3" fmla="*/ 220952 h 220952"/>
                      <a:gd name="connsiteX4" fmla="*/ 31246 w 391567"/>
                      <a:gd name="connsiteY4" fmla="*/ 220952 h 220952"/>
                      <a:gd name="connsiteX5" fmla="*/ 0 w 391567"/>
                      <a:gd name="connsiteY5" fmla="*/ 110726 h 220952"/>
                      <a:gd name="connsiteX0" fmla="*/ 0 w 434476"/>
                      <a:gd name="connsiteY0" fmla="*/ 112240 h 220952"/>
                      <a:gd name="connsiteX1" fmla="*/ 77554 w 434476"/>
                      <a:gd name="connsiteY1" fmla="*/ 0 h 220952"/>
                      <a:gd name="connsiteX2" fmla="*/ 434476 w 434476"/>
                      <a:gd name="connsiteY2" fmla="*/ 0 h 220952"/>
                      <a:gd name="connsiteX3" fmla="*/ 291708 w 434476"/>
                      <a:gd name="connsiteY3" fmla="*/ 220952 h 220952"/>
                      <a:gd name="connsiteX4" fmla="*/ 74155 w 434476"/>
                      <a:gd name="connsiteY4" fmla="*/ 220952 h 220952"/>
                      <a:gd name="connsiteX5" fmla="*/ 0 w 434476"/>
                      <a:gd name="connsiteY5" fmla="*/ 112240 h 220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4476" h="220952">
                        <a:moveTo>
                          <a:pt x="0" y="112240"/>
                        </a:moveTo>
                        <a:lnTo>
                          <a:pt x="77554" y="0"/>
                        </a:lnTo>
                        <a:lnTo>
                          <a:pt x="434476" y="0"/>
                        </a:lnTo>
                        <a:lnTo>
                          <a:pt x="291708" y="220952"/>
                        </a:lnTo>
                        <a:lnTo>
                          <a:pt x="74155" y="220952"/>
                        </a:lnTo>
                        <a:lnTo>
                          <a:pt x="0" y="112240"/>
                        </a:lnTo>
                        <a:close/>
                      </a:path>
                    </a:pathLst>
                  </a:custGeom>
                  <a:ln w="28575"/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53" name="手繪多邊形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7578" y="2996940"/>
                    <a:ext cx="868952" cy="432060"/>
                  </a:xfrm>
                  <a:custGeom>
                    <a:avLst/>
                    <a:gdLst>
                      <a:gd name="connsiteX0" fmla="*/ 0 w 435105"/>
                      <a:gd name="connsiteY0" fmla="*/ 108777 h 220952"/>
                      <a:gd name="connsiteX1" fmla="*/ 78183 w 435105"/>
                      <a:gd name="connsiteY1" fmla="*/ 0 h 220952"/>
                      <a:gd name="connsiteX2" fmla="*/ 435105 w 435105"/>
                      <a:gd name="connsiteY2" fmla="*/ 0 h 220952"/>
                      <a:gd name="connsiteX3" fmla="*/ 292337 w 435105"/>
                      <a:gd name="connsiteY3" fmla="*/ 220952 h 220952"/>
                      <a:gd name="connsiteX4" fmla="*/ 74784 w 435105"/>
                      <a:gd name="connsiteY4" fmla="*/ 220952 h 220952"/>
                      <a:gd name="connsiteX5" fmla="*/ 0 w 435105"/>
                      <a:gd name="connsiteY5" fmla="*/ 108777 h 220952"/>
                      <a:gd name="connsiteX0" fmla="*/ 0 w 389385"/>
                      <a:gd name="connsiteY0" fmla="*/ 112674 h 220952"/>
                      <a:gd name="connsiteX1" fmla="*/ 32463 w 389385"/>
                      <a:gd name="connsiteY1" fmla="*/ 0 h 220952"/>
                      <a:gd name="connsiteX2" fmla="*/ 389385 w 389385"/>
                      <a:gd name="connsiteY2" fmla="*/ 0 h 220952"/>
                      <a:gd name="connsiteX3" fmla="*/ 246617 w 389385"/>
                      <a:gd name="connsiteY3" fmla="*/ 220952 h 220952"/>
                      <a:gd name="connsiteX4" fmla="*/ 29064 w 389385"/>
                      <a:gd name="connsiteY4" fmla="*/ 220952 h 220952"/>
                      <a:gd name="connsiteX5" fmla="*/ 0 w 389385"/>
                      <a:gd name="connsiteY5" fmla="*/ 112674 h 220952"/>
                      <a:gd name="connsiteX0" fmla="*/ 0 w 431295"/>
                      <a:gd name="connsiteY0" fmla="*/ 108777 h 220952"/>
                      <a:gd name="connsiteX1" fmla="*/ 74373 w 431295"/>
                      <a:gd name="connsiteY1" fmla="*/ 0 h 220952"/>
                      <a:gd name="connsiteX2" fmla="*/ 431295 w 431295"/>
                      <a:gd name="connsiteY2" fmla="*/ 0 h 220952"/>
                      <a:gd name="connsiteX3" fmla="*/ 288527 w 431295"/>
                      <a:gd name="connsiteY3" fmla="*/ 220952 h 220952"/>
                      <a:gd name="connsiteX4" fmla="*/ 70974 w 431295"/>
                      <a:gd name="connsiteY4" fmla="*/ 220952 h 220952"/>
                      <a:gd name="connsiteX5" fmla="*/ 0 w 431295"/>
                      <a:gd name="connsiteY5" fmla="*/ 108777 h 220952"/>
                      <a:gd name="connsiteX0" fmla="*/ 0 w 438915"/>
                      <a:gd name="connsiteY0" fmla="*/ 110726 h 220952"/>
                      <a:gd name="connsiteX1" fmla="*/ 81993 w 438915"/>
                      <a:gd name="connsiteY1" fmla="*/ 0 h 220952"/>
                      <a:gd name="connsiteX2" fmla="*/ 438915 w 438915"/>
                      <a:gd name="connsiteY2" fmla="*/ 0 h 220952"/>
                      <a:gd name="connsiteX3" fmla="*/ 296147 w 438915"/>
                      <a:gd name="connsiteY3" fmla="*/ 220952 h 220952"/>
                      <a:gd name="connsiteX4" fmla="*/ 78594 w 438915"/>
                      <a:gd name="connsiteY4" fmla="*/ 220952 h 220952"/>
                      <a:gd name="connsiteX5" fmla="*/ 0 w 438915"/>
                      <a:gd name="connsiteY5" fmla="*/ 110726 h 220952"/>
                      <a:gd name="connsiteX0" fmla="*/ 0 w 391567"/>
                      <a:gd name="connsiteY0" fmla="*/ 110726 h 220952"/>
                      <a:gd name="connsiteX1" fmla="*/ 34645 w 391567"/>
                      <a:gd name="connsiteY1" fmla="*/ 0 h 220952"/>
                      <a:gd name="connsiteX2" fmla="*/ 391567 w 391567"/>
                      <a:gd name="connsiteY2" fmla="*/ 0 h 220952"/>
                      <a:gd name="connsiteX3" fmla="*/ 248799 w 391567"/>
                      <a:gd name="connsiteY3" fmla="*/ 220952 h 220952"/>
                      <a:gd name="connsiteX4" fmla="*/ 31246 w 391567"/>
                      <a:gd name="connsiteY4" fmla="*/ 220952 h 220952"/>
                      <a:gd name="connsiteX5" fmla="*/ 0 w 391567"/>
                      <a:gd name="connsiteY5" fmla="*/ 110726 h 220952"/>
                      <a:gd name="connsiteX0" fmla="*/ 0 w 434476"/>
                      <a:gd name="connsiteY0" fmla="*/ 112240 h 220952"/>
                      <a:gd name="connsiteX1" fmla="*/ 77554 w 434476"/>
                      <a:gd name="connsiteY1" fmla="*/ 0 h 220952"/>
                      <a:gd name="connsiteX2" fmla="*/ 434476 w 434476"/>
                      <a:gd name="connsiteY2" fmla="*/ 0 h 220952"/>
                      <a:gd name="connsiteX3" fmla="*/ 291708 w 434476"/>
                      <a:gd name="connsiteY3" fmla="*/ 220952 h 220952"/>
                      <a:gd name="connsiteX4" fmla="*/ 74155 w 434476"/>
                      <a:gd name="connsiteY4" fmla="*/ 220952 h 220952"/>
                      <a:gd name="connsiteX5" fmla="*/ 0 w 434476"/>
                      <a:gd name="connsiteY5" fmla="*/ 112240 h 220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4476" h="220952">
                        <a:moveTo>
                          <a:pt x="0" y="112240"/>
                        </a:moveTo>
                        <a:lnTo>
                          <a:pt x="77554" y="0"/>
                        </a:lnTo>
                        <a:lnTo>
                          <a:pt x="434476" y="0"/>
                        </a:lnTo>
                        <a:lnTo>
                          <a:pt x="291708" y="220952"/>
                        </a:lnTo>
                        <a:lnTo>
                          <a:pt x="74155" y="220952"/>
                        </a:lnTo>
                        <a:lnTo>
                          <a:pt x="0" y="112240"/>
                        </a:lnTo>
                        <a:close/>
                      </a:path>
                    </a:pathLst>
                  </a:custGeom>
                  <a:blipFill rotWithShape="1">
                    <a:blip r:embed="rId10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直線接點 56"/>
              <p:cNvCxnSpPr>
                <a:stCxn id="53" idx="2"/>
              </p:cNvCxnSpPr>
              <p:nvPr/>
            </p:nvCxnSpPr>
            <p:spPr>
              <a:xfrm>
                <a:off x="7746530" y="2996940"/>
                <a:ext cx="100205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群組 92"/>
            <p:cNvGrpSpPr/>
            <p:nvPr/>
          </p:nvGrpSpPr>
          <p:grpSpPr>
            <a:xfrm>
              <a:off x="450025" y="4786592"/>
              <a:ext cx="8353160" cy="432060"/>
              <a:chOff x="395420" y="4149100"/>
              <a:chExt cx="8353160" cy="432060"/>
            </a:xfrm>
          </p:grpSpPr>
          <p:sp>
            <p:nvSpPr>
              <p:cNvPr id="58" name="流程圖: 人工作業 57"/>
              <p:cNvSpPr/>
              <p:nvPr/>
            </p:nvSpPr>
            <p:spPr>
              <a:xfrm>
                <a:off x="7390620" y="4149100"/>
                <a:ext cx="864120" cy="432060"/>
              </a:xfrm>
              <a:prstGeom prst="flowChartManualOperation">
                <a:avLst/>
              </a:prstGeom>
              <a:ln w="28575"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/>
                  <a:t>A</a:t>
                </a:r>
                <a:endParaRPr lang="zh-TW" altLang="en-US" sz="2400" dirty="0"/>
              </a:p>
            </p:txBody>
          </p:sp>
          <p:cxnSp>
            <p:nvCxnSpPr>
              <p:cNvPr id="60" name="直線接點 59"/>
              <p:cNvCxnSpPr/>
              <p:nvPr/>
            </p:nvCxnSpPr>
            <p:spPr>
              <a:xfrm>
                <a:off x="395420" y="4149100"/>
                <a:ext cx="8353160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92" name="群組 91"/>
            <p:cNvGrpSpPr/>
            <p:nvPr/>
          </p:nvGrpSpPr>
          <p:grpSpPr>
            <a:xfrm>
              <a:off x="457743" y="5415814"/>
              <a:ext cx="8360228" cy="461665"/>
              <a:chOff x="326572" y="5212831"/>
              <a:chExt cx="8360228" cy="461665"/>
            </a:xfrm>
          </p:grpSpPr>
          <p:sp>
            <p:nvSpPr>
              <p:cNvPr id="81" name="手繪多邊形 80"/>
              <p:cNvSpPr/>
              <p:nvPr/>
            </p:nvSpPr>
            <p:spPr>
              <a:xfrm>
                <a:off x="326572" y="5229250"/>
                <a:ext cx="8360228" cy="296883"/>
              </a:xfrm>
              <a:custGeom>
                <a:avLst/>
                <a:gdLst>
                  <a:gd name="connsiteX0" fmla="*/ 0 w 8360228"/>
                  <a:gd name="connsiteY0" fmla="*/ 296883 h 296883"/>
                  <a:gd name="connsiteX1" fmla="*/ 1579418 w 8360228"/>
                  <a:gd name="connsiteY1" fmla="*/ 296883 h 296883"/>
                  <a:gd name="connsiteX2" fmla="*/ 1674420 w 8360228"/>
                  <a:gd name="connsiteY2" fmla="*/ 0 h 296883"/>
                  <a:gd name="connsiteX3" fmla="*/ 1935678 w 8360228"/>
                  <a:gd name="connsiteY3" fmla="*/ 0 h 296883"/>
                  <a:gd name="connsiteX4" fmla="*/ 2018805 w 8360228"/>
                  <a:gd name="connsiteY4" fmla="*/ 296883 h 296883"/>
                  <a:gd name="connsiteX5" fmla="*/ 2303813 w 8360228"/>
                  <a:gd name="connsiteY5" fmla="*/ 296883 h 296883"/>
                  <a:gd name="connsiteX6" fmla="*/ 2386940 w 8360228"/>
                  <a:gd name="connsiteY6" fmla="*/ 0 h 296883"/>
                  <a:gd name="connsiteX7" fmla="*/ 2671948 w 8360228"/>
                  <a:gd name="connsiteY7" fmla="*/ 0 h 296883"/>
                  <a:gd name="connsiteX8" fmla="*/ 2755075 w 8360228"/>
                  <a:gd name="connsiteY8" fmla="*/ 296883 h 296883"/>
                  <a:gd name="connsiteX9" fmla="*/ 3028208 w 8360228"/>
                  <a:gd name="connsiteY9" fmla="*/ 296883 h 296883"/>
                  <a:gd name="connsiteX10" fmla="*/ 3111335 w 8360228"/>
                  <a:gd name="connsiteY10" fmla="*/ 0 h 296883"/>
                  <a:gd name="connsiteX11" fmla="*/ 3372592 w 8360228"/>
                  <a:gd name="connsiteY11" fmla="*/ 0 h 296883"/>
                  <a:gd name="connsiteX12" fmla="*/ 3455719 w 8360228"/>
                  <a:gd name="connsiteY12" fmla="*/ 296883 h 296883"/>
                  <a:gd name="connsiteX13" fmla="*/ 3752602 w 8360228"/>
                  <a:gd name="connsiteY13" fmla="*/ 296883 h 296883"/>
                  <a:gd name="connsiteX14" fmla="*/ 3835730 w 8360228"/>
                  <a:gd name="connsiteY14" fmla="*/ 0 h 296883"/>
                  <a:gd name="connsiteX15" fmla="*/ 4085111 w 8360228"/>
                  <a:gd name="connsiteY15" fmla="*/ 0 h 296883"/>
                  <a:gd name="connsiteX16" fmla="*/ 4168239 w 8360228"/>
                  <a:gd name="connsiteY16" fmla="*/ 296883 h 296883"/>
                  <a:gd name="connsiteX17" fmla="*/ 4465122 w 8360228"/>
                  <a:gd name="connsiteY17" fmla="*/ 296883 h 296883"/>
                  <a:gd name="connsiteX18" fmla="*/ 4536374 w 8360228"/>
                  <a:gd name="connsiteY18" fmla="*/ 0 h 296883"/>
                  <a:gd name="connsiteX19" fmla="*/ 4809506 w 8360228"/>
                  <a:gd name="connsiteY19" fmla="*/ 0 h 296883"/>
                  <a:gd name="connsiteX20" fmla="*/ 4904509 w 8360228"/>
                  <a:gd name="connsiteY20" fmla="*/ 296883 h 296883"/>
                  <a:gd name="connsiteX21" fmla="*/ 5189517 w 8360228"/>
                  <a:gd name="connsiteY21" fmla="*/ 296883 h 296883"/>
                  <a:gd name="connsiteX22" fmla="*/ 5272644 w 8360228"/>
                  <a:gd name="connsiteY22" fmla="*/ 0 h 296883"/>
                  <a:gd name="connsiteX23" fmla="*/ 5522026 w 8360228"/>
                  <a:gd name="connsiteY23" fmla="*/ 0 h 296883"/>
                  <a:gd name="connsiteX24" fmla="*/ 5617028 w 8360228"/>
                  <a:gd name="connsiteY24" fmla="*/ 296883 h 296883"/>
                  <a:gd name="connsiteX25" fmla="*/ 5913911 w 8360228"/>
                  <a:gd name="connsiteY25" fmla="*/ 296883 h 296883"/>
                  <a:gd name="connsiteX26" fmla="*/ 6008914 w 8360228"/>
                  <a:gd name="connsiteY26" fmla="*/ 0 h 296883"/>
                  <a:gd name="connsiteX27" fmla="*/ 6270171 w 8360228"/>
                  <a:gd name="connsiteY27" fmla="*/ 0 h 296883"/>
                  <a:gd name="connsiteX28" fmla="*/ 6329548 w 8360228"/>
                  <a:gd name="connsiteY28" fmla="*/ 285008 h 296883"/>
                  <a:gd name="connsiteX29" fmla="*/ 6626431 w 8360228"/>
                  <a:gd name="connsiteY29" fmla="*/ 285008 h 296883"/>
                  <a:gd name="connsiteX30" fmla="*/ 6721433 w 8360228"/>
                  <a:gd name="connsiteY30" fmla="*/ 0 h 296883"/>
                  <a:gd name="connsiteX31" fmla="*/ 6970815 w 8360228"/>
                  <a:gd name="connsiteY31" fmla="*/ 0 h 296883"/>
                  <a:gd name="connsiteX32" fmla="*/ 7077693 w 8360228"/>
                  <a:gd name="connsiteY32" fmla="*/ 296883 h 296883"/>
                  <a:gd name="connsiteX33" fmla="*/ 7362701 w 8360228"/>
                  <a:gd name="connsiteY33" fmla="*/ 296883 h 296883"/>
                  <a:gd name="connsiteX34" fmla="*/ 7433953 w 8360228"/>
                  <a:gd name="connsiteY34" fmla="*/ 0 h 296883"/>
                  <a:gd name="connsiteX35" fmla="*/ 7707085 w 8360228"/>
                  <a:gd name="connsiteY35" fmla="*/ 0 h 296883"/>
                  <a:gd name="connsiteX36" fmla="*/ 7778337 w 8360228"/>
                  <a:gd name="connsiteY36" fmla="*/ 285008 h 296883"/>
                  <a:gd name="connsiteX37" fmla="*/ 8360228 w 8360228"/>
                  <a:gd name="connsiteY37" fmla="*/ 285008 h 29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8360228" h="296883">
                    <a:moveTo>
                      <a:pt x="0" y="296883"/>
                    </a:moveTo>
                    <a:lnTo>
                      <a:pt x="1579418" y="296883"/>
                    </a:lnTo>
                    <a:lnTo>
                      <a:pt x="1674420" y="0"/>
                    </a:lnTo>
                    <a:lnTo>
                      <a:pt x="1935678" y="0"/>
                    </a:lnTo>
                    <a:lnTo>
                      <a:pt x="2018805" y="296883"/>
                    </a:lnTo>
                    <a:lnTo>
                      <a:pt x="2303813" y="296883"/>
                    </a:lnTo>
                    <a:lnTo>
                      <a:pt x="2386940" y="0"/>
                    </a:lnTo>
                    <a:lnTo>
                      <a:pt x="2671948" y="0"/>
                    </a:lnTo>
                    <a:lnTo>
                      <a:pt x="2755075" y="296883"/>
                    </a:lnTo>
                    <a:lnTo>
                      <a:pt x="3028208" y="296883"/>
                    </a:lnTo>
                    <a:lnTo>
                      <a:pt x="3111335" y="0"/>
                    </a:lnTo>
                    <a:lnTo>
                      <a:pt x="3372592" y="0"/>
                    </a:lnTo>
                    <a:lnTo>
                      <a:pt x="3455719" y="296883"/>
                    </a:lnTo>
                    <a:lnTo>
                      <a:pt x="3752602" y="296883"/>
                    </a:lnTo>
                    <a:lnTo>
                      <a:pt x="3835730" y="0"/>
                    </a:lnTo>
                    <a:lnTo>
                      <a:pt x="4085111" y="0"/>
                    </a:lnTo>
                    <a:lnTo>
                      <a:pt x="4168239" y="296883"/>
                    </a:lnTo>
                    <a:lnTo>
                      <a:pt x="4465122" y="296883"/>
                    </a:lnTo>
                    <a:lnTo>
                      <a:pt x="4536374" y="0"/>
                    </a:lnTo>
                    <a:lnTo>
                      <a:pt x="4809506" y="0"/>
                    </a:lnTo>
                    <a:lnTo>
                      <a:pt x="4904509" y="296883"/>
                    </a:lnTo>
                    <a:lnTo>
                      <a:pt x="5189517" y="296883"/>
                    </a:lnTo>
                    <a:lnTo>
                      <a:pt x="5272644" y="0"/>
                    </a:lnTo>
                    <a:lnTo>
                      <a:pt x="5522026" y="0"/>
                    </a:lnTo>
                    <a:lnTo>
                      <a:pt x="5617028" y="296883"/>
                    </a:lnTo>
                    <a:lnTo>
                      <a:pt x="5913911" y="296883"/>
                    </a:lnTo>
                    <a:lnTo>
                      <a:pt x="6008914" y="0"/>
                    </a:lnTo>
                    <a:lnTo>
                      <a:pt x="6270171" y="0"/>
                    </a:lnTo>
                    <a:lnTo>
                      <a:pt x="6329548" y="285008"/>
                    </a:lnTo>
                    <a:lnTo>
                      <a:pt x="6626431" y="285008"/>
                    </a:lnTo>
                    <a:lnTo>
                      <a:pt x="6721433" y="0"/>
                    </a:lnTo>
                    <a:lnTo>
                      <a:pt x="6970815" y="0"/>
                    </a:lnTo>
                    <a:lnTo>
                      <a:pt x="7077693" y="296883"/>
                    </a:lnTo>
                    <a:lnTo>
                      <a:pt x="7362701" y="296883"/>
                    </a:lnTo>
                    <a:lnTo>
                      <a:pt x="7433953" y="0"/>
                    </a:lnTo>
                    <a:lnTo>
                      <a:pt x="7707085" y="0"/>
                    </a:lnTo>
                    <a:lnTo>
                      <a:pt x="7778337" y="285008"/>
                    </a:lnTo>
                    <a:lnTo>
                      <a:pt x="8360228" y="285008"/>
                    </a:lnTo>
                  </a:path>
                </a:pathLst>
              </a:cu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文字方塊 82"/>
              <p:cNvSpPr txBox="1"/>
              <p:nvPr/>
            </p:nvSpPr>
            <p:spPr>
              <a:xfrm>
                <a:off x="1956830" y="521283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>
                    <a:latin typeface="Arial" pitchFamily="34" charset="0"/>
                    <a:cs typeface="Arial" pitchFamily="34" charset="0"/>
                  </a:rPr>
                  <a:t>1</a:t>
                </a:r>
                <a:endParaRPr lang="zh-TW" altLang="en-US" sz="2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2680264" y="521283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>
                    <a:latin typeface="Arial" pitchFamily="34" charset="0"/>
                    <a:cs typeface="Arial" pitchFamily="34" charset="0"/>
                  </a:rPr>
                  <a:t>2</a:t>
                </a:r>
                <a:endParaRPr lang="zh-TW" altLang="en-US" sz="2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5" name="文字方塊 84"/>
              <p:cNvSpPr txBox="1"/>
              <p:nvPr/>
            </p:nvSpPr>
            <p:spPr>
              <a:xfrm>
                <a:off x="3403698" y="521283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>
                    <a:latin typeface="Arial" pitchFamily="34" charset="0"/>
                    <a:cs typeface="Arial" pitchFamily="34" charset="0"/>
                  </a:rPr>
                  <a:t>3</a:t>
                </a:r>
                <a:endParaRPr lang="zh-TW" altLang="en-US" sz="2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6" name="文字方塊 85"/>
              <p:cNvSpPr txBox="1"/>
              <p:nvPr/>
            </p:nvSpPr>
            <p:spPr>
              <a:xfrm>
                <a:off x="4127132" y="521283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>
                    <a:latin typeface="Arial" pitchFamily="34" charset="0"/>
                    <a:cs typeface="Arial" pitchFamily="34" charset="0"/>
                  </a:rPr>
                  <a:t>4</a:t>
                </a:r>
                <a:endParaRPr lang="zh-TW" altLang="en-US" sz="2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4850566" y="521283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>
                    <a:latin typeface="Arial" pitchFamily="34" charset="0"/>
                    <a:cs typeface="Arial" pitchFamily="34" charset="0"/>
                  </a:rPr>
                  <a:t>5</a:t>
                </a:r>
                <a:endParaRPr lang="zh-TW" altLang="en-US" sz="2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8" name="文字方塊 87"/>
              <p:cNvSpPr txBox="1"/>
              <p:nvPr/>
            </p:nvSpPr>
            <p:spPr>
              <a:xfrm>
                <a:off x="5574000" y="521283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>
                    <a:latin typeface="Arial" pitchFamily="34" charset="0"/>
                    <a:cs typeface="Arial" pitchFamily="34" charset="0"/>
                  </a:rPr>
                  <a:t>6</a:t>
                </a:r>
                <a:endParaRPr lang="zh-TW" altLang="en-US" sz="2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9" name="文字方塊 88"/>
              <p:cNvSpPr txBox="1"/>
              <p:nvPr/>
            </p:nvSpPr>
            <p:spPr>
              <a:xfrm>
                <a:off x="6297434" y="521283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>
                    <a:latin typeface="Arial" pitchFamily="34" charset="0"/>
                    <a:cs typeface="Arial" pitchFamily="34" charset="0"/>
                  </a:rPr>
                  <a:t>7</a:t>
                </a:r>
                <a:endParaRPr lang="zh-TW" altLang="en-US" sz="2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文字方塊 89"/>
              <p:cNvSpPr txBox="1"/>
              <p:nvPr/>
            </p:nvSpPr>
            <p:spPr>
              <a:xfrm>
                <a:off x="7020868" y="521283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>
                    <a:latin typeface="Arial" pitchFamily="34" charset="0"/>
                    <a:cs typeface="Arial" pitchFamily="34" charset="0"/>
                  </a:rPr>
                  <a:t>8</a:t>
                </a:r>
                <a:endParaRPr lang="zh-TW" altLang="en-US" sz="2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1" name="文字方塊 90"/>
              <p:cNvSpPr txBox="1"/>
              <p:nvPr/>
            </p:nvSpPr>
            <p:spPr>
              <a:xfrm>
                <a:off x="7744302" y="521283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9</a:t>
                </a:r>
                <a:endParaRPr lang="zh-TW" altLang="en-US" sz="2400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95" name="標題 9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300" dirty="0" smtClean="0"/>
              <a:t>Slave </a:t>
            </a:r>
            <a:r>
              <a:rPr lang="en-US" altLang="zh-TW" spc="300" dirty="0"/>
              <a:t>r</a:t>
            </a:r>
            <a:r>
              <a:rPr lang="en-US" altLang="zh-TW" spc="300" dirty="0" smtClean="0"/>
              <a:t>ead &amp; </a:t>
            </a:r>
            <a:r>
              <a:rPr lang="en-US" altLang="zh-TW" spc="300" dirty="0" err="1"/>
              <a:t>ack</a:t>
            </a:r>
            <a:r>
              <a:rPr lang="en-US" altLang="zh-TW" spc="300" dirty="0"/>
              <a:t> response</a:t>
            </a:r>
            <a:endParaRPr lang="zh-TW" altLang="en-US" spc="300" dirty="0"/>
          </a:p>
        </p:txBody>
      </p:sp>
      <p:cxnSp>
        <p:nvCxnSpPr>
          <p:cNvPr id="97" name="直線接點 96"/>
          <p:cNvCxnSpPr/>
          <p:nvPr/>
        </p:nvCxnSpPr>
        <p:spPr>
          <a:xfrm>
            <a:off x="2250579" y="3001143"/>
            <a:ext cx="0" cy="243108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/>
        </p:nvCxnSpPr>
        <p:spPr>
          <a:xfrm>
            <a:off x="2975336" y="3001143"/>
            <a:ext cx="0" cy="243108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>
            <a:off x="3682677" y="3001143"/>
            <a:ext cx="0" cy="243108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4420881" y="3001143"/>
            <a:ext cx="0" cy="243108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5144315" y="3001143"/>
            <a:ext cx="0" cy="243108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5835179" y="3001143"/>
            <a:ext cx="0" cy="243108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>
            <a:off x="6592078" y="3001143"/>
            <a:ext cx="0" cy="243108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7314617" y="3001143"/>
            <a:ext cx="0" cy="243108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7" name="群組 26"/>
          <p:cNvGrpSpPr/>
          <p:nvPr/>
        </p:nvGrpSpPr>
        <p:grpSpPr>
          <a:xfrm>
            <a:off x="323709" y="2770312"/>
            <a:ext cx="6990908" cy="461665"/>
            <a:chOff x="323709" y="2770312"/>
            <a:chExt cx="6990908" cy="461665"/>
          </a:xfrm>
        </p:grpSpPr>
        <p:sp>
          <p:nvSpPr>
            <p:cNvPr id="15" name="文字方塊 14"/>
            <p:cNvSpPr txBox="1"/>
            <p:nvPr/>
          </p:nvSpPr>
          <p:spPr>
            <a:xfrm>
              <a:off x="323709" y="2770312"/>
              <a:ext cx="1474604" cy="461665"/>
            </a:xfrm>
            <a:prstGeom prst="homePlat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Read 8bit</a:t>
              </a:r>
              <a:endParaRPr lang="zh-TW" altLang="en-US" sz="2400" dirty="0"/>
            </a:p>
          </p:txBody>
        </p:sp>
        <p:cxnSp>
          <p:nvCxnSpPr>
            <p:cNvPr id="19" name="直線接點 18"/>
            <p:cNvCxnSpPr>
              <a:stCxn id="15" idx="3"/>
            </p:cNvCxnSpPr>
            <p:nvPr/>
          </p:nvCxnSpPr>
          <p:spPr>
            <a:xfrm>
              <a:off x="1798313" y="3001145"/>
              <a:ext cx="55163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9" name="群組 28"/>
          <p:cNvGrpSpPr/>
          <p:nvPr/>
        </p:nvGrpSpPr>
        <p:grpSpPr>
          <a:xfrm>
            <a:off x="339950" y="1988800"/>
            <a:ext cx="7338108" cy="3729829"/>
            <a:chOff x="339950" y="1988800"/>
            <a:chExt cx="7338108" cy="3729829"/>
          </a:xfrm>
        </p:grpSpPr>
        <p:sp>
          <p:nvSpPr>
            <p:cNvPr id="59" name="文字方塊 58"/>
            <p:cNvSpPr txBox="1"/>
            <p:nvPr/>
          </p:nvSpPr>
          <p:spPr>
            <a:xfrm>
              <a:off x="339950" y="1988800"/>
              <a:ext cx="1676591" cy="461665"/>
            </a:xfrm>
            <a:prstGeom prst="homePlat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spc="300" dirty="0" err="1" smtClean="0"/>
                <a:t>Resp</a:t>
              </a:r>
              <a:r>
                <a:rPr lang="en-US" altLang="zh-TW" sz="2400" spc="300" dirty="0" smtClean="0"/>
                <a:t> </a:t>
              </a:r>
              <a:r>
                <a:rPr lang="en-US" altLang="zh-TW" sz="2400" dirty="0" smtClean="0"/>
                <a:t>ACK</a:t>
              </a:r>
              <a:endParaRPr lang="zh-TW" altLang="en-US" sz="2400" dirty="0"/>
            </a:p>
          </p:txBody>
        </p:sp>
        <p:sp>
          <p:nvSpPr>
            <p:cNvPr id="24" name="手繪多邊形 23"/>
            <p:cNvSpPr/>
            <p:nvPr/>
          </p:nvSpPr>
          <p:spPr>
            <a:xfrm>
              <a:off x="2016542" y="2220686"/>
              <a:ext cx="5661516" cy="3497943"/>
            </a:xfrm>
            <a:custGeom>
              <a:avLst/>
              <a:gdLst>
                <a:gd name="connsiteX0" fmla="*/ 0 w 5544457"/>
                <a:gd name="connsiteY0" fmla="*/ 0 h 3497943"/>
                <a:gd name="connsiteX1" fmla="*/ 5544457 w 5544457"/>
                <a:gd name="connsiteY1" fmla="*/ 0 h 3497943"/>
                <a:gd name="connsiteX2" fmla="*/ 5544457 w 5544457"/>
                <a:gd name="connsiteY2" fmla="*/ 3497943 h 3497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44457" h="3497943">
                  <a:moveTo>
                    <a:pt x="0" y="0"/>
                  </a:moveTo>
                  <a:lnTo>
                    <a:pt x="5544457" y="0"/>
                  </a:lnTo>
                  <a:lnTo>
                    <a:pt x="5544457" y="3497943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4" name="投影片編號版面配置區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26DE-CBD0-4267-96CF-43C62AEDAE63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572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8" presetClass="entr" presetSubtype="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流程圖: 人工作業 27"/>
          <p:cNvSpPr/>
          <p:nvPr/>
        </p:nvSpPr>
        <p:spPr>
          <a:xfrm flipV="1">
            <a:off x="10313043" y="4568269"/>
            <a:ext cx="432060" cy="288040"/>
          </a:xfrm>
          <a:prstGeom prst="flowChartManualOperation">
            <a:avLst/>
          </a:prstGeom>
          <a:ln w="285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450025" y="3850462"/>
            <a:ext cx="8367946" cy="2027017"/>
            <a:chOff x="450025" y="3850462"/>
            <a:chExt cx="8367946" cy="2027017"/>
          </a:xfrm>
        </p:grpSpPr>
        <p:grpSp>
          <p:nvGrpSpPr>
            <p:cNvPr id="94" name="群組 93"/>
            <p:cNvGrpSpPr/>
            <p:nvPr/>
          </p:nvGrpSpPr>
          <p:grpSpPr>
            <a:xfrm>
              <a:off x="450025" y="3850462"/>
              <a:ext cx="8353160" cy="432060"/>
              <a:chOff x="395420" y="2996940"/>
              <a:chExt cx="8353160" cy="432060"/>
            </a:xfrm>
          </p:grpSpPr>
          <p:sp>
            <p:nvSpPr>
              <p:cNvPr id="55" name="手繪多邊形 54"/>
              <p:cNvSpPr/>
              <p:nvPr/>
            </p:nvSpPr>
            <p:spPr>
              <a:xfrm>
                <a:off x="395420" y="2996940"/>
                <a:ext cx="1440200" cy="432060"/>
              </a:xfrm>
              <a:custGeom>
                <a:avLst/>
                <a:gdLst>
                  <a:gd name="connsiteX0" fmla="*/ 1432264 w 1432264"/>
                  <a:gd name="connsiteY0" fmla="*/ 437965 h 437965"/>
                  <a:gd name="connsiteX1" fmla="*/ 923277 w 1432264"/>
                  <a:gd name="connsiteY1" fmla="*/ 437965 h 437965"/>
                  <a:gd name="connsiteX2" fmla="*/ 648070 w 1432264"/>
                  <a:gd name="connsiteY2" fmla="*/ 2959 h 437965"/>
                  <a:gd name="connsiteX3" fmla="*/ 5918 w 1432264"/>
                  <a:gd name="connsiteY3" fmla="*/ 2959 h 437965"/>
                  <a:gd name="connsiteX4" fmla="*/ 0 w 1432264"/>
                  <a:gd name="connsiteY4" fmla="*/ 0 h 437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2264" h="437965">
                    <a:moveTo>
                      <a:pt x="1432264" y="437965"/>
                    </a:moveTo>
                    <a:lnTo>
                      <a:pt x="923277" y="437965"/>
                    </a:lnTo>
                    <a:lnTo>
                      <a:pt x="648070" y="2959"/>
                    </a:lnTo>
                    <a:lnTo>
                      <a:pt x="5918" y="2959"/>
                    </a:lnTo>
                    <a:lnTo>
                      <a:pt x="0" y="0"/>
                    </a:lnTo>
                  </a:path>
                </a:pathLst>
              </a:cu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r"/>
                <a:endParaRPr lang="zh-TW" altLang="en-US" sz="2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流程圖: 準備作業 37"/>
                  <p:cNvSpPr/>
                  <p:nvPr/>
                </p:nvSpPr>
                <p:spPr>
                  <a:xfrm>
                    <a:off x="2555720" y="2996940"/>
                    <a:ext cx="720100" cy="432060"/>
                  </a:xfrm>
                  <a:prstGeom prst="flowChartPreparation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8" name="流程圖: 準備作業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5720" y="2996940"/>
                    <a:ext cx="720100" cy="432060"/>
                  </a:xfrm>
                  <a:prstGeom prst="flowChartPreparation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流程圖: 準備作業 38"/>
                  <p:cNvSpPr/>
                  <p:nvPr/>
                </p:nvSpPr>
                <p:spPr>
                  <a:xfrm>
                    <a:off x="3275820" y="2996940"/>
                    <a:ext cx="720100" cy="432060"/>
                  </a:xfrm>
                  <a:prstGeom prst="flowChartPreparation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9" name="流程圖: 準備作業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5820" y="2996940"/>
                    <a:ext cx="720100" cy="432060"/>
                  </a:xfrm>
                  <a:prstGeom prst="flowChartPreparation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流程圖: 準備作業 39"/>
                  <p:cNvSpPr/>
                  <p:nvPr/>
                </p:nvSpPr>
                <p:spPr>
                  <a:xfrm>
                    <a:off x="3995920" y="2996940"/>
                    <a:ext cx="720100" cy="432060"/>
                  </a:xfrm>
                  <a:prstGeom prst="flowChartPreparation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40" name="流程圖: 準備作業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5920" y="2996940"/>
                    <a:ext cx="720100" cy="432060"/>
                  </a:xfrm>
                  <a:prstGeom prst="flowChartPreparation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流程圖: 準備作業 40"/>
                  <p:cNvSpPr/>
                  <p:nvPr/>
                </p:nvSpPr>
                <p:spPr>
                  <a:xfrm>
                    <a:off x="4716020" y="2996940"/>
                    <a:ext cx="720100" cy="432060"/>
                  </a:xfrm>
                  <a:prstGeom prst="flowChartPreparation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41" name="流程圖: 準備作業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6020" y="2996940"/>
                    <a:ext cx="720100" cy="432060"/>
                  </a:xfrm>
                  <a:prstGeom prst="flowChartPreparation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流程圖: 準備作業 41"/>
                  <p:cNvSpPr/>
                  <p:nvPr/>
                </p:nvSpPr>
                <p:spPr>
                  <a:xfrm>
                    <a:off x="5436120" y="2996940"/>
                    <a:ext cx="720100" cy="432060"/>
                  </a:xfrm>
                  <a:prstGeom prst="flowChartPreparation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42" name="流程圖: 準備作業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6120" y="2996940"/>
                    <a:ext cx="720100" cy="432060"/>
                  </a:xfrm>
                  <a:prstGeom prst="flowChartPreparation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流程圖: 準備作業 42"/>
                  <p:cNvSpPr/>
                  <p:nvPr/>
                </p:nvSpPr>
                <p:spPr>
                  <a:xfrm>
                    <a:off x="6156220" y="2996940"/>
                    <a:ext cx="720100" cy="432060"/>
                  </a:xfrm>
                  <a:prstGeom prst="flowChartPreparation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43" name="流程圖: 準備作業 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6220" y="2996940"/>
                    <a:ext cx="720100" cy="432060"/>
                  </a:xfrm>
                  <a:prstGeom prst="flowChartPreparation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手繪多邊形 50"/>
                  <p:cNvSpPr/>
                  <p:nvPr/>
                </p:nvSpPr>
                <p:spPr>
                  <a:xfrm>
                    <a:off x="1691600" y="2996940"/>
                    <a:ext cx="870618" cy="432060"/>
                  </a:xfrm>
                  <a:custGeom>
                    <a:avLst/>
                    <a:gdLst>
                      <a:gd name="connsiteX0" fmla="*/ 439119 w 439119"/>
                      <a:gd name="connsiteY0" fmla="*/ 103322 h 216976"/>
                      <a:gd name="connsiteX1" fmla="*/ 361627 w 439119"/>
                      <a:gd name="connsiteY1" fmla="*/ 216976 h 216976"/>
                      <a:gd name="connsiteX2" fmla="*/ 0 w 439119"/>
                      <a:gd name="connsiteY2" fmla="*/ 216976 h 216976"/>
                      <a:gd name="connsiteX3" fmla="*/ 144651 w 439119"/>
                      <a:gd name="connsiteY3" fmla="*/ 0 h 216976"/>
                      <a:gd name="connsiteX4" fmla="*/ 361627 w 439119"/>
                      <a:gd name="connsiteY4" fmla="*/ 0 h 216976"/>
                      <a:gd name="connsiteX5" fmla="*/ 439119 w 439119"/>
                      <a:gd name="connsiteY5" fmla="*/ 103322 h 216976"/>
                      <a:gd name="connsiteX0" fmla="*/ 385779 w 385779"/>
                      <a:gd name="connsiteY0" fmla="*/ 109037 h 216976"/>
                      <a:gd name="connsiteX1" fmla="*/ 361627 w 385779"/>
                      <a:gd name="connsiteY1" fmla="*/ 216976 h 216976"/>
                      <a:gd name="connsiteX2" fmla="*/ 0 w 385779"/>
                      <a:gd name="connsiteY2" fmla="*/ 216976 h 216976"/>
                      <a:gd name="connsiteX3" fmla="*/ 144651 w 385779"/>
                      <a:gd name="connsiteY3" fmla="*/ 0 h 216976"/>
                      <a:gd name="connsiteX4" fmla="*/ 361627 w 385779"/>
                      <a:gd name="connsiteY4" fmla="*/ 0 h 216976"/>
                      <a:gd name="connsiteX5" fmla="*/ 385779 w 385779"/>
                      <a:gd name="connsiteY5" fmla="*/ 109037 h 216976"/>
                      <a:gd name="connsiteX0" fmla="*/ 435309 w 435309"/>
                      <a:gd name="connsiteY0" fmla="*/ 109037 h 216976"/>
                      <a:gd name="connsiteX1" fmla="*/ 361627 w 435309"/>
                      <a:gd name="connsiteY1" fmla="*/ 216976 h 216976"/>
                      <a:gd name="connsiteX2" fmla="*/ 0 w 435309"/>
                      <a:gd name="connsiteY2" fmla="*/ 216976 h 216976"/>
                      <a:gd name="connsiteX3" fmla="*/ 144651 w 435309"/>
                      <a:gd name="connsiteY3" fmla="*/ 0 h 216976"/>
                      <a:gd name="connsiteX4" fmla="*/ 361627 w 435309"/>
                      <a:gd name="connsiteY4" fmla="*/ 0 h 216976"/>
                      <a:gd name="connsiteX5" fmla="*/ 435309 w 435309"/>
                      <a:gd name="connsiteY5" fmla="*/ 109037 h 2169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309" h="216976">
                        <a:moveTo>
                          <a:pt x="435309" y="109037"/>
                        </a:moveTo>
                        <a:lnTo>
                          <a:pt x="361627" y="216976"/>
                        </a:lnTo>
                        <a:lnTo>
                          <a:pt x="0" y="216976"/>
                        </a:lnTo>
                        <a:lnTo>
                          <a:pt x="144651" y="0"/>
                        </a:lnTo>
                        <a:lnTo>
                          <a:pt x="361627" y="0"/>
                        </a:lnTo>
                        <a:lnTo>
                          <a:pt x="435309" y="109037"/>
                        </a:lnTo>
                        <a:close/>
                      </a:path>
                    </a:pathLst>
                  </a:custGeom>
                  <a:ln w="28575"/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51" name="手繪多邊形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1600" y="2996940"/>
                    <a:ext cx="870618" cy="432060"/>
                  </a:xfrm>
                  <a:custGeom>
                    <a:avLst/>
                    <a:gdLst>
                      <a:gd name="connsiteX0" fmla="*/ 439119 w 439119"/>
                      <a:gd name="connsiteY0" fmla="*/ 103322 h 216976"/>
                      <a:gd name="connsiteX1" fmla="*/ 361627 w 439119"/>
                      <a:gd name="connsiteY1" fmla="*/ 216976 h 216976"/>
                      <a:gd name="connsiteX2" fmla="*/ 0 w 439119"/>
                      <a:gd name="connsiteY2" fmla="*/ 216976 h 216976"/>
                      <a:gd name="connsiteX3" fmla="*/ 144651 w 439119"/>
                      <a:gd name="connsiteY3" fmla="*/ 0 h 216976"/>
                      <a:gd name="connsiteX4" fmla="*/ 361627 w 439119"/>
                      <a:gd name="connsiteY4" fmla="*/ 0 h 216976"/>
                      <a:gd name="connsiteX5" fmla="*/ 439119 w 439119"/>
                      <a:gd name="connsiteY5" fmla="*/ 103322 h 216976"/>
                      <a:gd name="connsiteX0" fmla="*/ 385779 w 385779"/>
                      <a:gd name="connsiteY0" fmla="*/ 109037 h 216976"/>
                      <a:gd name="connsiteX1" fmla="*/ 361627 w 385779"/>
                      <a:gd name="connsiteY1" fmla="*/ 216976 h 216976"/>
                      <a:gd name="connsiteX2" fmla="*/ 0 w 385779"/>
                      <a:gd name="connsiteY2" fmla="*/ 216976 h 216976"/>
                      <a:gd name="connsiteX3" fmla="*/ 144651 w 385779"/>
                      <a:gd name="connsiteY3" fmla="*/ 0 h 216976"/>
                      <a:gd name="connsiteX4" fmla="*/ 361627 w 385779"/>
                      <a:gd name="connsiteY4" fmla="*/ 0 h 216976"/>
                      <a:gd name="connsiteX5" fmla="*/ 385779 w 385779"/>
                      <a:gd name="connsiteY5" fmla="*/ 109037 h 216976"/>
                      <a:gd name="connsiteX0" fmla="*/ 435309 w 435309"/>
                      <a:gd name="connsiteY0" fmla="*/ 109037 h 216976"/>
                      <a:gd name="connsiteX1" fmla="*/ 361627 w 435309"/>
                      <a:gd name="connsiteY1" fmla="*/ 216976 h 216976"/>
                      <a:gd name="connsiteX2" fmla="*/ 0 w 435309"/>
                      <a:gd name="connsiteY2" fmla="*/ 216976 h 216976"/>
                      <a:gd name="connsiteX3" fmla="*/ 144651 w 435309"/>
                      <a:gd name="connsiteY3" fmla="*/ 0 h 216976"/>
                      <a:gd name="connsiteX4" fmla="*/ 361627 w 435309"/>
                      <a:gd name="connsiteY4" fmla="*/ 0 h 216976"/>
                      <a:gd name="connsiteX5" fmla="*/ 435309 w 435309"/>
                      <a:gd name="connsiteY5" fmla="*/ 109037 h 2169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309" h="216976">
                        <a:moveTo>
                          <a:pt x="435309" y="109037"/>
                        </a:moveTo>
                        <a:lnTo>
                          <a:pt x="361627" y="216976"/>
                        </a:lnTo>
                        <a:lnTo>
                          <a:pt x="0" y="216976"/>
                        </a:lnTo>
                        <a:lnTo>
                          <a:pt x="144651" y="0"/>
                        </a:lnTo>
                        <a:lnTo>
                          <a:pt x="361627" y="0"/>
                        </a:lnTo>
                        <a:lnTo>
                          <a:pt x="435309" y="109037"/>
                        </a:lnTo>
                        <a:close/>
                      </a:path>
                    </a:pathLst>
                  </a:custGeom>
                  <a:blipFill rotWithShape="1">
                    <a:blip r:embed="rId9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手繪多邊形 52"/>
                  <p:cNvSpPr/>
                  <p:nvPr/>
                </p:nvSpPr>
                <p:spPr>
                  <a:xfrm>
                    <a:off x="6877578" y="2996940"/>
                    <a:ext cx="868952" cy="432060"/>
                  </a:xfrm>
                  <a:custGeom>
                    <a:avLst/>
                    <a:gdLst>
                      <a:gd name="connsiteX0" fmla="*/ 0 w 435105"/>
                      <a:gd name="connsiteY0" fmla="*/ 108777 h 220952"/>
                      <a:gd name="connsiteX1" fmla="*/ 78183 w 435105"/>
                      <a:gd name="connsiteY1" fmla="*/ 0 h 220952"/>
                      <a:gd name="connsiteX2" fmla="*/ 435105 w 435105"/>
                      <a:gd name="connsiteY2" fmla="*/ 0 h 220952"/>
                      <a:gd name="connsiteX3" fmla="*/ 292337 w 435105"/>
                      <a:gd name="connsiteY3" fmla="*/ 220952 h 220952"/>
                      <a:gd name="connsiteX4" fmla="*/ 74784 w 435105"/>
                      <a:gd name="connsiteY4" fmla="*/ 220952 h 220952"/>
                      <a:gd name="connsiteX5" fmla="*/ 0 w 435105"/>
                      <a:gd name="connsiteY5" fmla="*/ 108777 h 220952"/>
                      <a:gd name="connsiteX0" fmla="*/ 0 w 389385"/>
                      <a:gd name="connsiteY0" fmla="*/ 112674 h 220952"/>
                      <a:gd name="connsiteX1" fmla="*/ 32463 w 389385"/>
                      <a:gd name="connsiteY1" fmla="*/ 0 h 220952"/>
                      <a:gd name="connsiteX2" fmla="*/ 389385 w 389385"/>
                      <a:gd name="connsiteY2" fmla="*/ 0 h 220952"/>
                      <a:gd name="connsiteX3" fmla="*/ 246617 w 389385"/>
                      <a:gd name="connsiteY3" fmla="*/ 220952 h 220952"/>
                      <a:gd name="connsiteX4" fmla="*/ 29064 w 389385"/>
                      <a:gd name="connsiteY4" fmla="*/ 220952 h 220952"/>
                      <a:gd name="connsiteX5" fmla="*/ 0 w 389385"/>
                      <a:gd name="connsiteY5" fmla="*/ 112674 h 220952"/>
                      <a:gd name="connsiteX0" fmla="*/ 0 w 431295"/>
                      <a:gd name="connsiteY0" fmla="*/ 108777 h 220952"/>
                      <a:gd name="connsiteX1" fmla="*/ 74373 w 431295"/>
                      <a:gd name="connsiteY1" fmla="*/ 0 h 220952"/>
                      <a:gd name="connsiteX2" fmla="*/ 431295 w 431295"/>
                      <a:gd name="connsiteY2" fmla="*/ 0 h 220952"/>
                      <a:gd name="connsiteX3" fmla="*/ 288527 w 431295"/>
                      <a:gd name="connsiteY3" fmla="*/ 220952 h 220952"/>
                      <a:gd name="connsiteX4" fmla="*/ 70974 w 431295"/>
                      <a:gd name="connsiteY4" fmla="*/ 220952 h 220952"/>
                      <a:gd name="connsiteX5" fmla="*/ 0 w 431295"/>
                      <a:gd name="connsiteY5" fmla="*/ 108777 h 220952"/>
                      <a:gd name="connsiteX0" fmla="*/ 0 w 438915"/>
                      <a:gd name="connsiteY0" fmla="*/ 110726 h 220952"/>
                      <a:gd name="connsiteX1" fmla="*/ 81993 w 438915"/>
                      <a:gd name="connsiteY1" fmla="*/ 0 h 220952"/>
                      <a:gd name="connsiteX2" fmla="*/ 438915 w 438915"/>
                      <a:gd name="connsiteY2" fmla="*/ 0 h 220952"/>
                      <a:gd name="connsiteX3" fmla="*/ 296147 w 438915"/>
                      <a:gd name="connsiteY3" fmla="*/ 220952 h 220952"/>
                      <a:gd name="connsiteX4" fmla="*/ 78594 w 438915"/>
                      <a:gd name="connsiteY4" fmla="*/ 220952 h 220952"/>
                      <a:gd name="connsiteX5" fmla="*/ 0 w 438915"/>
                      <a:gd name="connsiteY5" fmla="*/ 110726 h 220952"/>
                      <a:gd name="connsiteX0" fmla="*/ 0 w 391567"/>
                      <a:gd name="connsiteY0" fmla="*/ 110726 h 220952"/>
                      <a:gd name="connsiteX1" fmla="*/ 34645 w 391567"/>
                      <a:gd name="connsiteY1" fmla="*/ 0 h 220952"/>
                      <a:gd name="connsiteX2" fmla="*/ 391567 w 391567"/>
                      <a:gd name="connsiteY2" fmla="*/ 0 h 220952"/>
                      <a:gd name="connsiteX3" fmla="*/ 248799 w 391567"/>
                      <a:gd name="connsiteY3" fmla="*/ 220952 h 220952"/>
                      <a:gd name="connsiteX4" fmla="*/ 31246 w 391567"/>
                      <a:gd name="connsiteY4" fmla="*/ 220952 h 220952"/>
                      <a:gd name="connsiteX5" fmla="*/ 0 w 391567"/>
                      <a:gd name="connsiteY5" fmla="*/ 110726 h 220952"/>
                      <a:gd name="connsiteX0" fmla="*/ 0 w 434476"/>
                      <a:gd name="connsiteY0" fmla="*/ 112240 h 220952"/>
                      <a:gd name="connsiteX1" fmla="*/ 77554 w 434476"/>
                      <a:gd name="connsiteY1" fmla="*/ 0 h 220952"/>
                      <a:gd name="connsiteX2" fmla="*/ 434476 w 434476"/>
                      <a:gd name="connsiteY2" fmla="*/ 0 h 220952"/>
                      <a:gd name="connsiteX3" fmla="*/ 291708 w 434476"/>
                      <a:gd name="connsiteY3" fmla="*/ 220952 h 220952"/>
                      <a:gd name="connsiteX4" fmla="*/ 74155 w 434476"/>
                      <a:gd name="connsiteY4" fmla="*/ 220952 h 220952"/>
                      <a:gd name="connsiteX5" fmla="*/ 0 w 434476"/>
                      <a:gd name="connsiteY5" fmla="*/ 112240 h 220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4476" h="220952">
                        <a:moveTo>
                          <a:pt x="0" y="112240"/>
                        </a:moveTo>
                        <a:lnTo>
                          <a:pt x="77554" y="0"/>
                        </a:lnTo>
                        <a:lnTo>
                          <a:pt x="434476" y="0"/>
                        </a:lnTo>
                        <a:lnTo>
                          <a:pt x="291708" y="220952"/>
                        </a:lnTo>
                        <a:lnTo>
                          <a:pt x="74155" y="220952"/>
                        </a:lnTo>
                        <a:lnTo>
                          <a:pt x="0" y="112240"/>
                        </a:lnTo>
                        <a:close/>
                      </a:path>
                    </a:pathLst>
                  </a:custGeom>
                  <a:ln w="28575"/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53" name="手繪多邊形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7578" y="2996940"/>
                    <a:ext cx="868952" cy="432060"/>
                  </a:xfrm>
                  <a:custGeom>
                    <a:avLst/>
                    <a:gdLst>
                      <a:gd name="connsiteX0" fmla="*/ 0 w 435105"/>
                      <a:gd name="connsiteY0" fmla="*/ 108777 h 220952"/>
                      <a:gd name="connsiteX1" fmla="*/ 78183 w 435105"/>
                      <a:gd name="connsiteY1" fmla="*/ 0 h 220952"/>
                      <a:gd name="connsiteX2" fmla="*/ 435105 w 435105"/>
                      <a:gd name="connsiteY2" fmla="*/ 0 h 220952"/>
                      <a:gd name="connsiteX3" fmla="*/ 292337 w 435105"/>
                      <a:gd name="connsiteY3" fmla="*/ 220952 h 220952"/>
                      <a:gd name="connsiteX4" fmla="*/ 74784 w 435105"/>
                      <a:gd name="connsiteY4" fmla="*/ 220952 h 220952"/>
                      <a:gd name="connsiteX5" fmla="*/ 0 w 435105"/>
                      <a:gd name="connsiteY5" fmla="*/ 108777 h 220952"/>
                      <a:gd name="connsiteX0" fmla="*/ 0 w 389385"/>
                      <a:gd name="connsiteY0" fmla="*/ 112674 h 220952"/>
                      <a:gd name="connsiteX1" fmla="*/ 32463 w 389385"/>
                      <a:gd name="connsiteY1" fmla="*/ 0 h 220952"/>
                      <a:gd name="connsiteX2" fmla="*/ 389385 w 389385"/>
                      <a:gd name="connsiteY2" fmla="*/ 0 h 220952"/>
                      <a:gd name="connsiteX3" fmla="*/ 246617 w 389385"/>
                      <a:gd name="connsiteY3" fmla="*/ 220952 h 220952"/>
                      <a:gd name="connsiteX4" fmla="*/ 29064 w 389385"/>
                      <a:gd name="connsiteY4" fmla="*/ 220952 h 220952"/>
                      <a:gd name="connsiteX5" fmla="*/ 0 w 389385"/>
                      <a:gd name="connsiteY5" fmla="*/ 112674 h 220952"/>
                      <a:gd name="connsiteX0" fmla="*/ 0 w 431295"/>
                      <a:gd name="connsiteY0" fmla="*/ 108777 h 220952"/>
                      <a:gd name="connsiteX1" fmla="*/ 74373 w 431295"/>
                      <a:gd name="connsiteY1" fmla="*/ 0 h 220952"/>
                      <a:gd name="connsiteX2" fmla="*/ 431295 w 431295"/>
                      <a:gd name="connsiteY2" fmla="*/ 0 h 220952"/>
                      <a:gd name="connsiteX3" fmla="*/ 288527 w 431295"/>
                      <a:gd name="connsiteY3" fmla="*/ 220952 h 220952"/>
                      <a:gd name="connsiteX4" fmla="*/ 70974 w 431295"/>
                      <a:gd name="connsiteY4" fmla="*/ 220952 h 220952"/>
                      <a:gd name="connsiteX5" fmla="*/ 0 w 431295"/>
                      <a:gd name="connsiteY5" fmla="*/ 108777 h 220952"/>
                      <a:gd name="connsiteX0" fmla="*/ 0 w 438915"/>
                      <a:gd name="connsiteY0" fmla="*/ 110726 h 220952"/>
                      <a:gd name="connsiteX1" fmla="*/ 81993 w 438915"/>
                      <a:gd name="connsiteY1" fmla="*/ 0 h 220952"/>
                      <a:gd name="connsiteX2" fmla="*/ 438915 w 438915"/>
                      <a:gd name="connsiteY2" fmla="*/ 0 h 220952"/>
                      <a:gd name="connsiteX3" fmla="*/ 296147 w 438915"/>
                      <a:gd name="connsiteY3" fmla="*/ 220952 h 220952"/>
                      <a:gd name="connsiteX4" fmla="*/ 78594 w 438915"/>
                      <a:gd name="connsiteY4" fmla="*/ 220952 h 220952"/>
                      <a:gd name="connsiteX5" fmla="*/ 0 w 438915"/>
                      <a:gd name="connsiteY5" fmla="*/ 110726 h 220952"/>
                      <a:gd name="connsiteX0" fmla="*/ 0 w 391567"/>
                      <a:gd name="connsiteY0" fmla="*/ 110726 h 220952"/>
                      <a:gd name="connsiteX1" fmla="*/ 34645 w 391567"/>
                      <a:gd name="connsiteY1" fmla="*/ 0 h 220952"/>
                      <a:gd name="connsiteX2" fmla="*/ 391567 w 391567"/>
                      <a:gd name="connsiteY2" fmla="*/ 0 h 220952"/>
                      <a:gd name="connsiteX3" fmla="*/ 248799 w 391567"/>
                      <a:gd name="connsiteY3" fmla="*/ 220952 h 220952"/>
                      <a:gd name="connsiteX4" fmla="*/ 31246 w 391567"/>
                      <a:gd name="connsiteY4" fmla="*/ 220952 h 220952"/>
                      <a:gd name="connsiteX5" fmla="*/ 0 w 391567"/>
                      <a:gd name="connsiteY5" fmla="*/ 110726 h 220952"/>
                      <a:gd name="connsiteX0" fmla="*/ 0 w 434476"/>
                      <a:gd name="connsiteY0" fmla="*/ 112240 h 220952"/>
                      <a:gd name="connsiteX1" fmla="*/ 77554 w 434476"/>
                      <a:gd name="connsiteY1" fmla="*/ 0 h 220952"/>
                      <a:gd name="connsiteX2" fmla="*/ 434476 w 434476"/>
                      <a:gd name="connsiteY2" fmla="*/ 0 h 220952"/>
                      <a:gd name="connsiteX3" fmla="*/ 291708 w 434476"/>
                      <a:gd name="connsiteY3" fmla="*/ 220952 h 220952"/>
                      <a:gd name="connsiteX4" fmla="*/ 74155 w 434476"/>
                      <a:gd name="connsiteY4" fmla="*/ 220952 h 220952"/>
                      <a:gd name="connsiteX5" fmla="*/ 0 w 434476"/>
                      <a:gd name="connsiteY5" fmla="*/ 112240 h 220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4476" h="220952">
                        <a:moveTo>
                          <a:pt x="0" y="112240"/>
                        </a:moveTo>
                        <a:lnTo>
                          <a:pt x="77554" y="0"/>
                        </a:lnTo>
                        <a:lnTo>
                          <a:pt x="434476" y="0"/>
                        </a:lnTo>
                        <a:lnTo>
                          <a:pt x="291708" y="220952"/>
                        </a:lnTo>
                        <a:lnTo>
                          <a:pt x="74155" y="220952"/>
                        </a:lnTo>
                        <a:lnTo>
                          <a:pt x="0" y="112240"/>
                        </a:lnTo>
                        <a:close/>
                      </a:path>
                    </a:pathLst>
                  </a:custGeom>
                  <a:blipFill rotWithShape="1">
                    <a:blip r:embed="rId10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直線接點 56"/>
              <p:cNvCxnSpPr>
                <a:stCxn id="53" idx="2"/>
              </p:cNvCxnSpPr>
              <p:nvPr/>
            </p:nvCxnSpPr>
            <p:spPr>
              <a:xfrm>
                <a:off x="7746530" y="2996940"/>
                <a:ext cx="100205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群組 92"/>
            <p:cNvGrpSpPr/>
            <p:nvPr/>
          </p:nvGrpSpPr>
          <p:grpSpPr>
            <a:xfrm>
              <a:off x="450025" y="4786592"/>
              <a:ext cx="8353160" cy="432060"/>
              <a:chOff x="395420" y="4149100"/>
              <a:chExt cx="8353160" cy="432060"/>
            </a:xfrm>
          </p:grpSpPr>
          <p:sp>
            <p:nvSpPr>
              <p:cNvPr id="58" name="流程圖: 人工作業 57"/>
              <p:cNvSpPr/>
              <p:nvPr/>
            </p:nvSpPr>
            <p:spPr>
              <a:xfrm>
                <a:off x="7390620" y="4149100"/>
                <a:ext cx="864120" cy="432060"/>
              </a:xfrm>
              <a:prstGeom prst="flowChartManualOperation">
                <a:avLst/>
              </a:prstGeom>
              <a:ln w="28575"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/>
                  <a:t>A</a:t>
                </a:r>
                <a:endParaRPr lang="zh-TW" altLang="en-US" sz="2400" dirty="0"/>
              </a:p>
            </p:txBody>
          </p:sp>
          <p:cxnSp>
            <p:nvCxnSpPr>
              <p:cNvPr id="60" name="直線接點 59"/>
              <p:cNvCxnSpPr/>
              <p:nvPr/>
            </p:nvCxnSpPr>
            <p:spPr>
              <a:xfrm>
                <a:off x="395420" y="4149100"/>
                <a:ext cx="8353160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92" name="群組 91"/>
            <p:cNvGrpSpPr/>
            <p:nvPr/>
          </p:nvGrpSpPr>
          <p:grpSpPr>
            <a:xfrm>
              <a:off x="457743" y="5415814"/>
              <a:ext cx="8360228" cy="461665"/>
              <a:chOff x="326572" y="5212831"/>
              <a:chExt cx="8360228" cy="461665"/>
            </a:xfrm>
          </p:grpSpPr>
          <p:sp>
            <p:nvSpPr>
              <p:cNvPr id="81" name="手繪多邊形 80"/>
              <p:cNvSpPr/>
              <p:nvPr/>
            </p:nvSpPr>
            <p:spPr>
              <a:xfrm>
                <a:off x="326572" y="5229250"/>
                <a:ext cx="8360228" cy="296883"/>
              </a:xfrm>
              <a:custGeom>
                <a:avLst/>
                <a:gdLst>
                  <a:gd name="connsiteX0" fmla="*/ 0 w 8360228"/>
                  <a:gd name="connsiteY0" fmla="*/ 296883 h 296883"/>
                  <a:gd name="connsiteX1" fmla="*/ 1579418 w 8360228"/>
                  <a:gd name="connsiteY1" fmla="*/ 296883 h 296883"/>
                  <a:gd name="connsiteX2" fmla="*/ 1674420 w 8360228"/>
                  <a:gd name="connsiteY2" fmla="*/ 0 h 296883"/>
                  <a:gd name="connsiteX3" fmla="*/ 1935678 w 8360228"/>
                  <a:gd name="connsiteY3" fmla="*/ 0 h 296883"/>
                  <a:gd name="connsiteX4" fmla="*/ 2018805 w 8360228"/>
                  <a:gd name="connsiteY4" fmla="*/ 296883 h 296883"/>
                  <a:gd name="connsiteX5" fmla="*/ 2303813 w 8360228"/>
                  <a:gd name="connsiteY5" fmla="*/ 296883 h 296883"/>
                  <a:gd name="connsiteX6" fmla="*/ 2386940 w 8360228"/>
                  <a:gd name="connsiteY6" fmla="*/ 0 h 296883"/>
                  <a:gd name="connsiteX7" fmla="*/ 2671948 w 8360228"/>
                  <a:gd name="connsiteY7" fmla="*/ 0 h 296883"/>
                  <a:gd name="connsiteX8" fmla="*/ 2755075 w 8360228"/>
                  <a:gd name="connsiteY8" fmla="*/ 296883 h 296883"/>
                  <a:gd name="connsiteX9" fmla="*/ 3028208 w 8360228"/>
                  <a:gd name="connsiteY9" fmla="*/ 296883 h 296883"/>
                  <a:gd name="connsiteX10" fmla="*/ 3111335 w 8360228"/>
                  <a:gd name="connsiteY10" fmla="*/ 0 h 296883"/>
                  <a:gd name="connsiteX11" fmla="*/ 3372592 w 8360228"/>
                  <a:gd name="connsiteY11" fmla="*/ 0 h 296883"/>
                  <a:gd name="connsiteX12" fmla="*/ 3455719 w 8360228"/>
                  <a:gd name="connsiteY12" fmla="*/ 296883 h 296883"/>
                  <a:gd name="connsiteX13" fmla="*/ 3752602 w 8360228"/>
                  <a:gd name="connsiteY13" fmla="*/ 296883 h 296883"/>
                  <a:gd name="connsiteX14" fmla="*/ 3835730 w 8360228"/>
                  <a:gd name="connsiteY14" fmla="*/ 0 h 296883"/>
                  <a:gd name="connsiteX15" fmla="*/ 4085111 w 8360228"/>
                  <a:gd name="connsiteY15" fmla="*/ 0 h 296883"/>
                  <a:gd name="connsiteX16" fmla="*/ 4168239 w 8360228"/>
                  <a:gd name="connsiteY16" fmla="*/ 296883 h 296883"/>
                  <a:gd name="connsiteX17" fmla="*/ 4465122 w 8360228"/>
                  <a:gd name="connsiteY17" fmla="*/ 296883 h 296883"/>
                  <a:gd name="connsiteX18" fmla="*/ 4536374 w 8360228"/>
                  <a:gd name="connsiteY18" fmla="*/ 0 h 296883"/>
                  <a:gd name="connsiteX19" fmla="*/ 4809506 w 8360228"/>
                  <a:gd name="connsiteY19" fmla="*/ 0 h 296883"/>
                  <a:gd name="connsiteX20" fmla="*/ 4904509 w 8360228"/>
                  <a:gd name="connsiteY20" fmla="*/ 296883 h 296883"/>
                  <a:gd name="connsiteX21" fmla="*/ 5189517 w 8360228"/>
                  <a:gd name="connsiteY21" fmla="*/ 296883 h 296883"/>
                  <a:gd name="connsiteX22" fmla="*/ 5272644 w 8360228"/>
                  <a:gd name="connsiteY22" fmla="*/ 0 h 296883"/>
                  <a:gd name="connsiteX23" fmla="*/ 5522026 w 8360228"/>
                  <a:gd name="connsiteY23" fmla="*/ 0 h 296883"/>
                  <a:gd name="connsiteX24" fmla="*/ 5617028 w 8360228"/>
                  <a:gd name="connsiteY24" fmla="*/ 296883 h 296883"/>
                  <a:gd name="connsiteX25" fmla="*/ 5913911 w 8360228"/>
                  <a:gd name="connsiteY25" fmla="*/ 296883 h 296883"/>
                  <a:gd name="connsiteX26" fmla="*/ 6008914 w 8360228"/>
                  <a:gd name="connsiteY26" fmla="*/ 0 h 296883"/>
                  <a:gd name="connsiteX27" fmla="*/ 6270171 w 8360228"/>
                  <a:gd name="connsiteY27" fmla="*/ 0 h 296883"/>
                  <a:gd name="connsiteX28" fmla="*/ 6329548 w 8360228"/>
                  <a:gd name="connsiteY28" fmla="*/ 285008 h 296883"/>
                  <a:gd name="connsiteX29" fmla="*/ 6626431 w 8360228"/>
                  <a:gd name="connsiteY29" fmla="*/ 285008 h 296883"/>
                  <a:gd name="connsiteX30" fmla="*/ 6721433 w 8360228"/>
                  <a:gd name="connsiteY30" fmla="*/ 0 h 296883"/>
                  <a:gd name="connsiteX31" fmla="*/ 6970815 w 8360228"/>
                  <a:gd name="connsiteY31" fmla="*/ 0 h 296883"/>
                  <a:gd name="connsiteX32" fmla="*/ 7077693 w 8360228"/>
                  <a:gd name="connsiteY32" fmla="*/ 296883 h 296883"/>
                  <a:gd name="connsiteX33" fmla="*/ 7362701 w 8360228"/>
                  <a:gd name="connsiteY33" fmla="*/ 296883 h 296883"/>
                  <a:gd name="connsiteX34" fmla="*/ 7433953 w 8360228"/>
                  <a:gd name="connsiteY34" fmla="*/ 0 h 296883"/>
                  <a:gd name="connsiteX35" fmla="*/ 7707085 w 8360228"/>
                  <a:gd name="connsiteY35" fmla="*/ 0 h 296883"/>
                  <a:gd name="connsiteX36" fmla="*/ 7778337 w 8360228"/>
                  <a:gd name="connsiteY36" fmla="*/ 285008 h 296883"/>
                  <a:gd name="connsiteX37" fmla="*/ 8360228 w 8360228"/>
                  <a:gd name="connsiteY37" fmla="*/ 285008 h 29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8360228" h="296883">
                    <a:moveTo>
                      <a:pt x="0" y="296883"/>
                    </a:moveTo>
                    <a:lnTo>
                      <a:pt x="1579418" y="296883"/>
                    </a:lnTo>
                    <a:lnTo>
                      <a:pt x="1674420" y="0"/>
                    </a:lnTo>
                    <a:lnTo>
                      <a:pt x="1935678" y="0"/>
                    </a:lnTo>
                    <a:lnTo>
                      <a:pt x="2018805" y="296883"/>
                    </a:lnTo>
                    <a:lnTo>
                      <a:pt x="2303813" y="296883"/>
                    </a:lnTo>
                    <a:lnTo>
                      <a:pt x="2386940" y="0"/>
                    </a:lnTo>
                    <a:lnTo>
                      <a:pt x="2671948" y="0"/>
                    </a:lnTo>
                    <a:lnTo>
                      <a:pt x="2755075" y="296883"/>
                    </a:lnTo>
                    <a:lnTo>
                      <a:pt x="3028208" y="296883"/>
                    </a:lnTo>
                    <a:lnTo>
                      <a:pt x="3111335" y="0"/>
                    </a:lnTo>
                    <a:lnTo>
                      <a:pt x="3372592" y="0"/>
                    </a:lnTo>
                    <a:lnTo>
                      <a:pt x="3455719" y="296883"/>
                    </a:lnTo>
                    <a:lnTo>
                      <a:pt x="3752602" y="296883"/>
                    </a:lnTo>
                    <a:lnTo>
                      <a:pt x="3835730" y="0"/>
                    </a:lnTo>
                    <a:lnTo>
                      <a:pt x="4085111" y="0"/>
                    </a:lnTo>
                    <a:lnTo>
                      <a:pt x="4168239" y="296883"/>
                    </a:lnTo>
                    <a:lnTo>
                      <a:pt x="4465122" y="296883"/>
                    </a:lnTo>
                    <a:lnTo>
                      <a:pt x="4536374" y="0"/>
                    </a:lnTo>
                    <a:lnTo>
                      <a:pt x="4809506" y="0"/>
                    </a:lnTo>
                    <a:lnTo>
                      <a:pt x="4904509" y="296883"/>
                    </a:lnTo>
                    <a:lnTo>
                      <a:pt x="5189517" y="296883"/>
                    </a:lnTo>
                    <a:lnTo>
                      <a:pt x="5272644" y="0"/>
                    </a:lnTo>
                    <a:lnTo>
                      <a:pt x="5522026" y="0"/>
                    </a:lnTo>
                    <a:lnTo>
                      <a:pt x="5617028" y="296883"/>
                    </a:lnTo>
                    <a:lnTo>
                      <a:pt x="5913911" y="296883"/>
                    </a:lnTo>
                    <a:lnTo>
                      <a:pt x="6008914" y="0"/>
                    </a:lnTo>
                    <a:lnTo>
                      <a:pt x="6270171" y="0"/>
                    </a:lnTo>
                    <a:lnTo>
                      <a:pt x="6329548" y="285008"/>
                    </a:lnTo>
                    <a:lnTo>
                      <a:pt x="6626431" y="285008"/>
                    </a:lnTo>
                    <a:lnTo>
                      <a:pt x="6721433" y="0"/>
                    </a:lnTo>
                    <a:lnTo>
                      <a:pt x="6970815" y="0"/>
                    </a:lnTo>
                    <a:lnTo>
                      <a:pt x="7077693" y="296883"/>
                    </a:lnTo>
                    <a:lnTo>
                      <a:pt x="7362701" y="296883"/>
                    </a:lnTo>
                    <a:lnTo>
                      <a:pt x="7433953" y="0"/>
                    </a:lnTo>
                    <a:lnTo>
                      <a:pt x="7707085" y="0"/>
                    </a:lnTo>
                    <a:lnTo>
                      <a:pt x="7778337" y="285008"/>
                    </a:lnTo>
                    <a:lnTo>
                      <a:pt x="8360228" y="285008"/>
                    </a:lnTo>
                  </a:path>
                </a:pathLst>
              </a:cu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文字方塊 82"/>
              <p:cNvSpPr txBox="1"/>
              <p:nvPr/>
            </p:nvSpPr>
            <p:spPr>
              <a:xfrm>
                <a:off x="1956830" y="521283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>
                    <a:latin typeface="Arial" pitchFamily="34" charset="0"/>
                    <a:cs typeface="Arial" pitchFamily="34" charset="0"/>
                  </a:rPr>
                  <a:t>1</a:t>
                </a:r>
                <a:endParaRPr lang="zh-TW" altLang="en-US" sz="2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2680264" y="521283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>
                    <a:latin typeface="Arial" pitchFamily="34" charset="0"/>
                    <a:cs typeface="Arial" pitchFamily="34" charset="0"/>
                  </a:rPr>
                  <a:t>2</a:t>
                </a:r>
                <a:endParaRPr lang="zh-TW" altLang="en-US" sz="2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5" name="文字方塊 84"/>
              <p:cNvSpPr txBox="1"/>
              <p:nvPr/>
            </p:nvSpPr>
            <p:spPr>
              <a:xfrm>
                <a:off x="3403698" y="521283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>
                    <a:latin typeface="Arial" pitchFamily="34" charset="0"/>
                    <a:cs typeface="Arial" pitchFamily="34" charset="0"/>
                  </a:rPr>
                  <a:t>3</a:t>
                </a:r>
                <a:endParaRPr lang="zh-TW" altLang="en-US" sz="2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6" name="文字方塊 85"/>
              <p:cNvSpPr txBox="1"/>
              <p:nvPr/>
            </p:nvSpPr>
            <p:spPr>
              <a:xfrm>
                <a:off x="4127132" y="521283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>
                    <a:latin typeface="Arial" pitchFamily="34" charset="0"/>
                    <a:cs typeface="Arial" pitchFamily="34" charset="0"/>
                  </a:rPr>
                  <a:t>4</a:t>
                </a:r>
                <a:endParaRPr lang="zh-TW" altLang="en-US" sz="2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4850566" y="521283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>
                    <a:latin typeface="Arial" pitchFamily="34" charset="0"/>
                    <a:cs typeface="Arial" pitchFamily="34" charset="0"/>
                  </a:rPr>
                  <a:t>5</a:t>
                </a:r>
                <a:endParaRPr lang="zh-TW" altLang="en-US" sz="2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8" name="文字方塊 87"/>
              <p:cNvSpPr txBox="1"/>
              <p:nvPr/>
            </p:nvSpPr>
            <p:spPr>
              <a:xfrm>
                <a:off x="5574000" y="521283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>
                    <a:latin typeface="Arial" pitchFamily="34" charset="0"/>
                    <a:cs typeface="Arial" pitchFamily="34" charset="0"/>
                  </a:rPr>
                  <a:t>6</a:t>
                </a:r>
                <a:endParaRPr lang="zh-TW" altLang="en-US" sz="2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9" name="文字方塊 88"/>
              <p:cNvSpPr txBox="1"/>
              <p:nvPr/>
            </p:nvSpPr>
            <p:spPr>
              <a:xfrm>
                <a:off x="6297434" y="521283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>
                    <a:latin typeface="Arial" pitchFamily="34" charset="0"/>
                    <a:cs typeface="Arial" pitchFamily="34" charset="0"/>
                  </a:rPr>
                  <a:t>7</a:t>
                </a:r>
                <a:endParaRPr lang="zh-TW" altLang="en-US" sz="2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文字方塊 89"/>
              <p:cNvSpPr txBox="1"/>
              <p:nvPr/>
            </p:nvSpPr>
            <p:spPr>
              <a:xfrm>
                <a:off x="7020868" y="521283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>
                    <a:latin typeface="Arial" pitchFamily="34" charset="0"/>
                    <a:cs typeface="Arial" pitchFamily="34" charset="0"/>
                  </a:rPr>
                  <a:t>8</a:t>
                </a:r>
                <a:endParaRPr lang="zh-TW" altLang="en-US" sz="2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1" name="文字方塊 90"/>
              <p:cNvSpPr txBox="1"/>
              <p:nvPr/>
            </p:nvSpPr>
            <p:spPr>
              <a:xfrm>
                <a:off x="7744302" y="521283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9</a:t>
                </a:r>
                <a:endParaRPr lang="zh-TW" altLang="en-US" sz="2400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95" name="標題 9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pc="300" dirty="0" smtClean="0"/>
              <a:t>Master write </a:t>
            </a:r>
            <a:r>
              <a:rPr lang="en-US" altLang="zh-TW" spc="300" dirty="0"/>
              <a:t>&amp; </a:t>
            </a:r>
            <a:r>
              <a:rPr lang="en-US" altLang="zh-TW" spc="300" dirty="0" smtClean="0"/>
              <a:t>read </a:t>
            </a:r>
            <a:r>
              <a:rPr lang="en-US" altLang="zh-TW" spc="300" dirty="0" err="1" smtClean="0"/>
              <a:t>ack</a:t>
            </a:r>
            <a:endParaRPr lang="zh-TW" altLang="en-US" spc="300" dirty="0"/>
          </a:p>
        </p:txBody>
      </p:sp>
      <p:cxnSp>
        <p:nvCxnSpPr>
          <p:cNvPr id="97" name="直線接點 96"/>
          <p:cNvCxnSpPr/>
          <p:nvPr/>
        </p:nvCxnSpPr>
        <p:spPr>
          <a:xfrm>
            <a:off x="1884292" y="3001145"/>
            <a:ext cx="0" cy="273217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/>
        </p:nvCxnSpPr>
        <p:spPr>
          <a:xfrm>
            <a:off x="2605240" y="3001145"/>
            <a:ext cx="0" cy="273217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>
            <a:off x="3326187" y="3001145"/>
            <a:ext cx="0" cy="273217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4047135" y="3001145"/>
            <a:ext cx="0" cy="273217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4768082" y="3001145"/>
            <a:ext cx="0" cy="273217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5489030" y="3001145"/>
            <a:ext cx="0" cy="273217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>
            <a:off x="6209977" y="3001145"/>
            <a:ext cx="0" cy="273217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6930925" y="3001145"/>
            <a:ext cx="0" cy="273217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79512" y="2770312"/>
            <a:ext cx="1643975" cy="461665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Write 8bit</a:t>
            </a:r>
            <a:endParaRPr lang="zh-TW" altLang="en-US" sz="2400" dirty="0"/>
          </a:p>
        </p:txBody>
      </p:sp>
      <p:cxnSp>
        <p:nvCxnSpPr>
          <p:cNvPr id="19" name="直線接點 18"/>
          <p:cNvCxnSpPr>
            <a:stCxn id="15" idx="3"/>
          </p:cNvCxnSpPr>
          <p:nvPr/>
        </p:nvCxnSpPr>
        <p:spPr>
          <a:xfrm>
            <a:off x="1823487" y="3001145"/>
            <a:ext cx="512484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323410" y="1988800"/>
            <a:ext cx="1500077" cy="461665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Read ACK</a:t>
            </a:r>
            <a:endParaRPr lang="zh-TW" altLang="en-US" sz="2400" dirty="0"/>
          </a:p>
        </p:txBody>
      </p:sp>
      <p:sp>
        <p:nvSpPr>
          <p:cNvPr id="24" name="手繪多邊形 23"/>
          <p:cNvSpPr/>
          <p:nvPr/>
        </p:nvSpPr>
        <p:spPr>
          <a:xfrm>
            <a:off x="1823488" y="2219632"/>
            <a:ext cx="6230080" cy="3196183"/>
          </a:xfrm>
          <a:custGeom>
            <a:avLst/>
            <a:gdLst>
              <a:gd name="connsiteX0" fmla="*/ 0 w 5544457"/>
              <a:gd name="connsiteY0" fmla="*/ 0 h 3497943"/>
              <a:gd name="connsiteX1" fmla="*/ 5544457 w 5544457"/>
              <a:gd name="connsiteY1" fmla="*/ 0 h 3497943"/>
              <a:gd name="connsiteX2" fmla="*/ 5544457 w 5544457"/>
              <a:gd name="connsiteY2" fmla="*/ 3497943 h 349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4457" h="3497943">
                <a:moveTo>
                  <a:pt x="0" y="0"/>
                </a:moveTo>
                <a:lnTo>
                  <a:pt x="5544457" y="0"/>
                </a:lnTo>
                <a:lnTo>
                  <a:pt x="5544457" y="3497943"/>
                </a:lnTo>
              </a:path>
            </a:pathLst>
          </a:cu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投影片編號版面配置區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26DE-CBD0-4267-96CF-43C62AEDAE63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5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9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主控端－傳送資料</a:t>
            </a:r>
          </a:p>
        </p:txBody>
      </p:sp>
      <p:pic>
        <p:nvPicPr>
          <p:cNvPr id="20482" name="圖片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34"/>
          <a:stretch/>
        </p:blipFill>
        <p:spPr bwMode="auto">
          <a:xfrm>
            <a:off x="666750" y="2476008"/>
            <a:ext cx="7810500" cy="2991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26DE-CBD0-4267-96CF-43C62AEDAE63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95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Master - </a:t>
            </a:r>
            <a:r>
              <a:rPr lang="en-US" altLang="zh-TW" dirty="0"/>
              <a:t>transmit </a:t>
            </a:r>
            <a:r>
              <a:rPr lang="en-US" altLang="zh-TW" dirty="0" smtClean="0"/>
              <a:t>data</a:t>
            </a:r>
            <a:endParaRPr lang="zh-TW" altLang="en-US" dirty="0"/>
          </a:p>
        </p:txBody>
      </p:sp>
      <p:cxnSp>
        <p:nvCxnSpPr>
          <p:cNvPr id="62" name="直線接點 61"/>
          <p:cNvCxnSpPr/>
          <p:nvPr/>
        </p:nvCxnSpPr>
        <p:spPr>
          <a:xfrm flipV="1">
            <a:off x="1547664" y="2060848"/>
            <a:ext cx="0" cy="129301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肘形接點 62"/>
          <p:cNvCxnSpPr>
            <a:stCxn id="80" idx="1"/>
            <a:endCxn id="42" idx="0"/>
          </p:cNvCxnSpPr>
          <p:nvPr/>
        </p:nvCxnSpPr>
        <p:spPr>
          <a:xfrm rot="10800000" flipV="1">
            <a:off x="412723" y="2078832"/>
            <a:ext cx="2581562" cy="1278160"/>
          </a:xfrm>
          <a:prstGeom prst="bentConnector2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 flipH="1">
            <a:off x="3619713" y="4043362"/>
            <a:ext cx="1" cy="9429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肘形接點 67"/>
          <p:cNvCxnSpPr>
            <a:stCxn id="69" idx="3"/>
            <a:endCxn id="50" idx="2"/>
          </p:cNvCxnSpPr>
          <p:nvPr/>
        </p:nvCxnSpPr>
        <p:spPr>
          <a:xfrm flipV="1">
            <a:off x="2190678" y="4028504"/>
            <a:ext cx="674117" cy="541325"/>
          </a:xfrm>
          <a:prstGeom prst="bentConnector2">
            <a:avLst/>
          </a:prstGeom>
          <a:ln>
            <a:solidFill>
              <a:srgbClr val="7030A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717942" y="4342506"/>
            <a:ext cx="1472736" cy="454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0 = write</a:t>
            </a:r>
            <a:endParaRPr lang="zh-TW" altLang="en-US" sz="2400" b="1" dirty="0"/>
          </a:p>
        </p:txBody>
      </p:sp>
      <p:cxnSp>
        <p:nvCxnSpPr>
          <p:cNvPr id="70" name="直線接點 69"/>
          <p:cNvCxnSpPr/>
          <p:nvPr/>
        </p:nvCxnSpPr>
        <p:spPr>
          <a:xfrm flipH="1" flipV="1">
            <a:off x="4716015" y="2386013"/>
            <a:ext cx="1" cy="98583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5824049" y="4043363"/>
            <a:ext cx="0" cy="9429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肘形接點 76"/>
          <p:cNvCxnSpPr>
            <a:stCxn id="48" idx="2"/>
            <a:endCxn id="81" idx="3"/>
          </p:cNvCxnSpPr>
          <p:nvPr/>
        </p:nvCxnSpPr>
        <p:spPr>
          <a:xfrm rot="5400000">
            <a:off x="6525028" y="3818553"/>
            <a:ext cx="1265014" cy="1684918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肘形接點 78"/>
          <p:cNvCxnSpPr>
            <a:endCxn id="49" idx="0"/>
          </p:cNvCxnSpPr>
          <p:nvPr/>
        </p:nvCxnSpPr>
        <p:spPr>
          <a:xfrm>
            <a:off x="6315075" y="2078832"/>
            <a:ext cx="2231904" cy="1278161"/>
          </a:xfrm>
          <a:prstGeom prst="bentConnector2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圓角矩形 79"/>
          <p:cNvSpPr/>
          <p:nvPr/>
        </p:nvSpPr>
        <p:spPr>
          <a:xfrm>
            <a:off x="2994285" y="1771650"/>
            <a:ext cx="3320790" cy="6143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/>
              <a:t>Master</a:t>
            </a:r>
            <a:endParaRPr lang="zh-TW" altLang="en-US" sz="3200" b="1" dirty="0"/>
          </a:p>
        </p:txBody>
      </p:sp>
      <p:sp>
        <p:nvSpPr>
          <p:cNvPr id="81" name="圓角矩形 80"/>
          <p:cNvSpPr/>
          <p:nvPr/>
        </p:nvSpPr>
        <p:spPr>
          <a:xfrm>
            <a:off x="2994286" y="4986337"/>
            <a:ext cx="3320790" cy="6143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/>
              <a:t>Slave</a:t>
            </a:r>
            <a:endParaRPr lang="zh-TW" altLang="en-US" sz="3200" b="1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26DE-CBD0-4267-96CF-43C62AEDAE63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17941" y="3356992"/>
            <a:ext cx="1737913" cy="671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SLAVE</a:t>
            </a:r>
            <a:r>
              <a:rPr lang="zh-TW" altLang="en-US" dirty="0" smtClean="0"/>
              <a:t> </a:t>
            </a:r>
            <a:r>
              <a:rPr lang="en-US" altLang="zh-TW" dirty="0" smtClean="0"/>
              <a:t>ADDRESS</a:t>
            </a:r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07504" y="3356992"/>
            <a:ext cx="610438" cy="67151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</a:t>
            </a:r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317831" y="3356992"/>
            <a:ext cx="546985" cy="6715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3864816" y="3356993"/>
            <a:ext cx="1657350" cy="671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933700" y="3356992"/>
            <a:ext cx="513957" cy="671513"/>
          </a:xfrm>
          <a:prstGeom prst="rect">
            <a:avLst/>
          </a:prstGeom>
          <a:noFill/>
        </p:spPr>
        <p:txBody>
          <a:bodyPr wrap="none" lIns="0" tIns="0" rIns="91440" bIns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endParaRPr lang="zh-TW" altLang="en-US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522166" y="3356993"/>
            <a:ext cx="546985" cy="6715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6069151" y="3356993"/>
            <a:ext cx="1657350" cy="671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7726501" y="3356993"/>
            <a:ext cx="546985" cy="6715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8273486" y="3356993"/>
            <a:ext cx="546985" cy="67151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2411759" y="3356993"/>
            <a:ext cx="906072" cy="6715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R/W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12723" y="5816724"/>
            <a:ext cx="232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S = Start Condition </a:t>
            </a:r>
            <a:endParaRPr lang="zh-TW" altLang="en-US" b="1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395536" y="6228020"/>
            <a:ext cx="232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P</a:t>
            </a:r>
            <a:r>
              <a:rPr lang="en-US" altLang="zh-TW" b="1" dirty="0" smtClean="0"/>
              <a:t> = Stop Condition </a:t>
            </a:r>
            <a:endParaRPr lang="zh-TW" altLang="en-US" b="1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751472" y="5805264"/>
            <a:ext cx="451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A</a:t>
            </a:r>
            <a:r>
              <a:rPr lang="en-US" altLang="zh-TW" b="1" dirty="0" smtClean="0"/>
              <a:t> </a:t>
            </a:r>
            <a:r>
              <a:rPr lang="en-US" altLang="zh-TW" b="1" dirty="0"/>
              <a:t>= </a:t>
            </a:r>
            <a:r>
              <a:rPr lang="en-US" altLang="zh-TW" b="1" dirty="0" err="1" smtClean="0"/>
              <a:t>acknowledgeCondition</a:t>
            </a:r>
            <a:r>
              <a:rPr lang="en-US" altLang="zh-TW" b="1" dirty="0" smtClean="0"/>
              <a:t> (SDA   LOW) </a:t>
            </a:r>
            <a:endParaRPr lang="zh-TW" altLang="en-US" b="1" dirty="0"/>
          </a:p>
        </p:txBody>
      </p:sp>
      <p:cxnSp>
        <p:nvCxnSpPr>
          <p:cNvPr id="51" name="直線接點 50"/>
          <p:cNvCxnSpPr/>
          <p:nvPr/>
        </p:nvCxnSpPr>
        <p:spPr>
          <a:xfrm flipV="1">
            <a:off x="6948264" y="2060848"/>
            <a:ext cx="0" cy="129301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直線圖說文字 2 12"/>
          <p:cNvSpPr/>
          <p:nvPr/>
        </p:nvSpPr>
        <p:spPr>
          <a:xfrm>
            <a:off x="6688144" y="1268760"/>
            <a:ext cx="2204336" cy="430882"/>
          </a:xfrm>
          <a:prstGeom prst="borderCallout2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From master to slave</a:t>
            </a:r>
            <a:endParaRPr lang="zh-TW" altLang="en-US" dirty="0"/>
          </a:p>
        </p:txBody>
      </p:sp>
      <p:sp>
        <p:nvSpPr>
          <p:cNvPr id="40" name="直線圖說文字 2 39"/>
          <p:cNvSpPr/>
          <p:nvPr/>
        </p:nvSpPr>
        <p:spPr>
          <a:xfrm>
            <a:off x="6840544" y="5590406"/>
            <a:ext cx="2204336" cy="43088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0515"/>
              <a:gd name="adj6" fmla="val -2141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From slave to master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4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789950" y="5925840"/>
            <a:ext cx="7706975" cy="671512"/>
            <a:chOff x="789950" y="3371851"/>
            <a:chExt cx="7706975" cy="671512"/>
          </a:xfrm>
        </p:grpSpPr>
        <p:sp>
          <p:nvSpPr>
            <p:cNvPr id="4" name="矩形 3"/>
            <p:cNvSpPr/>
            <p:nvPr/>
          </p:nvSpPr>
          <p:spPr>
            <a:xfrm>
              <a:off x="789950" y="3371851"/>
              <a:ext cx="546985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</a:t>
              </a:r>
              <a:endParaRPr lang="zh-TW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541270" y="3371851"/>
              <a:ext cx="1657350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資料</a:t>
              </a:r>
              <a:endParaRPr lang="zh-TW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198620" y="3371851"/>
              <a:ext cx="546985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745605" y="3371851"/>
              <a:ext cx="1657350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資料</a:t>
              </a:r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402955" y="3371851"/>
              <a:ext cx="546985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7949940" y="3371851"/>
              <a:ext cx="546985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P</a:t>
              </a:r>
              <a:endParaRPr lang="zh-TW" altLang="en-US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789950" y="5925839"/>
            <a:ext cx="1737913" cy="671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SLAVE</a:t>
            </a:r>
            <a:r>
              <a:rPr lang="zh-TW" altLang="en-US" dirty="0" smtClean="0"/>
              <a:t> </a:t>
            </a:r>
            <a:r>
              <a:rPr lang="en-US" altLang="zh-TW" dirty="0" smtClean="0"/>
              <a:t>ADDRESS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79513" y="5925839"/>
            <a:ext cx="610438" cy="67151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389840" y="5925839"/>
            <a:ext cx="546985" cy="6715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936825" y="5925840"/>
            <a:ext cx="1657350" cy="671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005709" y="5925839"/>
            <a:ext cx="513957" cy="671513"/>
          </a:xfrm>
          <a:prstGeom prst="rect">
            <a:avLst/>
          </a:prstGeom>
          <a:noFill/>
        </p:spPr>
        <p:txBody>
          <a:bodyPr wrap="none" lIns="0" tIns="0" rIns="91440" bIns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endParaRPr lang="zh-TW" altLang="en-US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94175" y="5925840"/>
            <a:ext cx="546985" cy="6715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141160" y="5925840"/>
            <a:ext cx="1657350" cy="671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798510" y="5925840"/>
            <a:ext cx="546985" cy="6715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345495" y="5925840"/>
            <a:ext cx="546985" cy="67151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483768" y="5925840"/>
            <a:ext cx="906072" cy="6715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R/W</a:t>
            </a:r>
            <a:endParaRPr lang="zh-TW" altLang="en-US" dirty="0"/>
          </a:p>
        </p:txBody>
      </p:sp>
      <p:cxnSp>
        <p:nvCxnSpPr>
          <p:cNvPr id="41" name="直線接點 40"/>
          <p:cNvCxnSpPr/>
          <p:nvPr/>
        </p:nvCxnSpPr>
        <p:spPr>
          <a:xfrm flipH="1">
            <a:off x="467544" y="692696"/>
            <a:ext cx="17188" cy="4968552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H="1">
            <a:off x="8618987" y="692696"/>
            <a:ext cx="57469" cy="4968552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484732" y="908720"/>
            <a:ext cx="8191724" cy="2160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467544" y="1412776"/>
            <a:ext cx="8191724" cy="2160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>
            <a:off x="467544" y="1916832"/>
            <a:ext cx="8191724" cy="2160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467544" y="2564904"/>
            <a:ext cx="8191724" cy="720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467544" y="3212976"/>
            <a:ext cx="8191724" cy="2160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H="1">
            <a:off x="467544" y="3861048"/>
            <a:ext cx="819172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467544" y="4293096"/>
            <a:ext cx="8191724" cy="2160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H="1">
            <a:off x="467544" y="4725144"/>
            <a:ext cx="8191724" cy="7200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>
            <a:off x="467544" y="5157192"/>
            <a:ext cx="8191724" cy="2160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3555294" y="611396"/>
            <a:ext cx="188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START condition(0)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3546700" y="1043444"/>
            <a:ext cx="188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Slave  address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3555294" y="1547500"/>
            <a:ext cx="188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Write bit(0)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3555294" y="2132856"/>
            <a:ext cx="188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Ack</a:t>
            </a:r>
            <a:r>
              <a:rPr lang="en-US" altLang="zh-TW" dirty="0" smtClean="0"/>
              <a:t> bit(0)</a:t>
            </a:r>
            <a:endParaRPr lang="zh-TW" altLang="en-US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3491880" y="2771636"/>
            <a:ext cx="188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 1 byte data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3555294" y="3419708"/>
            <a:ext cx="188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Ack</a:t>
            </a:r>
            <a:r>
              <a:rPr lang="en-US" altLang="zh-TW" dirty="0" smtClean="0"/>
              <a:t> bit(0)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3555294" y="3923764"/>
            <a:ext cx="188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 1 byte data</a:t>
            </a:r>
            <a:endParaRPr lang="zh-TW" altLang="en-US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3195254" y="4365104"/>
            <a:ext cx="188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Ack</a:t>
            </a:r>
            <a:r>
              <a:rPr lang="en-US" altLang="zh-TW" dirty="0" smtClean="0"/>
              <a:t> bit(0)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3771318" y="4931876"/>
            <a:ext cx="188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STOP condition(1)</a:t>
            </a:r>
            <a:endParaRPr lang="zh-TW" altLang="en-US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64535" y="260648"/>
            <a:ext cx="12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Master</a:t>
            </a:r>
            <a:endParaRPr lang="zh-TW" altLang="en-US" sz="2400" b="1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8268152" y="260648"/>
            <a:ext cx="12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Slave</a:t>
            </a:r>
            <a:endParaRPr lang="zh-TW" altLang="en-US" sz="2400" b="1" dirty="0"/>
          </a:p>
        </p:txBody>
      </p:sp>
      <p:cxnSp>
        <p:nvCxnSpPr>
          <p:cNvPr id="42" name="肘形接點 41"/>
          <p:cNvCxnSpPr>
            <a:stCxn id="43" idx="3"/>
          </p:cNvCxnSpPr>
          <p:nvPr/>
        </p:nvCxnSpPr>
        <p:spPr>
          <a:xfrm>
            <a:off x="2190678" y="5577941"/>
            <a:ext cx="746126" cy="371339"/>
          </a:xfrm>
          <a:prstGeom prst="bentConnector2">
            <a:avLst/>
          </a:prstGeom>
          <a:ln>
            <a:solidFill>
              <a:srgbClr val="7030A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3" name="圓角矩形 42"/>
          <p:cNvSpPr/>
          <p:nvPr/>
        </p:nvSpPr>
        <p:spPr>
          <a:xfrm>
            <a:off x="717942" y="5350618"/>
            <a:ext cx="1472736" cy="454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0</a:t>
            </a:r>
            <a:r>
              <a:rPr lang="en-US" altLang="zh-TW" sz="2400" b="1" dirty="0" smtClean="0"/>
              <a:t> </a:t>
            </a:r>
            <a:r>
              <a:rPr lang="en-US" altLang="zh-TW" sz="2400" b="1" dirty="0" smtClean="0"/>
              <a:t>= </a:t>
            </a:r>
            <a:r>
              <a:rPr lang="en-US" altLang="zh-TW" sz="2400" b="1" dirty="0" smtClean="0"/>
              <a:t>write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823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圖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0" y="2228774"/>
            <a:ext cx="71247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主控端－讀取資料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26DE-CBD0-4267-96CF-43C62AEDAE63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07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Master – Read data</a:t>
            </a:r>
            <a:endParaRPr lang="zh-TW" altLang="en-US" dirty="0"/>
          </a:p>
        </p:txBody>
      </p:sp>
      <p:cxnSp>
        <p:nvCxnSpPr>
          <p:cNvPr id="4" name="肘形接點 3"/>
          <p:cNvCxnSpPr>
            <a:endCxn id="49" idx="0"/>
          </p:cNvCxnSpPr>
          <p:nvPr/>
        </p:nvCxnSpPr>
        <p:spPr>
          <a:xfrm rot="10800000" flipV="1">
            <a:off x="484733" y="2078830"/>
            <a:ext cx="2509553" cy="1278161"/>
          </a:xfrm>
          <a:prstGeom prst="bentConnector2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stCxn id="48" idx="0"/>
          </p:cNvCxnSpPr>
          <p:nvPr/>
        </p:nvCxnSpPr>
        <p:spPr>
          <a:xfrm flipH="1" flipV="1">
            <a:off x="1658906" y="2105681"/>
            <a:ext cx="1" cy="125131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3635895" y="4043363"/>
            <a:ext cx="1" cy="9429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4860032" y="4043363"/>
            <a:ext cx="0" cy="9429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5868144" y="2386014"/>
            <a:ext cx="1" cy="97097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54" idx="2"/>
            <a:endCxn id="29" idx="3"/>
          </p:cNvCxnSpPr>
          <p:nvPr/>
        </p:nvCxnSpPr>
        <p:spPr>
          <a:xfrm rot="5400000">
            <a:off x="6009948" y="4333632"/>
            <a:ext cx="1265014" cy="654761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圓角矩形 27"/>
          <p:cNvSpPr/>
          <p:nvPr/>
        </p:nvSpPr>
        <p:spPr>
          <a:xfrm>
            <a:off x="2994285" y="1771650"/>
            <a:ext cx="3320790" cy="6143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/>
              <a:t>Master</a:t>
            </a:r>
            <a:endParaRPr lang="zh-TW" altLang="en-US" sz="3200" b="1" dirty="0"/>
          </a:p>
        </p:txBody>
      </p:sp>
      <p:sp>
        <p:nvSpPr>
          <p:cNvPr id="29" name="圓角矩形 28"/>
          <p:cNvSpPr/>
          <p:nvPr/>
        </p:nvSpPr>
        <p:spPr>
          <a:xfrm>
            <a:off x="2983041" y="4986337"/>
            <a:ext cx="3332033" cy="6143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/>
              <a:t>Slave</a:t>
            </a:r>
            <a:endParaRPr lang="zh-TW" altLang="en-US" sz="3200" b="1" dirty="0"/>
          </a:p>
        </p:txBody>
      </p:sp>
      <p:cxnSp>
        <p:nvCxnSpPr>
          <p:cNvPr id="33" name="肘形接點 32"/>
          <p:cNvCxnSpPr>
            <a:stCxn id="28" idx="3"/>
          </p:cNvCxnSpPr>
          <p:nvPr/>
        </p:nvCxnSpPr>
        <p:spPr>
          <a:xfrm>
            <a:off x="6315075" y="2078832"/>
            <a:ext cx="2309204" cy="1319866"/>
          </a:xfrm>
          <a:prstGeom prst="bentConnector3">
            <a:avLst>
              <a:gd name="adj1" fmla="val 101650"/>
            </a:avLst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投影片編號版面配置區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26DE-CBD0-4267-96CF-43C62AEDAE63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grpSp>
        <p:nvGrpSpPr>
          <p:cNvPr id="37" name="群組 36"/>
          <p:cNvGrpSpPr/>
          <p:nvPr/>
        </p:nvGrpSpPr>
        <p:grpSpPr>
          <a:xfrm>
            <a:off x="789950" y="3356993"/>
            <a:ext cx="7706975" cy="671512"/>
            <a:chOff x="789950" y="3371851"/>
            <a:chExt cx="7706975" cy="671512"/>
          </a:xfrm>
        </p:grpSpPr>
        <p:sp>
          <p:nvSpPr>
            <p:cNvPr id="38" name="矩形 37"/>
            <p:cNvSpPr/>
            <p:nvPr/>
          </p:nvSpPr>
          <p:spPr>
            <a:xfrm>
              <a:off x="789950" y="3371851"/>
              <a:ext cx="546985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</a:t>
              </a:r>
              <a:endParaRPr lang="zh-TW" altLang="en-US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3541270" y="3371851"/>
              <a:ext cx="1657350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資料</a:t>
              </a:r>
              <a:endParaRPr lang="zh-TW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5198620" y="3371851"/>
              <a:ext cx="546985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5745605" y="3371851"/>
              <a:ext cx="1657350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資料</a:t>
              </a:r>
              <a:endParaRPr lang="zh-TW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7402955" y="3371851"/>
              <a:ext cx="546985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7949940" y="3371851"/>
              <a:ext cx="546985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P</a:t>
              </a:r>
              <a:endParaRPr lang="zh-TW" altLang="en-US" dirty="0"/>
            </a:p>
          </p:txBody>
        </p:sp>
      </p:grpSp>
      <p:sp>
        <p:nvSpPr>
          <p:cNvPr id="48" name="矩形 47"/>
          <p:cNvSpPr/>
          <p:nvPr/>
        </p:nvSpPr>
        <p:spPr>
          <a:xfrm>
            <a:off x="789950" y="3356992"/>
            <a:ext cx="1737913" cy="671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SLAVE</a:t>
            </a:r>
            <a:r>
              <a:rPr lang="zh-TW" altLang="en-US" dirty="0" smtClean="0"/>
              <a:t> </a:t>
            </a:r>
            <a:r>
              <a:rPr lang="en-US" altLang="zh-TW" dirty="0" smtClean="0"/>
              <a:t>ADDRESS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79513" y="3356992"/>
            <a:ext cx="610438" cy="67151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3389840" y="3356992"/>
            <a:ext cx="546985" cy="6715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936825" y="3356993"/>
            <a:ext cx="1657350" cy="6715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2005709" y="3356992"/>
            <a:ext cx="513957" cy="671513"/>
          </a:xfrm>
          <a:prstGeom prst="rect">
            <a:avLst/>
          </a:prstGeom>
          <a:noFill/>
        </p:spPr>
        <p:txBody>
          <a:bodyPr wrap="none" lIns="0" tIns="0" rIns="91440" bIns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endParaRPr lang="zh-TW" altLang="en-US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594175" y="3356993"/>
            <a:ext cx="546985" cy="671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141160" y="3356993"/>
            <a:ext cx="1657350" cy="6715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7798510" y="3356993"/>
            <a:ext cx="546985" cy="671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8345495" y="3356993"/>
            <a:ext cx="546985" cy="67151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2483768" y="3356993"/>
            <a:ext cx="906072" cy="6715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R/W</a:t>
            </a:r>
            <a:endParaRPr lang="zh-TW" altLang="en-US" dirty="0"/>
          </a:p>
        </p:txBody>
      </p:sp>
      <p:cxnSp>
        <p:nvCxnSpPr>
          <p:cNvPr id="67" name="直線接點 66"/>
          <p:cNvCxnSpPr>
            <a:stCxn id="55" idx="0"/>
          </p:cNvCxnSpPr>
          <p:nvPr/>
        </p:nvCxnSpPr>
        <p:spPr>
          <a:xfrm flipH="1" flipV="1">
            <a:off x="8072002" y="2060849"/>
            <a:ext cx="1" cy="129614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stCxn id="36" idx="3"/>
          </p:cNvCxnSpPr>
          <p:nvPr/>
        </p:nvCxnSpPr>
        <p:spPr>
          <a:xfrm flipV="1">
            <a:off x="2190678" y="4028504"/>
            <a:ext cx="674117" cy="541325"/>
          </a:xfrm>
          <a:prstGeom prst="bentConnector2">
            <a:avLst/>
          </a:prstGeom>
          <a:ln>
            <a:solidFill>
              <a:srgbClr val="7030A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圓角矩形 35"/>
          <p:cNvSpPr/>
          <p:nvPr/>
        </p:nvSpPr>
        <p:spPr>
          <a:xfrm>
            <a:off x="717942" y="4342506"/>
            <a:ext cx="1472736" cy="454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1</a:t>
            </a:r>
            <a:r>
              <a:rPr lang="en-US" altLang="zh-TW" sz="2400" b="1" dirty="0" smtClean="0"/>
              <a:t> = read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2325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線接點 40"/>
          <p:cNvCxnSpPr/>
          <p:nvPr/>
        </p:nvCxnSpPr>
        <p:spPr>
          <a:xfrm flipH="1">
            <a:off x="467544" y="692696"/>
            <a:ext cx="17188" cy="4968552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H="1">
            <a:off x="8618987" y="692696"/>
            <a:ext cx="57469" cy="4968552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484732" y="908720"/>
            <a:ext cx="8191724" cy="2160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467544" y="1412776"/>
            <a:ext cx="8191724" cy="2160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>
            <a:off x="467544" y="1916832"/>
            <a:ext cx="8191724" cy="2160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467544" y="3084639"/>
            <a:ext cx="8151443" cy="12833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H="1">
            <a:off x="467544" y="4293096"/>
            <a:ext cx="8191724" cy="7200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>
            <a:off x="467544" y="5229200"/>
            <a:ext cx="8191724" cy="2160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3555294" y="611396"/>
            <a:ext cx="188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START condition(0)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3546700" y="1043444"/>
            <a:ext cx="188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Slave  address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3555294" y="1547500"/>
            <a:ext cx="188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Read bit(1)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3555294" y="2132856"/>
            <a:ext cx="188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Ack</a:t>
            </a:r>
            <a:r>
              <a:rPr lang="en-US" altLang="zh-TW" dirty="0" smtClean="0"/>
              <a:t> bit(0)</a:t>
            </a:r>
            <a:endParaRPr lang="zh-TW" altLang="en-US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3491880" y="2771636"/>
            <a:ext cx="188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 1 byte data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3555294" y="3419708"/>
            <a:ext cx="188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Ack</a:t>
            </a:r>
            <a:r>
              <a:rPr lang="en-US" altLang="zh-TW" dirty="0" smtClean="0"/>
              <a:t> bit(0)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3555294" y="3923764"/>
            <a:ext cx="188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 1 byte data</a:t>
            </a:r>
            <a:endParaRPr lang="zh-TW" altLang="en-US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3195254" y="4365104"/>
            <a:ext cx="188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Ack</a:t>
            </a:r>
            <a:r>
              <a:rPr lang="en-US" altLang="zh-TW" dirty="0" smtClean="0"/>
              <a:t> bit(0)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3771318" y="4931876"/>
            <a:ext cx="188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STOP condition(1)</a:t>
            </a:r>
            <a:endParaRPr lang="zh-TW" altLang="en-US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64535" y="260648"/>
            <a:ext cx="12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Master</a:t>
            </a:r>
            <a:endParaRPr lang="zh-TW" altLang="en-US" sz="2400" b="1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8268152" y="260648"/>
            <a:ext cx="12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Slave</a:t>
            </a:r>
            <a:endParaRPr lang="zh-TW" altLang="en-US" sz="2400" b="1" dirty="0"/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467544" y="2564904"/>
            <a:ext cx="8151443" cy="12833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467544" y="3717032"/>
            <a:ext cx="8191724" cy="2160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群組 48"/>
          <p:cNvGrpSpPr/>
          <p:nvPr/>
        </p:nvGrpSpPr>
        <p:grpSpPr>
          <a:xfrm>
            <a:off x="789950" y="6021289"/>
            <a:ext cx="7706975" cy="671512"/>
            <a:chOff x="789950" y="3371851"/>
            <a:chExt cx="7706975" cy="671512"/>
          </a:xfrm>
        </p:grpSpPr>
        <p:sp>
          <p:nvSpPr>
            <p:cNvPr id="56" name="矩形 55"/>
            <p:cNvSpPr/>
            <p:nvPr/>
          </p:nvSpPr>
          <p:spPr>
            <a:xfrm>
              <a:off x="789950" y="3371851"/>
              <a:ext cx="546985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</a:t>
              </a:r>
              <a:endParaRPr lang="zh-TW" altLang="en-US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3541270" y="3371851"/>
              <a:ext cx="1657350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資料</a:t>
              </a:r>
              <a:endParaRPr lang="zh-TW" alt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5198620" y="3371851"/>
              <a:ext cx="546985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5745605" y="3371851"/>
              <a:ext cx="1657350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資料</a:t>
              </a:r>
              <a:endParaRPr lang="zh-TW" altLang="en-US" dirty="0"/>
            </a:p>
          </p:txBody>
        </p:sp>
        <p:sp>
          <p:nvSpPr>
            <p:cNvPr id="71" name="矩形 70"/>
            <p:cNvSpPr/>
            <p:nvPr/>
          </p:nvSpPr>
          <p:spPr>
            <a:xfrm>
              <a:off x="7402955" y="3371851"/>
              <a:ext cx="546985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7949940" y="3371851"/>
              <a:ext cx="546985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P</a:t>
              </a:r>
              <a:endParaRPr lang="zh-TW" altLang="en-US" dirty="0"/>
            </a:p>
          </p:txBody>
        </p:sp>
      </p:grpSp>
      <p:sp>
        <p:nvSpPr>
          <p:cNvPr id="73" name="矩形 72"/>
          <p:cNvSpPr/>
          <p:nvPr/>
        </p:nvSpPr>
        <p:spPr>
          <a:xfrm>
            <a:off x="789950" y="6021288"/>
            <a:ext cx="1737913" cy="671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SLAVE</a:t>
            </a:r>
            <a:r>
              <a:rPr lang="zh-TW" altLang="en-US" dirty="0" smtClean="0"/>
              <a:t> </a:t>
            </a:r>
            <a:r>
              <a:rPr lang="en-US" altLang="zh-TW" dirty="0" smtClean="0"/>
              <a:t>ADDRESS</a:t>
            </a:r>
            <a:endParaRPr lang="zh-TW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79513" y="6021288"/>
            <a:ext cx="610438" cy="67151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</a:t>
            </a:r>
            <a:endParaRPr lang="zh-TW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389840" y="6021288"/>
            <a:ext cx="546985" cy="6715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936825" y="6021289"/>
            <a:ext cx="1657350" cy="6715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2005709" y="6021288"/>
            <a:ext cx="513957" cy="671513"/>
          </a:xfrm>
          <a:prstGeom prst="rect">
            <a:avLst/>
          </a:prstGeom>
          <a:noFill/>
        </p:spPr>
        <p:txBody>
          <a:bodyPr wrap="none" lIns="0" tIns="0" rIns="91440" bIns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endParaRPr lang="zh-TW" altLang="en-US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594175" y="6021289"/>
            <a:ext cx="546985" cy="671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6141160" y="6021289"/>
            <a:ext cx="1657350" cy="6715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7798510" y="6021289"/>
            <a:ext cx="546985" cy="671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8345495" y="6021289"/>
            <a:ext cx="546985" cy="67151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2483768" y="6021289"/>
            <a:ext cx="906072" cy="6715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R/W</a:t>
            </a:r>
            <a:endParaRPr lang="zh-TW" altLang="en-US" dirty="0"/>
          </a:p>
        </p:txBody>
      </p:sp>
      <p:cxnSp>
        <p:nvCxnSpPr>
          <p:cNvPr id="83" name="直線單箭頭接點 82"/>
          <p:cNvCxnSpPr/>
          <p:nvPr/>
        </p:nvCxnSpPr>
        <p:spPr>
          <a:xfrm>
            <a:off x="467544" y="4725144"/>
            <a:ext cx="8191724" cy="2160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肘形接點 83"/>
          <p:cNvCxnSpPr>
            <a:stCxn id="85" idx="3"/>
            <a:endCxn id="82" idx="0"/>
          </p:cNvCxnSpPr>
          <p:nvPr/>
        </p:nvCxnSpPr>
        <p:spPr>
          <a:xfrm>
            <a:off x="2190678" y="5649950"/>
            <a:ext cx="746126" cy="371339"/>
          </a:xfrm>
          <a:prstGeom prst="bentConnector2">
            <a:avLst/>
          </a:prstGeom>
          <a:ln>
            <a:solidFill>
              <a:srgbClr val="7030A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5" name="圓角矩形 84"/>
          <p:cNvSpPr/>
          <p:nvPr/>
        </p:nvSpPr>
        <p:spPr>
          <a:xfrm>
            <a:off x="717942" y="5422627"/>
            <a:ext cx="1472736" cy="454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1</a:t>
            </a:r>
            <a:r>
              <a:rPr lang="en-US" altLang="zh-TW" sz="2400" b="1" dirty="0" smtClean="0"/>
              <a:t> = read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2264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C-bus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I²C uses only two bidirectional </a:t>
            </a:r>
            <a:r>
              <a:rPr lang="en-US" altLang="zh-TW" dirty="0">
                <a:hlinkClick r:id="rId3" tooltip="Open drain"/>
              </a:rPr>
              <a:t>open-drain</a:t>
            </a:r>
            <a:r>
              <a:rPr lang="en-US" altLang="zh-TW" dirty="0"/>
              <a:t> lines, Serial Data Line (SDA) and Serial Clock Line (SCL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I²C </a:t>
            </a:r>
            <a:r>
              <a:rPr lang="en-US" altLang="zh-TW" dirty="0"/>
              <a:t> is half duplex </a:t>
            </a:r>
            <a:r>
              <a:rPr lang="en-US" altLang="zh-TW" dirty="0" smtClean="0"/>
              <a:t>communication (Master and Slave)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560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主控</a:t>
            </a:r>
            <a:r>
              <a:rPr lang="zh-TW" altLang="en-US" dirty="0" smtClean="0"/>
              <a:t>端－讀取</a:t>
            </a:r>
            <a:r>
              <a:rPr lang="zh-TW" altLang="en-US" dirty="0"/>
              <a:t>資料</a:t>
            </a:r>
          </a:p>
        </p:txBody>
      </p:sp>
      <p:cxnSp>
        <p:nvCxnSpPr>
          <p:cNvPr id="4" name="肘形接點 3"/>
          <p:cNvCxnSpPr/>
          <p:nvPr/>
        </p:nvCxnSpPr>
        <p:spPr>
          <a:xfrm rot="10800000" flipV="1">
            <a:off x="1063443" y="2078831"/>
            <a:ext cx="1930842" cy="1293019"/>
          </a:xfrm>
          <a:prstGeom prst="bentConnector2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V="1">
            <a:off x="2173807" y="2078831"/>
            <a:ext cx="0" cy="129301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3267777" y="4043363"/>
            <a:ext cx="1" cy="9429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4369945" y="4043363"/>
            <a:ext cx="0" cy="9429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 flipV="1">
            <a:off x="5472112" y="2386013"/>
            <a:ext cx="1" cy="98583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/>
          <p:nvPr/>
        </p:nvCxnSpPr>
        <p:spPr>
          <a:xfrm rot="5400000">
            <a:off x="5813978" y="4533217"/>
            <a:ext cx="1250156" cy="270448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圓角矩形 27"/>
          <p:cNvSpPr/>
          <p:nvPr/>
        </p:nvSpPr>
        <p:spPr>
          <a:xfrm>
            <a:off x="2994285" y="1771650"/>
            <a:ext cx="3320790" cy="6143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/>
              <a:t>主控端</a:t>
            </a:r>
            <a:endParaRPr lang="zh-TW" altLang="en-US" sz="3200" dirty="0"/>
          </a:p>
        </p:txBody>
      </p:sp>
      <p:sp>
        <p:nvSpPr>
          <p:cNvPr id="29" name="圓角矩形 28"/>
          <p:cNvSpPr/>
          <p:nvPr/>
        </p:nvSpPr>
        <p:spPr>
          <a:xfrm>
            <a:off x="2983042" y="4986337"/>
            <a:ext cx="3320790" cy="6143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200" dirty="0"/>
              <a:t>從屬</a:t>
            </a:r>
            <a:r>
              <a:rPr lang="zh-TW" altLang="en-US" sz="3200" dirty="0" smtClean="0"/>
              <a:t>端</a:t>
            </a:r>
            <a:endParaRPr lang="zh-TW" altLang="en-US" sz="3200" dirty="0"/>
          </a:p>
        </p:txBody>
      </p:sp>
      <p:cxnSp>
        <p:nvCxnSpPr>
          <p:cNvPr id="33" name="肘形接點 32"/>
          <p:cNvCxnSpPr/>
          <p:nvPr/>
        </p:nvCxnSpPr>
        <p:spPr>
          <a:xfrm>
            <a:off x="6315075" y="2078832"/>
            <a:ext cx="1908358" cy="1293019"/>
          </a:xfrm>
          <a:prstGeom prst="bentConnector2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肘形接點 35"/>
          <p:cNvCxnSpPr/>
          <p:nvPr/>
        </p:nvCxnSpPr>
        <p:spPr>
          <a:xfrm>
            <a:off x="6315075" y="2078832"/>
            <a:ext cx="1361373" cy="1293019"/>
          </a:xfrm>
          <a:prstGeom prst="bentConnector2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/>
          <p:cNvGrpSpPr/>
          <p:nvPr/>
        </p:nvGrpSpPr>
        <p:grpSpPr>
          <a:xfrm>
            <a:off x="789950" y="3371851"/>
            <a:ext cx="7706975" cy="671512"/>
            <a:chOff x="789950" y="3371851"/>
            <a:chExt cx="7706975" cy="671512"/>
          </a:xfrm>
        </p:grpSpPr>
        <p:sp>
          <p:nvSpPr>
            <p:cNvPr id="20" name="矩形 19"/>
            <p:cNvSpPr/>
            <p:nvPr/>
          </p:nvSpPr>
          <p:spPr>
            <a:xfrm>
              <a:off x="789950" y="3371851"/>
              <a:ext cx="546985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S</a:t>
              </a:r>
              <a:endParaRPr lang="zh-TW" altLang="en-US" sz="28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1336935" y="3371851"/>
              <a:ext cx="1657350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TW" altLang="en-US" sz="2800" dirty="0"/>
                <a:t>控制碼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2994285" y="3371851"/>
              <a:ext cx="546985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A</a:t>
              </a:r>
              <a:endParaRPr lang="zh-TW" altLang="en-US" sz="28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3541270" y="3371851"/>
              <a:ext cx="1657350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/>
                <a:t>資料</a:t>
              </a:r>
              <a:endParaRPr lang="zh-TW" altLang="en-US" sz="28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198620" y="3371851"/>
              <a:ext cx="546985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A</a:t>
              </a:r>
              <a:endParaRPr lang="zh-TW" altLang="en-US" sz="28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5745605" y="3371851"/>
              <a:ext cx="1657350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/>
                <a:t>資料</a:t>
              </a:r>
              <a:endParaRPr lang="zh-TW" altLang="en-US" sz="28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7402955" y="3371851"/>
              <a:ext cx="546985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A</a:t>
              </a:r>
              <a:endParaRPr lang="zh-TW" altLang="en-US" sz="2800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7949940" y="3371851"/>
              <a:ext cx="546985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P</a:t>
              </a:r>
              <a:endParaRPr lang="zh-TW" altLang="en-US" sz="2800" dirty="0"/>
            </a:p>
          </p:txBody>
        </p:sp>
      </p:grpSp>
      <p:sp>
        <p:nvSpPr>
          <p:cNvPr id="3" name="矩形 2"/>
          <p:cNvSpPr/>
          <p:nvPr/>
        </p:nvSpPr>
        <p:spPr>
          <a:xfrm>
            <a:off x="789950" y="3371851"/>
            <a:ext cx="546985" cy="67151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S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345132" y="3371850"/>
            <a:ext cx="1657350" cy="671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800" dirty="0"/>
              <a:t>控制碼</a:t>
            </a:r>
          </a:p>
        </p:txBody>
      </p:sp>
      <p:sp>
        <p:nvSpPr>
          <p:cNvPr id="7" name="矩形 6"/>
          <p:cNvSpPr/>
          <p:nvPr/>
        </p:nvSpPr>
        <p:spPr>
          <a:xfrm>
            <a:off x="2994285" y="3371851"/>
            <a:ext cx="546985" cy="6715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A</a:t>
            </a:r>
            <a:endParaRPr lang="zh-TW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3541270" y="3371851"/>
            <a:ext cx="1657350" cy="6715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資料</a:t>
            </a:r>
            <a:endParaRPr lang="zh-TW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5198620" y="3371851"/>
            <a:ext cx="546985" cy="671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A</a:t>
            </a:r>
            <a:endParaRPr lang="zh-TW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5745605" y="3371851"/>
            <a:ext cx="1657350" cy="6715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資料</a:t>
            </a:r>
            <a:endParaRPr lang="zh-TW" altLang="en-US" sz="2800" dirty="0"/>
          </a:p>
        </p:txBody>
      </p:sp>
      <p:sp>
        <p:nvSpPr>
          <p:cNvPr id="35" name="矩形 34"/>
          <p:cNvSpPr/>
          <p:nvPr/>
        </p:nvSpPr>
        <p:spPr>
          <a:xfrm>
            <a:off x="7402955" y="3371851"/>
            <a:ext cx="546985" cy="671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A</a:t>
            </a:r>
            <a:endParaRPr lang="zh-TW" altLang="en-US" sz="2800" dirty="0"/>
          </a:p>
        </p:txBody>
      </p:sp>
      <p:sp>
        <p:nvSpPr>
          <p:cNvPr id="43" name="矩形 42"/>
          <p:cNvSpPr/>
          <p:nvPr/>
        </p:nvSpPr>
        <p:spPr>
          <a:xfrm>
            <a:off x="2480328" y="3371850"/>
            <a:ext cx="513957" cy="671513"/>
          </a:xfrm>
          <a:prstGeom prst="rect">
            <a:avLst/>
          </a:prstGeom>
          <a:noFill/>
        </p:spPr>
        <p:txBody>
          <a:bodyPr wrap="none" lIns="0" tIns="0" rIns="91440" bIns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altLang="zh-TW" sz="4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zh-TW" altLang="en-US" sz="4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44" name="肘形接點 43"/>
          <p:cNvCxnSpPr>
            <a:stCxn id="45" idx="3"/>
            <a:endCxn id="43" idx="0"/>
          </p:cNvCxnSpPr>
          <p:nvPr/>
        </p:nvCxnSpPr>
        <p:spPr>
          <a:xfrm>
            <a:off x="2626948" y="2730699"/>
            <a:ext cx="110359" cy="641151"/>
          </a:xfrm>
          <a:prstGeom prst="bentConnector2">
            <a:avLst/>
          </a:prstGeom>
          <a:ln>
            <a:solidFill>
              <a:srgbClr val="7030A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>
            <a:off x="712422" y="2386013"/>
            <a:ext cx="1914526" cy="6893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R/W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=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sp>
        <p:nvSpPr>
          <p:cNvPr id="46" name="矩形 45"/>
          <p:cNvSpPr/>
          <p:nvPr/>
        </p:nvSpPr>
        <p:spPr>
          <a:xfrm>
            <a:off x="7949940" y="3371850"/>
            <a:ext cx="546985" cy="67151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P</a:t>
            </a:r>
            <a:endParaRPr lang="zh-TW" altLang="en-US" sz="2800" dirty="0"/>
          </a:p>
        </p:txBody>
      </p:sp>
      <p:sp>
        <p:nvSpPr>
          <p:cNvPr id="34" name="投影片編號版面配置區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26DE-CBD0-4267-96CF-43C62AEDAE63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89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7.40741E-7 L 5.55556E-7 -0.24167 L 0.26181 -0.24167 " pathEditMode="relative" rAng="0" ptsTypes="AAA">
                                      <p:cBhvr>
                                        <p:cTn id="9" dur="1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90" y="-1208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61111E-6 7.40741E-7 L -3.61111E-6 -0.24167 L 0.14046 -0.24167 " pathEditMode="relative" rAng="0" ptsTypes="AAA">
                                      <p:cBhvr>
                                        <p:cTn id="19" dur="1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4" y="-1208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-1.66667E-6 0.21991 " pathEditMode="relative" rAng="0" ptsTypes="AA">
                                      <p:cBhvr>
                                        <p:cTn id="28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99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-1.66667E-6 0.21991 " pathEditMode="relative" rAng="0" ptsTypes="AA">
                                      <p:cBhvr>
                                        <p:cTn id="54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995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2.5E-6 -0.24167 " pathEditMode="relative" rAng="0" ptsTypes="AA">
                                      <p:cBhvr>
                                        <p:cTn id="63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83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7.40741E-7 L -3.61111E-6 0.23125 L -0.09704 0.23125 " pathEditMode="relative" rAng="0" ptsTypes="AAA">
                                      <p:cBhvr>
                                        <p:cTn id="73" dur="15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1" y="11551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375 L -0.19844 -0.2375 " pathEditMode="relative" ptsTypes="AAA">
                                      <p:cBhvr>
                                        <p:cTn id="85" dur="2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7.40741E-7 L 4.44444E-6 -0.2375 L -0.25782 -0.2375 " pathEditMode="relative" rAng="0" ptsTypes="AAA">
                                      <p:cBhvr>
                                        <p:cTn id="95" dur="20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99" y="-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" grpId="1" animBg="1"/>
      <p:bldP spid="5" grpId="0" animBg="1"/>
      <p:bldP spid="5" grpId="1" animBg="1"/>
      <p:bldP spid="7" grpId="0" animBg="1"/>
      <p:bldP spid="7" grpId="1" animBg="1"/>
      <p:bldP spid="10" grpId="0" animBg="1"/>
      <p:bldP spid="10" grpId="1" animBg="1"/>
      <p:bldP spid="12" grpId="0" animBg="1"/>
      <p:bldP spid="12" grpId="1" animBg="1"/>
      <p:bldP spid="14" grpId="0" animBg="1"/>
      <p:bldP spid="14" grpId="1" animBg="1"/>
      <p:bldP spid="35" grpId="0" animBg="1"/>
      <p:bldP spid="35" grpId="1" animBg="1"/>
      <p:bldP spid="43" grpId="0"/>
      <p:bldP spid="45" grpId="0" animBg="1"/>
      <p:bldP spid="46" grpId="0" animBg="1"/>
      <p:bldP spid="4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圖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92411"/>
            <a:ext cx="88392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混和模式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57200" y="2277733"/>
            <a:ext cx="442392" cy="4320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00" kern="700" dirty="0"/>
              <a:t>S</a:t>
            </a:r>
            <a:endParaRPr lang="zh-TW" altLang="en-US" sz="2000" kern="700" dirty="0"/>
          </a:p>
        </p:txBody>
      </p:sp>
      <p:sp>
        <p:nvSpPr>
          <p:cNvPr id="4" name="矩形 3"/>
          <p:cNvSpPr/>
          <p:nvPr/>
        </p:nvSpPr>
        <p:spPr>
          <a:xfrm>
            <a:off x="899592" y="2277733"/>
            <a:ext cx="2160240" cy="4320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控制碼</a:t>
            </a:r>
            <a:endParaRPr lang="zh-TW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3059832" y="2277733"/>
            <a:ext cx="360040" cy="43204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00" kern="700" dirty="0"/>
              <a:t>A</a:t>
            </a:r>
            <a:endParaRPr lang="zh-TW" altLang="en-US" sz="2000" kern="700" dirty="0"/>
          </a:p>
        </p:txBody>
      </p:sp>
      <p:sp>
        <p:nvSpPr>
          <p:cNvPr id="7" name="矩形 6"/>
          <p:cNvSpPr/>
          <p:nvPr/>
        </p:nvSpPr>
        <p:spPr>
          <a:xfrm>
            <a:off x="3434550" y="2277733"/>
            <a:ext cx="633394" cy="4320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TW" altLang="en-US" sz="2000" kern="700" dirty="0"/>
              <a:t>資料</a:t>
            </a:r>
          </a:p>
        </p:txBody>
      </p:sp>
      <p:sp>
        <p:nvSpPr>
          <p:cNvPr id="8" name="矩形 7"/>
          <p:cNvSpPr/>
          <p:nvPr/>
        </p:nvSpPr>
        <p:spPr>
          <a:xfrm>
            <a:off x="4427984" y="2277733"/>
            <a:ext cx="417051" cy="432048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00" kern="700" dirty="0" err="1"/>
              <a:t>Sr</a:t>
            </a:r>
            <a:endParaRPr lang="zh-TW" altLang="en-US" sz="2000" kern="700" dirty="0"/>
          </a:p>
        </p:txBody>
      </p:sp>
      <p:sp>
        <p:nvSpPr>
          <p:cNvPr id="9" name="矩形 8"/>
          <p:cNvSpPr/>
          <p:nvPr/>
        </p:nvSpPr>
        <p:spPr>
          <a:xfrm>
            <a:off x="4067944" y="2277733"/>
            <a:ext cx="360040" cy="43204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00" kern="700" dirty="0"/>
              <a:t>A</a:t>
            </a:r>
            <a:endParaRPr lang="zh-TW" altLang="en-US" sz="2000" kern="700" dirty="0"/>
          </a:p>
        </p:txBody>
      </p:sp>
      <p:sp>
        <p:nvSpPr>
          <p:cNvPr id="10" name="矩形 9"/>
          <p:cNvSpPr/>
          <p:nvPr/>
        </p:nvSpPr>
        <p:spPr>
          <a:xfrm>
            <a:off x="4845035" y="2284660"/>
            <a:ext cx="2160240" cy="4320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控制碼</a:t>
            </a:r>
            <a:endParaRPr lang="zh-TW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7005275" y="2284660"/>
            <a:ext cx="360040" cy="43204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00" kern="700" dirty="0"/>
              <a:t>A</a:t>
            </a:r>
            <a:endParaRPr lang="zh-TW" altLang="en-US" sz="2000" kern="700" dirty="0"/>
          </a:p>
        </p:txBody>
      </p:sp>
      <p:sp>
        <p:nvSpPr>
          <p:cNvPr id="12" name="矩形 11"/>
          <p:cNvSpPr/>
          <p:nvPr/>
        </p:nvSpPr>
        <p:spPr>
          <a:xfrm>
            <a:off x="7379993" y="2284660"/>
            <a:ext cx="633394" cy="4320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TW" altLang="en-US" sz="2000" kern="700" dirty="0"/>
              <a:t>資料</a:t>
            </a:r>
          </a:p>
        </p:txBody>
      </p:sp>
      <p:sp>
        <p:nvSpPr>
          <p:cNvPr id="13" name="矩形 12"/>
          <p:cNvSpPr/>
          <p:nvPr/>
        </p:nvSpPr>
        <p:spPr>
          <a:xfrm>
            <a:off x="8373427" y="2284660"/>
            <a:ext cx="417051" cy="4320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00" kern="700" dirty="0"/>
              <a:t>P</a:t>
            </a:r>
            <a:endParaRPr lang="zh-TW" altLang="en-US" sz="2000" kern="700" dirty="0"/>
          </a:p>
        </p:txBody>
      </p:sp>
      <p:sp>
        <p:nvSpPr>
          <p:cNvPr id="14" name="矩形 13"/>
          <p:cNvSpPr/>
          <p:nvPr/>
        </p:nvSpPr>
        <p:spPr>
          <a:xfrm>
            <a:off x="8013387" y="2284660"/>
            <a:ext cx="360040" cy="43204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00" kern="700" dirty="0"/>
              <a:t>A</a:t>
            </a:r>
            <a:endParaRPr lang="zh-TW" altLang="en-US" sz="2000" kern="700" dirty="0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26DE-CBD0-4267-96CF-43C62AEDAE63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80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755678" y="4729163"/>
            <a:ext cx="7706975" cy="671512"/>
            <a:chOff x="789950" y="3371851"/>
            <a:chExt cx="7706975" cy="671512"/>
          </a:xfrm>
        </p:grpSpPr>
        <p:sp>
          <p:nvSpPr>
            <p:cNvPr id="23" name="矩形 22"/>
            <p:cNvSpPr/>
            <p:nvPr/>
          </p:nvSpPr>
          <p:spPr>
            <a:xfrm>
              <a:off x="789950" y="3371851"/>
              <a:ext cx="546985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S</a:t>
              </a:r>
              <a:endParaRPr lang="zh-TW" altLang="en-US" sz="28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336935" y="3371851"/>
              <a:ext cx="1657350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TW" altLang="en-US" sz="2800" dirty="0"/>
                <a:t>控制碼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2994285" y="3371851"/>
              <a:ext cx="546985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A</a:t>
              </a:r>
              <a:endParaRPr lang="zh-TW" altLang="en-US" sz="28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3541270" y="3371851"/>
              <a:ext cx="1657350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/>
                <a:t>資料</a:t>
              </a:r>
              <a:endParaRPr lang="zh-TW" altLang="en-US" sz="2800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5198620" y="3371851"/>
              <a:ext cx="546985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A</a:t>
              </a:r>
              <a:endParaRPr lang="zh-TW" altLang="en-US" sz="2800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5745605" y="3371851"/>
              <a:ext cx="1657350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/>
                <a:t>資料</a:t>
              </a:r>
              <a:endParaRPr lang="zh-TW" altLang="en-US" sz="2800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7402955" y="3371851"/>
              <a:ext cx="546985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A</a:t>
              </a:r>
              <a:endParaRPr lang="zh-TW" altLang="en-US" sz="280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7949940" y="3371851"/>
              <a:ext cx="546985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P</a:t>
              </a:r>
              <a:endParaRPr lang="zh-TW" altLang="en-US" sz="2800" dirty="0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混和模式</a:t>
            </a:r>
          </a:p>
        </p:txBody>
      </p:sp>
      <p:grpSp>
        <p:nvGrpSpPr>
          <p:cNvPr id="41" name="群組 40"/>
          <p:cNvGrpSpPr/>
          <p:nvPr/>
        </p:nvGrpSpPr>
        <p:grpSpPr>
          <a:xfrm>
            <a:off x="789950" y="2743201"/>
            <a:ext cx="7706975" cy="671512"/>
            <a:chOff x="789950" y="3371851"/>
            <a:chExt cx="7706975" cy="671512"/>
          </a:xfrm>
        </p:grpSpPr>
        <p:sp>
          <p:nvSpPr>
            <p:cNvPr id="43" name="矩形 42"/>
            <p:cNvSpPr/>
            <p:nvPr/>
          </p:nvSpPr>
          <p:spPr>
            <a:xfrm>
              <a:off x="789950" y="3371851"/>
              <a:ext cx="546985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S</a:t>
              </a:r>
              <a:endParaRPr lang="zh-TW" altLang="en-US" sz="2800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36935" y="3371851"/>
              <a:ext cx="1657350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TW" altLang="en-US" sz="2800" dirty="0"/>
                <a:t>控制碼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2994285" y="3371851"/>
              <a:ext cx="546985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A</a:t>
              </a:r>
              <a:endParaRPr lang="zh-TW" altLang="en-US" sz="2800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3541270" y="3371851"/>
              <a:ext cx="1657350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/>
                <a:t>資料</a:t>
              </a:r>
              <a:endParaRPr lang="zh-TW" altLang="en-US" sz="2800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5198620" y="3371851"/>
              <a:ext cx="546985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A</a:t>
              </a:r>
              <a:endParaRPr lang="zh-TW" altLang="en-US" sz="2800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5745605" y="3371851"/>
              <a:ext cx="1657350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/>
                <a:t>資料</a:t>
              </a:r>
              <a:endParaRPr lang="zh-TW" altLang="en-US" sz="2800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7402955" y="3371851"/>
              <a:ext cx="546985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A</a:t>
              </a:r>
              <a:endParaRPr lang="zh-TW" altLang="en-US" sz="2800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7949940" y="3371851"/>
              <a:ext cx="546985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P</a:t>
              </a:r>
              <a:endParaRPr lang="zh-TW" altLang="en-US" sz="2800" dirty="0"/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798147" y="2743200"/>
            <a:ext cx="7151793" cy="671513"/>
            <a:chOff x="798147" y="3371850"/>
            <a:chExt cx="7151793" cy="671513"/>
          </a:xfrm>
        </p:grpSpPr>
        <p:sp>
          <p:nvSpPr>
            <p:cNvPr id="54" name="矩形 53"/>
            <p:cNvSpPr/>
            <p:nvPr/>
          </p:nvSpPr>
          <p:spPr>
            <a:xfrm>
              <a:off x="1345132" y="3371850"/>
              <a:ext cx="1657350" cy="671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TW" altLang="en-US" sz="2800" dirty="0"/>
                <a:t>控制碼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798147" y="3371850"/>
              <a:ext cx="546985" cy="671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S</a:t>
              </a:r>
              <a:endParaRPr lang="zh-TW" altLang="en-US" sz="2800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2994285" y="3371850"/>
              <a:ext cx="546985" cy="67151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A</a:t>
              </a:r>
              <a:endParaRPr lang="zh-TW" altLang="en-US" sz="2800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3541270" y="3371851"/>
              <a:ext cx="1657350" cy="671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/>
                <a:t>資料</a:t>
              </a:r>
              <a:endParaRPr lang="zh-TW" altLang="en-US" sz="2800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2480328" y="3371850"/>
              <a:ext cx="513957" cy="671513"/>
            </a:xfrm>
            <a:prstGeom prst="rect">
              <a:avLst/>
            </a:prstGeom>
            <a:noFill/>
          </p:spPr>
          <p:txBody>
            <a:bodyPr wrap="none" lIns="0" tIns="0" rIns="91440" bIns="0" anchor="ctr">
              <a:no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r"/>
              <a:r>
                <a:rPr lang="en-US" altLang="zh-TW" sz="4400" b="1" cap="none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0</a:t>
              </a:r>
              <a:endParaRPr lang="zh-TW" altLang="en-US" sz="4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198620" y="3371851"/>
              <a:ext cx="546985" cy="67151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A</a:t>
              </a:r>
              <a:endParaRPr lang="zh-TW" altLang="en-US" sz="2800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5745605" y="3371851"/>
              <a:ext cx="1657350" cy="671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/>
                <a:t>資料</a:t>
              </a:r>
              <a:endParaRPr lang="zh-TW" altLang="en-US" sz="2800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7402955" y="3371851"/>
              <a:ext cx="546985" cy="67151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A</a:t>
              </a:r>
              <a:endParaRPr lang="zh-TW" altLang="en-US" sz="2800" dirty="0"/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755678" y="4729162"/>
            <a:ext cx="7706975" cy="671513"/>
            <a:chOff x="755678" y="4729162"/>
            <a:chExt cx="7706975" cy="671513"/>
          </a:xfrm>
        </p:grpSpPr>
        <p:sp>
          <p:nvSpPr>
            <p:cNvPr id="63" name="矩形 62"/>
            <p:cNvSpPr/>
            <p:nvPr/>
          </p:nvSpPr>
          <p:spPr>
            <a:xfrm>
              <a:off x="755678" y="4729163"/>
              <a:ext cx="546985" cy="671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S</a:t>
              </a:r>
              <a:endParaRPr lang="zh-TW" altLang="en-US" sz="2800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1310860" y="4729162"/>
              <a:ext cx="1657350" cy="671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TW" altLang="en-US" sz="2800" dirty="0"/>
                <a:t>控制碼</a:t>
              </a:r>
            </a:p>
          </p:txBody>
        </p:sp>
        <p:sp>
          <p:nvSpPr>
            <p:cNvPr id="65" name="矩形 64"/>
            <p:cNvSpPr/>
            <p:nvPr/>
          </p:nvSpPr>
          <p:spPr>
            <a:xfrm>
              <a:off x="2960013" y="4729163"/>
              <a:ext cx="546985" cy="67151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A</a:t>
              </a:r>
              <a:endParaRPr lang="zh-TW" altLang="en-US" sz="2800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3506998" y="4729163"/>
              <a:ext cx="1657350" cy="671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/>
                <a:t>資料</a:t>
              </a:r>
              <a:endParaRPr lang="zh-TW" altLang="en-US" sz="2800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5164348" y="4729163"/>
              <a:ext cx="546985" cy="671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A</a:t>
              </a:r>
              <a:endParaRPr lang="zh-TW" altLang="en-US" sz="2800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5711333" y="4729163"/>
              <a:ext cx="1657350" cy="671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/>
                <a:t>資料</a:t>
              </a:r>
              <a:endParaRPr lang="zh-TW" altLang="en-US" sz="2800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7368683" y="4729163"/>
              <a:ext cx="546985" cy="671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A</a:t>
              </a:r>
              <a:endParaRPr lang="zh-TW" altLang="en-US" sz="2800" dirty="0"/>
            </a:p>
          </p:txBody>
        </p:sp>
        <p:sp>
          <p:nvSpPr>
            <p:cNvPr id="70" name="矩形 69"/>
            <p:cNvSpPr/>
            <p:nvPr/>
          </p:nvSpPr>
          <p:spPr>
            <a:xfrm>
              <a:off x="2446056" y="4729162"/>
              <a:ext cx="513957" cy="671513"/>
            </a:xfrm>
            <a:prstGeom prst="rect">
              <a:avLst/>
            </a:prstGeom>
            <a:noFill/>
          </p:spPr>
          <p:txBody>
            <a:bodyPr wrap="none" lIns="0" tIns="0" rIns="91440" bIns="0" anchor="ctr">
              <a:no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r"/>
              <a:r>
                <a:rPr lang="en-US" altLang="zh-TW" sz="4400" b="1" cap="none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1</a:t>
              </a:r>
              <a:endParaRPr lang="zh-TW" altLang="en-US" sz="4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7915668" y="4729162"/>
              <a:ext cx="546985" cy="671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P</a:t>
              </a:r>
              <a:endParaRPr lang="zh-TW" altLang="en-US" sz="2800" dirty="0"/>
            </a:p>
          </p:txBody>
        </p:sp>
      </p:grpSp>
      <p:sp>
        <p:nvSpPr>
          <p:cNvPr id="72" name="矩形 71"/>
          <p:cNvSpPr/>
          <p:nvPr/>
        </p:nvSpPr>
        <p:spPr>
          <a:xfrm>
            <a:off x="7949940" y="2743200"/>
            <a:ext cx="546985" cy="67151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P</a:t>
            </a:r>
            <a:endParaRPr lang="zh-TW" altLang="en-US" sz="2800" dirty="0"/>
          </a:p>
        </p:txBody>
      </p:sp>
      <p:sp>
        <p:nvSpPr>
          <p:cNvPr id="73" name="矩形 72"/>
          <p:cNvSpPr/>
          <p:nvPr/>
        </p:nvSpPr>
        <p:spPr>
          <a:xfrm>
            <a:off x="755678" y="4729163"/>
            <a:ext cx="546985" cy="671512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 smtClean="0"/>
              <a:t>Sr</a:t>
            </a:r>
            <a:endParaRPr lang="zh-TW" altLang="en-US" sz="2800" dirty="0"/>
          </a:p>
        </p:txBody>
      </p:sp>
      <p:cxnSp>
        <p:nvCxnSpPr>
          <p:cNvPr id="74" name="肘形接點 73"/>
          <p:cNvCxnSpPr/>
          <p:nvPr/>
        </p:nvCxnSpPr>
        <p:spPr>
          <a:xfrm flipH="1">
            <a:off x="755678" y="3078957"/>
            <a:ext cx="7194262" cy="1985962"/>
          </a:xfrm>
          <a:prstGeom prst="bentConnector5">
            <a:avLst>
              <a:gd name="adj1" fmla="val -5561"/>
              <a:gd name="adj2" fmla="val 50000"/>
              <a:gd name="adj3" fmla="val 105958"/>
            </a:avLst>
          </a:prstGeom>
          <a:ln w="57150">
            <a:solidFill>
              <a:srgbClr val="0070C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投影片編號版面配置區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26DE-CBD0-4267-96CF-43C62AEDAE63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43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26" presetClass="emph" presetSubtype="0" repeatCount="3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75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375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250"/>
                            </p:stCondLst>
                            <p:childTnLst>
                              <p:par>
                                <p:cTn id="2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75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2" grpId="1" animBg="1"/>
      <p:bldP spid="72" grpId="2" animBg="1"/>
      <p:bldP spid="7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群組 48"/>
          <p:cNvGrpSpPr/>
          <p:nvPr/>
        </p:nvGrpSpPr>
        <p:grpSpPr>
          <a:xfrm>
            <a:off x="789950" y="2743201"/>
            <a:ext cx="7706975" cy="671512"/>
            <a:chOff x="789950" y="3371851"/>
            <a:chExt cx="7706975" cy="671512"/>
          </a:xfrm>
        </p:grpSpPr>
        <p:sp>
          <p:nvSpPr>
            <p:cNvPr id="50" name="矩形 49"/>
            <p:cNvSpPr/>
            <p:nvPr/>
          </p:nvSpPr>
          <p:spPr>
            <a:xfrm>
              <a:off x="789950" y="3371851"/>
              <a:ext cx="546985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S</a:t>
              </a:r>
              <a:endParaRPr lang="zh-TW" altLang="en-US" sz="2800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1336935" y="3371851"/>
              <a:ext cx="1657350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TW" altLang="en-US" sz="2800" dirty="0"/>
                <a:t>控制碼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2994285" y="3371851"/>
              <a:ext cx="546985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A</a:t>
              </a:r>
              <a:endParaRPr lang="zh-TW" altLang="en-US" sz="2800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3541270" y="3371851"/>
              <a:ext cx="1657350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/>
                <a:t>資料</a:t>
              </a:r>
              <a:endParaRPr lang="zh-TW" altLang="en-US" sz="2800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5198620" y="3371851"/>
              <a:ext cx="546985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A</a:t>
              </a:r>
              <a:endParaRPr lang="zh-TW" altLang="en-US" sz="2800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5745605" y="3371851"/>
              <a:ext cx="1657350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/>
                <a:t>資料</a:t>
              </a:r>
              <a:endParaRPr lang="zh-TW" altLang="en-US" sz="2800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7402955" y="3371851"/>
              <a:ext cx="546985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A</a:t>
              </a:r>
              <a:endParaRPr lang="zh-TW" altLang="en-US" sz="2800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7949940" y="3371851"/>
              <a:ext cx="546985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P</a:t>
              </a:r>
              <a:endParaRPr lang="zh-TW" altLang="en-US" sz="2800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755678" y="4729163"/>
            <a:ext cx="7706975" cy="671512"/>
            <a:chOff x="789950" y="3371851"/>
            <a:chExt cx="7706975" cy="671512"/>
          </a:xfrm>
        </p:grpSpPr>
        <p:sp>
          <p:nvSpPr>
            <p:cNvPr id="23" name="矩形 22"/>
            <p:cNvSpPr/>
            <p:nvPr/>
          </p:nvSpPr>
          <p:spPr>
            <a:xfrm>
              <a:off x="789950" y="3371851"/>
              <a:ext cx="546985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S</a:t>
              </a:r>
              <a:endParaRPr lang="zh-TW" altLang="en-US" sz="28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336935" y="3371851"/>
              <a:ext cx="1657350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TW" altLang="en-US" sz="2800" dirty="0"/>
                <a:t>控制碼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2994285" y="3371851"/>
              <a:ext cx="546985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A</a:t>
              </a:r>
              <a:endParaRPr lang="zh-TW" altLang="en-US" sz="28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3541270" y="3371851"/>
              <a:ext cx="1657350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/>
                <a:t>資料</a:t>
              </a:r>
              <a:endParaRPr lang="zh-TW" altLang="en-US" sz="2800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5198620" y="3371851"/>
              <a:ext cx="546985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A</a:t>
              </a:r>
              <a:endParaRPr lang="zh-TW" altLang="en-US" sz="2800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5745605" y="3371851"/>
              <a:ext cx="1657350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/>
                <a:t>資料</a:t>
              </a:r>
              <a:endParaRPr lang="zh-TW" altLang="en-US" sz="2800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7402955" y="3371851"/>
              <a:ext cx="546985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A</a:t>
              </a:r>
              <a:endParaRPr lang="zh-TW" altLang="en-US" sz="280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7949940" y="3371851"/>
              <a:ext cx="546985" cy="671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P</a:t>
              </a:r>
              <a:endParaRPr lang="zh-TW" altLang="en-US" sz="2800" dirty="0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混和模式</a:t>
            </a:r>
          </a:p>
        </p:txBody>
      </p:sp>
      <p:grpSp>
        <p:nvGrpSpPr>
          <p:cNvPr id="44" name="群組 43"/>
          <p:cNvGrpSpPr/>
          <p:nvPr/>
        </p:nvGrpSpPr>
        <p:grpSpPr>
          <a:xfrm>
            <a:off x="798147" y="2743200"/>
            <a:ext cx="7151793" cy="671513"/>
            <a:chOff x="798147" y="3371850"/>
            <a:chExt cx="7151793" cy="671513"/>
          </a:xfrm>
        </p:grpSpPr>
        <p:sp>
          <p:nvSpPr>
            <p:cNvPr id="12" name="矩形 11"/>
            <p:cNvSpPr/>
            <p:nvPr/>
          </p:nvSpPr>
          <p:spPr>
            <a:xfrm>
              <a:off x="1345132" y="3371850"/>
              <a:ext cx="1657350" cy="671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TW" altLang="en-US" sz="2800" dirty="0"/>
                <a:t>控制碼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798147" y="3371850"/>
              <a:ext cx="546985" cy="671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S</a:t>
              </a:r>
              <a:endParaRPr lang="zh-TW" altLang="en-US" sz="28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994285" y="3371850"/>
              <a:ext cx="546985" cy="67151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A</a:t>
              </a:r>
              <a:endParaRPr lang="zh-TW" altLang="en-US" sz="28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3541270" y="3371851"/>
              <a:ext cx="1657350" cy="671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/>
                <a:t>資料</a:t>
              </a:r>
              <a:endParaRPr lang="zh-TW" altLang="en-US" sz="28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2480328" y="3371850"/>
              <a:ext cx="513957" cy="671513"/>
            </a:xfrm>
            <a:prstGeom prst="rect">
              <a:avLst/>
            </a:prstGeom>
            <a:noFill/>
          </p:spPr>
          <p:txBody>
            <a:bodyPr wrap="none" lIns="0" tIns="0" rIns="91440" bIns="0" anchor="ctr">
              <a:no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r"/>
              <a:r>
                <a:rPr lang="en-US" altLang="zh-TW" sz="4400" b="1" cap="none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0</a:t>
              </a:r>
              <a:endParaRPr lang="zh-TW" altLang="en-US" sz="4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198620" y="3371851"/>
              <a:ext cx="546985" cy="67151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A</a:t>
              </a:r>
              <a:endParaRPr lang="zh-TW" altLang="en-US" sz="28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5745605" y="3371851"/>
              <a:ext cx="1657350" cy="671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/>
                <a:t>資料</a:t>
              </a:r>
              <a:endParaRPr lang="zh-TW" altLang="en-US" sz="28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7402955" y="3371851"/>
              <a:ext cx="546985" cy="67151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A</a:t>
              </a:r>
              <a:endParaRPr lang="zh-TW" altLang="en-US" sz="2800" dirty="0"/>
            </a:p>
          </p:txBody>
        </p:sp>
      </p:grpSp>
      <p:cxnSp>
        <p:nvCxnSpPr>
          <p:cNvPr id="46" name="肘形接點 45"/>
          <p:cNvCxnSpPr/>
          <p:nvPr/>
        </p:nvCxnSpPr>
        <p:spPr>
          <a:xfrm flipH="1">
            <a:off x="755678" y="3078957"/>
            <a:ext cx="7194262" cy="1985962"/>
          </a:xfrm>
          <a:prstGeom prst="bentConnector5">
            <a:avLst>
              <a:gd name="adj1" fmla="val -5561"/>
              <a:gd name="adj2" fmla="val 50000"/>
              <a:gd name="adj3" fmla="val 105958"/>
            </a:avLst>
          </a:prstGeom>
          <a:ln w="57150">
            <a:solidFill>
              <a:srgbClr val="0070C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48" name="群組 47"/>
          <p:cNvGrpSpPr/>
          <p:nvPr/>
        </p:nvGrpSpPr>
        <p:grpSpPr>
          <a:xfrm>
            <a:off x="755677" y="4729162"/>
            <a:ext cx="7706976" cy="671513"/>
            <a:chOff x="755677" y="4729162"/>
            <a:chExt cx="7706976" cy="671513"/>
          </a:xfrm>
        </p:grpSpPr>
        <p:sp>
          <p:nvSpPr>
            <p:cNvPr id="32" name="矩形 31"/>
            <p:cNvSpPr/>
            <p:nvPr/>
          </p:nvSpPr>
          <p:spPr>
            <a:xfrm>
              <a:off x="1310860" y="4729162"/>
              <a:ext cx="1657350" cy="671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TW" altLang="en-US" sz="2800" dirty="0"/>
                <a:t>控制碼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2960013" y="4729163"/>
              <a:ext cx="546985" cy="67151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A</a:t>
              </a:r>
              <a:endParaRPr lang="zh-TW" altLang="en-US" sz="2800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3506998" y="4729163"/>
              <a:ext cx="1657350" cy="671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/>
                <a:t>資料</a:t>
              </a:r>
              <a:endParaRPr lang="zh-TW" altLang="en-US" sz="2800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5164348" y="4729163"/>
              <a:ext cx="546985" cy="671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A</a:t>
              </a:r>
              <a:endParaRPr lang="zh-TW" altLang="en-US" sz="2800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5711333" y="4729163"/>
              <a:ext cx="1657350" cy="6715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/>
                <a:t>資料</a:t>
              </a:r>
              <a:endParaRPr lang="zh-TW" altLang="en-US" sz="2800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7368683" y="4729163"/>
              <a:ext cx="546985" cy="6715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A</a:t>
              </a:r>
              <a:endParaRPr lang="zh-TW" altLang="en-US" sz="2800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2446056" y="4729162"/>
              <a:ext cx="513957" cy="671513"/>
            </a:xfrm>
            <a:prstGeom prst="rect">
              <a:avLst/>
            </a:prstGeom>
            <a:noFill/>
          </p:spPr>
          <p:txBody>
            <a:bodyPr wrap="none" lIns="0" tIns="0" rIns="91440" bIns="0" anchor="ctr">
              <a:no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r"/>
              <a:r>
                <a:rPr lang="en-US" altLang="zh-TW" sz="4400" b="1" cap="none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1</a:t>
              </a:r>
              <a:endParaRPr lang="zh-TW" altLang="en-US" sz="4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915668" y="4729162"/>
              <a:ext cx="546985" cy="6715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P</a:t>
              </a:r>
              <a:endParaRPr lang="zh-TW" altLang="en-US" sz="2800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755677" y="4729162"/>
              <a:ext cx="546985" cy="671512"/>
            </a:xfrm>
            <a:prstGeom prst="rect">
              <a:avLst/>
            </a:prstGeom>
            <a:solidFill>
              <a:srgbClr val="C0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err="1" smtClean="0"/>
                <a:t>Sr</a:t>
              </a:r>
              <a:endParaRPr lang="zh-TW" altLang="en-US" sz="2800" dirty="0"/>
            </a:p>
          </p:txBody>
        </p:sp>
      </p:grpSp>
      <p:sp>
        <p:nvSpPr>
          <p:cNvPr id="41" name="投影片編號版面配置區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26DE-CBD0-4267-96CF-43C62AEDAE63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44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C-bus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bus has two roles for nodes: master and slave</a:t>
            </a:r>
            <a:r>
              <a:rPr lang="en-US" altLang="zh-TW" dirty="0" smtClean="0"/>
              <a:t>:</a:t>
            </a:r>
          </a:p>
          <a:p>
            <a:endParaRPr lang="en-US" altLang="zh-TW" dirty="0" smtClean="0"/>
          </a:p>
          <a:p>
            <a:pPr lvl="1"/>
            <a:r>
              <a:rPr lang="en-US" altLang="zh-TW" dirty="0" smtClean="0"/>
              <a:t>Master node — node that generates the clock and initiates communication with slaves</a:t>
            </a:r>
          </a:p>
          <a:p>
            <a:endParaRPr lang="en-US" altLang="zh-TW" dirty="0"/>
          </a:p>
          <a:p>
            <a:pPr lvl="1"/>
            <a:r>
              <a:rPr lang="en-US" altLang="zh-TW" dirty="0"/>
              <a:t>Slave node — node that receives the clock and responds when addressed by the master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151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C-bus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Speed </a:t>
            </a:r>
          </a:p>
          <a:p>
            <a:pPr lvl="1"/>
            <a:r>
              <a:rPr lang="en-US" altLang="zh-TW" dirty="0" smtClean="0"/>
              <a:t>100 </a:t>
            </a:r>
            <a:r>
              <a:rPr lang="en-US" altLang="zh-TW" dirty="0" err="1" smtClean="0"/>
              <a:t>kbit</a:t>
            </a:r>
            <a:r>
              <a:rPr lang="en-US" altLang="zh-TW" dirty="0" smtClean="0"/>
              <a:t>/s standard mode</a:t>
            </a:r>
          </a:p>
          <a:p>
            <a:pPr lvl="1"/>
            <a:r>
              <a:rPr lang="en-US" altLang="zh-TW" dirty="0" smtClean="0"/>
              <a:t>400 </a:t>
            </a:r>
            <a:r>
              <a:rPr lang="en-US" altLang="zh-TW" dirty="0" err="1" smtClean="0"/>
              <a:t>kbit</a:t>
            </a:r>
            <a:r>
              <a:rPr lang="en-US" altLang="zh-TW" dirty="0" smtClean="0"/>
              <a:t>/s Fast mode</a:t>
            </a:r>
          </a:p>
          <a:p>
            <a:pPr lvl="1"/>
            <a:r>
              <a:rPr lang="en-US" altLang="zh-TW" dirty="0" smtClean="0"/>
              <a:t>3.4 Mbit/s High Speed mode</a:t>
            </a:r>
          </a:p>
          <a:p>
            <a:endParaRPr lang="en-US" altLang="zh-TW" dirty="0"/>
          </a:p>
          <a:p>
            <a:r>
              <a:rPr lang="en-US" altLang="zh-TW" dirty="0" smtClean="0"/>
              <a:t>Limit </a:t>
            </a:r>
          </a:p>
          <a:p>
            <a:pPr lvl="1"/>
            <a:r>
              <a:rPr lang="en-US" altLang="zh-TW" dirty="0" smtClean="0"/>
              <a:t>The</a:t>
            </a:r>
            <a:r>
              <a:rPr lang="en-US" altLang="zh-TW" dirty="0"/>
              <a:t> I2C standard limits </a:t>
            </a:r>
            <a:r>
              <a:rPr lang="en-US" altLang="zh-TW" dirty="0" err="1"/>
              <a:t>Cp</a:t>
            </a:r>
            <a:r>
              <a:rPr lang="en-US" altLang="zh-TW" dirty="0"/>
              <a:t> to the maximum value of 400 pF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77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</a:t>
            </a:r>
            <a:r>
              <a:rPr lang="en-US" altLang="zh-TW" baseline="30000" dirty="0"/>
              <a:t>2</a:t>
            </a:r>
            <a:r>
              <a:rPr lang="en-US" altLang="zh-TW" dirty="0"/>
              <a:t>C-bus</a:t>
            </a:r>
            <a:endParaRPr lang="zh-TW" alt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900906" y="1621707"/>
            <a:ext cx="7416801" cy="2309812"/>
            <a:chOff x="900906" y="1621707"/>
            <a:chExt cx="7416801" cy="2309812"/>
          </a:xfrm>
        </p:grpSpPr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2483643" y="1764582"/>
              <a:ext cx="2016125" cy="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1620044" y="2845669"/>
              <a:ext cx="6697663" cy="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1620044" y="3709269"/>
              <a:ext cx="6697663" cy="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900906" y="2701207"/>
              <a:ext cx="666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/>
                <a:t>SDA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900906" y="3564807"/>
              <a:ext cx="6413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/>
                <a:t>SCL</a:t>
              </a:r>
            </a:p>
          </p:txBody>
        </p:sp>
        <p:sp>
          <p:nvSpPr>
            <p:cNvPr id="43" name="Text Box 42"/>
            <p:cNvSpPr txBox="1">
              <a:spLocks noChangeArrowheads="1"/>
            </p:cNvSpPr>
            <p:nvPr/>
          </p:nvSpPr>
          <p:spPr bwMode="auto">
            <a:xfrm>
              <a:off x="4572793" y="1621707"/>
              <a:ext cx="4699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solidFill>
                    <a:schemeClr val="accent2"/>
                  </a:solidFill>
                </a:rPr>
                <a:t>V+</a:t>
              </a: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1691481" y="2772644"/>
            <a:ext cx="1223962" cy="2736851"/>
            <a:chOff x="1691481" y="2772644"/>
            <a:chExt cx="1223962" cy="2736851"/>
          </a:xfrm>
        </p:grpSpPr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691481" y="4501432"/>
              <a:ext cx="1223962" cy="100806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TW" dirty="0" smtClean="0"/>
                <a:t>Master</a:t>
              </a:r>
              <a:endParaRPr lang="en-US" altLang="zh-TW" dirty="0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051843" y="2845669"/>
              <a:ext cx="0" cy="1655763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412206" y="3709269"/>
              <a:ext cx="0" cy="792163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1980406" y="2772644"/>
              <a:ext cx="144462" cy="146050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2340768" y="3637832"/>
              <a:ext cx="144462" cy="146050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83868" y="2772644"/>
            <a:ext cx="1223963" cy="2736851"/>
            <a:chOff x="4283868" y="2772644"/>
            <a:chExt cx="1223963" cy="2736851"/>
          </a:xfrm>
        </p:grpSpPr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283868" y="4501432"/>
              <a:ext cx="1223963" cy="1008063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TW" dirty="0" smtClean="0"/>
                <a:t>Slave1</a:t>
              </a:r>
              <a:endParaRPr lang="en-US" altLang="zh-TW" dirty="0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644231" y="2845669"/>
              <a:ext cx="0" cy="1655763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5004593" y="3709269"/>
              <a:ext cx="0" cy="792163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572793" y="2772644"/>
              <a:ext cx="144463" cy="146050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4933156" y="3637832"/>
              <a:ext cx="144463" cy="146050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6731793" y="2772644"/>
            <a:ext cx="1223963" cy="2736851"/>
            <a:chOff x="6731793" y="2772644"/>
            <a:chExt cx="1223963" cy="2736851"/>
          </a:xfrm>
        </p:grpSpPr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6731793" y="4501432"/>
              <a:ext cx="1223963" cy="1008063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TW" dirty="0" smtClean="0"/>
                <a:t>Slave2</a:t>
              </a:r>
              <a:endParaRPr lang="zh-TW" altLang="en-US" dirty="0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7092156" y="2845669"/>
              <a:ext cx="0" cy="1655763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7452518" y="3709269"/>
              <a:ext cx="0" cy="792163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7020718" y="2772644"/>
              <a:ext cx="144463" cy="146050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7381081" y="3637832"/>
              <a:ext cx="144463" cy="146050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770981" y="1689970"/>
            <a:ext cx="620712" cy="1225550"/>
            <a:chOff x="2770981" y="1689970"/>
            <a:chExt cx="620712" cy="1225550"/>
          </a:xfrm>
        </p:grpSpPr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2770981" y="1689970"/>
              <a:ext cx="144463" cy="14446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29" name="AutoShape 28"/>
            <p:cNvCxnSpPr>
              <a:cxnSpLocks noChangeShapeType="1"/>
              <a:stCxn id="28" idx="4"/>
              <a:endCxn id="32" idx="0"/>
            </p:cNvCxnSpPr>
            <p:nvPr/>
          </p:nvCxnSpPr>
          <p:spPr bwMode="auto">
            <a:xfrm>
              <a:off x="2844006" y="1834432"/>
              <a:ext cx="0" cy="219075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2770981" y="2053507"/>
              <a:ext cx="144463" cy="431800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915443" y="2086845"/>
              <a:ext cx="476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/>
                <a:t>R</a:t>
              </a:r>
              <a:r>
                <a:rPr lang="en-US" altLang="zh-TW"/>
                <a:t>p</a:t>
              </a: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2770981" y="1689970"/>
              <a:ext cx="144463" cy="14446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2770981" y="2769470"/>
              <a:ext cx="144463" cy="146050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34" name="AutoShape 33"/>
            <p:cNvCxnSpPr>
              <a:cxnSpLocks noChangeShapeType="1"/>
              <a:stCxn id="32" idx="2"/>
              <a:endCxn id="33" idx="0"/>
            </p:cNvCxnSpPr>
            <p:nvPr/>
          </p:nvCxnSpPr>
          <p:spPr bwMode="auto">
            <a:xfrm>
              <a:off x="2844006" y="2485307"/>
              <a:ext cx="0" cy="284163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" name="群組 3"/>
          <p:cNvGrpSpPr/>
          <p:nvPr/>
        </p:nvGrpSpPr>
        <p:grpSpPr>
          <a:xfrm>
            <a:off x="3634581" y="1689970"/>
            <a:ext cx="692150" cy="2090737"/>
            <a:chOff x="3634581" y="1689970"/>
            <a:chExt cx="692150" cy="2090737"/>
          </a:xfrm>
        </p:grpSpPr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3634581" y="1689970"/>
              <a:ext cx="144463" cy="14446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31" name="AutoShape 30"/>
            <p:cNvCxnSpPr>
              <a:cxnSpLocks noChangeShapeType="1"/>
              <a:stCxn id="30" idx="4"/>
              <a:endCxn id="35" idx="0"/>
            </p:cNvCxnSpPr>
            <p:nvPr/>
          </p:nvCxnSpPr>
          <p:spPr bwMode="auto">
            <a:xfrm>
              <a:off x="3707606" y="1834432"/>
              <a:ext cx="0" cy="219075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634581" y="2053507"/>
              <a:ext cx="144463" cy="431800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3850481" y="2086845"/>
              <a:ext cx="476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 dirty="0" err="1"/>
                <a:t>R</a:t>
              </a:r>
              <a:r>
                <a:rPr lang="en-US" altLang="zh-TW" dirty="0" err="1"/>
                <a:t>p</a:t>
              </a:r>
              <a:endParaRPr lang="en-US" altLang="zh-TW" dirty="0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3634581" y="1689970"/>
              <a:ext cx="144463" cy="14446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3634581" y="3634657"/>
              <a:ext cx="144463" cy="146050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37" name="AutoShape 36"/>
            <p:cNvCxnSpPr>
              <a:cxnSpLocks noChangeShapeType="1"/>
              <a:stCxn id="35" idx="2"/>
              <a:endCxn id="36" idx="0"/>
            </p:cNvCxnSpPr>
            <p:nvPr/>
          </p:nvCxnSpPr>
          <p:spPr bwMode="auto">
            <a:xfrm>
              <a:off x="3707606" y="2485307"/>
              <a:ext cx="0" cy="1149350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投影片編號版面配置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26DE-CBD0-4267-96CF-43C62AEDAE63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59" name="Picture 22" descr="I2C00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3644901"/>
            <a:ext cx="1525588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61" name="Line 24"/>
          <p:cNvSpPr>
            <a:spLocks noChangeShapeType="1"/>
          </p:cNvSpPr>
          <p:nvPr/>
        </p:nvSpPr>
        <p:spPr bwMode="auto">
          <a:xfrm>
            <a:off x="2124075" y="1989138"/>
            <a:ext cx="0" cy="1655763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13362" name="Text Box 25"/>
          <p:cNvSpPr txBox="1">
            <a:spLocks noChangeArrowheads="1"/>
          </p:cNvSpPr>
          <p:nvPr/>
        </p:nvSpPr>
        <p:spPr bwMode="auto">
          <a:xfrm>
            <a:off x="612775" y="4149726"/>
            <a:ext cx="819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b="1"/>
              <a:t>DATA</a:t>
            </a:r>
          </a:p>
          <a:p>
            <a:pPr algn="ctr" eaLnBrk="1" hangingPunct="1"/>
            <a:r>
              <a:rPr lang="en-US" altLang="zh-TW" b="1"/>
              <a:t>OUT</a:t>
            </a:r>
          </a:p>
        </p:txBody>
      </p:sp>
      <p:sp>
        <p:nvSpPr>
          <p:cNvPr id="13363" name="Text Box 26"/>
          <p:cNvSpPr txBox="1">
            <a:spLocks noChangeArrowheads="1"/>
          </p:cNvSpPr>
          <p:nvPr/>
        </p:nvSpPr>
        <p:spPr bwMode="auto">
          <a:xfrm>
            <a:off x="612775" y="5084763"/>
            <a:ext cx="819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b="1"/>
              <a:t>DATA</a:t>
            </a:r>
          </a:p>
          <a:p>
            <a:pPr algn="ctr" eaLnBrk="1" hangingPunct="1"/>
            <a:r>
              <a:rPr lang="en-US" altLang="zh-TW" b="1"/>
              <a:t>IN</a:t>
            </a:r>
          </a:p>
        </p:txBody>
      </p:sp>
      <p:pic>
        <p:nvPicPr>
          <p:cNvPr id="13354" name="Picture 28" descr="I2C00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3644900"/>
            <a:ext cx="1525588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56" name="Line 30"/>
          <p:cNvSpPr>
            <a:spLocks noChangeShapeType="1"/>
          </p:cNvSpPr>
          <p:nvPr/>
        </p:nvSpPr>
        <p:spPr bwMode="auto">
          <a:xfrm>
            <a:off x="4086225" y="2852738"/>
            <a:ext cx="0" cy="792163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13357" name="Text Box 31"/>
          <p:cNvSpPr txBox="1">
            <a:spLocks noChangeArrowheads="1"/>
          </p:cNvSpPr>
          <p:nvPr/>
        </p:nvSpPr>
        <p:spPr bwMode="auto">
          <a:xfrm>
            <a:off x="2413000" y="4149725"/>
            <a:ext cx="996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b="1"/>
              <a:t>CLOCK</a:t>
            </a:r>
          </a:p>
          <a:p>
            <a:pPr algn="ctr" eaLnBrk="1" hangingPunct="1"/>
            <a:r>
              <a:rPr lang="en-US" altLang="zh-TW" b="1"/>
              <a:t>OUT</a:t>
            </a:r>
          </a:p>
        </p:txBody>
      </p:sp>
      <p:sp>
        <p:nvSpPr>
          <p:cNvPr id="13358" name="Text Box 32"/>
          <p:cNvSpPr txBox="1">
            <a:spLocks noChangeArrowheads="1"/>
          </p:cNvSpPr>
          <p:nvPr/>
        </p:nvSpPr>
        <p:spPr bwMode="auto">
          <a:xfrm>
            <a:off x="2413000" y="5084763"/>
            <a:ext cx="996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b="1"/>
              <a:t>CLOCK</a:t>
            </a:r>
          </a:p>
          <a:p>
            <a:pPr algn="ctr" eaLnBrk="1" hangingPunct="1"/>
            <a:r>
              <a:rPr lang="en-US" altLang="zh-TW" b="1"/>
              <a:t>IN</a:t>
            </a:r>
          </a:p>
        </p:txBody>
      </p:sp>
      <p:sp>
        <p:nvSpPr>
          <p:cNvPr id="13321" name="Rectangle 33"/>
          <p:cNvSpPr>
            <a:spLocks noChangeArrowheads="1"/>
          </p:cNvSpPr>
          <p:nvPr/>
        </p:nvSpPr>
        <p:spPr bwMode="auto">
          <a:xfrm>
            <a:off x="611188" y="3644900"/>
            <a:ext cx="3816350" cy="2592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3349" name="Picture 35" descr="I2C00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0" y="3644901"/>
            <a:ext cx="1525588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51" name="Line 37"/>
          <p:cNvSpPr>
            <a:spLocks noChangeShapeType="1"/>
          </p:cNvSpPr>
          <p:nvPr/>
        </p:nvSpPr>
        <p:spPr bwMode="auto">
          <a:xfrm>
            <a:off x="6156325" y="1989138"/>
            <a:ext cx="0" cy="1655763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13352" name="Text Box 38"/>
          <p:cNvSpPr txBox="1">
            <a:spLocks noChangeArrowheads="1"/>
          </p:cNvSpPr>
          <p:nvPr/>
        </p:nvSpPr>
        <p:spPr bwMode="auto">
          <a:xfrm>
            <a:off x="4645025" y="4149726"/>
            <a:ext cx="819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b="1"/>
              <a:t>DATA</a:t>
            </a:r>
          </a:p>
          <a:p>
            <a:pPr algn="ctr" eaLnBrk="1" hangingPunct="1"/>
            <a:r>
              <a:rPr lang="en-US" altLang="zh-TW" b="1"/>
              <a:t>OUT</a:t>
            </a:r>
          </a:p>
        </p:txBody>
      </p:sp>
      <p:sp>
        <p:nvSpPr>
          <p:cNvPr id="13353" name="Text Box 39"/>
          <p:cNvSpPr txBox="1">
            <a:spLocks noChangeArrowheads="1"/>
          </p:cNvSpPr>
          <p:nvPr/>
        </p:nvSpPr>
        <p:spPr bwMode="auto">
          <a:xfrm>
            <a:off x="4645025" y="5084763"/>
            <a:ext cx="819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b="1"/>
              <a:t>DATA</a:t>
            </a:r>
          </a:p>
          <a:p>
            <a:pPr algn="ctr" eaLnBrk="1" hangingPunct="1"/>
            <a:r>
              <a:rPr lang="en-US" altLang="zh-TW" b="1"/>
              <a:t>IN</a:t>
            </a:r>
          </a:p>
        </p:txBody>
      </p:sp>
      <p:pic>
        <p:nvPicPr>
          <p:cNvPr id="13344" name="Picture 41" descr="I2C00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313" y="3644900"/>
            <a:ext cx="1525588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46" name="Line 43"/>
          <p:cNvSpPr>
            <a:spLocks noChangeShapeType="1"/>
          </p:cNvSpPr>
          <p:nvPr/>
        </p:nvSpPr>
        <p:spPr bwMode="auto">
          <a:xfrm>
            <a:off x="8118475" y="2852738"/>
            <a:ext cx="0" cy="792163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13347" name="Text Box 44"/>
          <p:cNvSpPr txBox="1">
            <a:spLocks noChangeArrowheads="1"/>
          </p:cNvSpPr>
          <p:nvPr/>
        </p:nvSpPr>
        <p:spPr bwMode="auto">
          <a:xfrm>
            <a:off x="6445250" y="4149725"/>
            <a:ext cx="996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b="1"/>
              <a:t>CLOCK</a:t>
            </a:r>
          </a:p>
          <a:p>
            <a:pPr algn="ctr" eaLnBrk="1" hangingPunct="1"/>
            <a:r>
              <a:rPr lang="en-US" altLang="zh-TW" b="1"/>
              <a:t>OUT</a:t>
            </a:r>
          </a:p>
        </p:txBody>
      </p:sp>
      <p:sp>
        <p:nvSpPr>
          <p:cNvPr id="13348" name="Text Box 45"/>
          <p:cNvSpPr txBox="1">
            <a:spLocks noChangeArrowheads="1"/>
          </p:cNvSpPr>
          <p:nvPr/>
        </p:nvSpPr>
        <p:spPr bwMode="auto">
          <a:xfrm>
            <a:off x="6445250" y="5084763"/>
            <a:ext cx="996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b="1"/>
              <a:t>CLOCK</a:t>
            </a:r>
          </a:p>
          <a:p>
            <a:pPr algn="ctr" eaLnBrk="1" hangingPunct="1"/>
            <a:r>
              <a:rPr lang="en-US" altLang="zh-TW" b="1"/>
              <a:t>IN</a:t>
            </a:r>
          </a:p>
        </p:txBody>
      </p:sp>
      <p:sp>
        <p:nvSpPr>
          <p:cNvPr id="13324" name="Text Box 47"/>
          <p:cNvSpPr txBox="1">
            <a:spLocks noChangeArrowheads="1"/>
          </p:cNvSpPr>
          <p:nvPr/>
        </p:nvSpPr>
        <p:spPr bwMode="auto">
          <a:xfrm>
            <a:off x="1827507" y="5754198"/>
            <a:ext cx="13837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Master</a:t>
            </a:r>
          </a:p>
        </p:txBody>
      </p:sp>
      <p:sp>
        <p:nvSpPr>
          <p:cNvPr id="13325" name="Text Box 48"/>
          <p:cNvSpPr txBox="1">
            <a:spLocks noChangeArrowheads="1"/>
          </p:cNvSpPr>
          <p:nvPr/>
        </p:nvSpPr>
        <p:spPr bwMode="auto">
          <a:xfrm>
            <a:off x="5973570" y="5754198"/>
            <a:ext cx="11560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Slave</a:t>
            </a:r>
          </a:p>
        </p:txBody>
      </p:sp>
      <p:sp>
        <p:nvSpPr>
          <p:cNvPr id="13326" name="Rectangle 46"/>
          <p:cNvSpPr>
            <a:spLocks noChangeArrowheads="1"/>
          </p:cNvSpPr>
          <p:nvPr/>
        </p:nvSpPr>
        <p:spPr bwMode="auto">
          <a:xfrm>
            <a:off x="4643438" y="3644900"/>
            <a:ext cx="3816350" cy="2592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60" name="Oval 23"/>
          <p:cNvSpPr>
            <a:spLocks noChangeArrowheads="1"/>
          </p:cNvSpPr>
          <p:nvPr/>
        </p:nvSpPr>
        <p:spPr bwMode="auto">
          <a:xfrm>
            <a:off x="2052638" y="1916113"/>
            <a:ext cx="144463" cy="146050"/>
          </a:xfrm>
          <a:prstGeom prst="ellipse">
            <a:avLst/>
          </a:prstGeom>
          <a:ln>
            <a:headEnd/>
            <a:tailEnd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13355" name="Oval 29"/>
          <p:cNvSpPr>
            <a:spLocks noChangeArrowheads="1"/>
          </p:cNvSpPr>
          <p:nvPr/>
        </p:nvSpPr>
        <p:spPr bwMode="auto">
          <a:xfrm>
            <a:off x="4014788" y="2781300"/>
            <a:ext cx="144463" cy="146050"/>
          </a:xfrm>
          <a:prstGeom prst="ellipse">
            <a:avLst/>
          </a:prstGeom>
          <a:ln>
            <a:headEnd/>
            <a:tailEnd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13350" name="Oval 36"/>
          <p:cNvSpPr>
            <a:spLocks noChangeArrowheads="1"/>
          </p:cNvSpPr>
          <p:nvPr/>
        </p:nvSpPr>
        <p:spPr bwMode="auto">
          <a:xfrm>
            <a:off x="6084888" y="1916113"/>
            <a:ext cx="144463" cy="146050"/>
          </a:xfrm>
          <a:prstGeom prst="ellipse">
            <a:avLst/>
          </a:prstGeom>
          <a:ln>
            <a:headEnd/>
            <a:tailEnd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13345" name="Oval 42"/>
          <p:cNvSpPr>
            <a:spLocks noChangeArrowheads="1"/>
          </p:cNvSpPr>
          <p:nvPr/>
        </p:nvSpPr>
        <p:spPr bwMode="auto">
          <a:xfrm>
            <a:off x="8047038" y="2781300"/>
            <a:ext cx="144463" cy="146050"/>
          </a:xfrm>
          <a:prstGeom prst="ellipse">
            <a:avLst/>
          </a:prstGeom>
          <a:ln>
            <a:headEnd/>
            <a:tailEnd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54" name="Line 41"/>
          <p:cNvSpPr>
            <a:spLocks noChangeShapeType="1"/>
          </p:cNvSpPr>
          <p:nvPr/>
        </p:nvSpPr>
        <p:spPr bwMode="auto">
          <a:xfrm>
            <a:off x="2483643" y="909638"/>
            <a:ext cx="2016125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55" name="Line 3"/>
          <p:cNvSpPr>
            <a:spLocks noChangeShapeType="1"/>
          </p:cNvSpPr>
          <p:nvPr/>
        </p:nvSpPr>
        <p:spPr bwMode="auto">
          <a:xfrm>
            <a:off x="1620044" y="1990725"/>
            <a:ext cx="6697663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56" name="Line 4"/>
          <p:cNvSpPr>
            <a:spLocks noChangeShapeType="1"/>
          </p:cNvSpPr>
          <p:nvPr/>
        </p:nvSpPr>
        <p:spPr bwMode="auto">
          <a:xfrm>
            <a:off x="1620044" y="2854325"/>
            <a:ext cx="6697663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57" name="Text Box 5"/>
          <p:cNvSpPr txBox="1">
            <a:spLocks noChangeArrowheads="1"/>
          </p:cNvSpPr>
          <p:nvPr/>
        </p:nvSpPr>
        <p:spPr bwMode="auto">
          <a:xfrm>
            <a:off x="900906" y="184626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/>
              <a:t>SDA</a:t>
            </a:r>
          </a:p>
        </p:txBody>
      </p:sp>
      <p:sp>
        <p:nvSpPr>
          <p:cNvPr id="58" name="Text Box 6"/>
          <p:cNvSpPr txBox="1">
            <a:spLocks noChangeArrowheads="1"/>
          </p:cNvSpPr>
          <p:nvPr/>
        </p:nvSpPr>
        <p:spPr bwMode="auto">
          <a:xfrm>
            <a:off x="900906" y="2709863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/>
              <a:t>SCL</a:t>
            </a:r>
          </a:p>
        </p:txBody>
      </p:sp>
      <p:sp>
        <p:nvSpPr>
          <p:cNvPr id="59" name="Oval 27"/>
          <p:cNvSpPr>
            <a:spLocks noChangeArrowheads="1"/>
          </p:cNvSpPr>
          <p:nvPr/>
        </p:nvSpPr>
        <p:spPr bwMode="auto">
          <a:xfrm>
            <a:off x="2770981" y="835026"/>
            <a:ext cx="144463" cy="144463"/>
          </a:xfrm>
          <a:prstGeom prst="ellipse">
            <a:avLst/>
          </a:prstGeom>
          <a:ln>
            <a:headEnd/>
            <a:tailEnd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cxnSp>
        <p:nvCxnSpPr>
          <p:cNvPr id="60" name="AutoShape 28"/>
          <p:cNvCxnSpPr>
            <a:cxnSpLocks noChangeShapeType="1"/>
            <a:stCxn id="59" idx="4"/>
            <a:endCxn id="63" idx="0"/>
          </p:cNvCxnSpPr>
          <p:nvPr/>
        </p:nvCxnSpPr>
        <p:spPr bwMode="auto">
          <a:xfrm>
            <a:off x="2844006" y="979488"/>
            <a:ext cx="0" cy="219075"/>
          </a:xfrm>
          <a:prstGeom prst="straightConnector1">
            <a:avLst/>
          </a:prstGeom>
          <a:ln>
            <a:headEnd/>
            <a:tailEnd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Oval 29"/>
          <p:cNvSpPr>
            <a:spLocks noChangeArrowheads="1"/>
          </p:cNvSpPr>
          <p:nvPr/>
        </p:nvSpPr>
        <p:spPr bwMode="auto">
          <a:xfrm>
            <a:off x="3634581" y="835026"/>
            <a:ext cx="144463" cy="144463"/>
          </a:xfrm>
          <a:prstGeom prst="ellipse">
            <a:avLst/>
          </a:prstGeom>
          <a:ln>
            <a:headEnd/>
            <a:tailEnd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cxnSp>
        <p:nvCxnSpPr>
          <p:cNvPr id="62" name="AutoShape 30"/>
          <p:cNvCxnSpPr>
            <a:cxnSpLocks noChangeShapeType="1"/>
            <a:stCxn id="61" idx="4"/>
            <a:endCxn id="64" idx="0"/>
          </p:cNvCxnSpPr>
          <p:nvPr/>
        </p:nvCxnSpPr>
        <p:spPr bwMode="auto">
          <a:xfrm>
            <a:off x="3707606" y="979488"/>
            <a:ext cx="0" cy="219075"/>
          </a:xfrm>
          <a:prstGeom prst="straightConnector1">
            <a:avLst/>
          </a:prstGeom>
          <a:ln>
            <a:headEnd/>
            <a:tailEnd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Rectangle 31"/>
          <p:cNvSpPr>
            <a:spLocks noChangeArrowheads="1"/>
          </p:cNvSpPr>
          <p:nvPr/>
        </p:nvSpPr>
        <p:spPr bwMode="auto">
          <a:xfrm>
            <a:off x="2770981" y="1198563"/>
            <a:ext cx="144463" cy="431800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64" name="Rectangle 34"/>
          <p:cNvSpPr>
            <a:spLocks noChangeArrowheads="1"/>
          </p:cNvSpPr>
          <p:nvPr/>
        </p:nvSpPr>
        <p:spPr bwMode="auto">
          <a:xfrm>
            <a:off x="3634581" y="1198563"/>
            <a:ext cx="144463" cy="431800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65" name="Text Box 37"/>
          <p:cNvSpPr txBox="1">
            <a:spLocks noChangeArrowheads="1"/>
          </p:cNvSpPr>
          <p:nvPr/>
        </p:nvSpPr>
        <p:spPr bwMode="auto">
          <a:xfrm>
            <a:off x="2915443" y="1231901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/>
              <a:t>R</a:t>
            </a:r>
            <a:r>
              <a:rPr lang="en-US" altLang="zh-TW"/>
              <a:t>p</a:t>
            </a:r>
          </a:p>
        </p:txBody>
      </p:sp>
      <p:sp>
        <p:nvSpPr>
          <p:cNvPr id="66" name="Text Box 38"/>
          <p:cNvSpPr txBox="1">
            <a:spLocks noChangeArrowheads="1"/>
          </p:cNvSpPr>
          <p:nvPr/>
        </p:nvSpPr>
        <p:spPr bwMode="auto">
          <a:xfrm>
            <a:off x="3850481" y="1231901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/>
              <a:t>R</a:t>
            </a:r>
            <a:r>
              <a:rPr lang="en-US" altLang="zh-TW"/>
              <a:t>p</a:t>
            </a:r>
          </a:p>
        </p:txBody>
      </p:sp>
      <p:sp>
        <p:nvSpPr>
          <p:cNvPr id="67" name="Oval 39"/>
          <p:cNvSpPr>
            <a:spLocks noChangeArrowheads="1"/>
          </p:cNvSpPr>
          <p:nvPr/>
        </p:nvSpPr>
        <p:spPr bwMode="auto">
          <a:xfrm>
            <a:off x="2770981" y="835026"/>
            <a:ext cx="144463" cy="144463"/>
          </a:xfrm>
          <a:prstGeom prst="ellipse">
            <a:avLst/>
          </a:prstGeom>
          <a:ln>
            <a:headEnd/>
            <a:tailEnd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68" name="Oval 40"/>
          <p:cNvSpPr>
            <a:spLocks noChangeArrowheads="1"/>
          </p:cNvSpPr>
          <p:nvPr/>
        </p:nvSpPr>
        <p:spPr bwMode="auto">
          <a:xfrm>
            <a:off x="3634581" y="835026"/>
            <a:ext cx="144463" cy="144463"/>
          </a:xfrm>
          <a:prstGeom prst="ellipse">
            <a:avLst/>
          </a:prstGeom>
          <a:ln>
            <a:headEnd/>
            <a:tailEnd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69" name="Text Box 42"/>
          <p:cNvSpPr txBox="1">
            <a:spLocks noChangeArrowheads="1"/>
          </p:cNvSpPr>
          <p:nvPr/>
        </p:nvSpPr>
        <p:spPr bwMode="auto">
          <a:xfrm>
            <a:off x="4572793" y="766763"/>
            <a:ext cx="469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>
                <a:solidFill>
                  <a:schemeClr val="accent2"/>
                </a:solidFill>
              </a:rPr>
              <a:t>V+</a:t>
            </a:r>
          </a:p>
        </p:txBody>
      </p:sp>
      <p:sp>
        <p:nvSpPr>
          <p:cNvPr id="70" name="Oval 32"/>
          <p:cNvSpPr>
            <a:spLocks noChangeArrowheads="1"/>
          </p:cNvSpPr>
          <p:nvPr/>
        </p:nvSpPr>
        <p:spPr bwMode="auto">
          <a:xfrm>
            <a:off x="2770981" y="1914526"/>
            <a:ext cx="144463" cy="146050"/>
          </a:xfrm>
          <a:prstGeom prst="ellipse">
            <a:avLst/>
          </a:prstGeom>
          <a:ln>
            <a:headEnd/>
            <a:tailEnd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cxnSp>
        <p:nvCxnSpPr>
          <p:cNvPr id="71" name="AutoShape 33"/>
          <p:cNvCxnSpPr>
            <a:cxnSpLocks noChangeShapeType="1"/>
            <a:stCxn id="63" idx="2"/>
            <a:endCxn id="70" idx="0"/>
          </p:cNvCxnSpPr>
          <p:nvPr/>
        </p:nvCxnSpPr>
        <p:spPr bwMode="auto">
          <a:xfrm>
            <a:off x="2844006" y="1630363"/>
            <a:ext cx="0" cy="284163"/>
          </a:xfrm>
          <a:prstGeom prst="straightConnector1">
            <a:avLst/>
          </a:prstGeom>
          <a:ln>
            <a:headEnd/>
            <a:tailEnd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Oval 35"/>
          <p:cNvSpPr>
            <a:spLocks noChangeArrowheads="1"/>
          </p:cNvSpPr>
          <p:nvPr/>
        </p:nvSpPr>
        <p:spPr bwMode="auto">
          <a:xfrm>
            <a:off x="3634581" y="2779713"/>
            <a:ext cx="144463" cy="146050"/>
          </a:xfrm>
          <a:prstGeom prst="ellipse">
            <a:avLst/>
          </a:prstGeom>
          <a:ln>
            <a:headEnd/>
            <a:tailEnd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cxnSp>
        <p:nvCxnSpPr>
          <p:cNvPr id="73" name="AutoShape 36"/>
          <p:cNvCxnSpPr>
            <a:cxnSpLocks noChangeShapeType="1"/>
            <a:stCxn id="64" idx="2"/>
            <a:endCxn id="72" idx="0"/>
          </p:cNvCxnSpPr>
          <p:nvPr/>
        </p:nvCxnSpPr>
        <p:spPr bwMode="auto">
          <a:xfrm>
            <a:off x="3707606" y="1630363"/>
            <a:ext cx="0" cy="1149350"/>
          </a:xfrm>
          <a:prstGeom prst="straightConnector1">
            <a:avLst/>
          </a:prstGeom>
          <a:ln>
            <a:headEnd/>
            <a:tailEnd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4" name="群組 73"/>
          <p:cNvGrpSpPr/>
          <p:nvPr/>
        </p:nvGrpSpPr>
        <p:grpSpPr>
          <a:xfrm>
            <a:off x="5640699" y="4116518"/>
            <a:ext cx="530644" cy="457200"/>
            <a:chOff x="3821662" y="4126676"/>
            <a:chExt cx="530644" cy="457200"/>
          </a:xfrm>
        </p:grpSpPr>
        <p:sp>
          <p:nvSpPr>
            <p:cNvPr id="75" name="手繪多邊形 74"/>
            <p:cNvSpPr/>
            <p:nvPr/>
          </p:nvSpPr>
          <p:spPr>
            <a:xfrm>
              <a:off x="3821662" y="4202130"/>
              <a:ext cx="253385" cy="287677"/>
            </a:xfrm>
            <a:custGeom>
              <a:avLst/>
              <a:gdLst>
                <a:gd name="connsiteX0" fmla="*/ 0 w 226032"/>
                <a:gd name="connsiteY0" fmla="*/ 287677 h 287677"/>
                <a:gd name="connsiteX1" fmla="*/ 226032 w 226032"/>
                <a:gd name="connsiteY1" fmla="*/ 287677 h 287677"/>
                <a:gd name="connsiteX2" fmla="*/ 226032 w 226032"/>
                <a:gd name="connsiteY2" fmla="*/ 0 h 28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032" h="287677">
                  <a:moveTo>
                    <a:pt x="0" y="287677"/>
                  </a:moveTo>
                  <a:lnTo>
                    <a:pt x="226032" y="287677"/>
                  </a:lnTo>
                  <a:lnTo>
                    <a:pt x="226032" y="0"/>
                  </a:ln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手繪多邊形 75"/>
            <p:cNvSpPr/>
            <p:nvPr/>
          </p:nvSpPr>
          <p:spPr>
            <a:xfrm>
              <a:off x="4163691" y="4126676"/>
              <a:ext cx="0" cy="457200"/>
            </a:xfrm>
            <a:custGeom>
              <a:avLst/>
              <a:gdLst>
                <a:gd name="connsiteX0" fmla="*/ 0 w 0"/>
                <a:gd name="connsiteY0" fmla="*/ 457200 h 457200"/>
                <a:gd name="connsiteX1" fmla="*/ 0 w 0"/>
                <a:gd name="connsiteY1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57200">
                  <a:moveTo>
                    <a:pt x="0" y="457200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手繪多邊形 76"/>
            <p:cNvSpPr/>
            <p:nvPr/>
          </p:nvSpPr>
          <p:spPr>
            <a:xfrm>
              <a:off x="4191989" y="4209803"/>
              <a:ext cx="160317" cy="0"/>
            </a:xfrm>
            <a:custGeom>
              <a:avLst/>
              <a:gdLst>
                <a:gd name="connsiteX0" fmla="*/ 160317 w 160317"/>
                <a:gd name="connsiteY0" fmla="*/ 0 h 570016"/>
                <a:gd name="connsiteX1" fmla="*/ 160317 w 160317"/>
                <a:gd name="connsiteY1" fmla="*/ 570016 h 570016"/>
                <a:gd name="connsiteX2" fmla="*/ 0 w 160317"/>
                <a:gd name="connsiteY2" fmla="*/ 570016 h 570016"/>
                <a:gd name="connsiteX0" fmla="*/ 160317 w 160317"/>
                <a:gd name="connsiteY0" fmla="*/ 0 h 0"/>
                <a:gd name="connsiteX1" fmla="*/ 0 w 16031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0317">
                  <a:moveTo>
                    <a:pt x="160317" y="0"/>
                  </a:moveTo>
                  <a:lnTo>
                    <a:pt x="0" y="0"/>
                  </a:ln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手繪多邊形 77"/>
            <p:cNvSpPr/>
            <p:nvPr/>
          </p:nvSpPr>
          <p:spPr>
            <a:xfrm>
              <a:off x="4186052" y="4488873"/>
              <a:ext cx="166254" cy="0"/>
            </a:xfrm>
            <a:custGeom>
              <a:avLst/>
              <a:gdLst>
                <a:gd name="connsiteX0" fmla="*/ 0 w 166254"/>
                <a:gd name="connsiteY0" fmla="*/ 0 h 219693"/>
                <a:gd name="connsiteX1" fmla="*/ 166254 w 166254"/>
                <a:gd name="connsiteY1" fmla="*/ 0 h 219693"/>
                <a:gd name="connsiteX2" fmla="*/ 166254 w 166254"/>
                <a:gd name="connsiteY2" fmla="*/ 219693 h 219693"/>
                <a:gd name="connsiteX0" fmla="*/ 0 w 166254"/>
                <a:gd name="connsiteY0" fmla="*/ 0 h 219693"/>
                <a:gd name="connsiteX1" fmla="*/ 166254 w 166254"/>
                <a:gd name="connsiteY1" fmla="*/ 0 h 219693"/>
                <a:gd name="connsiteX2" fmla="*/ 166254 w 166254"/>
                <a:gd name="connsiteY2" fmla="*/ 219693 h 219693"/>
                <a:gd name="connsiteX0" fmla="*/ 0 w 166254"/>
                <a:gd name="connsiteY0" fmla="*/ 0 h 0"/>
                <a:gd name="connsiteX1" fmla="*/ 166254 w 16625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6254">
                  <a:moveTo>
                    <a:pt x="0" y="0"/>
                  </a:moveTo>
                  <a:lnTo>
                    <a:pt x="166254" y="0"/>
                  </a:ln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9" name="等腰三角形 78"/>
          <p:cNvSpPr/>
          <p:nvPr/>
        </p:nvSpPr>
        <p:spPr>
          <a:xfrm rot="16200000">
            <a:off x="1661577" y="5231025"/>
            <a:ext cx="496473" cy="438278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手繪多邊形 97"/>
          <p:cNvSpPr/>
          <p:nvPr/>
        </p:nvSpPr>
        <p:spPr>
          <a:xfrm>
            <a:off x="2114550" y="1985963"/>
            <a:ext cx="4029075" cy="3457575"/>
          </a:xfrm>
          <a:custGeom>
            <a:avLst/>
            <a:gdLst>
              <a:gd name="connsiteX0" fmla="*/ 4029075 w 4029075"/>
              <a:gd name="connsiteY0" fmla="*/ 2214562 h 3457575"/>
              <a:gd name="connsiteX1" fmla="*/ 4029075 w 4029075"/>
              <a:gd name="connsiteY1" fmla="*/ 0 h 3457575"/>
              <a:gd name="connsiteX2" fmla="*/ 14288 w 4029075"/>
              <a:gd name="connsiteY2" fmla="*/ 0 h 3457575"/>
              <a:gd name="connsiteX3" fmla="*/ 14288 w 4029075"/>
              <a:gd name="connsiteY3" fmla="*/ 1957387 h 3457575"/>
              <a:gd name="connsiteX4" fmla="*/ 257175 w 4029075"/>
              <a:gd name="connsiteY4" fmla="*/ 1957387 h 3457575"/>
              <a:gd name="connsiteX5" fmla="*/ 257175 w 4029075"/>
              <a:gd name="connsiteY5" fmla="*/ 3457575 h 3457575"/>
              <a:gd name="connsiteX6" fmla="*/ 0 w 4029075"/>
              <a:gd name="connsiteY6" fmla="*/ 3457575 h 345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9075" h="3457575">
                <a:moveTo>
                  <a:pt x="4029075" y="2214562"/>
                </a:moveTo>
                <a:lnTo>
                  <a:pt x="4029075" y="0"/>
                </a:lnTo>
                <a:lnTo>
                  <a:pt x="14288" y="0"/>
                </a:lnTo>
                <a:lnTo>
                  <a:pt x="14288" y="1957387"/>
                </a:lnTo>
                <a:lnTo>
                  <a:pt x="257175" y="1957387"/>
                </a:lnTo>
                <a:lnTo>
                  <a:pt x="257175" y="3457575"/>
                </a:lnTo>
                <a:lnTo>
                  <a:pt x="0" y="3457575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橢圓 98"/>
          <p:cNvSpPr/>
          <p:nvPr/>
        </p:nvSpPr>
        <p:spPr>
          <a:xfrm>
            <a:off x="6074275" y="4116801"/>
            <a:ext cx="165687" cy="16568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橢圓 99"/>
          <p:cNvSpPr/>
          <p:nvPr/>
        </p:nvSpPr>
        <p:spPr>
          <a:xfrm>
            <a:off x="6074275" y="4116801"/>
            <a:ext cx="165687" cy="16568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橢圓 100"/>
          <p:cNvSpPr/>
          <p:nvPr/>
        </p:nvSpPr>
        <p:spPr>
          <a:xfrm>
            <a:off x="6074275" y="4116801"/>
            <a:ext cx="165687" cy="16568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/>
          <p:cNvSpPr/>
          <p:nvPr/>
        </p:nvSpPr>
        <p:spPr>
          <a:xfrm>
            <a:off x="6074275" y="4116801"/>
            <a:ext cx="165687" cy="16568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橢圓 102"/>
          <p:cNvSpPr/>
          <p:nvPr/>
        </p:nvSpPr>
        <p:spPr>
          <a:xfrm>
            <a:off x="6074275" y="4116801"/>
            <a:ext cx="165687" cy="16568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橢圓 103"/>
          <p:cNvSpPr/>
          <p:nvPr/>
        </p:nvSpPr>
        <p:spPr>
          <a:xfrm>
            <a:off x="6074275" y="4116801"/>
            <a:ext cx="165687" cy="16568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橢圓 104"/>
          <p:cNvSpPr/>
          <p:nvPr/>
        </p:nvSpPr>
        <p:spPr>
          <a:xfrm>
            <a:off x="6074275" y="4116801"/>
            <a:ext cx="165687" cy="16568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橢圓 105"/>
          <p:cNvSpPr/>
          <p:nvPr/>
        </p:nvSpPr>
        <p:spPr>
          <a:xfrm>
            <a:off x="6074275" y="4116801"/>
            <a:ext cx="165687" cy="16568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投影片編號版面配置區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26DE-CBD0-4267-96CF-43C62AEDAE63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05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1985 L -0.43993 -0.31985 L -0.43993 -0.03701 L -0.41371 -0.03701 L -0.41371 0.18432 L -0.44149 0.18432 " pathEditMode="relative" ptsTypes="AAAAAAA">
                                      <p:cBhvr>
                                        <p:cTn id="17" dur="4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 -0.31985 L -0.43993 -0.31985 L -0.43993 -0.03701 L -0.41371 -0.03701 L -0.41371 0.18432 L -0.44149 0.18432 " pathEditMode="relative" ptsTypes="AAAAAAA">
                                      <p:cBhvr>
                                        <p:cTn id="21" dur="4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0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 -0.31985 L -0.43993 -0.31985 L -0.43993 -0.03701 L -0.41371 -0.03701 L -0.41371 0.18432 L -0.44149 0.18432 " pathEditMode="relative" ptsTypes="AAAAAAA">
                                      <p:cBhvr>
                                        <p:cTn id="25" dur="4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0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L 0 -0.31985 L -0.43993 -0.31985 L -0.43993 -0.03701 L -0.41371 -0.03701 L -0.41371 0.18432 L -0.44149 0.18432 " pathEditMode="relative" ptsTypes="AAAAAAA">
                                      <p:cBhvr>
                                        <p:cTn id="29" dur="4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0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 -0.31985 L -0.43993 -0.31985 L -0.43993 -0.03701 L -0.41371 -0.03701 L -0.41371 0.18432 L -0.44149 0.18432 " pathEditMode="relative" ptsTypes="AAAAAAA">
                                      <p:cBhvr>
                                        <p:cTn id="33" dur="4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0" presetClass="pat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 -0.31985 L -0.43993 -0.31985 L -0.43993 -0.03701 L -0.41371 -0.03701 L -0.41371 0.18432 L -0.44149 0.18432 " pathEditMode="relative" ptsTypes="AAAAAAA">
                                      <p:cBhvr>
                                        <p:cTn id="37" dur="4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0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 0 L 0 -0.31985 L -0.43993 -0.31985 L -0.43993 -0.03701 L -0.41371 -0.03701 L -0.41371 0.18432 L -0.44149 0.18432 " pathEditMode="relative" ptsTypes="AAAAAAA">
                                      <p:cBhvr>
                                        <p:cTn id="41" dur="4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0" presetClass="path" presetSubtype="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 0 L 0 -0.31985 L -0.43993 -0.31985 L -0.43993 -0.03701 L -0.41371 -0.03701 L -0.41371 0.18432 L -0.44149 0.18432 " pathEditMode="relative" ptsTypes="AAAAAAA">
                                      <p:cBhvr>
                                        <p:cTn id="45" dur="4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700"/>
                            </p:stCondLst>
                            <p:childTnLst>
                              <p:par>
                                <p:cTn id="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98" grpId="0" animBg="1"/>
      <p:bldP spid="99" grpId="0" animBg="1"/>
      <p:bldP spid="99" grpId="1" animBg="1"/>
      <p:bldP spid="99" grpId="2" animBg="1"/>
      <p:bldP spid="100" grpId="0" animBg="1"/>
      <p:bldP spid="100" grpId="1" animBg="1"/>
      <p:bldP spid="100" grpId="2" animBg="1"/>
      <p:bldP spid="101" grpId="0" animBg="1"/>
      <p:bldP spid="101" grpId="1" animBg="1"/>
      <p:bldP spid="101" grpId="2" animBg="1"/>
      <p:bldP spid="102" grpId="0" animBg="1"/>
      <p:bldP spid="102" grpId="1" animBg="1"/>
      <p:bldP spid="102" grpId="2" animBg="1"/>
      <p:bldP spid="103" grpId="0" animBg="1"/>
      <p:bldP spid="103" grpId="1" animBg="1"/>
      <p:bldP spid="103" grpId="2" animBg="1"/>
      <p:bldP spid="104" grpId="0" animBg="1"/>
      <p:bldP spid="104" grpId="1" animBg="1"/>
      <p:bldP spid="104" grpId="2" animBg="1"/>
      <p:bldP spid="105" grpId="0" animBg="1"/>
      <p:bldP spid="105" grpId="1" animBg="1"/>
      <p:bldP spid="105" grpId="2" animBg="1"/>
      <p:bldP spid="106" grpId="0" animBg="1"/>
      <p:bldP spid="106" grpId="1" animBg="1"/>
      <p:bldP spid="106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圖片 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7"/>
          <a:stretch/>
        </p:blipFill>
        <p:spPr bwMode="auto">
          <a:xfrm>
            <a:off x="661988" y="2589704"/>
            <a:ext cx="7820025" cy="3341283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7" name="圖片 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08" r="16219" b="22896"/>
          <a:stretch/>
        </p:blipFill>
        <p:spPr bwMode="auto">
          <a:xfrm>
            <a:off x="5573487" y="2589704"/>
            <a:ext cx="1640114" cy="2702655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8" name="圖片 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80" r="10466" b="22896"/>
          <a:stretch/>
        </p:blipFill>
        <p:spPr bwMode="auto">
          <a:xfrm>
            <a:off x="7213600" y="2589704"/>
            <a:ext cx="449943" cy="2702655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9" name="圖片 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67" r="37193" b="22896"/>
          <a:stretch/>
        </p:blipFill>
        <p:spPr bwMode="auto">
          <a:xfrm>
            <a:off x="5109029" y="2589704"/>
            <a:ext cx="464457" cy="2702655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10" name="圖片 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40" r="64105" b="22896"/>
          <a:stretch/>
        </p:blipFill>
        <p:spPr bwMode="auto">
          <a:xfrm>
            <a:off x="3018971" y="2589704"/>
            <a:ext cx="449943" cy="2702655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12" name="圖片 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34" b="22896"/>
          <a:stretch/>
        </p:blipFill>
        <p:spPr bwMode="auto">
          <a:xfrm>
            <a:off x="7663543" y="2589704"/>
            <a:ext cx="818470" cy="2702655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pic>
        <p:nvPicPr>
          <p:cNvPr id="13" name="圖片 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863" b="22896"/>
          <a:stretch/>
        </p:blipFill>
        <p:spPr bwMode="auto">
          <a:xfrm>
            <a:off x="661989" y="2589704"/>
            <a:ext cx="949098" cy="2702655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pic>
        <p:nvPicPr>
          <p:cNvPr id="14" name="圖片 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94" r="43133" b="22896"/>
          <a:stretch/>
        </p:blipFill>
        <p:spPr bwMode="auto">
          <a:xfrm>
            <a:off x="3468914" y="2589704"/>
            <a:ext cx="1640115" cy="2702655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15" name="圖片 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7" r="69860" b="22896"/>
          <a:stretch/>
        </p:blipFill>
        <p:spPr bwMode="auto">
          <a:xfrm>
            <a:off x="1611087" y="2589704"/>
            <a:ext cx="1407883" cy="2702655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16" name="圓角矩形 15"/>
          <p:cNvSpPr/>
          <p:nvPr/>
        </p:nvSpPr>
        <p:spPr>
          <a:xfrm>
            <a:off x="1611086" y="1654208"/>
            <a:ext cx="1452013" cy="6236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>
                <a:solidFill>
                  <a:srgbClr val="002060"/>
                </a:solidFill>
                <a:ea typeface="微軟正黑體" pitchFamily="34" charset="-120"/>
              </a:rPr>
              <a:t>Control code </a:t>
            </a:r>
            <a:endParaRPr lang="zh-TW" altLang="en-US" sz="14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3532887" y="1654208"/>
            <a:ext cx="1512168" cy="6236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>
                <a:solidFill>
                  <a:srgbClr val="002060"/>
                </a:solidFill>
                <a:ea typeface="微軟正黑體" pitchFamily="34" charset="-120"/>
              </a:rPr>
              <a:t>data</a:t>
            </a:r>
            <a:endParaRPr lang="zh-TW" altLang="en-US" sz="14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5637460" y="1654208"/>
            <a:ext cx="1512168" cy="6236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>
                <a:solidFill>
                  <a:srgbClr val="002060"/>
                </a:solidFill>
                <a:ea typeface="微軟正黑體" pitchFamily="34" charset="-120"/>
              </a:rPr>
              <a:t>data</a:t>
            </a:r>
            <a:endParaRPr lang="zh-TW" altLang="en-US" sz="14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19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spc="300" dirty="0" smtClean="0">
                <a:latin typeface="+mn-lt"/>
              </a:rPr>
              <a:t>I</a:t>
            </a:r>
            <a:r>
              <a:rPr lang="en-US" altLang="zh-TW" spc="300" baseline="30000" dirty="0" smtClean="0">
                <a:latin typeface="+mn-lt"/>
              </a:rPr>
              <a:t>2</a:t>
            </a:r>
            <a:r>
              <a:rPr lang="en-US" altLang="zh-TW" spc="300" dirty="0" smtClean="0">
                <a:latin typeface="+mn-lt"/>
              </a:rPr>
              <a:t>C-bus Complete data transfer</a:t>
            </a:r>
            <a:endParaRPr lang="zh-TW" altLang="en-US" spc="300" dirty="0">
              <a:latin typeface="+mn-lt"/>
            </a:endParaRPr>
          </a:p>
        </p:txBody>
      </p:sp>
      <p:sp>
        <p:nvSpPr>
          <p:cNvPr id="20" name="投影片編號版面配置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26DE-CBD0-4267-96CF-43C62AEDAE63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12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圖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92" y="2691827"/>
            <a:ext cx="78200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245542" y="3271276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/>
              <a:t>SDA</a:t>
            </a: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245542" y="4134876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/>
              <a:t>SCL</a:t>
            </a:r>
          </a:p>
        </p:txBody>
      </p:sp>
      <p:sp>
        <p:nvSpPr>
          <p:cNvPr id="16389" name="文字方塊 1"/>
          <p:cNvSpPr txBox="1">
            <a:spLocks noChangeArrowheads="1"/>
          </p:cNvSpPr>
          <p:nvPr/>
        </p:nvSpPr>
        <p:spPr bwMode="auto">
          <a:xfrm>
            <a:off x="245541" y="1602619"/>
            <a:ext cx="85848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n-US" altLang="zh-TW" sz="2400" b="1" dirty="0" smtClean="0">
                <a:solidFill>
                  <a:srgbClr val="FF0000"/>
                </a:solidFill>
                <a:latin typeface="Arial" pitchFamily="34" charset="0"/>
                <a:ea typeface="+mn-ea"/>
                <a:cs typeface="Arial" pitchFamily="34" charset="0"/>
              </a:rPr>
              <a:t>  S</a:t>
            </a:r>
            <a:r>
              <a:rPr lang="en-US" altLang="zh-TW" sz="2400" dirty="0" smtClean="0">
                <a:latin typeface="Arial" pitchFamily="34" charset="0"/>
                <a:ea typeface="+mn-ea"/>
                <a:cs typeface="Arial" pitchFamily="34" charset="0"/>
              </a:rPr>
              <a:t>TART</a:t>
            </a:r>
            <a:r>
              <a:rPr lang="zh-TW" altLang="en-US" sz="2400" dirty="0" smtClean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zh-TW" sz="2400" dirty="0" smtClean="0">
                <a:latin typeface="Arial" pitchFamily="34" charset="0"/>
                <a:ea typeface="+mn-ea"/>
                <a:cs typeface="Arial" pitchFamily="34" charset="0"/>
              </a:rPr>
              <a:t>condition</a:t>
            </a:r>
            <a:r>
              <a:rPr lang="zh-TW" altLang="en-US" sz="2400" dirty="0" smtClean="0">
                <a:latin typeface="Arial" pitchFamily="34" charset="0"/>
                <a:ea typeface="+mn-ea"/>
                <a:cs typeface="Arial" pitchFamily="34" charset="0"/>
              </a:rPr>
              <a:t>：當 </a:t>
            </a:r>
            <a:r>
              <a:rPr lang="en-US" altLang="zh-TW" sz="2400" dirty="0" smtClean="0">
                <a:latin typeface="Arial" pitchFamily="34" charset="0"/>
                <a:ea typeface="+mn-ea"/>
                <a:cs typeface="Arial" pitchFamily="34" charset="0"/>
              </a:rPr>
              <a:t>SCL</a:t>
            </a:r>
            <a:r>
              <a:rPr lang="zh-TW" altLang="en-US" sz="2400" dirty="0" smtClean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zh-TW" sz="2400" dirty="0" smtClean="0">
                <a:latin typeface="Arial" pitchFamily="34" charset="0"/>
                <a:ea typeface="+mn-ea"/>
                <a:cs typeface="Arial" pitchFamily="34" charset="0"/>
              </a:rPr>
              <a:t>High</a:t>
            </a:r>
            <a:r>
              <a:rPr lang="zh-TW" altLang="en-US" sz="2400" dirty="0" smtClean="0">
                <a:latin typeface="Arial" pitchFamily="34" charset="0"/>
                <a:ea typeface="+mn-ea"/>
                <a:cs typeface="Arial" pitchFamily="34" charset="0"/>
              </a:rPr>
              <a:t>期間，</a:t>
            </a:r>
            <a:r>
              <a:rPr lang="en-US" altLang="zh-TW" sz="2400" dirty="0">
                <a:latin typeface="Arial" pitchFamily="34" charset="0"/>
                <a:ea typeface="+mn-ea"/>
                <a:cs typeface="Arial" pitchFamily="34" charset="0"/>
              </a:rPr>
              <a:t>SDA </a:t>
            </a:r>
            <a:r>
              <a:rPr lang="zh-TW" altLang="en-US" sz="2400" dirty="0">
                <a:latin typeface="Arial" pitchFamily="34" charset="0"/>
                <a:ea typeface="+mn-ea"/>
                <a:cs typeface="Arial" pitchFamily="34" charset="0"/>
              </a:rPr>
              <a:t>產生 </a:t>
            </a:r>
            <a:r>
              <a:rPr lang="en-US" altLang="zh-TW" sz="2400" dirty="0">
                <a:latin typeface="Arial" pitchFamily="34" charset="0"/>
                <a:ea typeface="+mn-ea"/>
                <a:cs typeface="Arial" pitchFamily="34" charset="0"/>
              </a:rPr>
              <a:t>High </a:t>
            </a:r>
            <a:r>
              <a:rPr lang="zh-TW" altLang="en-US" sz="2400" dirty="0">
                <a:latin typeface="Arial" pitchFamily="34" charset="0"/>
                <a:ea typeface="+mn-ea"/>
                <a:cs typeface="Arial" pitchFamily="34" charset="0"/>
              </a:rPr>
              <a:t>→ </a:t>
            </a:r>
            <a:r>
              <a:rPr lang="en-US" altLang="zh-TW" sz="2400" dirty="0" smtClean="0">
                <a:latin typeface="Arial" pitchFamily="34" charset="0"/>
                <a:ea typeface="+mn-ea"/>
                <a:cs typeface="Arial" pitchFamily="34" charset="0"/>
              </a:rPr>
              <a:t>Low</a:t>
            </a:r>
          </a:p>
          <a:p>
            <a:pPr algn="r" eaLnBrk="1" hangingPunct="1">
              <a:lnSpc>
                <a:spcPct val="150000"/>
              </a:lnSpc>
            </a:pPr>
            <a:r>
              <a:rPr lang="en-US" altLang="zh-TW" sz="2400" dirty="0" smtClean="0">
                <a:latin typeface="Arial" pitchFamily="34" charset="0"/>
                <a:ea typeface="+mn-ea"/>
                <a:cs typeface="Arial" pitchFamily="34" charset="0"/>
              </a:rPr>
              <a:t>STO</a:t>
            </a:r>
            <a:r>
              <a:rPr lang="en-US" altLang="zh-TW" sz="2400" b="1" dirty="0" smtClean="0">
                <a:solidFill>
                  <a:srgbClr val="FF0000"/>
                </a:solidFill>
                <a:latin typeface="Arial" pitchFamily="34" charset="0"/>
                <a:ea typeface="+mn-ea"/>
                <a:cs typeface="Arial" pitchFamily="34" charset="0"/>
              </a:rPr>
              <a:t>P</a:t>
            </a:r>
            <a:r>
              <a:rPr lang="zh-TW" altLang="en-US" sz="2400" dirty="0" smtClean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zh-TW" sz="2400" dirty="0" smtClean="0">
                <a:latin typeface="Arial" pitchFamily="34" charset="0"/>
                <a:ea typeface="+mn-ea"/>
                <a:cs typeface="Arial" pitchFamily="34" charset="0"/>
              </a:rPr>
              <a:t>condition</a:t>
            </a:r>
            <a:r>
              <a:rPr lang="zh-TW" altLang="en-US" sz="2400" dirty="0" smtClean="0">
                <a:latin typeface="Arial" pitchFamily="34" charset="0"/>
                <a:ea typeface="+mn-ea"/>
                <a:cs typeface="Arial" pitchFamily="34" charset="0"/>
              </a:rPr>
              <a:t>：當 </a:t>
            </a:r>
            <a:r>
              <a:rPr lang="en-US" altLang="zh-TW" sz="2400" dirty="0" smtClean="0">
                <a:latin typeface="Arial" pitchFamily="34" charset="0"/>
                <a:ea typeface="+mn-ea"/>
                <a:cs typeface="Arial" pitchFamily="34" charset="0"/>
              </a:rPr>
              <a:t>SCL</a:t>
            </a:r>
            <a:r>
              <a:rPr lang="zh-TW" altLang="en-US" sz="2400" dirty="0" smtClean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zh-TW" sz="2400" dirty="0" smtClean="0">
                <a:latin typeface="Arial" pitchFamily="34" charset="0"/>
                <a:ea typeface="+mn-ea"/>
                <a:cs typeface="Arial" pitchFamily="34" charset="0"/>
              </a:rPr>
              <a:t>High</a:t>
            </a:r>
            <a:r>
              <a:rPr lang="zh-TW" altLang="en-US" sz="2400" dirty="0" smtClean="0">
                <a:latin typeface="Arial" pitchFamily="34" charset="0"/>
                <a:ea typeface="+mn-ea"/>
                <a:cs typeface="Arial" pitchFamily="34" charset="0"/>
              </a:rPr>
              <a:t>期間，</a:t>
            </a:r>
            <a:r>
              <a:rPr lang="en-US" altLang="zh-TW" sz="2400" dirty="0" smtClean="0">
                <a:latin typeface="Arial" pitchFamily="34" charset="0"/>
                <a:ea typeface="+mn-ea"/>
                <a:cs typeface="Arial" pitchFamily="34" charset="0"/>
              </a:rPr>
              <a:t>SDA </a:t>
            </a:r>
            <a:r>
              <a:rPr lang="zh-TW" altLang="en-US" sz="2400" dirty="0" smtClean="0">
                <a:latin typeface="Arial" pitchFamily="34" charset="0"/>
                <a:ea typeface="+mn-ea"/>
                <a:cs typeface="Arial" pitchFamily="34" charset="0"/>
              </a:rPr>
              <a:t>產生 </a:t>
            </a:r>
            <a:r>
              <a:rPr lang="en-US" altLang="zh-TW" sz="2400" dirty="0" smtClean="0">
                <a:latin typeface="Arial" pitchFamily="34" charset="0"/>
                <a:ea typeface="+mn-ea"/>
                <a:cs typeface="Arial" pitchFamily="34" charset="0"/>
              </a:rPr>
              <a:t>Low </a:t>
            </a:r>
            <a:r>
              <a:rPr lang="zh-TW" altLang="en-US" sz="2400" dirty="0" smtClean="0">
                <a:latin typeface="Arial" pitchFamily="34" charset="0"/>
                <a:ea typeface="+mn-ea"/>
                <a:cs typeface="Arial" pitchFamily="34" charset="0"/>
              </a:rPr>
              <a:t>→ </a:t>
            </a:r>
            <a:r>
              <a:rPr lang="en-US" altLang="zh-TW" sz="2400" dirty="0" smtClean="0">
                <a:latin typeface="Arial" pitchFamily="34" charset="0"/>
                <a:ea typeface="+mn-ea"/>
                <a:cs typeface="Arial" pitchFamily="34" charset="0"/>
              </a:rPr>
              <a:t>High</a:t>
            </a:r>
            <a:endParaRPr lang="zh-TW" altLang="en-US" sz="24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390" name="文字方塊 2"/>
          <p:cNvSpPr txBox="1">
            <a:spLocks noChangeArrowheads="1"/>
          </p:cNvSpPr>
          <p:nvPr/>
        </p:nvSpPr>
        <p:spPr bwMode="auto">
          <a:xfrm>
            <a:off x="629382" y="5549327"/>
            <a:ext cx="80895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400" dirty="0">
                <a:latin typeface="Arial" pitchFamily="34" charset="0"/>
                <a:ea typeface="+mn-ea"/>
                <a:cs typeface="Arial" pitchFamily="34" charset="0"/>
              </a:rPr>
              <a:t>START</a:t>
            </a:r>
            <a:r>
              <a:rPr lang="zh-TW" altLang="en-US" sz="2400" dirty="0">
                <a:latin typeface="Arial" pitchFamily="34" charset="0"/>
                <a:ea typeface="+mn-ea"/>
                <a:cs typeface="Arial" pitchFamily="34" charset="0"/>
              </a:rPr>
              <a:t> 和 </a:t>
            </a:r>
            <a:r>
              <a:rPr lang="en-US" altLang="zh-TW" sz="2400" dirty="0">
                <a:latin typeface="Arial" pitchFamily="34" charset="0"/>
                <a:ea typeface="+mn-ea"/>
                <a:cs typeface="Arial" pitchFamily="34" charset="0"/>
              </a:rPr>
              <a:t>STOP</a:t>
            </a:r>
            <a:r>
              <a:rPr lang="zh-TW" altLang="en-US" sz="2400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zh-TW" sz="2400" dirty="0">
                <a:latin typeface="Arial" pitchFamily="34" charset="0"/>
                <a:ea typeface="+mn-ea"/>
                <a:cs typeface="Arial" pitchFamily="34" charset="0"/>
              </a:rPr>
              <a:t>condition </a:t>
            </a:r>
            <a:r>
              <a:rPr lang="zh-TW" altLang="en-US" sz="2400" dirty="0">
                <a:latin typeface="Arial" pitchFamily="34" charset="0"/>
                <a:ea typeface="+mn-ea"/>
                <a:cs typeface="Arial" pitchFamily="34" charset="0"/>
              </a:rPr>
              <a:t>都是由主控端（</a:t>
            </a:r>
            <a:r>
              <a:rPr lang="en-US" altLang="zh-TW" sz="2400" dirty="0">
                <a:latin typeface="Arial" pitchFamily="34" charset="0"/>
                <a:ea typeface="+mn-ea"/>
                <a:cs typeface="Arial" pitchFamily="34" charset="0"/>
              </a:rPr>
              <a:t>master</a:t>
            </a:r>
            <a:r>
              <a:rPr lang="zh-TW" altLang="en-US" sz="2400" dirty="0">
                <a:latin typeface="Arial" pitchFamily="34" charset="0"/>
                <a:ea typeface="+mn-ea"/>
                <a:cs typeface="Arial" pitchFamily="34" charset="0"/>
              </a:rPr>
              <a:t>）產生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START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 STOP condition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1435994" y="3039035"/>
            <a:ext cx="643944" cy="1690127"/>
            <a:chOff x="1435994" y="3039035"/>
            <a:chExt cx="643944" cy="1690127"/>
          </a:xfrm>
        </p:grpSpPr>
        <p:pic>
          <p:nvPicPr>
            <p:cNvPr id="12" name="圖片 1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0" t="12150" r="82251" b="28703"/>
            <a:stretch/>
          </p:blipFill>
          <p:spPr bwMode="auto">
            <a:xfrm>
              <a:off x="1443039" y="3039035"/>
              <a:ext cx="628650" cy="1690127"/>
            </a:xfrm>
            <a:prstGeom prst="rect">
              <a:avLst/>
            </a:prstGeom>
            <a:ln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pic>
        <p:sp>
          <p:nvSpPr>
            <p:cNvPr id="3" name="手繪多邊形 2"/>
            <p:cNvSpPr/>
            <p:nvPr/>
          </p:nvSpPr>
          <p:spPr>
            <a:xfrm>
              <a:off x="1435994" y="3245476"/>
              <a:ext cx="643944" cy="425003"/>
            </a:xfrm>
            <a:custGeom>
              <a:avLst/>
              <a:gdLst>
                <a:gd name="connsiteX0" fmla="*/ 0 w 643944"/>
                <a:gd name="connsiteY0" fmla="*/ 0 h 425003"/>
                <a:gd name="connsiteX1" fmla="*/ 206062 w 643944"/>
                <a:gd name="connsiteY1" fmla="*/ 0 h 425003"/>
                <a:gd name="connsiteX2" fmla="*/ 418564 w 643944"/>
                <a:gd name="connsiteY2" fmla="*/ 425003 h 425003"/>
                <a:gd name="connsiteX3" fmla="*/ 643944 w 643944"/>
                <a:gd name="connsiteY3" fmla="*/ 425003 h 425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944" h="425003">
                  <a:moveTo>
                    <a:pt x="0" y="0"/>
                  </a:moveTo>
                  <a:lnTo>
                    <a:pt x="206062" y="0"/>
                  </a:lnTo>
                  <a:lnTo>
                    <a:pt x="418564" y="425003"/>
                  </a:lnTo>
                  <a:lnTo>
                    <a:pt x="643944" y="425003"/>
                  </a:lnTo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/>
            <p:cNvCxnSpPr/>
            <p:nvPr/>
          </p:nvCxnSpPr>
          <p:spPr>
            <a:xfrm>
              <a:off x="1443039" y="4107699"/>
              <a:ext cx="636899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群組 14"/>
          <p:cNvGrpSpPr/>
          <p:nvPr/>
        </p:nvGrpSpPr>
        <p:grpSpPr>
          <a:xfrm>
            <a:off x="6851561" y="3039035"/>
            <a:ext cx="635090" cy="1690128"/>
            <a:chOff x="6851561" y="3039035"/>
            <a:chExt cx="635090" cy="1690128"/>
          </a:xfrm>
        </p:grpSpPr>
        <p:pic>
          <p:nvPicPr>
            <p:cNvPr id="11" name="圖片 1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955" t="12152" r="13006" b="28701"/>
            <a:stretch/>
          </p:blipFill>
          <p:spPr bwMode="auto">
            <a:xfrm>
              <a:off x="6858001" y="3039035"/>
              <a:ext cx="628650" cy="1690128"/>
            </a:xfrm>
            <a:prstGeom prst="rect">
              <a:avLst/>
            </a:prstGeom>
            <a:ln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pic>
        <p:cxnSp>
          <p:nvCxnSpPr>
            <p:cNvPr id="7" name="直線接點 6"/>
            <p:cNvCxnSpPr/>
            <p:nvPr/>
          </p:nvCxnSpPr>
          <p:spPr>
            <a:xfrm>
              <a:off x="6858001" y="4107699"/>
              <a:ext cx="62865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手繪多邊形 12"/>
            <p:cNvSpPr/>
            <p:nvPr/>
          </p:nvSpPr>
          <p:spPr>
            <a:xfrm>
              <a:off x="6851561" y="3251915"/>
              <a:ext cx="631064" cy="431443"/>
            </a:xfrm>
            <a:custGeom>
              <a:avLst/>
              <a:gdLst>
                <a:gd name="connsiteX0" fmla="*/ 0 w 631064"/>
                <a:gd name="connsiteY0" fmla="*/ 431443 h 431443"/>
                <a:gd name="connsiteX1" fmla="*/ 212501 w 631064"/>
                <a:gd name="connsiteY1" fmla="*/ 431443 h 431443"/>
                <a:gd name="connsiteX2" fmla="*/ 431442 w 631064"/>
                <a:gd name="connsiteY2" fmla="*/ 0 h 431443"/>
                <a:gd name="connsiteX3" fmla="*/ 631064 w 631064"/>
                <a:gd name="connsiteY3" fmla="*/ 0 h 43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1064" h="431443">
                  <a:moveTo>
                    <a:pt x="0" y="431443"/>
                  </a:moveTo>
                  <a:lnTo>
                    <a:pt x="212501" y="431443"/>
                  </a:lnTo>
                  <a:lnTo>
                    <a:pt x="431442" y="0"/>
                  </a:lnTo>
                  <a:lnTo>
                    <a:pt x="631064" y="0"/>
                  </a:lnTo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26DE-CBD0-4267-96CF-43C62AEDAE63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61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250"/>
                            </p:stCondLst>
                            <p:childTnLst>
                              <p:par>
                                <p:cTn id="2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肘形接點 6"/>
          <p:cNvCxnSpPr/>
          <p:nvPr/>
        </p:nvCxnSpPr>
        <p:spPr>
          <a:xfrm>
            <a:off x="6228184" y="2596332"/>
            <a:ext cx="1008112" cy="100811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554" name="圖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36" y="2740348"/>
            <a:ext cx="7477125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Master node - Control code</a:t>
            </a:r>
            <a:endParaRPr lang="zh-TW" altLang="en-US" dirty="0"/>
          </a:p>
        </p:txBody>
      </p:sp>
      <p:sp>
        <p:nvSpPr>
          <p:cNvPr id="5" name="手繪多邊形 4"/>
          <p:cNvSpPr/>
          <p:nvPr/>
        </p:nvSpPr>
        <p:spPr>
          <a:xfrm>
            <a:off x="1491175" y="4341862"/>
            <a:ext cx="5359791" cy="393895"/>
          </a:xfrm>
          <a:custGeom>
            <a:avLst/>
            <a:gdLst>
              <a:gd name="connsiteX0" fmla="*/ 0 w 5359791"/>
              <a:gd name="connsiteY0" fmla="*/ 28135 h 393895"/>
              <a:gd name="connsiteX1" fmla="*/ 0 w 5359791"/>
              <a:gd name="connsiteY1" fmla="*/ 393895 h 393895"/>
              <a:gd name="connsiteX2" fmla="*/ 5359791 w 5359791"/>
              <a:gd name="connsiteY2" fmla="*/ 393895 h 393895"/>
              <a:gd name="connsiteX3" fmla="*/ 5359791 w 5359791"/>
              <a:gd name="connsiteY3" fmla="*/ 0 h 39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791" h="393895">
                <a:moveTo>
                  <a:pt x="0" y="28135"/>
                </a:moveTo>
                <a:lnTo>
                  <a:pt x="0" y="393895"/>
                </a:lnTo>
                <a:lnTo>
                  <a:pt x="5359791" y="393895"/>
                </a:lnTo>
                <a:lnTo>
                  <a:pt x="5359791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圓角矩形 2"/>
          <p:cNvSpPr/>
          <p:nvPr/>
        </p:nvSpPr>
        <p:spPr>
          <a:xfrm>
            <a:off x="1974826" y="4411721"/>
            <a:ext cx="4392488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Device address</a:t>
            </a:r>
            <a:endParaRPr lang="zh-TW" altLang="en-US" sz="3200" dirty="0"/>
          </a:p>
        </p:txBody>
      </p:sp>
      <p:sp>
        <p:nvSpPr>
          <p:cNvPr id="4" name="圓角矩形 3"/>
          <p:cNvSpPr/>
          <p:nvPr/>
        </p:nvSpPr>
        <p:spPr>
          <a:xfrm>
            <a:off x="2195736" y="2020268"/>
            <a:ext cx="4032448" cy="11521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“1” : read data</a:t>
            </a:r>
            <a:endParaRPr lang="en-US" altLang="zh-TW" sz="3200" dirty="0"/>
          </a:p>
          <a:p>
            <a:pPr algn="ctr"/>
            <a:r>
              <a:rPr lang="en-US" altLang="zh-TW" sz="3200" dirty="0" smtClean="0"/>
              <a:t>“0” : write data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26DE-CBD0-4267-96CF-43C62AEDAE63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38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1103</Words>
  <Application>Microsoft Office PowerPoint</Application>
  <PresentationFormat>如螢幕大小 (4:3)</PresentationFormat>
  <Paragraphs>382</Paragraphs>
  <Slides>23</Slides>
  <Notes>16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Office 佈景主題</vt:lpstr>
      <vt:lpstr>I2C-bus</vt:lpstr>
      <vt:lpstr>I2C-bus</vt:lpstr>
      <vt:lpstr>I2C-bus</vt:lpstr>
      <vt:lpstr>I2C-bus</vt:lpstr>
      <vt:lpstr>I2C-bus</vt:lpstr>
      <vt:lpstr>PowerPoint 簡報</vt:lpstr>
      <vt:lpstr>I2C-bus Complete data transfer</vt:lpstr>
      <vt:lpstr>START &amp; STOP condition</vt:lpstr>
      <vt:lpstr>Master node - Control code</vt:lpstr>
      <vt:lpstr>I2C-bus Write and Read</vt:lpstr>
      <vt:lpstr>Acknowledgement</vt:lpstr>
      <vt:lpstr>Slave read &amp; ack response</vt:lpstr>
      <vt:lpstr>Master write &amp; read ack</vt:lpstr>
      <vt:lpstr>主控端－傳送資料</vt:lpstr>
      <vt:lpstr>Master - transmit data</vt:lpstr>
      <vt:lpstr>PowerPoint 簡報</vt:lpstr>
      <vt:lpstr>主控端－讀取資料</vt:lpstr>
      <vt:lpstr>Master – Read data</vt:lpstr>
      <vt:lpstr>PowerPoint 簡報</vt:lpstr>
      <vt:lpstr>主控端－讀取資料</vt:lpstr>
      <vt:lpstr>混和模式</vt:lpstr>
      <vt:lpstr>混和模式</vt:lpstr>
      <vt:lpstr>混和模式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Jason Yao(姚詩育)</dc:creator>
  <cp:lastModifiedBy>Jason Yao(姚詩育)</cp:lastModifiedBy>
  <cp:revision>92</cp:revision>
  <dcterms:created xsi:type="dcterms:W3CDTF">2014-09-22T07:17:30Z</dcterms:created>
  <dcterms:modified xsi:type="dcterms:W3CDTF">2014-09-25T07:08:41Z</dcterms:modified>
</cp:coreProperties>
</file>