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9" r:id="rId2"/>
    <p:sldId id="268" r:id="rId3"/>
    <p:sldId id="263" r:id="rId4"/>
    <p:sldId id="264" r:id="rId5"/>
    <p:sldId id="257" r:id="rId6"/>
    <p:sldId id="265" r:id="rId7"/>
    <p:sldId id="269" r:id="rId8"/>
    <p:sldId id="266" r:id="rId9"/>
    <p:sldId id="262" r:id="rId10"/>
    <p:sldId id="267" r:id="rId11"/>
  </p:sldIdLst>
  <p:sldSz cx="9144000" cy="6858000" type="screen4x3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00"/>
    <p:restoredTop sz="94249"/>
  </p:normalViewPr>
  <p:slideViewPr>
    <p:cSldViewPr>
      <p:cViewPr>
        <p:scale>
          <a:sx n="100" d="100"/>
          <a:sy n="100" d="100"/>
        </p:scale>
        <p:origin x="1552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636574-8C16-4C06-9073-A4DFC3B05F2C}" type="datetimeFigureOut">
              <a:rPr lang="zh-TW" altLang="en-US" smtClean="0"/>
              <a:t>2023/4/4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588CE6-5E5C-49D2-8450-B902CB4E74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6212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588CE6-5E5C-49D2-8450-B902CB4E7432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2325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588CE6-5E5C-49D2-8450-B902CB4E743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050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588CE6-5E5C-49D2-8450-B902CB4E7432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14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588CE6-5E5C-49D2-8450-B902CB4E7432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4179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588CE6-5E5C-49D2-8450-B902CB4E7432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008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588CE6-5E5C-49D2-8450-B902CB4E7432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73882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588CE6-5E5C-49D2-8450-B902CB4E7432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31614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588CE6-5E5C-49D2-8450-B902CB4E7432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424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A4FEE2-9353-4E8B-A838-8EE563D565D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62366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2D57C9-78C6-4BAB-8B13-1359DB41977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11458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48B4E8-B0AC-43C0-8E1D-2343E5B913D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81708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C9879D-DD29-44CF-B813-0DA86F60283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85602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B0D6B-C78E-449A-A132-4D76BB7DA50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17012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EC098B-6614-4AD6-89C7-7576C2D25F4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61414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1D1A4E-C6B5-47EB-AB44-2009445F0BD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38936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388F92-DAE4-4575-B585-8AF3681751D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8960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E0BA2E-F198-4E47-ABF0-9696461EF8F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80361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C59E31-22C6-415D-ADEB-A281F0D5882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88649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9D13FD-3104-4931-B9B2-77FEB72090E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884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</a:defRPr>
            </a:lvl1pPr>
          </a:lstStyle>
          <a:p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</a:defRPr>
            </a:lvl1pPr>
          </a:lstStyle>
          <a:p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ea typeface="+mn-ea"/>
              </a:defRPr>
            </a:lvl1pPr>
          </a:lstStyle>
          <a:p>
            <a:fld id="{118823A8-267A-46D7-9C02-6FF613910D08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250825" y="260350"/>
            <a:ext cx="3600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>
                <a:solidFill>
                  <a:srgbClr val="3333FF"/>
                </a:solidFill>
              </a:rPr>
              <a:t>Homework 2  (Due: 4/12)</a:t>
            </a:r>
          </a:p>
        </p:txBody>
      </p:sp>
      <p:sp>
        <p:nvSpPr>
          <p:cNvPr id="31" name="Rectangle 55"/>
          <p:cNvSpPr>
            <a:spLocks noChangeArrowheads="1"/>
          </p:cNvSpPr>
          <p:nvPr/>
        </p:nvSpPr>
        <p:spPr bwMode="auto">
          <a:xfrm>
            <a:off x="238046" y="764704"/>
            <a:ext cx="8569325" cy="25545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anchor="ctr">
            <a:spAutoFit/>
          </a:bodyPr>
          <a:lstStyle/>
          <a:p>
            <a:pPr algn="just"/>
            <a:r>
              <a:rPr lang="en-US" altLang="zh-TW" dirty="0">
                <a:ea typeface="新細明體" panose="02020500000000000000" pitchFamily="18" charset="-120"/>
              </a:rPr>
              <a:t>(1) </a:t>
            </a:r>
            <a:r>
              <a:rPr lang="en-US" altLang="zh-TW" dirty="0">
                <a:ea typeface="新細明體" charset="-120"/>
              </a:rPr>
              <a:t>Write a </a:t>
            </a:r>
            <a:r>
              <a:rPr lang="en-US" altLang="zh-TW" dirty="0" err="1">
                <a:ea typeface="新細明體" charset="-120"/>
              </a:rPr>
              <a:t>Matlab</a:t>
            </a:r>
            <a:r>
              <a:rPr lang="en-US" altLang="zh-TW" dirty="0">
                <a:ea typeface="新細明體" charset="-120"/>
              </a:rPr>
              <a:t> or Python code that uses the </a:t>
            </a:r>
            <a:r>
              <a:rPr lang="en-US" altLang="zh-TW" u="sng" dirty="0">
                <a:ea typeface="新細明體" charset="-120"/>
              </a:rPr>
              <a:t>frequency sampling method </a:t>
            </a:r>
            <a:r>
              <a:rPr lang="en-US" altLang="zh-TW" dirty="0">
                <a:ea typeface="新細明體" charset="-120"/>
              </a:rPr>
              <a:t>to</a:t>
            </a:r>
            <a:br>
              <a:rPr lang="en-US" altLang="zh-TW" dirty="0">
                <a:ea typeface="新細明體" charset="-120"/>
              </a:rPr>
            </a:br>
            <a:r>
              <a:rPr lang="en-US" altLang="zh-TW" dirty="0">
                <a:ea typeface="新細明體" charset="-120"/>
              </a:rPr>
              <a:t>      design </a:t>
            </a:r>
            <a:r>
              <a:rPr lang="en-US" altLang="zh-TW" u="sng" dirty="0">
                <a:ea typeface="新細明體" charset="-120"/>
              </a:rPr>
              <a:t>a (2</a:t>
            </a:r>
            <a:r>
              <a:rPr lang="en-US" altLang="zh-TW" i="1" u="sng" dirty="0">
                <a:ea typeface="新細明體" charset="-120"/>
              </a:rPr>
              <a:t>k</a:t>
            </a:r>
            <a:r>
              <a:rPr lang="en-US" altLang="zh-TW" u="sng" dirty="0">
                <a:ea typeface="新細明體" charset="-120"/>
              </a:rPr>
              <a:t>+1)-point discrete differentiation filter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i="1" dirty="0">
                <a:ea typeface="新細明體" charset="-120"/>
              </a:rPr>
              <a:t>H</a:t>
            </a:r>
            <a:r>
              <a:rPr lang="en-US" altLang="zh-TW" dirty="0">
                <a:ea typeface="新細明體" charset="-120"/>
              </a:rPr>
              <a:t>(</a:t>
            </a:r>
            <a:r>
              <a:rPr lang="en-US" altLang="zh-TW" i="1" dirty="0">
                <a:ea typeface="新細明體" charset="-120"/>
              </a:rPr>
              <a:t>F</a:t>
            </a:r>
            <a:r>
              <a:rPr lang="en-US" altLang="zh-TW" dirty="0">
                <a:ea typeface="新細明體" charset="-120"/>
              </a:rPr>
              <a:t>) = </a:t>
            </a:r>
            <a:r>
              <a:rPr lang="en-US" altLang="zh-TW" i="1" dirty="0">
                <a:ea typeface="新細明體" charset="-120"/>
              </a:rPr>
              <a:t>j</a:t>
            </a:r>
            <a:r>
              <a:rPr lang="en-US" altLang="zh-TW" dirty="0">
                <a:ea typeface="新細明體" charset="-120"/>
              </a:rPr>
              <a:t>2</a:t>
            </a:r>
            <a:r>
              <a:rPr lang="el-GR" altLang="zh-TW" i="1" dirty="0">
                <a:ea typeface="新細明體" charset="-120"/>
              </a:rPr>
              <a:t>π</a:t>
            </a:r>
            <a:r>
              <a:rPr lang="en-US" altLang="zh-TW" i="1" dirty="0">
                <a:ea typeface="新細明體" charset="-120"/>
              </a:rPr>
              <a:t>F</a:t>
            </a:r>
            <a:r>
              <a:rPr lang="en-US" altLang="zh-TW" dirty="0">
                <a:ea typeface="新細明體" charset="-120"/>
              </a:rPr>
              <a:t>  when -0.5 &lt; </a:t>
            </a:r>
            <a:r>
              <a:rPr lang="en-US" altLang="zh-TW" i="1" dirty="0">
                <a:ea typeface="新細明體" charset="-120"/>
              </a:rPr>
              <a:t>F</a:t>
            </a:r>
            <a:br>
              <a:rPr lang="en-US" altLang="zh-TW" i="1" dirty="0">
                <a:ea typeface="新細明體" charset="-120"/>
              </a:rPr>
            </a:br>
            <a:r>
              <a:rPr lang="en-US" altLang="zh-TW" i="1" dirty="0">
                <a:ea typeface="新細明體" charset="-120"/>
              </a:rPr>
              <a:t>     </a:t>
            </a:r>
            <a:r>
              <a:rPr lang="en-US" altLang="zh-TW" dirty="0">
                <a:ea typeface="新細明體" charset="-120"/>
              </a:rPr>
              <a:t> &lt; 0.5 (</a:t>
            </a:r>
            <a:r>
              <a:rPr lang="en-US" altLang="zh-TW" i="1" dirty="0">
                <a:solidFill>
                  <a:srgbClr val="0000FF"/>
                </a:solidFill>
                <a:ea typeface="新細明體" charset="-120"/>
              </a:rPr>
              <a:t>k</a:t>
            </a: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 is an input parameter </a:t>
            </a:r>
            <a:r>
              <a:rPr lang="en-US" altLang="zh-TW" dirty="0">
                <a:ea typeface="新細明體" charset="-120"/>
              </a:rPr>
              <a:t>and can be any integer).                      (25 scores)</a:t>
            </a:r>
          </a:p>
          <a:p>
            <a:pPr algn="just"/>
            <a:endParaRPr lang="en-US" altLang="zh-TW" dirty="0">
              <a:ea typeface="新細明體" charset="-120"/>
            </a:endParaRPr>
          </a:p>
          <a:p>
            <a:pPr algn="just"/>
            <a:r>
              <a:rPr lang="en-US" altLang="zh-TW" dirty="0">
                <a:ea typeface="新細明體" charset="-120"/>
              </a:rPr>
              <a:t>     The </a:t>
            </a:r>
            <a:r>
              <a:rPr lang="en-US" altLang="zh-TW" u="sng" dirty="0">
                <a:ea typeface="新細明體" charset="-120"/>
              </a:rPr>
              <a:t>transition band is assigned</a:t>
            </a:r>
            <a:r>
              <a:rPr lang="en-US" altLang="zh-TW" dirty="0">
                <a:ea typeface="新細明體" charset="-120"/>
              </a:rPr>
              <a:t> to reduce the error (unnecessary to</a:t>
            </a:r>
            <a:br>
              <a:rPr lang="en-US" altLang="zh-TW" dirty="0">
                <a:ea typeface="新細明體" charset="-120"/>
              </a:rPr>
            </a:br>
            <a:r>
              <a:rPr lang="en-US" altLang="zh-TW" dirty="0">
                <a:ea typeface="新細明體" charset="-120"/>
              </a:rPr>
              <a:t>     optimize).  (</a:t>
            </a:r>
            <a:r>
              <a:rPr lang="en-US" altLang="zh-TW" dirty="0" err="1">
                <a:ea typeface="新細明體" charset="-120"/>
              </a:rPr>
              <a:t>i</a:t>
            </a:r>
            <a:r>
              <a:rPr lang="en-US" altLang="zh-TW" dirty="0">
                <a:ea typeface="新細明體" charset="-120"/>
              </a:rPr>
              <a:t>) T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he </a:t>
            </a:r>
            <a:r>
              <a:rPr lang="en-US" altLang="zh-TW" u="sng" dirty="0">
                <a:ea typeface="新細明體" charset="-120"/>
                <a:sym typeface="Symbol" pitchFamily="18" charset="2"/>
              </a:rPr>
              <a:t>impulse response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 and (ii) </a:t>
            </a:r>
            <a:r>
              <a:rPr lang="en-US" altLang="zh-TW" u="sng" dirty="0">
                <a:ea typeface="新細明體" charset="-120"/>
                <a:sym typeface="Symbol" pitchFamily="18" charset="2"/>
              </a:rPr>
              <a:t>the </a:t>
            </a:r>
            <a:r>
              <a:rPr lang="en-US" altLang="zh-TW" u="sng" dirty="0">
                <a:solidFill>
                  <a:srgbClr val="0000FF"/>
                </a:solidFill>
                <a:ea typeface="新細明體" charset="-120"/>
                <a:sym typeface="Symbol" pitchFamily="18" charset="2"/>
              </a:rPr>
              <a:t>imaginary part</a:t>
            </a:r>
            <a:r>
              <a:rPr lang="en-US" altLang="zh-TW" u="sng" dirty="0">
                <a:ea typeface="新細明體" charset="-120"/>
                <a:sym typeface="Symbol" pitchFamily="18" charset="2"/>
              </a:rPr>
              <a:t> of the</a:t>
            </a:r>
            <a:br>
              <a:rPr lang="en-US" altLang="zh-TW" u="sng" dirty="0">
                <a:ea typeface="新細明體" charset="-120"/>
                <a:sym typeface="Symbol" pitchFamily="18" charset="2"/>
              </a:rPr>
            </a:br>
            <a:r>
              <a:rPr lang="en-US" altLang="zh-TW" dirty="0">
                <a:ea typeface="新細明體" charset="-120"/>
                <a:sym typeface="Symbol" pitchFamily="18" charset="2"/>
              </a:rPr>
              <a:t>     </a:t>
            </a:r>
            <a:r>
              <a:rPr lang="en-US" altLang="zh-TW" u="sng" dirty="0">
                <a:ea typeface="新細明體" charset="-120"/>
                <a:sym typeface="Symbol" pitchFamily="18" charset="2"/>
              </a:rPr>
              <a:t>frequency response 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(DTFT of </a:t>
            </a:r>
            <a:r>
              <a:rPr lang="en-US" altLang="zh-TW" i="1" dirty="0">
                <a:ea typeface="新細明體" charset="-120"/>
                <a:sym typeface="Symbol" pitchFamily="18" charset="2"/>
              </a:rPr>
              <a:t>r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[</a:t>
            </a:r>
            <a:r>
              <a:rPr lang="en-US" altLang="zh-TW" i="1" dirty="0">
                <a:ea typeface="新細明體" charset="-120"/>
                <a:sym typeface="Symbol" pitchFamily="18" charset="2"/>
              </a:rPr>
              <a:t>n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], see pages 113 and 114) of the designed</a:t>
            </a:r>
            <a:br>
              <a:rPr lang="en-US" altLang="zh-TW" dirty="0">
                <a:ea typeface="新細明體" charset="-120"/>
                <a:sym typeface="Symbol" pitchFamily="18" charset="2"/>
              </a:rPr>
            </a:br>
            <a:r>
              <a:rPr lang="en-US" altLang="zh-TW" dirty="0">
                <a:ea typeface="新細明體" charset="-120"/>
                <a:sym typeface="Symbol" pitchFamily="18" charset="2"/>
              </a:rPr>
              <a:t>     filter should be shown. The </a:t>
            </a:r>
            <a:r>
              <a:rPr lang="en-US" altLang="zh-TW" u="sng" dirty="0">
                <a:ea typeface="新細明體" charset="-120"/>
                <a:sym typeface="Symbol" pitchFamily="18" charset="2"/>
              </a:rPr>
              <a:t>code 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should be handed out by </a:t>
            </a:r>
            <a:r>
              <a:rPr lang="en-US" altLang="zh-TW" dirty="0">
                <a:solidFill>
                  <a:srgbClr val="3333FF"/>
                </a:solidFill>
                <a:cs typeface="Times New Roman" pitchFamily="18" charset="0"/>
              </a:rPr>
              <a:t>NTU Cool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31">
            <a:extLst>
              <a:ext uri="{FF2B5EF4-FFF2-40B4-BE49-F238E27FC236}">
                <a16:creationId xmlns:a16="http://schemas.microsoft.com/office/drawing/2014/main" id="{987F3414-3370-4AFE-87D3-004414894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502" y="332656"/>
            <a:ext cx="8466995" cy="79874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altLang="zh-TW" dirty="0"/>
              <a:t>(Extra): Answer the questions according to your student ID number.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altLang="zh-TW" dirty="0"/>
              <a:t>            (ended with (4, 9), (0, 5), (1, 6), (2, 7))  </a:t>
            </a:r>
          </a:p>
        </p:txBody>
      </p:sp>
    </p:spTree>
    <p:extLst>
      <p:ext uri="{BB962C8B-B14F-4D97-AF65-F5344CB8AC3E}">
        <p14:creationId xmlns:p14="http://schemas.microsoft.com/office/powerpoint/2010/main" val="678467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7575B26-81A8-F8AE-4877-D94C60C99096}"/>
              </a:ext>
            </a:extLst>
          </p:cNvPr>
          <p:cNvSpPr txBox="1"/>
          <p:nvPr/>
        </p:nvSpPr>
        <p:spPr>
          <a:xfrm>
            <a:off x="394333" y="692696"/>
            <a:ext cx="66254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romanLcParenBoth"/>
            </a:pPr>
            <a:r>
              <a:rPr lang="en-US" altLang="zh-TW" dirty="0">
                <a:ea typeface="新細明體" charset="-120"/>
                <a:sym typeface="Symbol" pitchFamily="18" charset="2"/>
              </a:rPr>
              <a:t>impulse response </a:t>
            </a:r>
          </a:p>
          <a:p>
            <a:pPr marL="514350" indent="-514350">
              <a:buAutoNum type="romanLcParenBoth"/>
            </a:pPr>
            <a:r>
              <a:rPr lang="en-US" altLang="zh-TW" dirty="0">
                <a:ea typeface="新細明體" charset="-120"/>
                <a:sym typeface="Symbol" pitchFamily="18" charset="2"/>
              </a:rPr>
              <a:t>the </a:t>
            </a:r>
            <a:r>
              <a:rPr lang="en-US" altLang="zh-TW" dirty="0">
                <a:solidFill>
                  <a:srgbClr val="0000FF"/>
                </a:solidFill>
                <a:ea typeface="新細明體" charset="-120"/>
                <a:sym typeface="Symbol" pitchFamily="18" charset="2"/>
              </a:rPr>
              <a:t>imaginary part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 of the</a:t>
            </a:r>
            <a:r>
              <a:rPr lang="zh-TW" altLang="en-US" dirty="0">
                <a:ea typeface="新細明體" charset="-120"/>
                <a:sym typeface="Symbol" pitchFamily="18" charset="2"/>
              </a:rPr>
              <a:t> 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frequency response</a:t>
            </a: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C604D6D-DC38-7D09-83D6-960168F60D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0" r="8001"/>
          <a:stretch/>
        </p:blipFill>
        <p:spPr>
          <a:xfrm>
            <a:off x="16289" y="1994484"/>
            <a:ext cx="4393943" cy="396044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E5D3EBC-63A4-D280-6A2A-9B213F9BDA8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91" r="7684"/>
          <a:stretch/>
        </p:blipFill>
        <p:spPr>
          <a:xfrm>
            <a:off x="4895528" y="1988840"/>
            <a:ext cx="4248472" cy="3861047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772E2ACF-6849-34C6-DB99-FBE7D3FF6325}"/>
              </a:ext>
            </a:extLst>
          </p:cNvPr>
          <p:cNvSpPr txBox="1"/>
          <p:nvPr/>
        </p:nvSpPr>
        <p:spPr>
          <a:xfrm>
            <a:off x="6335688" y="1660738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ea typeface="新細明體" charset="-120"/>
                <a:sym typeface="Symbol" pitchFamily="18" charset="2"/>
              </a:rPr>
              <a:t>(ii)</a:t>
            </a:r>
            <a:endParaRPr kumimoji="1"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3601E1E-226C-185C-4464-09F1E9B3C083}"/>
              </a:ext>
            </a:extLst>
          </p:cNvPr>
          <p:cNvSpPr txBox="1"/>
          <p:nvPr/>
        </p:nvSpPr>
        <p:spPr>
          <a:xfrm>
            <a:off x="1619672" y="1660738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ea typeface="新細明體" charset="-120"/>
                <a:sym typeface="Symbol" pitchFamily="18" charset="2"/>
              </a:rPr>
              <a:t>(</a:t>
            </a:r>
            <a:r>
              <a:rPr lang="en-US" altLang="zh-TW" dirty="0" err="1">
                <a:ea typeface="新細明體" charset="-120"/>
                <a:sym typeface="Symbol" pitchFamily="18" charset="2"/>
              </a:rPr>
              <a:t>i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)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2076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1">
            <a:extLst>
              <a:ext uri="{FF2B5EF4-FFF2-40B4-BE49-F238E27FC236}">
                <a16:creationId xmlns:a16="http://schemas.microsoft.com/office/drawing/2014/main" id="{C64A2BD2-A550-44AF-9243-DBDD060FFE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056" y="260648"/>
            <a:ext cx="8497888" cy="10156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TW" dirty="0"/>
              <a:t>(2) Can the techniques of the </a:t>
            </a:r>
            <a:r>
              <a:rPr lang="en-US" altLang="zh-TW" u="sng" dirty="0"/>
              <a:t>weight function</a:t>
            </a:r>
            <a:r>
              <a:rPr lang="en-US" altLang="zh-TW" dirty="0"/>
              <a:t> and the </a:t>
            </a:r>
            <a:r>
              <a:rPr lang="en-US" altLang="zh-TW" u="sng" dirty="0"/>
              <a:t>transition band</a:t>
            </a:r>
            <a:r>
              <a:rPr lang="en-US" altLang="zh-TW" dirty="0"/>
              <a:t> be applied</a:t>
            </a:r>
            <a:br>
              <a:rPr lang="en-US" altLang="zh-TW" dirty="0"/>
            </a:br>
            <a:r>
              <a:rPr lang="en-US" altLang="zh-TW" dirty="0"/>
              <a:t>    in the FIR filter designed by (a) the MSE method and (b) the frequency</a:t>
            </a:r>
            <a:br>
              <a:rPr lang="en-US" altLang="zh-TW" dirty="0"/>
            </a:br>
            <a:r>
              <a:rPr lang="en-US" altLang="zh-TW" dirty="0"/>
              <a:t>    sampling method? Why?                                                                      (10 scores)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BA5CFC1A-CD61-8A3A-3321-EC4CC5F3ABF6}"/>
                  </a:ext>
                </a:extLst>
              </p:cNvPr>
              <p:cNvSpPr txBox="1"/>
              <p:nvPr/>
            </p:nvSpPr>
            <p:spPr>
              <a:xfrm>
                <a:off x="323056" y="1484784"/>
                <a:ext cx="8497888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dirty="0"/>
                  <a:t>(a)</a:t>
                </a:r>
              </a:p>
              <a:p>
                <a:r>
                  <a:rPr kumimoji="1" lang="en-US" altLang="zh-TW" dirty="0"/>
                  <a:t>weight function </a:t>
                </a:r>
                <a:r>
                  <a:rPr kumimoji="1" lang="zh-TW" altLang="en-US" dirty="0"/>
                  <a:t>可以於 </a:t>
                </a:r>
                <a:r>
                  <a:rPr kumimoji="1" lang="en-US" altLang="zh-TW" dirty="0"/>
                  <a:t>MSE</a:t>
                </a:r>
                <a:r>
                  <a:rPr kumimoji="1" lang="zh-TW" altLang="en-US" dirty="0"/>
                  <a:t>，如同 </a:t>
                </a:r>
                <a:r>
                  <a:rPr kumimoji="1" lang="en-US" altLang="zh-TW" dirty="0"/>
                  <a:t>p.87</a:t>
                </a:r>
                <a:r>
                  <a:rPr kumimoji="1" lang="zh-TW" altLang="en-US" dirty="0"/>
                  <a:t> </a:t>
                </a:r>
                <a:r>
                  <a:rPr lang="zh-TW" altLang="en-US" dirty="0"/>
                  <a:t>所示，</a:t>
                </a:r>
                <a:endParaRPr lang="en-US" altLang="zh-TW" dirty="0"/>
              </a:p>
              <a:p>
                <a:pPr marL="457200" indent="-457200">
                  <a:buAutoNum type="alphaLcParenBoth"/>
                </a:pPr>
                <a:endParaRPr kumimoji="1" lang="en-US" altLang="zh-TW" dirty="0"/>
              </a:p>
              <a:p>
                <a:pPr marL="457200" indent="-457200">
                  <a:buAutoNum type="alphaLcParenBoth"/>
                </a:pPr>
                <a:endParaRPr lang="en-US" altLang="zh-TW" dirty="0"/>
              </a:p>
              <a:p>
                <a:r>
                  <a:rPr kumimoji="1" lang="en-US" altLang="zh-TW" dirty="0"/>
                  <a:t>transition band</a:t>
                </a:r>
                <a:r>
                  <a:rPr kumimoji="1" lang="zh-TW" altLang="en-US" dirty="0"/>
                  <a:t> 也</a:t>
                </a:r>
                <a:r>
                  <a:rPr lang="zh-TW" altLang="en-US" dirty="0"/>
                  <a:t>可以用於 </a:t>
                </a:r>
                <a:r>
                  <a:rPr kumimoji="1" lang="en-US" altLang="zh-TW" dirty="0"/>
                  <a:t>MSE</a:t>
                </a:r>
                <a:r>
                  <a:rPr kumimoji="1" lang="zh-TW" altLang="en-US" dirty="0"/>
                  <a:t>，只需要將 </a:t>
                </a:r>
                <a:r>
                  <a:rPr kumimoji="1" lang="en-US" altLang="zh-TW" dirty="0"/>
                  <a:t>transition band</a:t>
                </a:r>
                <a:r>
                  <a:rPr kumimoji="1" lang="zh-TW" altLang="en-US" dirty="0"/>
                  <a:t> 的範圍</a:t>
                </a:r>
                <a14:m>
                  <m:oMath xmlns:m="http://schemas.openxmlformats.org/officeDocument/2006/math"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kumimoji="1" lang="zh-TW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1" lang="zh-TW" altLang="en-US" dirty="0"/>
                  <a:t>的 </a:t>
                </a:r>
                <a:r>
                  <a:rPr kumimoji="1" lang="en-US" altLang="zh-TW" dirty="0"/>
                  <a:t>weight</a:t>
                </a:r>
                <a:r>
                  <a:rPr kumimoji="1" lang="zh-TW" altLang="en-US" dirty="0"/>
                  <a:t> 視為 </a:t>
                </a:r>
                <a:r>
                  <a:rPr kumimoji="1" lang="en-US" altLang="zh-TW" dirty="0"/>
                  <a:t>0</a:t>
                </a:r>
                <a:r>
                  <a:rPr kumimoji="1" lang="zh-TW" altLang="en-US" dirty="0"/>
                  <a:t>，</a:t>
                </a:r>
                <a:r>
                  <a:rPr lang="zh-TW" altLang="en-US" dirty="0"/>
                  <a:t>如同 </a:t>
                </a:r>
                <a:r>
                  <a:rPr lang="en-US" altLang="zh-TW" dirty="0"/>
                  <a:t>p.89</a:t>
                </a:r>
                <a:r>
                  <a:rPr lang="zh-TW" altLang="en-US" dirty="0"/>
                  <a:t> 所示</a:t>
                </a:r>
                <a:r>
                  <a:rPr kumimoji="1" lang="zh-TW" altLang="en-US" dirty="0"/>
                  <a:t>。</a:t>
                </a:r>
                <a:endParaRPr kumimoji="1" lang="en-US" altLang="zh-TW" dirty="0"/>
              </a:p>
              <a:p>
                <a:pPr marL="457200" indent="-457200">
                  <a:buAutoNum type="alphaLcParenBoth"/>
                </a:pPr>
                <a:endParaRPr kumimoji="1" lang="en-US" altLang="zh-TW" dirty="0"/>
              </a:p>
              <a:p>
                <a:pPr marL="457200" indent="-457200">
                  <a:buAutoNum type="alphaLcParenBoth"/>
                </a:pPr>
                <a:endParaRPr lang="en-US" altLang="zh-TW" dirty="0"/>
              </a:p>
              <a:p>
                <a:endParaRPr kumimoji="1" lang="en-US" altLang="zh-TW" dirty="0"/>
              </a:p>
              <a:p>
                <a:r>
                  <a:rPr lang="en-US" altLang="zh-TW" dirty="0"/>
                  <a:t>(b)</a:t>
                </a:r>
                <a:r>
                  <a:rPr lang="zh-TW" altLang="en-US" dirty="0"/>
                  <a:t> </a:t>
                </a:r>
                <a:endParaRPr lang="en-US" altLang="zh-TW" dirty="0"/>
              </a:p>
              <a:p>
                <a:r>
                  <a:rPr lang="en-US" altLang="zh-TW" dirty="0"/>
                  <a:t>weight function </a:t>
                </a:r>
                <a:r>
                  <a:rPr lang="zh-TW" altLang="en-US" dirty="0"/>
                  <a:t>無法用於 </a:t>
                </a:r>
                <a:r>
                  <a:rPr lang="en-US" altLang="zh-TW" dirty="0"/>
                  <a:t>frequency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sampling</a:t>
                </a:r>
                <a:r>
                  <a:rPr lang="zh-TW" altLang="en-US" dirty="0"/>
                  <a:t>，因為 </a:t>
                </a:r>
                <a:r>
                  <a:rPr lang="en-US" altLang="zh-TW" dirty="0"/>
                  <a:t>frequency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sampling</a:t>
                </a:r>
                <a:r>
                  <a:rPr lang="zh-TW" altLang="en-US" dirty="0"/>
                  <a:t> 是取樣之後直接做 </a:t>
                </a:r>
                <a:r>
                  <a:rPr lang="en-US" altLang="zh-TW" dirty="0" err="1"/>
                  <a:t>ifft</a:t>
                </a:r>
                <a:r>
                  <a:rPr lang="zh-TW" altLang="en-US" dirty="0"/>
                  <a:t>，沒有辦法用到 </a:t>
                </a:r>
                <a:r>
                  <a:rPr lang="en-US" altLang="zh-TW" dirty="0"/>
                  <a:t>weight function </a:t>
                </a:r>
                <a:r>
                  <a:rPr lang="zh-TW" altLang="en-US" dirty="0"/>
                  <a:t>。</a:t>
                </a:r>
                <a:endParaRPr lang="en-US" altLang="zh-TW" dirty="0"/>
              </a:p>
              <a:p>
                <a:r>
                  <a:rPr kumimoji="1" lang="en-US" altLang="zh-TW" dirty="0"/>
                  <a:t>transition band</a:t>
                </a:r>
                <a:r>
                  <a:rPr kumimoji="1" lang="zh-TW" altLang="en-US" dirty="0"/>
                  <a:t> 可以用於 </a:t>
                </a:r>
                <a:r>
                  <a:rPr lang="en-US" altLang="zh-TW" dirty="0"/>
                  <a:t>frequency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sampling</a:t>
                </a:r>
                <a:r>
                  <a:rPr lang="zh-TW" altLang="en-US" dirty="0"/>
                  <a:t>，透過調整 </a:t>
                </a:r>
                <a:r>
                  <a:rPr lang="en-US" altLang="zh-TW" dirty="0"/>
                  <a:t>sample</a:t>
                </a:r>
                <a:r>
                  <a:rPr lang="zh-TW" altLang="en-US" dirty="0"/>
                  <a:t> 點的位置來設定 </a:t>
                </a:r>
                <a:r>
                  <a:rPr kumimoji="1" lang="en-US" altLang="zh-TW" dirty="0"/>
                  <a:t>transition band</a:t>
                </a:r>
                <a:r>
                  <a:rPr kumimoji="1" lang="zh-TW" altLang="en-US" dirty="0"/>
                  <a:t> 。</a:t>
                </a:r>
              </a:p>
            </p:txBody>
          </p:sp>
        </mc:Choice>
        <mc:Fallback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BA5CFC1A-CD61-8A3A-3321-EC4CC5F3AB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56" y="1484784"/>
                <a:ext cx="8497888" cy="4401205"/>
              </a:xfrm>
              <a:prstGeom prst="rect">
                <a:avLst/>
              </a:prstGeom>
              <a:blipFill>
                <a:blip r:embed="rId3"/>
                <a:stretch>
                  <a:fillRect l="-746" t="-865" r="-597" b="-14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>
            <a:extLst>
              <a:ext uri="{FF2B5EF4-FFF2-40B4-BE49-F238E27FC236}">
                <a16:creationId xmlns:a16="http://schemas.microsoft.com/office/drawing/2014/main" id="{C697219D-E142-7F12-E556-D9D2601E00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803" y="2204864"/>
            <a:ext cx="3214393" cy="50405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454D89E-7119-709B-EF35-0D463E2112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691" y="3429000"/>
            <a:ext cx="5144616" cy="89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770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31">
            <a:extLst>
              <a:ext uri="{FF2B5EF4-FFF2-40B4-BE49-F238E27FC236}">
                <a16:creationId xmlns:a16="http://schemas.microsoft.com/office/drawing/2014/main" id="{11B78084-F8CD-48D4-AD67-FF96D3E58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376" y="260648"/>
            <a:ext cx="8489247" cy="153740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en-US" altLang="zh-TW" dirty="0"/>
              <a:t>(3) Suppose that the smooth filter is </a:t>
            </a:r>
            <a:r>
              <a:rPr lang="en-US" altLang="zh-TW" i="1" dirty="0"/>
              <a:t>h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] = </a:t>
            </a:r>
            <a:r>
              <a:rPr lang="en-US" altLang="zh-TW" i="1" dirty="0"/>
              <a:t>a</a:t>
            </a:r>
            <a:r>
              <a:rPr lang="en-US" altLang="zh-TW" dirty="0"/>
              <a:t> for |</a:t>
            </a:r>
            <a:r>
              <a:rPr lang="en-US" altLang="zh-TW" i="1" dirty="0"/>
              <a:t>n</a:t>
            </a:r>
            <a:r>
              <a:rPr lang="en-US" altLang="zh-TW" dirty="0"/>
              <a:t>| ≦ 5, </a:t>
            </a:r>
            <a:r>
              <a:rPr lang="en-US" altLang="zh-TW" i="1" dirty="0"/>
              <a:t>h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] = 0.023 for 6</a:t>
            </a:r>
            <a:br>
              <a:rPr lang="en-US" altLang="zh-TW" dirty="0"/>
            </a:br>
            <a:r>
              <a:rPr lang="en-US" altLang="zh-TW" dirty="0"/>
              <a:t>     ≦ |</a:t>
            </a:r>
            <a:r>
              <a:rPr lang="en-US" altLang="zh-TW" i="1" dirty="0"/>
              <a:t>n</a:t>
            </a:r>
            <a:r>
              <a:rPr lang="en-US" altLang="zh-TW" dirty="0"/>
              <a:t>| ≦ 10, and </a:t>
            </a:r>
            <a:r>
              <a:rPr lang="en-US" altLang="zh-TW" i="1" dirty="0"/>
              <a:t>h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] = 0 otherwise. (a) What is the value of </a:t>
            </a:r>
            <a:r>
              <a:rPr lang="en-US" altLang="zh-TW" i="1" dirty="0"/>
              <a:t>a</a:t>
            </a:r>
            <a:r>
              <a:rPr lang="en-US" altLang="zh-TW" dirty="0"/>
              <a:t>? (b) </a:t>
            </a:r>
            <a:br>
              <a:rPr lang="en-US" altLang="zh-TW" dirty="0"/>
            </a:br>
            <a:r>
              <a:rPr lang="en-US" altLang="zh-TW" dirty="0"/>
              <a:t>     What is the </a:t>
            </a:r>
            <a:r>
              <a:rPr lang="en-US" altLang="zh-TW" u="sng" dirty="0"/>
              <a:t>efficient way </a:t>
            </a:r>
            <a:r>
              <a:rPr lang="en-US" altLang="zh-TW" dirty="0"/>
              <a:t>to implement the </a:t>
            </a:r>
            <a:r>
              <a:rPr lang="en-US" altLang="zh-TW" u="sng" dirty="0"/>
              <a:t>convolution </a:t>
            </a:r>
            <a:r>
              <a:rPr lang="en-US" altLang="zh-TW" dirty="0"/>
              <a:t>  </a:t>
            </a:r>
            <a:r>
              <a:rPr lang="en-US" altLang="zh-TW" i="1" dirty="0"/>
              <a:t>y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] = </a:t>
            </a:r>
            <a:r>
              <a:rPr lang="en-US" altLang="zh-TW" i="1" dirty="0"/>
              <a:t>x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] * </a:t>
            </a:r>
            <a:r>
              <a:rPr lang="en-US" altLang="zh-TW" i="1" dirty="0"/>
              <a:t>h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]?</a:t>
            </a:r>
            <a:br>
              <a:rPr lang="en-US" altLang="zh-TW" dirty="0"/>
            </a:br>
            <a:r>
              <a:rPr lang="en-US" altLang="zh-TW" dirty="0"/>
              <a:t>                                                                                                                  (10 scores)                                                                                  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9AFE16DE-2D5D-1872-097F-CFF5D8AAACBB}"/>
                  </a:ext>
                </a:extLst>
              </p:cNvPr>
              <p:cNvSpPr txBox="1"/>
              <p:nvPr/>
            </p:nvSpPr>
            <p:spPr>
              <a:xfrm>
                <a:off x="327375" y="1916832"/>
                <a:ext cx="8489247" cy="44648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dirty="0"/>
                  <a:t>(a)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kumimoji="1" lang="zh-TW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zh-TW" altLang="en-US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  <m:sup/>
                        <m:e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⇒11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+10</m:t>
                      </m:r>
                      <m:r>
                        <a:rPr kumimoji="1" lang="zh-TW" alt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0.023=1</m:t>
                      </m:r>
                    </m:oMath>
                  </m:oMathPara>
                </a14:m>
                <a:endParaRPr kumimoji="1" lang="en-US" altLang="zh-TW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TW"/>
                        <m:t>0.07</m:t>
                      </m:r>
                    </m:oMath>
                  </m:oMathPara>
                </a14:m>
                <a:endParaRPr kumimoji="1" lang="en-US" altLang="zh-TW" b="0" dirty="0"/>
              </a:p>
              <a:p>
                <a:r>
                  <a:rPr kumimoji="1" lang="en-US" altLang="zh-TW" dirty="0"/>
                  <a:t>(b)</a:t>
                </a:r>
              </a:p>
              <a:p>
                <a:r>
                  <a:rPr lang="en-US" altLang="zh-TW" dirty="0"/>
                  <a:t>h</a:t>
                </a:r>
                <a:r>
                  <a:rPr kumimoji="1" lang="en-US" altLang="zh-TW" dirty="0"/>
                  <a:t>[n]</a:t>
                </a:r>
                <a:r>
                  <a:rPr kumimoji="1" lang="zh-TW" altLang="en-US" dirty="0"/>
                  <a:t> 可以拆解成 </a:t>
                </a:r>
                <a14:m>
                  <m:oMath xmlns:m="http://schemas.openxmlformats.org/officeDocument/2006/math"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0.023(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+10]−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−11])</m:t>
                    </m:r>
                  </m:oMath>
                </a14:m>
                <a:r>
                  <a:rPr kumimoji="1" lang="zh-TW" altLang="en-US" dirty="0"/>
                  <a:t> </a:t>
                </a:r>
                <a:r>
                  <a:rPr lang="zh-TW" altLang="en-US" dirty="0"/>
                  <a:t>加上</a:t>
                </a:r>
                <a:r>
                  <a:rPr kumimoji="1" lang="zh-TW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0.07−0.023)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+5]−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6])</m:t>
                    </m:r>
                  </m:oMath>
                </a14:m>
                <a:r>
                  <a:rPr lang="zh-TW" altLang="en-US" dirty="0"/>
                  <a:t> 這兩段，而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zh-TW" altLang="en-US" dirty="0"/>
                  <a:t> 經過 </a:t>
                </a:r>
                <a:r>
                  <a:rPr lang="en-US" altLang="zh-TW" dirty="0"/>
                  <a:t>Z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transform</a:t>
                </a:r>
                <a:r>
                  <a:rPr lang="zh-TW" altLang="en-US" dirty="0"/>
                  <a:t> 為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</m:oMath>
                </a14:m>
                <a:endParaRPr lang="en-US" altLang="zh-TW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𝑡𝑟𝑎𝑛𝑠𝑓𝑟𝑜𝑚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kumimoji="1" lang="en-US" altLang="zh-TW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[0.023</m:t>
                      </m:r>
                      <m:d>
                        <m:dPr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+0.047(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kumimoji="1" lang="en-US" altLang="zh-TW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0.023(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−11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)+0.047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zh-TW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𝐼𝑛𝑣𝑒𝑟𝑠𝑒</m:t>
                      </m:r>
                      <m:r>
                        <a:rPr kumimoji="1" lang="zh-TW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kumimoji="1" lang="zh-TW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𝑡𝑟𝑎𝑛𝑠𝑓𝑟𝑜𝑚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0.023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+10</m:t>
                              </m:r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0.047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+5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TW" dirty="0"/>
              </a:p>
            </p:txBody>
          </p:sp>
        </mc:Choice>
        <mc:Fallback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9AFE16DE-2D5D-1872-097F-CFF5D8AAA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75" y="1916832"/>
                <a:ext cx="8489247" cy="4464812"/>
              </a:xfrm>
              <a:prstGeom prst="rect">
                <a:avLst/>
              </a:prstGeom>
              <a:blipFill>
                <a:blip r:embed="rId3"/>
                <a:stretch>
                  <a:fillRect l="-746" t="-16714" b="-5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4945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973424B7-03FD-8FCC-D711-626F64341309}"/>
              </a:ext>
            </a:extLst>
          </p:cNvPr>
          <p:cNvGrpSpPr/>
          <p:nvPr/>
        </p:nvGrpSpPr>
        <p:grpSpPr>
          <a:xfrm>
            <a:off x="244687" y="360614"/>
            <a:ext cx="8654625" cy="2204290"/>
            <a:chOff x="244687" y="360614"/>
            <a:chExt cx="8654625" cy="220429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90E9E8DD-6DCC-8CA4-D335-7667D1D4DAAD}"/>
                </a:ext>
              </a:extLst>
            </p:cNvPr>
            <p:cNvSpPr/>
            <p:nvPr/>
          </p:nvSpPr>
          <p:spPr>
            <a:xfrm>
              <a:off x="260961" y="360614"/>
              <a:ext cx="8638351" cy="22042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EC709B3A-19DF-8B75-7974-F514ED0CE838}"/>
                </a:ext>
              </a:extLst>
            </p:cNvPr>
            <p:cNvGrpSpPr/>
            <p:nvPr/>
          </p:nvGrpSpPr>
          <p:grpSpPr>
            <a:xfrm>
              <a:off x="244687" y="360614"/>
              <a:ext cx="8638351" cy="2101273"/>
              <a:chOff x="244687" y="360614"/>
              <a:chExt cx="8638351" cy="2101273"/>
            </a:xfrm>
          </p:grpSpPr>
          <p:sp>
            <p:nvSpPr>
              <p:cNvPr id="15" name="Text Box 8"/>
              <p:cNvSpPr txBox="1">
                <a:spLocks noChangeArrowheads="1"/>
              </p:cNvSpPr>
              <p:nvPr/>
            </p:nvSpPr>
            <p:spPr bwMode="auto">
              <a:xfrm>
                <a:off x="244687" y="360614"/>
                <a:ext cx="8569325" cy="10156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 algn="just">
                  <a:spcBef>
                    <a:spcPct val="50000"/>
                  </a:spcBef>
                </a:pPr>
                <a:r>
                  <a:rPr lang="en-US" altLang="zh-TW" dirty="0"/>
                  <a:t>(4) The following figures are the impulse responses of some filters. Which one is</a:t>
                </a:r>
                <a:br>
                  <a:rPr lang="en-US" altLang="zh-TW" dirty="0"/>
                </a:br>
                <a:r>
                  <a:rPr lang="en-US" altLang="zh-TW" dirty="0"/>
                  <a:t>      a suitable </a:t>
                </a:r>
                <a:r>
                  <a:rPr lang="en-US" altLang="zh-TW" u="sng" dirty="0"/>
                  <a:t>smoother</a:t>
                </a:r>
                <a:r>
                  <a:rPr lang="en-US" altLang="zh-TW" dirty="0"/>
                  <a:t> when we want to extract (a) small scaled features? (b)</a:t>
                </a:r>
                <a:br>
                  <a:rPr lang="en-US" altLang="zh-TW" dirty="0"/>
                </a:br>
                <a:r>
                  <a:rPr lang="en-US" altLang="zh-TW" dirty="0"/>
                  <a:t>      large scaled features?  </a:t>
                </a:r>
                <a:r>
                  <a:rPr lang="en-US" altLang="zh-TW" u="sng" dirty="0"/>
                  <a:t>Also illustrate the reasons</a:t>
                </a:r>
                <a:r>
                  <a:rPr lang="en-US" altLang="zh-TW" dirty="0"/>
                  <a:t>.                            (10 scores)            </a:t>
                </a:r>
              </a:p>
            </p:txBody>
          </p:sp>
          <p:sp>
            <p:nvSpPr>
              <p:cNvPr id="16" name="Text Box 10"/>
              <p:cNvSpPr txBox="1">
                <a:spLocks noChangeArrowheads="1"/>
              </p:cNvSpPr>
              <p:nvPr/>
            </p:nvSpPr>
            <p:spPr bwMode="auto">
              <a:xfrm>
                <a:off x="641563" y="1404768"/>
                <a:ext cx="576262" cy="3968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/>
                  <a:t>(i)</a:t>
                </a:r>
              </a:p>
            </p:txBody>
          </p:sp>
          <p:sp>
            <p:nvSpPr>
              <p:cNvPr id="17" name="Text Box 11"/>
              <p:cNvSpPr txBox="1">
                <a:spLocks noChangeArrowheads="1"/>
              </p:cNvSpPr>
              <p:nvPr/>
            </p:nvSpPr>
            <p:spPr bwMode="auto">
              <a:xfrm>
                <a:off x="2586250" y="1404768"/>
                <a:ext cx="576263" cy="3968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dirty="0"/>
                  <a:t>(ii)</a:t>
                </a:r>
              </a:p>
            </p:txBody>
          </p:sp>
          <p:sp>
            <p:nvSpPr>
              <p:cNvPr id="18" name="Text Box 12"/>
              <p:cNvSpPr txBox="1">
                <a:spLocks noChangeArrowheads="1"/>
              </p:cNvSpPr>
              <p:nvPr/>
            </p:nvSpPr>
            <p:spPr bwMode="auto">
              <a:xfrm>
                <a:off x="4530938" y="1404768"/>
                <a:ext cx="576262" cy="3968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/>
                  <a:t>(iii)</a:t>
                </a:r>
              </a:p>
            </p:txBody>
          </p:sp>
          <p:sp>
            <p:nvSpPr>
              <p:cNvPr id="19" name="Text Box 13"/>
              <p:cNvSpPr txBox="1">
                <a:spLocks noChangeArrowheads="1"/>
              </p:cNvSpPr>
              <p:nvPr/>
            </p:nvSpPr>
            <p:spPr bwMode="auto">
              <a:xfrm>
                <a:off x="6547063" y="1404768"/>
                <a:ext cx="576262" cy="3968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dirty="0"/>
                  <a:t>(iv)</a:t>
                </a:r>
              </a:p>
            </p:txBody>
          </p:sp>
          <p:sp>
            <p:nvSpPr>
              <p:cNvPr id="20" name="Line 14"/>
              <p:cNvSpPr>
                <a:spLocks noChangeShapeType="1"/>
              </p:cNvSpPr>
              <p:nvPr/>
            </p:nvSpPr>
            <p:spPr bwMode="auto">
              <a:xfrm>
                <a:off x="2909306" y="2194961"/>
                <a:ext cx="431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1" name="Line 15"/>
              <p:cNvSpPr>
                <a:spLocks noChangeShapeType="1"/>
              </p:cNvSpPr>
              <p:nvPr/>
            </p:nvSpPr>
            <p:spPr bwMode="auto">
              <a:xfrm flipV="1">
                <a:off x="3341106" y="1616342"/>
                <a:ext cx="358773" cy="5786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" name="Line 16"/>
              <p:cNvSpPr>
                <a:spLocks noChangeShapeType="1"/>
              </p:cNvSpPr>
              <p:nvPr/>
            </p:nvSpPr>
            <p:spPr bwMode="auto">
              <a:xfrm>
                <a:off x="3716991" y="1616342"/>
                <a:ext cx="344840" cy="5786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" name="Line 17"/>
              <p:cNvSpPr>
                <a:spLocks noChangeShapeType="1"/>
              </p:cNvSpPr>
              <p:nvPr/>
            </p:nvSpPr>
            <p:spPr bwMode="auto">
              <a:xfrm>
                <a:off x="4061831" y="2194961"/>
                <a:ext cx="50323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" name="Line 18"/>
              <p:cNvSpPr>
                <a:spLocks noChangeShapeType="1"/>
              </p:cNvSpPr>
              <p:nvPr/>
            </p:nvSpPr>
            <p:spPr bwMode="auto">
              <a:xfrm>
                <a:off x="1197587" y="1977430"/>
                <a:ext cx="431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" name="Line 19"/>
              <p:cNvSpPr>
                <a:spLocks noChangeShapeType="1"/>
              </p:cNvSpPr>
              <p:nvPr/>
            </p:nvSpPr>
            <p:spPr bwMode="auto">
              <a:xfrm flipV="1">
                <a:off x="1629387" y="1474192"/>
                <a:ext cx="144462" cy="503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" name="Line 20"/>
              <p:cNvSpPr>
                <a:spLocks noChangeShapeType="1"/>
              </p:cNvSpPr>
              <p:nvPr/>
            </p:nvSpPr>
            <p:spPr bwMode="auto">
              <a:xfrm>
                <a:off x="1773849" y="1474192"/>
                <a:ext cx="0" cy="9350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" name="Line 21"/>
              <p:cNvSpPr>
                <a:spLocks noChangeShapeType="1"/>
              </p:cNvSpPr>
              <p:nvPr/>
            </p:nvSpPr>
            <p:spPr bwMode="auto">
              <a:xfrm flipH="1">
                <a:off x="1773849" y="1977430"/>
                <a:ext cx="142875" cy="431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" name="Line 22"/>
              <p:cNvSpPr>
                <a:spLocks noChangeShapeType="1"/>
              </p:cNvSpPr>
              <p:nvPr/>
            </p:nvSpPr>
            <p:spPr bwMode="auto">
              <a:xfrm>
                <a:off x="1916724" y="1977430"/>
                <a:ext cx="5048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" name="Line 23"/>
              <p:cNvSpPr>
                <a:spLocks noChangeShapeType="1"/>
              </p:cNvSpPr>
              <p:nvPr/>
            </p:nvSpPr>
            <p:spPr bwMode="auto">
              <a:xfrm>
                <a:off x="7082813" y="2121169"/>
                <a:ext cx="2889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0" name="Line 24"/>
              <p:cNvSpPr>
                <a:spLocks noChangeShapeType="1"/>
              </p:cNvSpPr>
              <p:nvPr/>
            </p:nvSpPr>
            <p:spPr bwMode="auto">
              <a:xfrm flipV="1">
                <a:off x="7371738" y="1616343"/>
                <a:ext cx="142875" cy="5048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1" name="Line 25"/>
              <p:cNvSpPr>
                <a:spLocks noChangeShapeType="1"/>
              </p:cNvSpPr>
              <p:nvPr/>
            </p:nvSpPr>
            <p:spPr bwMode="auto">
              <a:xfrm>
                <a:off x="7514613" y="1616342"/>
                <a:ext cx="79216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2" name="Line 26"/>
              <p:cNvSpPr>
                <a:spLocks noChangeShapeType="1"/>
              </p:cNvSpPr>
              <p:nvPr/>
            </p:nvSpPr>
            <p:spPr bwMode="auto">
              <a:xfrm>
                <a:off x="8306776" y="1616342"/>
                <a:ext cx="217487" cy="5048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3" name="Line 27"/>
              <p:cNvSpPr>
                <a:spLocks noChangeShapeType="1"/>
              </p:cNvSpPr>
              <p:nvPr/>
            </p:nvSpPr>
            <p:spPr bwMode="auto">
              <a:xfrm>
                <a:off x="8524263" y="2121169"/>
                <a:ext cx="35877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4" name="Arc 28"/>
              <p:cNvSpPr>
                <a:spLocks/>
              </p:cNvSpPr>
              <p:nvPr/>
            </p:nvSpPr>
            <p:spPr bwMode="auto">
              <a:xfrm flipV="1">
                <a:off x="5017035" y="1453825"/>
                <a:ext cx="720725" cy="50323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5" name="Line 29"/>
              <p:cNvSpPr>
                <a:spLocks noChangeShapeType="1"/>
              </p:cNvSpPr>
              <p:nvPr/>
            </p:nvSpPr>
            <p:spPr bwMode="auto">
              <a:xfrm>
                <a:off x="5737760" y="1453825"/>
                <a:ext cx="0" cy="10080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6" name="Arc 30"/>
              <p:cNvSpPr>
                <a:spLocks/>
              </p:cNvSpPr>
              <p:nvPr/>
            </p:nvSpPr>
            <p:spPr bwMode="auto">
              <a:xfrm rot="10800000" flipV="1">
                <a:off x="5737760" y="1957062"/>
                <a:ext cx="790575" cy="50482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4DE4D750-5087-A257-2E8B-DF1310997CFF}"/>
                  </a:ext>
                </a:extLst>
              </p:cNvPr>
              <p:cNvSpPr txBox="1"/>
              <p:nvPr/>
            </p:nvSpPr>
            <p:spPr>
              <a:xfrm>
                <a:off x="260962" y="2781165"/>
                <a:ext cx="8622076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dirty="0"/>
                  <a:t>Smoother</a:t>
                </a:r>
                <a:r>
                  <a:rPr kumimoji="1" lang="zh-TW" altLang="en-US" dirty="0"/>
                  <a:t> </a:t>
                </a:r>
                <a:r>
                  <a:rPr lang="zh-TW" altLang="en-US" dirty="0"/>
                  <a:t>通常會是 </a:t>
                </a:r>
                <a:r>
                  <a:rPr lang="en-US" altLang="zh-TW" dirty="0"/>
                  <a:t>even</a:t>
                </a:r>
                <a:r>
                  <a:rPr lang="zh-TW" altLang="en-US" dirty="0"/>
                  <a:t> 對稱且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  <m:r>
                      <a:rPr lang="zh-TW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𝑓𝑜𝑟</m:t>
                    </m:r>
                    <m:r>
                      <a:rPr lang="zh-TW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𝑎𝑙𝑙</m:t>
                    </m:r>
                    <m:r>
                      <a:rPr lang="zh-TW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zh-TW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m:rPr>
                        <m:nor/>
                      </m:rPr>
                      <a:rPr lang="en-US" altLang="zh-TW" dirty="0"/>
                      <m:t>figures</m:t>
                    </m:r>
                    <m:r>
                      <m:rPr>
                        <m:nor/>
                      </m:rPr>
                      <a:rPr lang="zh-TW" altLang="en-US" b="0" i="0" dirty="0" smtClean="0"/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(</m:t>
                    </m:r>
                    <m:r>
                      <m:rPr>
                        <m:nor/>
                      </m:rPr>
                      <a:rPr lang="en-US" altLang="zh-TW" dirty="0"/>
                      <m:t>ii</m:t>
                    </m:r>
                    <m:r>
                      <m:rPr>
                        <m:nor/>
                      </m:rPr>
                      <a:rPr lang="en-US" altLang="zh-TW" dirty="0"/>
                      <m:t>)</m:t>
                    </m:r>
                  </m:oMath>
                </a14:m>
                <a:r>
                  <a:rPr lang="zh-TW" altLang="en-US" dirty="0"/>
                  <a:t> 與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dirty="0"/>
                      <m:t>figures</m:t>
                    </m:r>
                    <m:r>
                      <m:rPr>
                        <m:nor/>
                      </m:rPr>
                      <a:rPr lang="zh-TW" altLang="en-US" b="0" i="0" dirty="0" smtClean="0"/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(</m:t>
                    </m:r>
                    <m:r>
                      <m:rPr>
                        <m:nor/>
                      </m:rPr>
                      <a:rPr lang="en-US" altLang="zh-TW" dirty="0"/>
                      <m:t>iv</m:t>
                    </m:r>
                    <m:r>
                      <m:rPr>
                        <m:nor/>
                      </m:rPr>
                      <a:rPr lang="en-US" altLang="zh-TW" dirty="0"/>
                      <m:t>)</m:t>
                    </m:r>
                  </m:oMath>
                </a14:m>
                <a:r>
                  <a:rPr lang="zh-TW" altLang="en-US" dirty="0"/>
                  <a:t>較為符合 。</a:t>
                </a:r>
                <a:endParaRPr lang="en-US" altLang="zh-TW" dirty="0"/>
              </a:p>
              <a:p>
                <a:r>
                  <a:rPr lang="en-US" altLang="zh-TW" dirty="0"/>
                  <a:t>(a)</a:t>
                </a:r>
              </a:p>
              <a:p>
                <a:r>
                  <a:rPr lang="zh-TW" altLang="en-US" dirty="0"/>
                  <a:t>要 </a:t>
                </a:r>
                <a:r>
                  <a:rPr lang="en-US" altLang="zh-TW" dirty="0"/>
                  <a:t>extract</a:t>
                </a:r>
                <a:r>
                  <a:rPr lang="zh-TW" altLang="en-US" dirty="0"/>
                  <a:t> 比較小的範圍則 </a:t>
                </a:r>
                <a:r>
                  <a:rPr lang="en-US" altLang="zh-TW" dirty="0"/>
                  <a:t>smoother</a:t>
                </a:r>
                <a:r>
                  <a:rPr lang="zh-TW" altLang="en-US" dirty="0"/>
                  <a:t> 的寬度要窄一些，獲得的資訊才會是比較少的，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dirty="0"/>
                      <m:t>figures</m:t>
                    </m:r>
                    <m:r>
                      <m:rPr>
                        <m:nor/>
                      </m:rPr>
                      <a:rPr lang="zh-TW" altLang="en-US" b="0" i="0" dirty="0" smtClean="0"/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(</m:t>
                    </m:r>
                    <m:r>
                      <m:rPr>
                        <m:nor/>
                      </m:rPr>
                      <a:rPr lang="en-US" altLang="zh-TW" dirty="0"/>
                      <m:t>ii</m:t>
                    </m:r>
                    <m:r>
                      <m:rPr>
                        <m:nor/>
                      </m:rPr>
                      <a:rPr lang="en-US" altLang="zh-TW" dirty="0"/>
                      <m:t>)</m:t>
                    </m:r>
                  </m:oMath>
                </a14:m>
                <a:r>
                  <a:rPr lang="zh-TW" altLang="en-US" dirty="0"/>
                  <a:t> 較為合適。</a:t>
                </a:r>
                <a:endParaRPr lang="en-US" altLang="zh-TW" dirty="0"/>
              </a:p>
              <a:p>
                <a:r>
                  <a:rPr lang="en-US" altLang="zh-TW" dirty="0"/>
                  <a:t>(b)</a:t>
                </a:r>
              </a:p>
              <a:p>
                <a:r>
                  <a:rPr lang="zh-TW" altLang="en-US" dirty="0"/>
                  <a:t>要 </a:t>
                </a:r>
                <a:r>
                  <a:rPr lang="en-US" altLang="zh-TW" dirty="0"/>
                  <a:t>extract</a:t>
                </a:r>
                <a:r>
                  <a:rPr lang="zh-TW" altLang="en-US" dirty="0"/>
                  <a:t> 比較大的範圍則 </a:t>
                </a:r>
                <a:r>
                  <a:rPr lang="en-US" altLang="zh-TW" dirty="0"/>
                  <a:t>smoother</a:t>
                </a:r>
                <a:r>
                  <a:rPr lang="zh-TW" altLang="en-US" dirty="0"/>
                  <a:t> 的寬度要寬一些，拿可以拿取比較多的資訊，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dirty="0"/>
                      <m:t>figures</m:t>
                    </m:r>
                    <m:r>
                      <m:rPr>
                        <m:nor/>
                      </m:rPr>
                      <a:rPr lang="zh-TW" altLang="en-US" dirty="0"/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(</m:t>
                    </m:r>
                    <m:r>
                      <m:rPr>
                        <m:nor/>
                      </m:rPr>
                      <a:rPr lang="en-US" altLang="zh-TW" dirty="0"/>
                      <m:t>iv</m:t>
                    </m:r>
                    <m:r>
                      <m:rPr>
                        <m:nor/>
                      </m:rPr>
                      <a:rPr lang="en-US" altLang="zh-TW" dirty="0"/>
                      <m:t>)</m:t>
                    </m:r>
                  </m:oMath>
                </a14:m>
                <a:r>
                  <a:rPr lang="zh-TW" altLang="en-US" dirty="0"/>
                  <a:t> 較為合適。</a:t>
                </a:r>
                <a:endParaRPr lang="en-US" altLang="zh-TW" dirty="0"/>
              </a:p>
              <a:p>
                <a:endParaRPr lang="en-US" altLang="zh-TW" dirty="0"/>
              </a:p>
              <a:p>
                <a:r>
                  <a:rPr kumimoji="1" lang="zh-TW" altLang="en-US" dirty="0"/>
                  <a:t> </a:t>
                </a:r>
              </a:p>
            </p:txBody>
          </p:sp>
        </mc:Choice>
        <mc:Fallback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4DE4D750-5087-A257-2E8B-DF1310997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962" y="2781165"/>
                <a:ext cx="8622076" cy="3170099"/>
              </a:xfrm>
              <a:prstGeom prst="rect">
                <a:avLst/>
              </a:prstGeom>
              <a:blipFill>
                <a:blip r:embed="rId3"/>
                <a:stretch>
                  <a:fillRect l="-735" t="-11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36420279-FCBE-EC71-CB61-524A223E59A7}"/>
              </a:ext>
            </a:extLst>
          </p:cNvPr>
          <p:cNvGrpSpPr/>
          <p:nvPr/>
        </p:nvGrpSpPr>
        <p:grpSpPr>
          <a:xfrm>
            <a:off x="268151" y="260648"/>
            <a:ext cx="8596940" cy="1741595"/>
            <a:chOff x="268151" y="260648"/>
            <a:chExt cx="8596940" cy="1741595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E1BF3E08-76A7-E7F0-60D5-016CCCBFE798}"/>
                </a:ext>
              </a:extLst>
            </p:cNvPr>
            <p:cNvSpPr/>
            <p:nvPr/>
          </p:nvSpPr>
          <p:spPr>
            <a:xfrm>
              <a:off x="268151" y="260648"/>
              <a:ext cx="8596940" cy="17415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5362AB43-E5AD-46D8-41A5-DC8D8368496D}"/>
                </a:ext>
              </a:extLst>
            </p:cNvPr>
            <p:cNvGrpSpPr/>
            <p:nvPr/>
          </p:nvGrpSpPr>
          <p:grpSpPr>
            <a:xfrm>
              <a:off x="278909" y="260648"/>
              <a:ext cx="8381523" cy="1732584"/>
              <a:chOff x="278909" y="260648"/>
              <a:chExt cx="8381523" cy="1732584"/>
            </a:xfrm>
          </p:grpSpPr>
          <p:sp>
            <p:nvSpPr>
              <p:cNvPr id="38" name="Rectangle 5"/>
              <p:cNvSpPr>
                <a:spLocks noChangeArrowheads="1"/>
              </p:cNvSpPr>
              <p:nvPr/>
            </p:nvSpPr>
            <p:spPr bwMode="auto">
              <a:xfrm>
                <a:off x="278909" y="376834"/>
                <a:ext cx="3457575" cy="3968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anchor="ctr">
                <a:spAutoFit/>
              </a:bodyPr>
              <a:lstStyle/>
              <a:p>
                <a:r>
                  <a:rPr lang="en-US" altLang="zh-TW" dirty="0">
                    <a:ea typeface="新細明體" panose="02020500000000000000" pitchFamily="18" charset="-120"/>
                  </a:rPr>
                  <a:t>(5) If the z-transform of </a:t>
                </a:r>
                <a:r>
                  <a:rPr lang="en-US" altLang="zh-TW" i="1" dirty="0">
                    <a:ea typeface="新細明體" panose="02020500000000000000" pitchFamily="18" charset="-120"/>
                  </a:rPr>
                  <a:t>h</a:t>
                </a:r>
                <a:r>
                  <a:rPr lang="en-US" altLang="zh-TW" dirty="0">
                    <a:ea typeface="新細明體" panose="02020500000000000000" pitchFamily="18" charset="-120"/>
                  </a:rPr>
                  <a:t>[</a:t>
                </a:r>
                <a:r>
                  <a:rPr lang="en-US" altLang="zh-TW" i="1" dirty="0">
                    <a:ea typeface="新細明體" panose="02020500000000000000" pitchFamily="18" charset="-120"/>
                  </a:rPr>
                  <a:t>n</a:t>
                </a:r>
                <a:r>
                  <a:rPr lang="en-US" altLang="zh-TW" dirty="0">
                    <a:ea typeface="新細明體" panose="02020500000000000000" pitchFamily="18" charset="-120"/>
                  </a:rPr>
                  <a:t>] is </a:t>
                </a:r>
                <a:endParaRPr lang="en-US" altLang="zh-TW" dirty="0">
                  <a:ea typeface="新細明體" panose="02020500000000000000" pitchFamily="18" charset="-120"/>
                  <a:sym typeface="Symbol" panose="05050102010706020507" pitchFamily="18" charset="2"/>
                </a:endParaRPr>
              </a:p>
            </p:txBody>
          </p:sp>
          <p:sp>
            <p:nvSpPr>
              <p:cNvPr id="39" name="Rectangle 6"/>
              <p:cNvSpPr>
                <a:spLocks noChangeArrowheads="1"/>
              </p:cNvSpPr>
              <p:nvPr/>
            </p:nvSpPr>
            <p:spPr bwMode="auto">
              <a:xfrm>
                <a:off x="552149" y="1596357"/>
                <a:ext cx="6062663" cy="3968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anchor="ctr">
                <a:spAutoFit/>
              </a:bodyPr>
              <a:lstStyle/>
              <a:p>
                <a:r>
                  <a:rPr lang="en-US" altLang="zh-TW" dirty="0">
                    <a:ea typeface="新細明體" panose="02020500000000000000" pitchFamily="18" charset="-120"/>
                  </a:rPr>
                  <a:t>(b) Convert the IIR filter into the minimum phase filter. </a:t>
                </a:r>
                <a:endParaRPr lang="en-US" altLang="zh-TW" dirty="0">
                  <a:ea typeface="新細明體" panose="02020500000000000000" pitchFamily="18" charset="-120"/>
                  <a:sym typeface="Symbol" panose="05050102010706020507" pitchFamily="18" charset="2"/>
                </a:endParaRPr>
              </a:p>
            </p:txBody>
          </p:sp>
          <p:graphicFrame>
            <p:nvGraphicFramePr>
              <p:cNvPr id="40" name="Object 1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39179348"/>
                  </p:ext>
                </p:extLst>
              </p:nvPr>
            </p:nvGraphicFramePr>
            <p:xfrm>
              <a:off x="3707904" y="260648"/>
              <a:ext cx="3128963" cy="6445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" imgW="3124080" imgH="647640" progId="Equation.DSMT4">
                      <p:embed/>
                    </p:oleObj>
                  </mc:Choice>
                  <mc:Fallback>
                    <p:oleObj name="Equation" r:id="rId3" imgW="3124080" imgH="647640" progId="Equation.DSMT4">
                      <p:embed/>
                      <p:pic>
                        <p:nvPicPr>
                          <p:cNvPr id="4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07904" y="260648"/>
                            <a:ext cx="3128963" cy="644525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1" name="Text Box 9"/>
              <p:cNvSpPr txBox="1">
                <a:spLocks noChangeArrowheads="1"/>
              </p:cNvSpPr>
              <p:nvPr/>
            </p:nvSpPr>
            <p:spPr bwMode="auto">
              <a:xfrm>
                <a:off x="7365032" y="1596356"/>
                <a:ext cx="1295400" cy="3968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dirty="0"/>
                  <a:t>(20 scores)</a:t>
                </a:r>
              </a:p>
            </p:txBody>
          </p:sp>
          <p:sp>
            <p:nvSpPr>
              <p:cNvPr id="42" name="Rectangle 6"/>
              <p:cNvSpPr>
                <a:spLocks noChangeArrowheads="1"/>
              </p:cNvSpPr>
              <p:nvPr/>
            </p:nvSpPr>
            <p:spPr bwMode="auto">
              <a:xfrm>
                <a:off x="560690" y="802515"/>
                <a:ext cx="6062663" cy="78483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anchor="ctr">
                <a:spAutoFit/>
              </a:bodyPr>
              <a:lstStyle/>
              <a:p>
                <a:r>
                  <a:rPr lang="en-US" altLang="zh-TW" dirty="0">
                    <a:ea typeface="新細明體" panose="02020500000000000000" pitchFamily="18" charset="-120"/>
                  </a:rPr>
                  <a:t>(a) Determine the </a:t>
                </a:r>
                <a:r>
                  <a:rPr lang="en-US" altLang="zh-TW" dirty="0" err="1">
                    <a:ea typeface="新細明體" panose="02020500000000000000" pitchFamily="18" charset="-120"/>
                  </a:rPr>
                  <a:t>cepstrum</a:t>
                </a:r>
                <a:r>
                  <a:rPr lang="en-US" altLang="zh-TW" dirty="0">
                    <a:ea typeface="新細明體" panose="02020500000000000000" pitchFamily="18" charset="-120"/>
                  </a:rPr>
                  <a:t> of </a:t>
                </a:r>
                <a:r>
                  <a:rPr lang="en-US" altLang="zh-TW" i="1" dirty="0">
                    <a:ea typeface="新細明體" panose="02020500000000000000" pitchFamily="18" charset="-120"/>
                  </a:rPr>
                  <a:t>h</a:t>
                </a:r>
                <a:r>
                  <a:rPr lang="en-US" altLang="zh-TW" dirty="0">
                    <a:ea typeface="新細明體" panose="02020500000000000000" pitchFamily="18" charset="-120"/>
                  </a:rPr>
                  <a:t>[</a:t>
                </a:r>
                <a:r>
                  <a:rPr lang="en-US" altLang="zh-TW" i="1" dirty="0">
                    <a:ea typeface="新細明體" panose="02020500000000000000" pitchFamily="18" charset="-120"/>
                  </a:rPr>
                  <a:t>n</a:t>
                </a:r>
                <a:r>
                  <a:rPr lang="en-US" altLang="zh-TW" dirty="0">
                    <a:ea typeface="新細明體" panose="02020500000000000000" pitchFamily="18" charset="-120"/>
                  </a:rPr>
                  <a:t>].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altLang="zh-TW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      (Hint: </a:t>
                </a:r>
                <a:r>
                  <a:rPr lang="en-US" altLang="zh-TW" i="1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z</a:t>
                </a:r>
                <a:r>
                  <a:rPr lang="en-US" altLang="zh-TW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 = 2</a:t>
                </a:r>
                <a:r>
                  <a:rPr lang="en-US" altLang="zh-TW" baseline="30000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-0.5</a:t>
                </a:r>
                <a:r>
                  <a:rPr lang="en-US" altLang="zh-TW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 is one of the zeros of </a:t>
                </a:r>
                <a:r>
                  <a:rPr lang="en-US" altLang="zh-TW" i="1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H</a:t>
                </a:r>
                <a:r>
                  <a:rPr lang="en-US" altLang="zh-TW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(</a:t>
                </a:r>
                <a:r>
                  <a:rPr lang="en-US" altLang="zh-TW" i="1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z</a:t>
                </a:r>
                <a:r>
                  <a:rPr lang="en-US" altLang="zh-TW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))</a:t>
                </a:r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31022498-1C37-78C6-8F04-057C0BB1533D}"/>
                  </a:ext>
                </a:extLst>
              </p:cNvPr>
              <p:cNvSpPr txBox="1"/>
              <p:nvPr/>
            </p:nvSpPr>
            <p:spPr>
              <a:xfrm>
                <a:off x="278909" y="2132856"/>
                <a:ext cx="8586181" cy="4536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sz="1800" dirty="0"/>
                  <a:t>(a)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8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kumimoji="1" lang="en-US" altLang="zh-TW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kumimoji="1" lang="en-US" altLang="zh-TW" sz="1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sSup>
                            <m:sSupPr>
                              <m:ctrlPr>
                                <a:rPr kumimoji="1" lang="en-US" altLang="zh-TW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kumimoji="1" lang="en-US" altLang="zh-TW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sSup>
                            <m:sSupPr>
                              <m:ctrlPr>
                                <a:rPr kumimoji="1" lang="en-US" altLang="zh-TW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kumimoji="1" lang="en-US" altLang="zh-TW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num>
                        <m:den>
                          <m:sSup>
                            <m:sSupPr>
                              <m:ctrlPr>
                                <a:rPr kumimoji="1" lang="en-US" altLang="zh-TW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kumimoji="1" lang="en-US" altLang="zh-TW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  <m:t>+0.2</m:t>
                          </m:r>
                          <m: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  <m:t>−0.24</m:t>
                          </m:r>
                        </m:den>
                      </m:f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800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TW" sz="1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18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1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rad>
                          <m:sSup>
                            <m:sSupPr>
                              <m:ctrlP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TW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1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18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rad>
                          <m:sSup>
                            <m:sSupPr>
                              <m:ctrlP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TW" sz="18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TW" sz="1800" i="1">
                              <a:latin typeface="Cambria Math" panose="02040503050406030204" pitchFamily="18" charset="0"/>
                            </a:rPr>
                            <m:t>(1</m:t>
                          </m:r>
                          <m:r>
                            <a:rPr lang="en-US" altLang="zh-TW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zh-TW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800" b="0" i="1" smtClean="0">
                                      <a:latin typeface="Cambria Math" panose="02040503050406030204" pitchFamily="18" charset="0"/>
                                    </a:rPr>
                                    <m:t>0.5+</m:t>
                                  </m:r>
                                  <m:f>
                                    <m:fPr>
                                      <m:ctrlPr>
                                        <a:rPr lang="en-US" altLang="zh-TW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altLang="zh-TW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altLang="zh-TW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7</m:t>
                                          </m:r>
                                        </m:e>
                                      </m:rad>
                                    </m:num>
                                    <m:den>
                                      <m:r>
                                        <a:rPr lang="en-US" altLang="zh-TW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altLang="zh-TW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TW" sz="1800" i="1">
                              <a:latin typeface="Cambria Math" panose="02040503050406030204" pitchFamily="18" charset="0"/>
                            </a:rPr>
                            <m:t>(1−</m:t>
                          </m:r>
                          <m:d>
                            <m:dPr>
                              <m:ctrlP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altLang="zh-TW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TW" sz="1800" i="1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18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TW" sz="1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  <m:t>1−0.4</m:t>
                          </m:r>
                          <m:sSup>
                            <m:sSupPr>
                              <m:ctrlP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TW" sz="1800" i="1">
                              <a:latin typeface="Cambria Math" panose="02040503050406030204" pitchFamily="18" charset="0"/>
                            </a:rPr>
                            <m:t>(1</m:t>
                          </m:r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1800" i="1"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sSup>
                            <m:sSupPr>
                              <m:ctrlP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1" lang="en-US" altLang="zh-TW" sz="1800" dirty="0"/>
              </a:p>
              <a:p>
                <a:endParaRPr kumimoji="1" lang="en-US" altLang="zh-TW" sz="18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1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unc>
                                <m:funcPr>
                                  <m:ctrlPr>
                                    <a:rPr lang="en-US" altLang="zh-TW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 sz="18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TW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TW" altLang="en-US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TW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TW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altLang="zh-TW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altLang="zh-TW" sz="1800" i="1">
                                              <a:latin typeface="Cambria Math" panose="02040503050406030204" pitchFamily="18" charset="0"/>
                                            </a:rPr>
                                            <m:t>0.5</m:t>
                                          </m:r>
                                        </m:e>
                                      </m:rad>
                                    </m:e>
                                    <m:sup>
                                      <m:r>
                                        <a:rPr lang="en-US" altLang="zh-TW" sz="1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TW" sz="1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TW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TW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TW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altLang="zh-TW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lang="en-US" altLang="zh-TW" sz="1800" i="1">
                                                  <a:latin typeface="Cambria Math" panose="02040503050406030204" pitchFamily="18" charset="0"/>
                                                </a:rPr>
                                                <m:t>0.5</m:t>
                                              </m:r>
                                            </m:e>
                                          </m:ra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TW" sz="1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TW" sz="1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TW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TW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1800" b="0" i="1" smtClean="0">
                                          <a:latin typeface="Cambria Math" panose="02040503050406030204" pitchFamily="18" charset="0"/>
                                        </a:rPr>
                                        <m:t>0.4</m:t>
                                      </m:r>
                                    </m:e>
                                    <m:sup>
                                      <m:r>
                                        <a:rPr lang="en-US" altLang="zh-TW" sz="1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TW" sz="1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TW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TW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1800" b="0" i="1" smtClean="0">
                                          <a:latin typeface="Cambria Math" panose="02040503050406030204" pitchFamily="18" charset="0"/>
                                        </a:rPr>
                                        <m:t>(−0.6)</m:t>
                                      </m:r>
                                    </m:e>
                                    <m:sup>
                                      <m:r>
                                        <a:rPr lang="en-US" altLang="zh-TW" sz="1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TW" sz="1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TW" altLang="en-US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zh-TW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TW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TW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sz="1800" i="1">
                                              <a:latin typeface="Cambria Math" panose="02040503050406030204" pitchFamily="18" charset="0"/>
                                            </a:rPr>
                                            <m:t>0.5+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altLang="zh-TW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ad>
                                                <m:radPr>
                                                  <m:degHide m:val="on"/>
                                                  <m:ctrlPr>
                                                    <a:rPr lang="en-US" altLang="zh-TW" sz="1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radPr>
                                                <m:deg/>
                                                <m:e>
                                                  <m:r>
                                                    <a:rPr lang="en-US" altLang="zh-TW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7</m:t>
                                                  </m:r>
                                                </m:e>
                                              </m:rad>
                                            </m:num>
                                            <m:den>
                                              <m:r>
                                                <a:rPr lang="en-US" altLang="zh-TW" sz="18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  <m:r>
                                            <a:rPr lang="en-US" altLang="zh-TW" sz="1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TW" sz="18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sz="1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TW" sz="1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TW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TW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sz="1800" i="1">
                                              <a:latin typeface="Cambria Math" panose="02040503050406030204" pitchFamily="18" charset="0"/>
                                            </a:rPr>
                                            <m:t>0.5</m:t>
                                          </m:r>
                                          <m:r>
                                            <a:rPr lang="en-US" altLang="zh-TW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altLang="zh-TW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ad>
                                                <m:radPr>
                                                  <m:degHide m:val="on"/>
                                                  <m:ctrlPr>
                                                    <a:rPr lang="en-US" altLang="zh-TW" sz="1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radPr>
                                                <m:deg/>
                                                <m:e>
                                                  <m:r>
                                                    <a:rPr lang="en-US" altLang="zh-TW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7</m:t>
                                                  </m:r>
                                                </m:e>
                                              </m:rad>
                                            </m:num>
                                            <m:den>
                                              <m:r>
                                                <a:rPr lang="en-US" altLang="zh-TW" sz="18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  <m:r>
                                            <a:rPr lang="en-US" altLang="zh-TW" sz="1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TW" sz="1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sz="1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TW" altLang="en-US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TW" sz="1800" dirty="0"/>
              </a:p>
              <a:p>
                <a:endParaRPr lang="en-US" altLang="zh-TW" sz="1800" dirty="0"/>
              </a:p>
              <a:p>
                <a:endParaRPr kumimoji="1" lang="zh-TW" altLang="en-US" sz="1800" dirty="0"/>
              </a:p>
            </p:txBody>
          </p:sp>
        </mc:Choice>
        <mc:Fallback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31022498-1C37-78C6-8F04-057C0BB15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909" y="2132856"/>
                <a:ext cx="8586181" cy="4536498"/>
              </a:xfrm>
              <a:prstGeom prst="rect">
                <a:avLst/>
              </a:prstGeom>
              <a:blipFill>
                <a:blip r:embed="rId5"/>
                <a:stretch>
                  <a:fillRect l="-740" t="-8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3932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36420279-FCBE-EC71-CB61-524A223E59A7}"/>
              </a:ext>
            </a:extLst>
          </p:cNvPr>
          <p:cNvGrpSpPr/>
          <p:nvPr/>
        </p:nvGrpSpPr>
        <p:grpSpPr>
          <a:xfrm>
            <a:off x="268151" y="260648"/>
            <a:ext cx="8596940" cy="1741595"/>
            <a:chOff x="268151" y="260648"/>
            <a:chExt cx="8596940" cy="1741595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E1BF3E08-76A7-E7F0-60D5-016CCCBFE798}"/>
                </a:ext>
              </a:extLst>
            </p:cNvPr>
            <p:cNvSpPr/>
            <p:nvPr/>
          </p:nvSpPr>
          <p:spPr>
            <a:xfrm>
              <a:off x="268151" y="260648"/>
              <a:ext cx="8596940" cy="17415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5362AB43-E5AD-46D8-41A5-DC8D8368496D}"/>
                </a:ext>
              </a:extLst>
            </p:cNvPr>
            <p:cNvGrpSpPr/>
            <p:nvPr/>
          </p:nvGrpSpPr>
          <p:grpSpPr>
            <a:xfrm>
              <a:off x="278909" y="260648"/>
              <a:ext cx="8381523" cy="1732584"/>
              <a:chOff x="278909" y="260648"/>
              <a:chExt cx="8381523" cy="1732584"/>
            </a:xfrm>
          </p:grpSpPr>
          <p:sp>
            <p:nvSpPr>
              <p:cNvPr id="38" name="Rectangle 5"/>
              <p:cNvSpPr>
                <a:spLocks noChangeArrowheads="1"/>
              </p:cNvSpPr>
              <p:nvPr/>
            </p:nvSpPr>
            <p:spPr bwMode="auto">
              <a:xfrm>
                <a:off x="278909" y="376834"/>
                <a:ext cx="3457575" cy="3968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anchor="ctr">
                <a:spAutoFit/>
              </a:bodyPr>
              <a:lstStyle/>
              <a:p>
                <a:r>
                  <a:rPr lang="en-US" altLang="zh-TW" dirty="0">
                    <a:ea typeface="新細明體" panose="02020500000000000000" pitchFamily="18" charset="-120"/>
                  </a:rPr>
                  <a:t>(5) If the z-transform of </a:t>
                </a:r>
                <a:r>
                  <a:rPr lang="en-US" altLang="zh-TW" i="1" dirty="0">
                    <a:ea typeface="新細明體" panose="02020500000000000000" pitchFamily="18" charset="-120"/>
                  </a:rPr>
                  <a:t>h</a:t>
                </a:r>
                <a:r>
                  <a:rPr lang="en-US" altLang="zh-TW" dirty="0">
                    <a:ea typeface="新細明體" panose="02020500000000000000" pitchFamily="18" charset="-120"/>
                  </a:rPr>
                  <a:t>[</a:t>
                </a:r>
                <a:r>
                  <a:rPr lang="en-US" altLang="zh-TW" i="1" dirty="0">
                    <a:ea typeface="新細明體" panose="02020500000000000000" pitchFamily="18" charset="-120"/>
                  </a:rPr>
                  <a:t>n</a:t>
                </a:r>
                <a:r>
                  <a:rPr lang="en-US" altLang="zh-TW" dirty="0">
                    <a:ea typeface="新細明體" panose="02020500000000000000" pitchFamily="18" charset="-120"/>
                  </a:rPr>
                  <a:t>] is </a:t>
                </a:r>
                <a:endParaRPr lang="en-US" altLang="zh-TW" dirty="0">
                  <a:ea typeface="新細明體" panose="02020500000000000000" pitchFamily="18" charset="-120"/>
                  <a:sym typeface="Symbol" panose="05050102010706020507" pitchFamily="18" charset="2"/>
                </a:endParaRPr>
              </a:p>
            </p:txBody>
          </p:sp>
          <p:sp>
            <p:nvSpPr>
              <p:cNvPr id="39" name="Rectangle 6"/>
              <p:cNvSpPr>
                <a:spLocks noChangeArrowheads="1"/>
              </p:cNvSpPr>
              <p:nvPr/>
            </p:nvSpPr>
            <p:spPr bwMode="auto">
              <a:xfrm>
                <a:off x="552149" y="1596357"/>
                <a:ext cx="6062663" cy="3968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anchor="ctr">
                <a:spAutoFit/>
              </a:bodyPr>
              <a:lstStyle/>
              <a:p>
                <a:r>
                  <a:rPr lang="en-US" altLang="zh-TW" dirty="0">
                    <a:ea typeface="新細明體" panose="02020500000000000000" pitchFamily="18" charset="-120"/>
                  </a:rPr>
                  <a:t>(b) Convert the IIR filter into the minimum phase filter. </a:t>
                </a:r>
                <a:endParaRPr lang="en-US" altLang="zh-TW" dirty="0">
                  <a:ea typeface="新細明體" panose="02020500000000000000" pitchFamily="18" charset="-120"/>
                  <a:sym typeface="Symbol" panose="05050102010706020507" pitchFamily="18" charset="2"/>
                </a:endParaRPr>
              </a:p>
            </p:txBody>
          </p:sp>
          <p:graphicFrame>
            <p:nvGraphicFramePr>
              <p:cNvPr id="40" name="Object 16"/>
              <p:cNvGraphicFramePr>
                <a:graphicFrameLocks noChangeAspect="1"/>
              </p:cNvGraphicFramePr>
              <p:nvPr/>
            </p:nvGraphicFramePr>
            <p:xfrm>
              <a:off x="3707904" y="260648"/>
              <a:ext cx="3128963" cy="6445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" imgW="3124080" imgH="647640" progId="Equation.DSMT4">
                      <p:embed/>
                    </p:oleObj>
                  </mc:Choice>
                  <mc:Fallback>
                    <p:oleObj name="Equation" r:id="rId3" imgW="3124080" imgH="647640" progId="Equation.DSMT4">
                      <p:embed/>
                      <p:pic>
                        <p:nvPicPr>
                          <p:cNvPr id="4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07904" y="260648"/>
                            <a:ext cx="3128963" cy="644525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1" name="Text Box 9"/>
              <p:cNvSpPr txBox="1">
                <a:spLocks noChangeArrowheads="1"/>
              </p:cNvSpPr>
              <p:nvPr/>
            </p:nvSpPr>
            <p:spPr bwMode="auto">
              <a:xfrm>
                <a:off x="7365032" y="1596356"/>
                <a:ext cx="1295400" cy="3968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dirty="0"/>
                  <a:t>(20 scores)</a:t>
                </a:r>
              </a:p>
            </p:txBody>
          </p:sp>
          <p:sp>
            <p:nvSpPr>
              <p:cNvPr id="42" name="Rectangle 6"/>
              <p:cNvSpPr>
                <a:spLocks noChangeArrowheads="1"/>
              </p:cNvSpPr>
              <p:nvPr/>
            </p:nvSpPr>
            <p:spPr bwMode="auto">
              <a:xfrm>
                <a:off x="560690" y="802515"/>
                <a:ext cx="6062663" cy="78483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anchor="ctr">
                <a:spAutoFit/>
              </a:bodyPr>
              <a:lstStyle/>
              <a:p>
                <a:r>
                  <a:rPr lang="en-US" altLang="zh-TW" dirty="0">
                    <a:ea typeface="新細明體" panose="02020500000000000000" pitchFamily="18" charset="-120"/>
                  </a:rPr>
                  <a:t>(a) Determine the </a:t>
                </a:r>
                <a:r>
                  <a:rPr lang="en-US" altLang="zh-TW" dirty="0" err="1">
                    <a:ea typeface="新細明體" panose="02020500000000000000" pitchFamily="18" charset="-120"/>
                  </a:rPr>
                  <a:t>cepstrum</a:t>
                </a:r>
                <a:r>
                  <a:rPr lang="en-US" altLang="zh-TW" dirty="0">
                    <a:ea typeface="新細明體" panose="02020500000000000000" pitchFamily="18" charset="-120"/>
                  </a:rPr>
                  <a:t> of </a:t>
                </a:r>
                <a:r>
                  <a:rPr lang="en-US" altLang="zh-TW" i="1" dirty="0">
                    <a:ea typeface="新細明體" panose="02020500000000000000" pitchFamily="18" charset="-120"/>
                  </a:rPr>
                  <a:t>h</a:t>
                </a:r>
                <a:r>
                  <a:rPr lang="en-US" altLang="zh-TW" dirty="0">
                    <a:ea typeface="新細明體" panose="02020500000000000000" pitchFamily="18" charset="-120"/>
                  </a:rPr>
                  <a:t>[</a:t>
                </a:r>
                <a:r>
                  <a:rPr lang="en-US" altLang="zh-TW" i="1" dirty="0">
                    <a:ea typeface="新細明體" panose="02020500000000000000" pitchFamily="18" charset="-120"/>
                  </a:rPr>
                  <a:t>n</a:t>
                </a:r>
                <a:r>
                  <a:rPr lang="en-US" altLang="zh-TW" dirty="0">
                    <a:ea typeface="新細明體" panose="02020500000000000000" pitchFamily="18" charset="-120"/>
                  </a:rPr>
                  <a:t>].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altLang="zh-TW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      (Hint: </a:t>
                </a:r>
                <a:r>
                  <a:rPr lang="en-US" altLang="zh-TW" i="1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z</a:t>
                </a:r>
                <a:r>
                  <a:rPr lang="en-US" altLang="zh-TW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 = 2</a:t>
                </a:r>
                <a:r>
                  <a:rPr lang="en-US" altLang="zh-TW" baseline="30000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-0.5</a:t>
                </a:r>
                <a:r>
                  <a:rPr lang="en-US" altLang="zh-TW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 is one of the zeros of </a:t>
                </a:r>
                <a:r>
                  <a:rPr lang="en-US" altLang="zh-TW" i="1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H</a:t>
                </a:r>
                <a:r>
                  <a:rPr lang="en-US" altLang="zh-TW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(</a:t>
                </a:r>
                <a:r>
                  <a:rPr lang="en-US" altLang="zh-TW" i="1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z</a:t>
                </a:r>
                <a:r>
                  <a:rPr lang="en-US" altLang="zh-TW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))</a:t>
                </a:r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31022498-1C37-78C6-8F04-057C0BB1533D}"/>
                  </a:ext>
                </a:extLst>
              </p:cNvPr>
              <p:cNvSpPr txBox="1"/>
              <p:nvPr/>
            </p:nvSpPr>
            <p:spPr>
              <a:xfrm>
                <a:off x="278909" y="2132856"/>
                <a:ext cx="8586181" cy="2968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sz="1800" dirty="0"/>
                  <a:t>(b)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8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kumimoji="1" lang="en-US" altLang="zh-TW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kumimoji="1" lang="en-US" altLang="zh-TW" sz="1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sSup>
                            <m:sSupPr>
                              <m:ctrlPr>
                                <a:rPr kumimoji="1" lang="en-US" altLang="zh-TW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kumimoji="1" lang="en-US" altLang="zh-TW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sSup>
                            <m:sSupPr>
                              <m:ctrlPr>
                                <a:rPr kumimoji="1" lang="en-US" altLang="zh-TW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kumimoji="1" lang="en-US" altLang="zh-TW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num>
                        <m:den>
                          <m:sSup>
                            <m:sSupPr>
                              <m:ctrlPr>
                                <a:rPr kumimoji="1" lang="en-US" altLang="zh-TW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kumimoji="1" lang="en-US" altLang="zh-TW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  <m:t>+0.2</m:t>
                          </m:r>
                          <m: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  <m:t>−0.24</m:t>
                          </m:r>
                        </m:den>
                      </m:f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800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TW" sz="1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18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1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rad>
                          <m:sSup>
                            <m:sSupPr>
                              <m:ctrlP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TW" sz="1800" i="1">
                              <a:latin typeface="Cambria Math" panose="02040503050406030204" pitchFamily="18" charset="0"/>
                            </a:rPr>
                            <m:t> (1</m:t>
                          </m:r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rad>
                          <m:sSup>
                            <m:sSupPr>
                              <m:ctrlP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TW" sz="1800" i="1">
                              <a:latin typeface="Cambria Math" panose="02040503050406030204" pitchFamily="18" charset="0"/>
                            </a:rPr>
                            <m:t>)(1−</m:t>
                          </m:r>
                          <m:d>
                            <m:dPr>
                              <m:ctrlP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zh-TW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800" b="0" i="1" smtClean="0">
                                      <a:latin typeface="Cambria Math" panose="02040503050406030204" pitchFamily="18" charset="0"/>
                                    </a:rPr>
                                    <m:t>0.5+</m:t>
                                  </m:r>
                                  <m:f>
                                    <m:fPr>
                                      <m:ctrlPr>
                                        <a:rPr lang="en-US" altLang="zh-TW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altLang="zh-TW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altLang="zh-TW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7</m:t>
                                          </m:r>
                                        </m:e>
                                      </m:rad>
                                    </m:num>
                                    <m:den>
                                      <m:r>
                                        <a:rPr lang="en-US" altLang="zh-TW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altLang="zh-TW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TW" sz="1800" i="1">
                              <a:latin typeface="Cambria Math" panose="02040503050406030204" pitchFamily="18" charset="0"/>
                            </a:rPr>
                            <m:t>(1−</m:t>
                          </m:r>
                          <m:d>
                            <m:dPr>
                              <m:ctrlP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altLang="zh-TW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TW" sz="1800" i="1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18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TW" sz="1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  <m:t>1−0.4</m:t>
                          </m:r>
                          <m:sSup>
                            <m:sSupPr>
                              <m:ctrlP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TW" sz="1800" i="1">
                              <a:latin typeface="Cambria Math" panose="02040503050406030204" pitchFamily="18" charset="0"/>
                            </a:rPr>
                            <m:t>(1</m:t>
                          </m:r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1800" i="1"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sSup>
                            <m:sSupPr>
                              <m:ctrlP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1" lang="en-US" altLang="zh-TW" sz="1800" dirty="0"/>
              </a:p>
              <a:p>
                <a:endParaRPr kumimoji="1" lang="en-US" altLang="zh-TW" sz="1800" dirty="0"/>
              </a:p>
              <a:p>
                <a:pPr/>
                <a:endParaRPr lang="en-US" altLang="zh-TW" sz="1800" dirty="0"/>
              </a:p>
              <a:p>
                <a:endParaRPr lang="en-US" altLang="zh-TW" sz="1800" dirty="0"/>
              </a:p>
              <a:p>
                <a:endParaRPr kumimoji="1" lang="zh-TW" altLang="en-US" sz="1800" dirty="0"/>
              </a:p>
            </p:txBody>
          </p:sp>
        </mc:Choice>
        <mc:Fallback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31022498-1C37-78C6-8F04-057C0BB15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909" y="2132856"/>
                <a:ext cx="8586181" cy="2968185"/>
              </a:xfrm>
              <a:prstGeom prst="rect">
                <a:avLst/>
              </a:prstGeom>
              <a:blipFill>
                <a:blip r:embed="rId5"/>
                <a:stretch>
                  <a:fillRect l="-740" t="-12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8618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C07B5B25-0EE0-DCA4-78B9-50573B383EE3}"/>
              </a:ext>
            </a:extLst>
          </p:cNvPr>
          <p:cNvGrpSpPr/>
          <p:nvPr/>
        </p:nvGrpSpPr>
        <p:grpSpPr>
          <a:xfrm>
            <a:off x="292660" y="260648"/>
            <a:ext cx="8558680" cy="1293811"/>
            <a:chOff x="292660" y="260648"/>
            <a:chExt cx="8558680" cy="1293811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B6D5933C-36EB-53B9-4AC7-9E7BFBDF846A}"/>
                </a:ext>
              </a:extLst>
            </p:cNvPr>
            <p:cNvSpPr/>
            <p:nvPr/>
          </p:nvSpPr>
          <p:spPr>
            <a:xfrm>
              <a:off x="292660" y="260648"/>
              <a:ext cx="8558680" cy="12938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60C34ED1-D1AD-EDF0-B585-0B3631ECAD6A}"/>
                </a:ext>
              </a:extLst>
            </p:cNvPr>
            <p:cNvGrpSpPr/>
            <p:nvPr/>
          </p:nvGrpSpPr>
          <p:grpSpPr>
            <a:xfrm>
              <a:off x="395536" y="260648"/>
              <a:ext cx="8455804" cy="1293811"/>
              <a:chOff x="395536" y="260648"/>
              <a:chExt cx="8455804" cy="1293811"/>
            </a:xfrm>
          </p:grpSpPr>
          <p:sp>
            <p:nvSpPr>
              <p:cNvPr id="43" name="Text Box 11"/>
              <p:cNvSpPr txBox="1">
                <a:spLocks noChangeArrowheads="1"/>
              </p:cNvSpPr>
              <p:nvPr/>
            </p:nvSpPr>
            <p:spPr bwMode="auto">
              <a:xfrm>
                <a:off x="395536" y="260648"/>
                <a:ext cx="5328592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dirty="0"/>
                  <a:t>(6) Suppose that the cepstrum of a signal </a:t>
                </a:r>
                <a:r>
                  <a:rPr lang="en-US" altLang="zh-TW" i="1" dirty="0"/>
                  <a:t>x</a:t>
                </a:r>
                <a:r>
                  <a:rPr lang="en-US" altLang="zh-TW" dirty="0"/>
                  <a:t>[</a:t>
                </a:r>
                <a:r>
                  <a:rPr lang="en-US" altLang="zh-TW" i="1" dirty="0"/>
                  <a:t>n</a:t>
                </a:r>
                <a:r>
                  <a:rPr lang="en-US" altLang="zh-TW" dirty="0"/>
                  <a:t>] is  </a:t>
                </a:r>
              </a:p>
            </p:txBody>
          </p:sp>
          <p:graphicFrame>
            <p:nvGraphicFramePr>
              <p:cNvPr id="44" name="Object 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10147687"/>
                  </p:ext>
                </p:extLst>
              </p:nvPr>
            </p:nvGraphicFramePr>
            <p:xfrm>
              <a:off x="1637303" y="744991"/>
              <a:ext cx="3441700" cy="355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" imgW="3441600" imgH="355320" progId="Equation.DSMT4">
                      <p:embed/>
                    </p:oleObj>
                  </mc:Choice>
                  <mc:Fallback>
                    <p:oleObj name="Equation" r:id="rId3" imgW="3441600" imgH="355320" progId="Equation.DSMT4">
                      <p:embed/>
                      <p:pic>
                        <p:nvPicPr>
                          <p:cNvPr id="44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37303" y="744991"/>
                            <a:ext cx="3441700" cy="3556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5" name="Text Box 11"/>
              <p:cNvSpPr txBox="1">
                <a:spLocks noChangeArrowheads="1"/>
              </p:cNvSpPr>
              <p:nvPr/>
            </p:nvSpPr>
            <p:spPr bwMode="auto">
              <a:xfrm>
                <a:off x="714436" y="1154349"/>
                <a:ext cx="8136904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u="sng" dirty="0"/>
                  <a:t>Determine </a:t>
                </a:r>
                <a:r>
                  <a:rPr lang="en-US" altLang="zh-TW" i="1" u="sng" dirty="0"/>
                  <a:t>x</a:t>
                </a:r>
                <a:r>
                  <a:rPr lang="en-US" altLang="zh-TW" u="sng" dirty="0"/>
                  <a:t>[</a:t>
                </a:r>
                <a:r>
                  <a:rPr lang="en-US" altLang="zh-TW" i="1" u="sng" dirty="0"/>
                  <a:t>n</a:t>
                </a:r>
                <a:r>
                  <a:rPr lang="en-US" altLang="zh-TW" u="sng" dirty="0"/>
                  <a:t>]</a:t>
                </a:r>
                <a:r>
                  <a:rPr lang="en-US" altLang="zh-TW" i="1" u="sng" dirty="0"/>
                  <a:t> </a:t>
                </a:r>
                <a:r>
                  <a:rPr lang="en-US" altLang="zh-TW" dirty="0"/>
                  <a:t>using the Z transform and exp( ).                             (10 scores)  </a:t>
                </a:r>
              </a:p>
            </p:txBody>
          </p:sp>
        </p:grpSp>
      </p:grpSp>
      <p:sp>
        <p:nvSpPr>
          <p:cNvPr id="5" name="文字方塊 4">
            <a:extLst>
              <a:ext uri="{FF2B5EF4-FFF2-40B4-BE49-F238E27FC236}">
                <a16:creationId xmlns:a16="http://schemas.microsoft.com/office/drawing/2014/main" id="{E7CD992E-07BD-424C-72AD-D9A153AB5378}"/>
              </a:ext>
            </a:extLst>
          </p:cNvPr>
          <p:cNvSpPr txBox="1"/>
          <p:nvPr/>
        </p:nvSpPr>
        <p:spPr>
          <a:xfrm>
            <a:off x="265159" y="1638692"/>
            <a:ext cx="8586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(a)</a:t>
            </a:r>
          </a:p>
        </p:txBody>
      </p:sp>
    </p:spTree>
    <p:extLst>
      <p:ext uri="{BB962C8B-B14F-4D97-AF65-F5344CB8AC3E}">
        <p14:creationId xmlns:p14="http://schemas.microsoft.com/office/powerpoint/2010/main" val="2493387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31">
            <a:extLst>
              <a:ext uri="{FF2B5EF4-FFF2-40B4-BE49-F238E27FC236}">
                <a16:creationId xmlns:a16="http://schemas.microsoft.com/office/drawing/2014/main" id="{121D8F6D-ABEB-4491-A7B4-3F5B34808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404664"/>
            <a:ext cx="8784976" cy="15374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TW" dirty="0"/>
              <a:t>(7) (a) What are the </a:t>
            </a:r>
            <a:r>
              <a:rPr lang="en-US" altLang="zh-TW" u="sng" dirty="0"/>
              <a:t>two main advantages</a:t>
            </a:r>
            <a:r>
              <a:rPr lang="en-US" altLang="zh-TW" dirty="0"/>
              <a:t> of the minimum phase filter? (b) In</a:t>
            </a:r>
            <a:br>
              <a:rPr lang="en-US" altLang="zh-TW" dirty="0"/>
            </a:br>
            <a:r>
              <a:rPr lang="en-US" altLang="zh-TW" dirty="0"/>
              <a:t>       addition to time-frequency analysis, what are </a:t>
            </a:r>
            <a:r>
              <a:rPr lang="en-US" altLang="zh-TW" u="sng" dirty="0"/>
              <a:t>two main applications</a:t>
            </a:r>
            <a:r>
              <a:rPr lang="en-US" altLang="zh-TW" dirty="0"/>
              <a:t> of the</a:t>
            </a:r>
            <a:br>
              <a:rPr lang="en-US" altLang="zh-TW" dirty="0"/>
            </a:br>
            <a:r>
              <a:rPr lang="en-US" altLang="zh-TW" dirty="0"/>
              <a:t>       Hilbert transform? (c) Compared to the equalizer, what are the </a:t>
            </a:r>
            <a:r>
              <a:rPr lang="en-US" altLang="zh-TW" u="sng" dirty="0"/>
              <a:t>two main</a:t>
            </a:r>
            <a:br>
              <a:rPr lang="en-US" altLang="zh-TW" dirty="0"/>
            </a:br>
            <a:r>
              <a:rPr lang="en-US" altLang="zh-TW" dirty="0"/>
              <a:t>       </a:t>
            </a:r>
            <a:r>
              <a:rPr lang="en-US" altLang="zh-TW" u="sng" dirty="0"/>
              <a:t>advantages</a:t>
            </a:r>
            <a:r>
              <a:rPr lang="en-US" altLang="zh-TW" dirty="0"/>
              <a:t> of the </a:t>
            </a:r>
            <a:r>
              <a:rPr lang="en-US" altLang="zh-TW" dirty="0" err="1"/>
              <a:t>cepstrum</a:t>
            </a:r>
            <a:r>
              <a:rPr lang="en-US" altLang="zh-TW" dirty="0"/>
              <a:t> to deal with the multipath problem?          (15 scores)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CA07ABF-352C-795B-A213-4E6B84D1A0FD}"/>
              </a:ext>
            </a:extLst>
          </p:cNvPr>
          <p:cNvSpPr txBox="1"/>
          <p:nvPr/>
        </p:nvSpPr>
        <p:spPr>
          <a:xfrm>
            <a:off x="278909" y="2132856"/>
            <a:ext cx="85861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(a)</a:t>
            </a:r>
          </a:p>
          <a:p>
            <a:endParaRPr kumimoji="1" lang="en-US" altLang="zh-TW" dirty="0"/>
          </a:p>
          <a:p>
            <a:r>
              <a:rPr lang="en-US" altLang="zh-TW" dirty="0"/>
              <a:t>(b)</a:t>
            </a:r>
          </a:p>
          <a:p>
            <a:endParaRPr kumimoji="1" lang="en-US" altLang="zh-TW" dirty="0"/>
          </a:p>
          <a:p>
            <a:r>
              <a:rPr lang="en-US" altLang="zh-TW" dirty="0"/>
              <a:t>(c)</a:t>
            </a:r>
            <a:endParaRPr kumimoji="1" lang="zh-TW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1418</TotalTime>
  <Words>976</Words>
  <Application>Microsoft Macintosh PowerPoint</Application>
  <PresentationFormat>如螢幕大小 (4:3)</PresentationFormat>
  <Paragraphs>79</Paragraphs>
  <Slides>10</Slides>
  <Notes>8</Notes>
  <HiddenSlides>0</HiddenSlides>
  <MMClips>0</MMClips>
  <ScaleCrop>false</ScaleCrop>
  <HeadingPairs>
    <vt:vector size="8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Arial</vt:lpstr>
      <vt:lpstr>Calibri</vt:lpstr>
      <vt:lpstr>Cambria Math</vt:lpstr>
      <vt:lpstr>Times New Roman</vt:lpstr>
      <vt:lpstr>預設簡報設計</vt:lpstr>
      <vt:lpstr>Equation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DJJ</dc:creator>
  <cp:lastModifiedBy>黃詩瑜</cp:lastModifiedBy>
  <cp:revision>153</cp:revision>
  <cp:lastPrinted>2017-04-12T21:27:05Z</cp:lastPrinted>
  <dcterms:created xsi:type="dcterms:W3CDTF">2008-03-09T11:59:35Z</dcterms:created>
  <dcterms:modified xsi:type="dcterms:W3CDTF">2023-04-04T17:03:06Z</dcterms:modified>
</cp:coreProperties>
</file>